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9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7" autoAdjust="0"/>
  </p:normalViewPr>
  <p:slideViewPr>
    <p:cSldViewPr snapToGrid="0">
      <p:cViewPr varScale="1">
        <p:scale>
          <a:sx n="110" d="100"/>
          <a:sy n="110" d="100"/>
        </p:scale>
        <p:origin x="65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dc88994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dc88994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default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jquery/default.asp" TargetMode="External"/><Relationship Id="rId4" Type="http://schemas.openxmlformats.org/officeDocument/2006/relationships/hyperlink" Target="https://www.w3schools.com/js/default.as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48810" y="1993966"/>
            <a:ext cx="8222100" cy="1290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80" b="1" dirty="0" smtClean="0"/>
              <a:t>BOOTSTRAP</a:t>
            </a:r>
            <a:br>
              <a:rPr lang="en-US" sz="3280" b="1" dirty="0" smtClean="0"/>
            </a:br>
            <a:r>
              <a:rPr lang="en-US" sz="3280" b="1" dirty="0" smtClean="0"/>
              <a:t>Yearly Edition Version:  5.0</a:t>
            </a:r>
            <a:endParaRPr sz="328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74645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BOOTSTRAP-BUTTONS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437278"/>
            <a:ext cx="8500800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u="sng" dirty="0"/>
              <a:t>Button Styles</a:t>
            </a:r>
          </a:p>
          <a:p>
            <a:r>
              <a:rPr lang="en-US" dirty="0"/>
              <a:t>Bootstrap 5 provides different styles of buttons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&lt;button type="button" 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"&gt;Basic&lt;/button&gt;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&lt;button type="button" 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-primary"&gt;Primary&lt;/button&gt;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&lt;button type="button" 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-secondary"&gt;Secondary&lt;/button&gt;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&lt;button type="button" 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-success"&gt;Success&lt;/button&gt;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&lt;button type="button" 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-info"&gt;Info&lt;/button&gt;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&lt;button type="button" 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-warning"&gt;Warning&lt;/button&gt;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&lt;button type="button" 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-danger"&gt;Danger&lt;/button&gt;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&lt;button type="button" 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-dark"&gt;Dark&lt;/button&gt;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&lt;button type="button" 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-light"&gt;Light&lt;/button&gt;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&lt;button type="button" 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-link"&gt;Link&lt;/button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The button classes can be used on &lt;a&gt;, &lt;button&gt;, or &lt;input&gt; elements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&lt;a 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 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-success"&gt;Link Button&lt;/a&gt;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&lt;button type="button" 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-success"&gt;Button&lt;/button&gt;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&lt;input type="button" 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-success" value="Input Button"&gt;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&lt;input type="submit" 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-success" value="Submit Button"&gt;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&lt;input type="reset" 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-success" value="Reset Button"&gt;</a:t>
            </a:r>
          </a:p>
        </p:txBody>
      </p:sp>
    </p:spTree>
    <p:extLst>
      <p:ext uri="{BB962C8B-B14F-4D97-AF65-F5344CB8AC3E}">
        <p14:creationId xmlns:p14="http://schemas.microsoft.com/office/powerpoint/2010/main" val="200052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74645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BOOTSTRAP-BUTTONS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437278"/>
            <a:ext cx="8500800" cy="42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u="sng" dirty="0"/>
              <a:t>Button Outline</a:t>
            </a:r>
          </a:p>
          <a:p>
            <a:r>
              <a:rPr lang="en-US" dirty="0"/>
              <a:t>Bootstrap 5 also provides eight outline/bordered buttons.</a:t>
            </a:r>
          </a:p>
          <a:p>
            <a:r>
              <a:rPr lang="en-US" dirty="0"/>
              <a:t>Move the mouse over them to see an additional "hover" effect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&lt;button type="button" class="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-outline-primary"&gt;Primary&lt;/button&gt;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&lt;button type="button" class="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-outline-secondary"&gt;Secondary&lt;/button&gt;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&lt;button type="button" class="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-outline-success"&gt;Success&lt;/button&gt;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&lt;button type="button" class="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-outline-info"&gt;Info&lt;/button&gt;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&lt;button type="button" class="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-outline-warning"&gt;Warning&lt;/button&gt;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&lt;button type="button" class="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-outline-danger"&gt;Danger&lt;/button&gt;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&lt;button type="button" class="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-outline-dark"&gt;Dark&lt;/button&gt;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&lt;button type="button" class="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-outline-light text-dark"&gt;Light&lt;/button</a:t>
            </a:r>
            <a:r>
              <a:rPr lang="en-US" b="1" dirty="0" smtClean="0">
                <a:solidFill>
                  <a:schemeClr val="tx1"/>
                </a:solidFill>
              </a:rPr>
              <a:t>&gt;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u="sng" dirty="0"/>
              <a:t>Button Sizes</a:t>
            </a:r>
          </a:p>
          <a:p>
            <a:r>
              <a:rPr lang="en-US" dirty="0"/>
              <a:t>Use the .</a:t>
            </a:r>
            <a:r>
              <a:rPr lang="en-US" dirty="0" err="1"/>
              <a:t>btn-lg</a:t>
            </a:r>
            <a:r>
              <a:rPr lang="en-US" dirty="0"/>
              <a:t> class for large buttons or .</a:t>
            </a:r>
            <a:r>
              <a:rPr lang="en-US" dirty="0" err="1"/>
              <a:t>btn-sm</a:t>
            </a:r>
            <a:r>
              <a:rPr lang="en-US" dirty="0"/>
              <a:t> class for small buttons: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&lt;button type="button" class="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-primary </a:t>
            </a:r>
            <a:r>
              <a:rPr lang="en-US" b="1" dirty="0" err="1">
                <a:solidFill>
                  <a:schemeClr val="tx1"/>
                </a:solidFill>
              </a:rPr>
              <a:t>btn-lg</a:t>
            </a:r>
            <a:r>
              <a:rPr lang="en-US" b="1" dirty="0">
                <a:solidFill>
                  <a:schemeClr val="tx1"/>
                </a:solidFill>
              </a:rPr>
              <a:t>"&gt;Large&lt;/button&gt;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&lt;button type="button" class="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-primary"&gt;Default&lt;/button&gt;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&lt;button type="button" class="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btn</a:t>
            </a:r>
            <a:r>
              <a:rPr lang="en-US" b="1" dirty="0">
                <a:solidFill>
                  <a:schemeClr val="tx1"/>
                </a:solidFill>
              </a:rPr>
              <a:t>-primary </a:t>
            </a:r>
            <a:r>
              <a:rPr lang="en-US" b="1" dirty="0" err="1">
                <a:solidFill>
                  <a:schemeClr val="tx1"/>
                </a:solidFill>
              </a:rPr>
              <a:t>btn-sm</a:t>
            </a:r>
            <a:r>
              <a:rPr lang="en-US" b="1" dirty="0">
                <a:solidFill>
                  <a:schemeClr val="tx1"/>
                </a:solidFill>
              </a:rPr>
              <a:t>"&gt;Small&lt;/button&gt;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9338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74645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BOOTSTRAP-BUTTONS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437278"/>
            <a:ext cx="8500800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u="sng" dirty="0"/>
              <a:t>Active/Disabled Buttons</a:t>
            </a:r>
          </a:p>
          <a:p>
            <a:r>
              <a:rPr lang="en-US" sz="1200" dirty="0"/>
              <a:t>A button can be set to an active (appear pressed) or a disabled (</a:t>
            </a:r>
            <a:r>
              <a:rPr lang="en-US" sz="1200" dirty="0" err="1"/>
              <a:t>unclickable</a:t>
            </a:r>
            <a:r>
              <a:rPr lang="en-US" sz="1200" dirty="0"/>
              <a:t>) state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r>
              <a:rPr lang="en-US" sz="1200" dirty="0"/>
              <a:t>The class .active makes a button appear pressed, and the disabled attribute makes a button </a:t>
            </a:r>
            <a:r>
              <a:rPr lang="en-US" sz="1200" dirty="0" err="1" smtClean="0"/>
              <a:t>unclickable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b="1" dirty="0">
                <a:solidFill>
                  <a:schemeClr val="tx1"/>
                </a:solidFill>
              </a:rPr>
              <a:t>&lt;button type="button" class="</a:t>
            </a:r>
            <a:r>
              <a:rPr lang="en-US" sz="1200" b="1" dirty="0" err="1">
                <a:solidFill>
                  <a:schemeClr val="tx1"/>
                </a:solidFill>
              </a:rPr>
              <a:t>btn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btn</a:t>
            </a:r>
            <a:r>
              <a:rPr lang="en-US" sz="1200" b="1" dirty="0">
                <a:solidFill>
                  <a:schemeClr val="tx1"/>
                </a:solidFill>
              </a:rPr>
              <a:t>-primary active"&gt;Active Primary&lt;/button&gt;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&lt;button type="button" class="</a:t>
            </a:r>
            <a:r>
              <a:rPr lang="en-US" sz="1200" b="1" dirty="0" err="1">
                <a:solidFill>
                  <a:schemeClr val="tx1"/>
                </a:solidFill>
              </a:rPr>
              <a:t>btn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btn</a:t>
            </a:r>
            <a:r>
              <a:rPr lang="en-US" sz="1200" b="1" dirty="0">
                <a:solidFill>
                  <a:schemeClr val="tx1"/>
                </a:solidFill>
              </a:rPr>
              <a:t>-primary" disabled&gt;Disabled Primary&lt;/button&gt;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&lt;a </a:t>
            </a:r>
            <a:r>
              <a:rPr lang="en-US" sz="1200" b="1" dirty="0" err="1">
                <a:solidFill>
                  <a:schemeClr val="tx1"/>
                </a:solidFill>
              </a:rPr>
              <a:t>href</a:t>
            </a:r>
            <a:r>
              <a:rPr lang="en-US" sz="1200" b="1" dirty="0">
                <a:solidFill>
                  <a:schemeClr val="tx1"/>
                </a:solidFill>
              </a:rPr>
              <a:t>="#" class="</a:t>
            </a:r>
            <a:r>
              <a:rPr lang="en-US" sz="1200" b="1" dirty="0" err="1">
                <a:solidFill>
                  <a:schemeClr val="tx1"/>
                </a:solidFill>
              </a:rPr>
              <a:t>btn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btn</a:t>
            </a:r>
            <a:r>
              <a:rPr lang="en-US" sz="1200" b="1" dirty="0">
                <a:solidFill>
                  <a:schemeClr val="tx1"/>
                </a:solidFill>
              </a:rPr>
              <a:t>-primary disabled"&gt;Disabled Link&lt;/a</a:t>
            </a:r>
            <a:r>
              <a:rPr lang="en-US" sz="1200" b="1" dirty="0" smtClean="0">
                <a:solidFill>
                  <a:schemeClr val="tx1"/>
                </a:solidFill>
              </a:rPr>
              <a:t>&gt;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u="sng" dirty="0"/>
              <a:t>Spinner Buttons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&lt;button class="</a:t>
            </a:r>
            <a:r>
              <a:rPr lang="en-US" sz="1200" b="1" dirty="0" err="1">
                <a:solidFill>
                  <a:schemeClr val="tx1"/>
                </a:solidFill>
              </a:rPr>
              <a:t>btn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btn</a:t>
            </a:r>
            <a:r>
              <a:rPr lang="en-US" sz="1200" b="1" dirty="0">
                <a:solidFill>
                  <a:schemeClr val="tx1"/>
                </a:solidFill>
              </a:rPr>
              <a:t>-primary"&gt;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 &lt;span class="spinner-border spinner-border-</a:t>
            </a:r>
            <a:r>
              <a:rPr lang="en-US" sz="1200" b="1" dirty="0" err="1">
                <a:solidFill>
                  <a:schemeClr val="tx1"/>
                </a:solidFill>
              </a:rPr>
              <a:t>sm</a:t>
            </a:r>
            <a:r>
              <a:rPr lang="en-US" sz="1200" b="1" dirty="0">
                <a:solidFill>
                  <a:schemeClr val="tx1"/>
                </a:solidFill>
              </a:rPr>
              <a:t>"&gt;&lt;/span&gt;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&lt;/button&gt;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&lt;button class="</a:t>
            </a:r>
            <a:r>
              <a:rPr lang="en-US" sz="1200" b="1" dirty="0" err="1">
                <a:solidFill>
                  <a:schemeClr val="tx1"/>
                </a:solidFill>
              </a:rPr>
              <a:t>btn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btn</a:t>
            </a:r>
            <a:r>
              <a:rPr lang="en-US" sz="1200" b="1" dirty="0">
                <a:solidFill>
                  <a:schemeClr val="tx1"/>
                </a:solidFill>
              </a:rPr>
              <a:t>-primary"&gt;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 &lt;span class="spinner-border spinner-border-</a:t>
            </a:r>
            <a:r>
              <a:rPr lang="en-US" sz="1200" b="1" dirty="0" err="1">
                <a:solidFill>
                  <a:schemeClr val="tx1"/>
                </a:solidFill>
              </a:rPr>
              <a:t>sm</a:t>
            </a:r>
            <a:r>
              <a:rPr lang="en-US" sz="1200" b="1" dirty="0">
                <a:solidFill>
                  <a:schemeClr val="tx1"/>
                </a:solidFill>
              </a:rPr>
              <a:t>"&gt;&lt;/span&gt;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 Loading..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&lt;/button&gt;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&lt;</a:t>
            </a:r>
            <a:r>
              <a:rPr lang="en-US" sz="1200" b="1" dirty="0">
                <a:solidFill>
                  <a:schemeClr val="tx1"/>
                </a:solidFill>
              </a:rPr>
              <a:t>button class="</a:t>
            </a:r>
            <a:r>
              <a:rPr lang="en-US" sz="1200" b="1" dirty="0" err="1">
                <a:solidFill>
                  <a:schemeClr val="tx1"/>
                </a:solidFill>
              </a:rPr>
              <a:t>btn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btn</a:t>
            </a:r>
            <a:r>
              <a:rPr lang="en-US" sz="1200" b="1" dirty="0">
                <a:solidFill>
                  <a:schemeClr val="tx1"/>
                </a:solidFill>
              </a:rPr>
              <a:t>-primary" disabled&gt;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 &lt;span class="spinner-grow spinner-grow-</a:t>
            </a:r>
            <a:r>
              <a:rPr lang="en-US" sz="1200" b="1" dirty="0" err="1">
                <a:solidFill>
                  <a:schemeClr val="tx1"/>
                </a:solidFill>
              </a:rPr>
              <a:t>sm</a:t>
            </a:r>
            <a:r>
              <a:rPr lang="en-US" sz="1200" b="1" dirty="0">
                <a:solidFill>
                  <a:schemeClr val="tx1"/>
                </a:solidFill>
              </a:rPr>
              <a:t>"&gt;&lt;/span&gt;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 Loading..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9750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74645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BOOTSTRAP-SPINNERS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437278"/>
            <a:ext cx="8500800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u="sng" dirty="0"/>
              <a:t>Spinners</a:t>
            </a:r>
          </a:p>
          <a:p>
            <a:r>
              <a:rPr lang="en-US" sz="1200" dirty="0"/>
              <a:t>To create a spinner/loader, use the .spinner-border class</a:t>
            </a:r>
            <a:r>
              <a:rPr lang="en-US" sz="1200" dirty="0" smtClean="0"/>
              <a:t>:.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&lt;div class="spinner-border"&gt;&lt;/div</a:t>
            </a:r>
            <a:r>
              <a:rPr lang="en-US" sz="1200" b="1" dirty="0" smtClean="0">
                <a:solidFill>
                  <a:schemeClr val="tx1"/>
                </a:solidFill>
              </a:rPr>
              <a:t>&gt;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&lt;div class="spinner-border text-muted"&gt;&lt;/div&gt;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&lt;div class="spinner-border text-primary"&gt;&lt;/div&gt;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&lt;div class="spinner-border text-success"&gt;&lt;/div&gt;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&lt;div class="spinner-border text-info"&gt;&lt;/div&gt;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&lt;div class="spinner-border text-warning"&gt;&lt;/div&gt;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&lt;div class="spinner-border text-danger"&gt;&lt;/div&gt;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&lt;div class="spinner-border text-secondary"&gt;&lt;/div&gt;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&lt;div class="spinner-border text-dark"&gt;&lt;/div&gt;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&lt;div class="spinner-border text-light"&gt;&lt;/div</a:t>
            </a:r>
            <a:r>
              <a:rPr lang="en-US" sz="1200" b="1" dirty="0" smtClean="0">
                <a:solidFill>
                  <a:schemeClr val="tx1"/>
                </a:solidFill>
              </a:rPr>
              <a:t>&gt;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u="sng" dirty="0"/>
              <a:t>Growing Spinners</a:t>
            </a:r>
          </a:p>
          <a:p>
            <a:r>
              <a:rPr lang="en-US" sz="1200" dirty="0"/>
              <a:t>Use the .spinner-grow class if you want the spinner/loader to grow instead of "spin":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&lt;div class="spinner-grow text-muted"&gt;&lt;/div&gt;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&lt;div class="spinner-grow text-primary"&gt;&lt;/div&gt;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&lt;div class="spinner-grow text-success"&gt;&lt;/div&gt;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&lt;div class="spinner-grow text-info"&gt;&lt;/div&gt;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&lt;div class="spinner-grow text-warning"&gt;&lt;/div&gt;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&lt;div class="spinner-grow text-danger"&gt;&lt;/div&gt;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8804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74645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BOOTSTRAP-PAGINATION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437278"/>
            <a:ext cx="8500800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u="sng" dirty="0"/>
              <a:t>Basic </a:t>
            </a:r>
            <a:r>
              <a:rPr lang="en-US" sz="1200" b="1" u="sng" dirty="0" smtClean="0"/>
              <a:t>Pagination</a:t>
            </a:r>
          </a:p>
          <a:p>
            <a:r>
              <a:rPr lang="en-US" sz="1200" dirty="0"/>
              <a:t>To create a basic pagination, add the .pagination class to an &lt;</a:t>
            </a:r>
            <a:r>
              <a:rPr lang="en-US" sz="1200" dirty="0" err="1"/>
              <a:t>ul</a:t>
            </a:r>
            <a:r>
              <a:rPr lang="en-US" sz="1200" dirty="0"/>
              <a:t>&gt; element. Then add the .page-item to each &lt;li&gt; element and a .page-link class to each link inside &lt;li</a:t>
            </a:r>
            <a:r>
              <a:rPr lang="en-US" sz="1200" dirty="0" smtClean="0"/>
              <a:t>&gt;: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ul</a:t>
            </a:r>
            <a:r>
              <a:rPr lang="en-US" sz="1200" b="1" dirty="0">
                <a:solidFill>
                  <a:schemeClr val="tx1"/>
                </a:solidFill>
              </a:rPr>
              <a:t> class="pagination"&gt;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 &lt;li class="page-item"&gt;&lt;a class="page-link" </a:t>
            </a:r>
            <a:r>
              <a:rPr lang="en-US" sz="1200" b="1" dirty="0" err="1">
                <a:solidFill>
                  <a:schemeClr val="tx1"/>
                </a:solidFill>
              </a:rPr>
              <a:t>href</a:t>
            </a:r>
            <a:r>
              <a:rPr lang="en-US" sz="1200" b="1" dirty="0">
                <a:solidFill>
                  <a:schemeClr val="tx1"/>
                </a:solidFill>
              </a:rPr>
              <a:t>="#"&gt;Previous&lt;/a&gt;&lt;/li&gt;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 &lt;li class="page-item"&gt;&lt;a class="page-link" </a:t>
            </a:r>
            <a:r>
              <a:rPr lang="en-US" sz="1200" b="1" dirty="0" err="1">
                <a:solidFill>
                  <a:schemeClr val="tx1"/>
                </a:solidFill>
              </a:rPr>
              <a:t>href</a:t>
            </a:r>
            <a:r>
              <a:rPr lang="en-US" sz="1200" b="1" dirty="0">
                <a:solidFill>
                  <a:schemeClr val="tx1"/>
                </a:solidFill>
              </a:rPr>
              <a:t>="#"&gt;1&lt;/a&gt;&lt;/li&gt;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 &lt;li class="page-item"&gt;&lt;a class="page-link" </a:t>
            </a:r>
            <a:r>
              <a:rPr lang="en-US" sz="1200" b="1" dirty="0" err="1">
                <a:solidFill>
                  <a:schemeClr val="tx1"/>
                </a:solidFill>
              </a:rPr>
              <a:t>href</a:t>
            </a:r>
            <a:r>
              <a:rPr lang="en-US" sz="1200" b="1" dirty="0">
                <a:solidFill>
                  <a:schemeClr val="tx1"/>
                </a:solidFill>
              </a:rPr>
              <a:t>="#"&gt;2&lt;/a&gt;&lt;/li&gt;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 &lt;li class="page-item"&gt;&lt;a class="page-link" </a:t>
            </a:r>
            <a:r>
              <a:rPr lang="en-US" sz="1200" b="1" dirty="0" err="1">
                <a:solidFill>
                  <a:schemeClr val="tx1"/>
                </a:solidFill>
              </a:rPr>
              <a:t>href</a:t>
            </a:r>
            <a:r>
              <a:rPr lang="en-US" sz="1200" b="1" dirty="0">
                <a:solidFill>
                  <a:schemeClr val="tx1"/>
                </a:solidFill>
              </a:rPr>
              <a:t>="#"&gt;3&lt;/a&gt;&lt;/li&gt;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 &lt;li class="page-item"&gt;&lt;a class="page-link" </a:t>
            </a:r>
            <a:r>
              <a:rPr lang="en-US" sz="1200" b="1" dirty="0" err="1">
                <a:solidFill>
                  <a:schemeClr val="tx1"/>
                </a:solidFill>
              </a:rPr>
              <a:t>href</a:t>
            </a:r>
            <a:r>
              <a:rPr lang="en-US" sz="1200" b="1" dirty="0">
                <a:solidFill>
                  <a:schemeClr val="tx1"/>
                </a:solidFill>
              </a:rPr>
              <a:t>="#"&gt;Next&lt;/a&gt;&lt;/li&gt;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&lt;/</a:t>
            </a:r>
            <a:r>
              <a:rPr lang="en-US" sz="1200" b="1" dirty="0" err="1">
                <a:solidFill>
                  <a:schemeClr val="tx1"/>
                </a:solidFill>
              </a:rPr>
              <a:t>ul</a:t>
            </a:r>
            <a:r>
              <a:rPr lang="en-US" sz="1200" b="1" dirty="0" smtClean="0">
                <a:solidFill>
                  <a:schemeClr val="tx1"/>
                </a:solidFill>
              </a:rPr>
              <a:t>&gt;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u="sng" dirty="0"/>
              <a:t>Active State</a:t>
            </a:r>
          </a:p>
          <a:p>
            <a:r>
              <a:rPr lang="en-US" sz="1200" dirty="0"/>
              <a:t>The .active class is used to "highlight" the current page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r>
              <a:rPr lang="en-US" sz="1200" b="1" u="sng" dirty="0"/>
              <a:t>Disabled State</a:t>
            </a:r>
          </a:p>
          <a:p>
            <a:r>
              <a:rPr lang="en-US" sz="1200" dirty="0"/>
              <a:t>The .disabled class is used for un-clickable links:</a:t>
            </a:r>
          </a:p>
          <a:p>
            <a:endParaRPr lang="en-US" sz="1200" dirty="0"/>
          </a:p>
          <a:p>
            <a:r>
              <a:rPr lang="en-US" sz="1200" b="1" u="sng" dirty="0"/>
              <a:t>Pagination Sizing</a:t>
            </a:r>
          </a:p>
          <a:p>
            <a:r>
              <a:rPr lang="en-US" sz="1200" dirty="0"/>
              <a:t>Pagination blocks can also be sized to a larger or a smaller size:</a:t>
            </a:r>
          </a:p>
          <a:p>
            <a:r>
              <a:rPr lang="en-US" sz="1200" dirty="0"/>
              <a:t>Add class .pagination-</a:t>
            </a:r>
            <a:r>
              <a:rPr lang="en-US" sz="1200" dirty="0" err="1"/>
              <a:t>lg</a:t>
            </a:r>
            <a:r>
              <a:rPr lang="en-US" sz="1200" dirty="0"/>
              <a:t> for larger blocks or .pagination-</a:t>
            </a:r>
            <a:r>
              <a:rPr lang="en-US" sz="1200" dirty="0" err="1"/>
              <a:t>sm</a:t>
            </a:r>
            <a:r>
              <a:rPr lang="en-US" sz="1200" dirty="0"/>
              <a:t> for smaller blocks: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3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74645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BOOTSTRAP-CARD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437278"/>
            <a:ext cx="8500800" cy="3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u="sng" dirty="0"/>
              <a:t>Cards</a:t>
            </a:r>
          </a:p>
          <a:p>
            <a:r>
              <a:rPr lang="en-US" sz="1200" dirty="0"/>
              <a:t>A card in Bootstrap 5 is a bordered box with some padding around its content. It includes options for headers, footers, content, colors, etc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u="sng" dirty="0"/>
              <a:t>Basic Card</a:t>
            </a:r>
          </a:p>
          <a:p>
            <a:r>
              <a:rPr lang="en-US" sz="1200" dirty="0"/>
              <a:t>A basic card is created with the .card class, and content inside the card has a .card-body class:</a:t>
            </a:r>
          </a:p>
          <a:p>
            <a:endParaRPr lang="en-US" sz="1200" dirty="0" smtClean="0"/>
          </a:p>
          <a:p>
            <a:r>
              <a:rPr lang="en-US" sz="1200" b="1" u="sng" dirty="0"/>
              <a:t>Contextual Cards</a:t>
            </a:r>
          </a:p>
          <a:p>
            <a:r>
              <a:rPr lang="en-US" sz="1200" dirty="0"/>
              <a:t>To add a background color to the card, use contextual classes (.</a:t>
            </a:r>
            <a:r>
              <a:rPr lang="en-US" sz="1200" dirty="0" err="1"/>
              <a:t>bg</a:t>
            </a:r>
            <a:r>
              <a:rPr lang="en-US" sz="1200" dirty="0"/>
              <a:t>-primary, .</a:t>
            </a:r>
            <a:r>
              <a:rPr lang="en-US" sz="1200" dirty="0" err="1"/>
              <a:t>bg</a:t>
            </a:r>
            <a:r>
              <a:rPr lang="en-US" sz="1200" dirty="0"/>
              <a:t>-success, .</a:t>
            </a:r>
            <a:r>
              <a:rPr lang="en-US" sz="1200" dirty="0" err="1"/>
              <a:t>bg</a:t>
            </a:r>
            <a:r>
              <a:rPr lang="en-US" sz="1200" dirty="0"/>
              <a:t>-info, .</a:t>
            </a:r>
            <a:r>
              <a:rPr lang="en-US" sz="1200" dirty="0" err="1"/>
              <a:t>bg</a:t>
            </a:r>
            <a:r>
              <a:rPr lang="en-US" sz="1200" dirty="0"/>
              <a:t>-warning, .</a:t>
            </a:r>
            <a:r>
              <a:rPr lang="en-US" sz="1200" dirty="0" err="1"/>
              <a:t>bg</a:t>
            </a:r>
            <a:r>
              <a:rPr lang="en-US" sz="1200" dirty="0"/>
              <a:t>-danger, .</a:t>
            </a:r>
            <a:r>
              <a:rPr lang="en-US" sz="1200" dirty="0" err="1"/>
              <a:t>bg</a:t>
            </a:r>
            <a:r>
              <a:rPr lang="en-US" sz="1200" dirty="0"/>
              <a:t>-secondary, .</a:t>
            </a:r>
            <a:r>
              <a:rPr lang="en-US" sz="1200" dirty="0" err="1"/>
              <a:t>bg</a:t>
            </a:r>
            <a:r>
              <a:rPr lang="en-US" sz="1200" dirty="0"/>
              <a:t>-dark and .</a:t>
            </a:r>
            <a:r>
              <a:rPr lang="en-US" sz="1200" dirty="0" err="1"/>
              <a:t>bg</a:t>
            </a:r>
            <a:r>
              <a:rPr lang="en-US" sz="1200" dirty="0"/>
              <a:t>-light.</a:t>
            </a:r>
          </a:p>
          <a:p>
            <a:endParaRPr lang="en-US" sz="1200" dirty="0" smtClean="0"/>
          </a:p>
          <a:p>
            <a:r>
              <a:rPr lang="en-US" sz="1200" b="1" u="sng" dirty="0"/>
              <a:t>Card Images</a:t>
            </a:r>
          </a:p>
          <a:p>
            <a:r>
              <a:rPr lang="en-US" sz="1200" dirty="0"/>
              <a:t>Add .card-</a:t>
            </a:r>
            <a:r>
              <a:rPr lang="en-US" sz="1200" dirty="0" err="1"/>
              <a:t>img</a:t>
            </a:r>
            <a:r>
              <a:rPr lang="en-US" sz="1200" dirty="0"/>
              <a:t>-top or .card-</a:t>
            </a:r>
            <a:r>
              <a:rPr lang="en-US" sz="1200" dirty="0" err="1"/>
              <a:t>img</a:t>
            </a:r>
            <a:r>
              <a:rPr lang="en-US" sz="1200" dirty="0"/>
              <a:t>-bottom to an &lt;</a:t>
            </a:r>
            <a:r>
              <a:rPr lang="en-US" sz="1200" dirty="0" err="1"/>
              <a:t>img</a:t>
            </a:r>
            <a:r>
              <a:rPr lang="en-US" sz="1200" dirty="0"/>
              <a:t>&gt; to place the image at the top or at the bottom inside the card. Note that we have added the image outside of the .card-body to span the entire width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r>
              <a:rPr lang="en-US" sz="1200" b="1" u="sng" dirty="0"/>
              <a:t>Card Image </a:t>
            </a:r>
            <a:r>
              <a:rPr lang="en-US" sz="1200" b="1" u="sng" dirty="0" smtClean="0"/>
              <a:t>Overlays</a:t>
            </a:r>
          </a:p>
          <a:p>
            <a:r>
              <a:rPr lang="en-US" sz="1200" dirty="0"/>
              <a:t>Turn an image into a card background and use .card-</a:t>
            </a:r>
            <a:r>
              <a:rPr lang="en-US" sz="1200" dirty="0" err="1"/>
              <a:t>img</a:t>
            </a:r>
            <a:r>
              <a:rPr lang="en-US" sz="1200" dirty="0"/>
              <a:t>-overlay to add text on top of the image:</a:t>
            </a:r>
            <a:endParaRPr lang="en-US" sz="1200" b="1" u="sng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36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74645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BOOTSTRAP-COLLAPSE / NAVS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437278"/>
            <a:ext cx="8500800" cy="45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00" b="1" u="sng" dirty="0"/>
              <a:t>Basic Collapsible</a:t>
            </a:r>
          </a:p>
          <a:p>
            <a:r>
              <a:rPr lang="en-US" sz="1100" dirty="0" err="1"/>
              <a:t>Collapsibles</a:t>
            </a:r>
            <a:r>
              <a:rPr lang="en-US" sz="1100" dirty="0"/>
              <a:t> are useful when you want to hide and show large amount of content:</a:t>
            </a:r>
          </a:p>
          <a:p>
            <a:endParaRPr lang="en-US" sz="1100" dirty="0" smtClean="0"/>
          </a:p>
          <a:p>
            <a:r>
              <a:rPr lang="en-US" sz="1100" b="1" dirty="0">
                <a:solidFill>
                  <a:schemeClr val="tx1"/>
                </a:solidFill>
              </a:rPr>
              <a:t>&lt;button data-</a:t>
            </a:r>
            <a:r>
              <a:rPr lang="en-US" sz="1100" b="1" dirty="0" err="1">
                <a:solidFill>
                  <a:schemeClr val="tx1"/>
                </a:solidFill>
              </a:rPr>
              <a:t>bs</a:t>
            </a:r>
            <a:r>
              <a:rPr lang="en-US" sz="1100" b="1" dirty="0">
                <a:solidFill>
                  <a:schemeClr val="tx1"/>
                </a:solidFill>
              </a:rPr>
              <a:t>-toggle="collapse" data-</a:t>
            </a:r>
            <a:r>
              <a:rPr lang="en-US" sz="1100" b="1" dirty="0" err="1">
                <a:solidFill>
                  <a:schemeClr val="tx1"/>
                </a:solidFill>
              </a:rPr>
              <a:t>bs</a:t>
            </a:r>
            <a:r>
              <a:rPr lang="en-US" sz="1100" b="1" dirty="0">
                <a:solidFill>
                  <a:schemeClr val="tx1"/>
                </a:solidFill>
              </a:rPr>
              <a:t>-target="#demo"&gt;Collapsible&lt;/button&gt;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 smtClean="0">
                <a:solidFill>
                  <a:schemeClr val="tx1"/>
                </a:solidFill>
              </a:rPr>
              <a:t>&lt;</a:t>
            </a:r>
            <a:r>
              <a:rPr lang="en-US" sz="1100" b="1" dirty="0">
                <a:solidFill>
                  <a:schemeClr val="tx1"/>
                </a:solidFill>
              </a:rPr>
              <a:t>div id="demo" class="collapse"&gt;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Lorem ipsum dolor text....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&lt;/div</a:t>
            </a:r>
            <a:r>
              <a:rPr lang="en-US" sz="1100" b="1" dirty="0" smtClean="0">
                <a:solidFill>
                  <a:schemeClr val="tx1"/>
                </a:solidFill>
              </a:rPr>
              <a:t>&gt;</a:t>
            </a:r>
          </a:p>
          <a:p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1100" b="1" u="sng" dirty="0" err="1"/>
              <a:t>Nav</a:t>
            </a:r>
            <a:r>
              <a:rPr lang="en-US" sz="1100" b="1" u="sng" dirty="0"/>
              <a:t> Menus</a:t>
            </a:r>
          </a:p>
          <a:p>
            <a:r>
              <a:rPr lang="en-US" sz="1100" dirty="0"/>
              <a:t>If you want to create a simple horizontal menu, add the .</a:t>
            </a:r>
            <a:r>
              <a:rPr lang="en-US" sz="1100" dirty="0" err="1"/>
              <a:t>nav</a:t>
            </a:r>
            <a:r>
              <a:rPr lang="en-US" sz="1100" dirty="0"/>
              <a:t> class to a &lt;</a:t>
            </a:r>
            <a:r>
              <a:rPr lang="en-US" sz="1100" dirty="0" err="1"/>
              <a:t>ul</a:t>
            </a:r>
            <a:r>
              <a:rPr lang="en-US" sz="1100" dirty="0"/>
              <a:t>&gt; element, followed by .</a:t>
            </a:r>
            <a:r>
              <a:rPr lang="en-US" sz="1100" dirty="0" err="1"/>
              <a:t>nav</a:t>
            </a:r>
            <a:r>
              <a:rPr lang="en-US" sz="1100" dirty="0"/>
              <a:t>-item for each &lt;li&gt; and add the .</a:t>
            </a:r>
            <a:r>
              <a:rPr lang="en-US" sz="1100" dirty="0" err="1"/>
              <a:t>nav</a:t>
            </a:r>
            <a:r>
              <a:rPr lang="en-US" sz="1100" dirty="0"/>
              <a:t>-link class to their links</a:t>
            </a:r>
            <a:r>
              <a:rPr lang="en-US" sz="1100" dirty="0" smtClean="0"/>
              <a:t>:</a:t>
            </a:r>
          </a:p>
          <a:p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1100" b="1" dirty="0">
                <a:solidFill>
                  <a:schemeClr val="tx1"/>
                </a:solidFill>
              </a:rPr>
              <a:t>&lt;</a:t>
            </a:r>
            <a:r>
              <a:rPr lang="en-US" sz="1100" b="1" dirty="0" err="1">
                <a:solidFill>
                  <a:schemeClr val="tx1"/>
                </a:solidFill>
              </a:rPr>
              <a:t>ul</a:t>
            </a:r>
            <a:r>
              <a:rPr lang="en-US" sz="1100" b="1" dirty="0">
                <a:solidFill>
                  <a:schemeClr val="tx1"/>
                </a:solidFill>
              </a:rPr>
              <a:t> class="</a:t>
            </a:r>
            <a:r>
              <a:rPr lang="en-US" sz="1100" b="1" dirty="0" err="1">
                <a:solidFill>
                  <a:schemeClr val="tx1"/>
                </a:solidFill>
              </a:rPr>
              <a:t>nav</a:t>
            </a:r>
            <a:r>
              <a:rPr lang="en-US" sz="1100" b="1" dirty="0">
                <a:solidFill>
                  <a:schemeClr val="tx1"/>
                </a:solidFill>
              </a:rPr>
              <a:t>"&gt;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  &lt;li class="</a:t>
            </a:r>
            <a:r>
              <a:rPr lang="en-US" sz="1100" b="1" dirty="0" err="1">
                <a:solidFill>
                  <a:schemeClr val="tx1"/>
                </a:solidFill>
              </a:rPr>
              <a:t>nav</a:t>
            </a:r>
            <a:r>
              <a:rPr lang="en-US" sz="1100" b="1" dirty="0">
                <a:solidFill>
                  <a:schemeClr val="tx1"/>
                </a:solidFill>
              </a:rPr>
              <a:t>-item"&gt;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    &lt;a class="</a:t>
            </a:r>
            <a:r>
              <a:rPr lang="en-US" sz="1100" b="1" dirty="0" err="1">
                <a:solidFill>
                  <a:schemeClr val="tx1"/>
                </a:solidFill>
              </a:rPr>
              <a:t>nav</a:t>
            </a:r>
            <a:r>
              <a:rPr lang="en-US" sz="1100" b="1" dirty="0">
                <a:solidFill>
                  <a:schemeClr val="tx1"/>
                </a:solidFill>
              </a:rPr>
              <a:t>-link" </a:t>
            </a:r>
            <a:r>
              <a:rPr lang="en-US" sz="1100" b="1" dirty="0" err="1">
                <a:solidFill>
                  <a:schemeClr val="tx1"/>
                </a:solidFill>
              </a:rPr>
              <a:t>href</a:t>
            </a:r>
            <a:r>
              <a:rPr lang="en-US" sz="1100" b="1" dirty="0">
                <a:solidFill>
                  <a:schemeClr val="tx1"/>
                </a:solidFill>
              </a:rPr>
              <a:t>="#"&gt;Link&lt;/a&gt;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  &lt;/li&gt;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  &lt;li class="</a:t>
            </a:r>
            <a:r>
              <a:rPr lang="en-US" sz="1100" b="1" dirty="0" err="1">
                <a:solidFill>
                  <a:schemeClr val="tx1"/>
                </a:solidFill>
              </a:rPr>
              <a:t>nav</a:t>
            </a:r>
            <a:r>
              <a:rPr lang="en-US" sz="1100" b="1" dirty="0">
                <a:solidFill>
                  <a:schemeClr val="tx1"/>
                </a:solidFill>
              </a:rPr>
              <a:t>-item"&gt;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    &lt;a class="</a:t>
            </a:r>
            <a:r>
              <a:rPr lang="en-US" sz="1100" b="1" dirty="0" err="1">
                <a:solidFill>
                  <a:schemeClr val="tx1"/>
                </a:solidFill>
              </a:rPr>
              <a:t>nav</a:t>
            </a:r>
            <a:r>
              <a:rPr lang="en-US" sz="1100" b="1" dirty="0">
                <a:solidFill>
                  <a:schemeClr val="tx1"/>
                </a:solidFill>
              </a:rPr>
              <a:t>-link" </a:t>
            </a:r>
            <a:r>
              <a:rPr lang="en-US" sz="1100" b="1" dirty="0" err="1">
                <a:solidFill>
                  <a:schemeClr val="tx1"/>
                </a:solidFill>
              </a:rPr>
              <a:t>href</a:t>
            </a:r>
            <a:r>
              <a:rPr lang="en-US" sz="1100" b="1" dirty="0">
                <a:solidFill>
                  <a:schemeClr val="tx1"/>
                </a:solidFill>
              </a:rPr>
              <a:t>="#"&gt;Link&lt;/a&gt;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  &lt;/li&gt;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  &lt;li class="</a:t>
            </a:r>
            <a:r>
              <a:rPr lang="en-US" sz="1100" b="1" dirty="0" err="1">
                <a:solidFill>
                  <a:schemeClr val="tx1"/>
                </a:solidFill>
              </a:rPr>
              <a:t>nav</a:t>
            </a:r>
            <a:r>
              <a:rPr lang="en-US" sz="1100" b="1" dirty="0">
                <a:solidFill>
                  <a:schemeClr val="tx1"/>
                </a:solidFill>
              </a:rPr>
              <a:t>-item"&gt;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    &lt;a class="</a:t>
            </a:r>
            <a:r>
              <a:rPr lang="en-US" sz="1100" b="1" dirty="0" err="1">
                <a:solidFill>
                  <a:schemeClr val="tx1"/>
                </a:solidFill>
              </a:rPr>
              <a:t>nav</a:t>
            </a:r>
            <a:r>
              <a:rPr lang="en-US" sz="1100" b="1" dirty="0">
                <a:solidFill>
                  <a:schemeClr val="tx1"/>
                </a:solidFill>
              </a:rPr>
              <a:t>-link" </a:t>
            </a:r>
            <a:r>
              <a:rPr lang="en-US" sz="1100" b="1" dirty="0" err="1">
                <a:solidFill>
                  <a:schemeClr val="tx1"/>
                </a:solidFill>
              </a:rPr>
              <a:t>href</a:t>
            </a:r>
            <a:r>
              <a:rPr lang="en-US" sz="1100" b="1" dirty="0">
                <a:solidFill>
                  <a:schemeClr val="tx1"/>
                </a:solidFill>
              </a:rPr>
              <a:t>="#"&gt;Link&lt;/a&gt;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  &lt;/li&gt;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  &lt;li class="</a:t>
            </a:r>
            <a:r>
              <a:rPr lang="en-US" sz="1100" b="1" dirty="0" err="1">
                <a:solidFill>
                  <a:schemeClr val="tx1"/>
                </a:solidFill>
              </a:rPr>
              <a:t>nav</a:t>
            </a:r>
            <a:r>
              <a:rPr lang="en-US" sz="1100" b="1" dirty="0">
                <a:solidFill>
                  <a:schemeClr val="tx1"/>
                </a:solidFill>
              </a:rPr>
              <a:t>-item"&gt;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    &lt;a class="</a:t>
            </a:r>
            <a:r>
              <a:rPr lang="en-US" sz="1100" b="1" dirty="0" err="1">
                <a:solidFill>
                  <a:schemeClr val="tx1"/>
                </a:solidFill>
              </a:rPr>
              <a:t>nav</a:t>
            </a:r>
            <a:r>
              <a:rPr lang="en-US" sz="1100" b="1" dirty="0">
                <a:solidFill>
                  <a:schemeClr val="tx1"/>
                </a:solidFill>
              </a:rPr>
              <a:t>-link disabled" </a:t>
            </a:r>
            <a:r>
              <a:rPr lang="en-US" sz="1100" b="1" dirty="0" err="1">
                <a:solidFill>
                  <a:schemeClr val="tx1"/>
                </a:solidFill>
              </a:rPr>
              <a:t>href</a:t>
            </a:r>
            <a:r>
              <a:rPr lang="en-US" sz="1100" b="1" dirty="0">
                <a:solidFill>
                  <a:schemeClr val="tx1"/>
                </a:solidFill>
              </a:rPr>
              <a:t>="#"&gt;Disabled&lt;/a&gt;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  &lt;/li&gt;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&lt;/</a:t>
            </a:r>
            <a:r>
              <a:rPr lang="en-US" sz="1100" b="1" dirty="0" err="1">
                <a:solidFill>
                  <a:schemeClr val="tx1"/>
                </a:solidFill>
              </a:rPr>
              <a:t>ul</a:t>
            </a:r>
            <a:r>
              <a:rPr lang="en-US" sz="1100" b="1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291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74645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BOOTSTRAP-NAVBARS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437278"/>
            <a:ext cx="8500800" cy="453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00" b="1" u="sng" dirty="0"/>
              <a:t>Navigation Bars</a:t>
            </a:r>
          </a:p>
          <a:p>
            <a:r>
              <a:rPr lang="en-US" sz="1100" dirty="0"/>
              <a:t>A navigation bar is a navigation header that is placed at the top of the page</a:t>
            </a:r>
            <a:r>
              <a:rPr lang="en-US" sz="1100" dirty="0" smtClean="0"/>
              <a:t>: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000" b="1" u="sng" dirty="0"/>
              <a:t>Basic </a:t>
            </a:r>
            <a:r>
              <a:rPr lang="en-US" sz="1000" b="1" u="sng" dirty="0" err="1"/>
              <a:t>Navbar</a:t>
            </a:r>
            <a:endParaRPr lang="en-US" sz="1000" b="1" u="sng" dirty="0"/>
          </a:p>
          <a:p>
            <a:r>
              <a:rPr lang="en-US" sz="1000" dirty="0"/>
              <a:t>With Bootstrap, a navigation bar can extend or collapse, depending on the screen size.</a:t>
            </a:r>
          </a:p>
          <a:p>
            <a:r>
              <a:rPr lang="en-US" sz="1000" dirty="0"/>
              <a:t>A standard navigation bar is created with the .</a:t>
            </a:r>
            <a:r>
              <a:rPr lang="en-US" sz="1000" dirty="0" err="1"/>
              <a:t>navbar</a:t>
            </a:r>
            <a:r>
              <a:rPr lang="en-US" sz="1000" dirty="0"/>
              <a:t> class, followed by a responsive collapsing class: .</a:t>
            </a:r>
            <a:r>
              <a:rPr lang="en-US" sz="1000" dirty="0" err="1"/>
              <a:t>navbar-expand-xxl|xl|lg|md|sm</a:t>
            </a:r>
            <a:r>
              <a:rPr lang="en-US" sz="1000" dirty="0"/>
              <a:t> (stacks the </a:t>
            </a:r>
            <a:r>
              <a:rPr lang="en-US" sz="1000" dirty="0" err="1"/>
              <a:t>navbar</a:t>
            </a:r>
            <a:r>
              <a:rPr lang="en-US" sz="1000" dirty="0"/>
              <a:t> vertically on </a:t>
            </a:r>
            <a:r>
              <a:rPr lang="en-US" sz="1000" dirty="0" err="1"/>
              <a:t>xxlarge</a:t>
            </a:r>
            <a:r>
              <a:rPr lang="en-US" sz="1000" dirty="0"/>
              <a:t>, extra large, large, medium or small screens</a:t>
            </a:r>
            <a:r>
              <a:rPr lang="en-US" sz="1000" dirty="0" smtClean="0"/>
              <a:t>).</a:t>
            </a:r>
          </a:p>
          <a:p>
            <a:endParaRPr lang="en-US" sz="1000" dirty="0"/>
          </a:p>
          <a:p>
            <a:r>
              <a:rPr lang="en-US" sz="1000" dirty="0"/>
              <a:t>To add links inside the </a:t>
            </a:r>
            <a:r>
              <a:rPr lang="en-US" sz="1000" dirty="0" err="1"/>
              <a:t>navbar</a:t>
            </a:r>
            <a:r>
              <a:rPr lang="en-US" sz="1000" dirty="0"/>
              <a:t>, use either an &lt;</a:t>
            </a:r>
            <a:r>
              <a:rPr lang="en-US" sz="1000" dirty="0" err="1"/>
              <a:t>ul</a:t>
            </a:r>
            <a:r>
              <a:rPr lang="en-US" sz="1000" dirty="0"/>
              <a:t>&gt; element (or a &lt;div&gt;) with class="</a:t>
            </a:r>
            <a:r>
              <a:rPr lang="en-US" sz="1000" dirty="0" err="1"/>
              <a:t>navbar-nav</a:t>
            </a:r>
            <a:r>
              <a:rPr lang="en-US" sz="1000" dirty="0"/>
              <a:t>". Then add &lt;li&gt; elements with a .</a:t>
            </a:r>
            <a:r>
              <a:rPr lang="en-US" sz="1000" dirty="0" err="1"/>
              <a:t>nav</a:t>
            </a:r>
            <a:r>
              <a:rPr lang="en-US" sz="1000" dirty="0"/>
              <a:t>-item class followed by an &lt;a&gt; element with a .</a:t>
            </a:r>
            <a:r>
              <a:rPr lang="en-US" sz="1000" dirty="0" err="1"/>
              <a:t>nav</a:t>
            </a:r>
            <a:r>
              <a:rPr lang="en-US" sz="1000" dirty="0"/>
              <a:t>-link class: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&lt;!-- A grey horizontal </a:t>
            </a:r>
            <a:r>
              <a:rPr lang="en-US" sz="1000" b="1" dirty="0" err="1">
                <a:solidFill>
                  <a:schemeClr val="tx1"/>
                </a:solidFill>
              </a:rPr>
              <a:t>navbar</a:t>
            </a:r>
            <a:r>
              <a:rPr lang="en-US" sz="1000" b="1" dirty="0">
                <a:solidFill>
                  <a:schemeClr val="tx1"/>
                </a:solidFill>
              </a:rPr>
              <a:t> that becomes vertical on small screens --&gt;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&lt;</a:t>
            </a:r>
            <a:r>
              <a:rPr lang="en-US" sz="1000" b="1" dirty="0" err="1">
                <a:solidFill>
                  <a:schemeClr val="tx1"/>
                </a:solidFill>
              </a:rPr>
              <a:t>nav</a:t>
            </a:r>
            <a:r>
              <a:rPr lang="en-US" sz="1000" b="1" dirty="0">
                <a:solidFill>
                  <a:schemeClr val="tx1"/>
                </a:solidFill>
              </a:rPr>
              <a:t> class="</a:t>
            </a:r>
            <a:r>
              <a:rPr lang="en-US" sz="1000" b="1" dirty="0" err="1">
                <a:solidFill>
                  <a:schemeClr val="tx1"/>
                </a:solidFill>
              </a:rPr>
              <a:t>navbar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navbar</a:t>
            </a:r>
            <a:r>
              <a:rPr lang="en-US" sz="1000" b="1" dirty="0">
                <a:solidFill>
                  <a:schemeClr val="tx1"/>
                </a:solidFill>
              </a:rPr>
              <a:t>-expand-</a:t>
            </a:r>
            <a:r>
              <a:rPr lang="en-US" sz="1000" b="1" dirty="0" err="1">
                <a:solidFill>
                  <a:schemeClr val="tx1"/>
                </a:solidFill>
              </a:rPr>
              <a:t>sm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bg</a:t>
            </a:r>
            <a:r>
              <a:rPr lang="en-US" sz="1000" b="1" dirty="0">
                <a:solidFill>
                  <a:schemeClr val="tx1"/>
                </a:solidFill>
              </a:rPr>
              <a:t>-light"&gt;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&lt;div class="container-fluid"&gt;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&lt;!-- Links --&gt;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   &lt;</a:t>
            </a:r>
            <a:r>
              <a:rPr lang="en-US" sz="1000" b="1" dirty="0" err="1">
                <a:solidFill>
                  <a:schemeClr val="tx1"/>
                </a:solidFill>
              </a:rPr>
              <a:t>ul</a:t>
            </a:r>
            <a:r>
              <a:rPr lang="en-US" sz="1000" b="1" dirty="0">
                <a:solidFill>
                  <a:schemeClr val="tx1"/>
                </a:solidFill>
              </a:rPr>
              <a:t> class="</a:t>
            </a:r>
            <a:r>
              <a:rPr lang="en-US" sz="1000" b="1" dirty="0" err="1">
                <a:solidFill>
                  <a:schemeClr val="tx1"/>
                </a:solidFill>
              </a:rPr>
              <a:t>navbar-nav</a:t>
            </a:r>
            <a:r>
              <a:rPr lang="en-US" sz="1000" b="1" dirty="0">
                <a:solidFill>
                  <a:schemeClr val="tx1"/>
                </a:solidFill>
              </a:rPr>
              <a:t>"&gt;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  &lt;li class="</a:t>
            </a:r>
            <a:r>
              <a:rPr lang="en-US" sz="1000" b="1" dirty="0" err="1">
                <a:solidFill>
                  <a:schemeClr val="tx1"/>
                </a:solidFill>
              </a:rPr>
              <a:t>nav</a:t>
            </a:r>
            <a:r>
              <a:rPr lang="en-US" sz="1000" b="1" dirty="0">
                <a:solidFill>
                  <a:schemeClr val="tx1"/>
                </a:solidFill>
              </a:rPr>
              <a:t>-item"&gt;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    &lt;a class="</a:t>
            </a:r>
            <a:r>
              <a:rPr lang="en-US" sz="1000" b="1" dirty="0" err="1">
                <a:solidFill>
                  <a:schemeClr val="tx1"/>
                </a:solidFill>
              </a:rPr>
              <a:t>nav</a:t>
            </a:r>
            <a:r>
              <a:rPr lang="en-US" sz="1000" b="1" dirty="0">
                <a:solidFill>
                  <a:schemeClr val="tx1"/>
                </a:solidFill>
              </a:rPr>
              <a:t>-link" </a:t>
            </a:r>
            <a:r>
              <a:rPr lang="en-US" sz="1000" b="1" dirty="0" err="1">
                <a:solidFill>
                  <a:schemeClr val="tx1"/>
                </a:solidFill>
              </a:rPr>
              <a:t>href</a:t>
            </a:r>
            <a:r>
              <a:rPr lang="en-US" sz="1000" b="1" dirty="0">
                <a:solidFill>
                  <a:schemeClr val="tx1"/>
                </a:solidFill>
              </a:rPr>
              <a:t>="#"&gt;Link 1&lt;/a&gt;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  &lt;/li&gt;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   &lt;li class="</a:t>
            </a:r>
            <a:r>
              <a:rPr lang="en-US" sz="1000" b="1" dirty="0" err="1">
                <a:solidFill>
                  <a:schemeClr val="tx1"/>
                </a:solidFill>
              </a:rPr>
              <a:t>nav</a:t>
            </a:r>
            <a:r>
              <a:rPr lang="en-US" sz="1000" b="1" dirty="0">
                <a:solidFill>
                  <a:schemeClr val="tx1"/>
                </a:solidFill>
              </a:rPr>
              <a:t>-item"&gt;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    &lt;a class="</a:t>
            </a:r>
            <a:r>
              <a:rPr lang="en-US" sz="1000" b="1" dirty="0" err="1">
                <a:solidFill>
                  <a:schemeClr val="tx1"/>
                </a:solidFill>
              </a:rPr>
              <a:t>nav</a:t>
            </a:r>
            <a:r>
              <a:rPr lang="en-US" sz="1000" b="1" dirty="0">
                <a:solidFill>
                  <a:schemeClr val="tx1"/>
                </a:solidFill>
              </a:rPr>
              <a:t>-link" </a:t>
            </a:r>
            <a:r>
              <a:rPr lang="en-US" sz="1000" b="1" dirty="0" err="1">
                <a:solidFill>
                  <a:schemeClr val="tx1"/>
                </a:solidFill>
              </a:rPr>
              <a:t>href</a:t>
            </a:r>
            <a:r>
              <a:rPr lang="en-US" sz="1000" b="1" dirty="0">
                <a:solidFill>
                  <a:schemeClr val="tx1"/>
                </a:solidFill>
              </a:rPr>
              <a:t>="#"&gt;Link 2&lt;/a&gt;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  &lt;/li&gt;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  &lt;li class="</a:t>
            </a:r>
            <a:r>
              <a:rPr lang="en-US" sz="1000" b="1" dirty="0" err="1">
                <a:solidFill>
                  <a:schemeClr val="tx1"/>
                </a:solidFill>
              </a:rPr>
              <a:t>nav</a:t>
            </a:r>
            <a:r>
              <a:rPr lang="en-US" sz="1000" b="1" dirty="0">
                <a:solidFill>
                  <a:schemeClr val="tx1"/>
                </a:solidFill>
              </a:rPr>
              <a:t>-item"&gt;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    &lt;a class="</a:t>
            </a:r>
            <a:r>
              <a:rPr lang="en-US" sz="1000" b="1" dirty="0" err="1">
                <a:solidFill>
                  <a:schemeClr val="tx1"/>
                </a:solidFill>
              </a:rPr>
              <a:t>nav</a:t>
            </a:r>
            <a:r>
              <a:rPr lang="en-US" sz="1000" b="1" dirty="0">
                <a:solidFill>
                  <a:schemeClr val="tx1"/>
                </a:solidFill>
              </a:rPr>
              <a:t>-link" </a:t>
            </a:r>
            <a:r>
              <a:rPr lang="en-US" sz="1000" b="1" dirty="0" err="1">
                <a:solidFill>
                  <a:schemeClr val="tx1"/>
                </a:solidFill>
              </a:rPr>
              <a:t>href</a:t>
            </a:r>
            <a:r>
              <a:rPr lang="en-US" sz="1000" b="1" dirty="0">
                <a:solidFill>
                  <a:schemeClr val="tx1"/>
                </a:solidFill>
              </a:rPr>
              <a:t>="#"&gt;Link 3&lt;/a&gt;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  &lt;/li&gt;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&lt;/</a:t>
            </a:r>
            <a:r>
              <a:rPr lang="en-US" sz="1000" b="1" dirty="0" err="1">
                <a:solidFill>
                  <a:schemeClr val="tx1"/>
                </a:solidFill>
              </a:rPr>
              <a:t>ul</a:t>
            </a:r>
            <a:r>
              <a:rPr lang="en-US" sz="1000" b="1" dirty="0">
                <a:solidFill>
                  <a:schemeClr val="tx1"/>
                </a:solidFill>
              </a:rPr>
              <a:t>&gt;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&lt;/div</a:t>
            </a:r>
            <a:r>
              <a:rPr lang="en-US" sz="1000" b="1" dirty="0" smtClean="0">
                <a:solidFill>
                  <a:schemeClr val="tx1"/>
                </a:solidFill>
              </a:rPr>
              <a:t>&gt; /</a:t>
            </a:r>
            <a:r>
              <a:rPr lang="en-US" sz="1000" b="1" dirty="0" err="1">
                <a:solidFill>
                  <a:schemeClr val="tx1"/>
                </a:solidFill>
              </a:rPr>
              <a:t>nav</a:t>
            </a:r>
            <a:r>
              <a:rPr lang="en-US" sz="1000" b="1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777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74645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BOOTSTRAP-BORDER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437278"/>
            <a:ext cx="8500800" cy="393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b="1" u="sng" dirty="0" smtClean="0"/>
              <a:t>Borders</a:t>
            </a:r>
            <a:endParaRPr lang="en-US" sz="1000" b="1" u="sng" dirty="0"/>
          </a:p>
          <a:p>
            <a:r>
              <a:rPr lang="en-US" sz="1000" dirty="0"/>
              <a:t>Use the border classes to add or remove borders from an element:</a:t>
            </a:r>
          </a:p>
          <a:p>
            <a:endParaRPr lang="en-US" sz="1000" b="1" u="sng" dirty="0"/>
          </a:p>
          <a:p>
            <a:r>
              <a:rPr lang="en-US" sz="1000" b="1" dirty="0">
                <a:solidFill>
                  <a:schemeClr val="tx1"/>
                </a:solidFill>
              </a:rPr>
              <a:t>&lt;span class="border"&gt;&lt;/span&gt;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&lt;span class="border border-0"&gt;&lt;/span</a:t>
            </a:r>
            <a:r>
              <a:rPr lang="en-US" sz="1000" b="1" dirty="0" smtClean="0">
                <a:solidFill>
                  <a:schemeClr val="tx1"/>
                </a:solidFill>
              </a:rPr>
              <a:t>&gt;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u="sng" dirty="0"/>
              <a:t>Border Width</a:t>
            </a:r>
          </a:p>
          <a:p>
            <a:r>
              <a:rPr lang="en-US" sz="1000" dirty="0"/>
              <a:t>Use .border-1 to .border-5 to change the width of the border:</a:t>
            </a: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&lt;span class="border border-1"&gt;&lt;/span&gt;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&lt;span class="border border-2"&gt;&lt;/span</a:t>
            </a:r>
            <a:r>
              <a:rPr lang="en-US" sz="1000" b="1" dirty="0" smtClean="0">
                <a:solidFill>
                  <a:schemeClr val="tx1"/>
                </a:solidFill>
              </a:rPr>
              <a:t>&gt;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u="sng" dirty="0"/>
              <a:t>Border Color</a:t>
            </a:r>
          </a:p>
          <a:p>
            <a:r>
              <a:rPr lang="en-US" sz="1000" dirty="0"/>
              <a:t>Add a color to the border with any of the contextual border color classes</a:t>
            </a:r>
            <a:r>
              <a:rPr lang="en-US" sz="1000" dirty="0" smtClean="0"/>
              <a:t>:</a:t>
            </a:r>
          </a:p>
          <a:p>
            <a:endParaRPr lang="en-US" sz="1000" dirty="0"/>
          </a:p>
          <a:p>
            <a:r>
              <a:rPr lang="en-US" sz="1000" b="1" dirty="0">
                <a:solidFill>
                  <a:schemeClr val="tx1"/>
                </a:solidFill>
              </a:rPr>
              <a:t>&lt;span class="border border-primary"&gt;&lt;/span&gt;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&lt;span class="border border-secondary"&gt;&lt;/span</a:t>
            </a:r>
            <a:r>
              <a:rPr lang="en-US" sz="1000" b="1" dirty="0" smtClean="0">
                <a:solidFill>
                  <a:schemeClr val="tx1"/>
                </a:solidFill>
              </a:rPr>
              <a:t>&gt;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u="sng" dirty="0"/>
              <a:t>Border Radius</a:t>
            </a:r>
          </a:p>
          <a:p>
            <a:r>
              <a:rPr lang="en-US" sz="1000" dirty="0"/>
              <a:t>Add rounded corners to an element with the rounded classes:</a:t>
            </a: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&lt;span class="rounded"&gt;&lt;/span</a:t>
            </a:r>
            <a:r>
              <a:rPr lang="en-US" sz="1000" b="1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&lt;span class="rounded-circle"&gt;&lt;/span</a:t>
            </a:r>
            <a:r>
              <a:rPr lang="en-US" sz="1000" b="1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&lt;span class="rounded-1"&gt;&lt;/span&gt;</a:t>
            </a:r>
          </a:p>
        </p:txBody>
      </p:sp>
    </p:spTree>
    <p:extLst>
      <p:ext uri="{BB962C8B-B14F-4D97-AF65-F5344CB8AC3E}">
        <p14:creationId xmlns:p14="http://schemas.microsoft.com/office/powerpoint/2010/main" val="41458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 dirty="0" smtClean="0"/>
              <a:t>BOOTSTRAP </a:t>
            </a:r>
            <a:r>
              <a:rPr lang="en" b="1" dirty="0"/>
              <a:t>DEVELOPMENT ENVIRONMENT</a:t>
            </a:r>
            <a:endParaRPr b="1" dirty="0"/>
          </a:p>
        </p:txBody>
      </p:sp>
      <p:sp>
        <p:nvSpPr>
          <p:cNvPr id="98" name="Google Shape;98;p15"/>
          <p:cNvSpPr txBox="1"/>
          <p:nvPr/>
        </p:nvSpPr>
        <p:spPr>
          <a:xfrm>
            <a:off x="321600" y="642547"/>
            <a:ext cx="8500800" cy="344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2600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 Studio </a:t>
            </a:r>
            <a:r>
              <a:rPr lang="en" sz="26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Code</a:t>
            </a:r>
          </a:p>
          <a:p>
            <a:pPr marL="25400" lvl="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</a:pPr>
            <a:endParaRPr lang="en" sz="2600" dirty="0" smtClean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2600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6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 JS </a:t>
            </a:r>
            <a:endParaRPr sz="26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31800" algn="just"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2600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VS Code Extension </a:t>
            </a:r>
            <a:r>
              <a:rPr lang="en" sz="26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2600" dirty="0" smtClean="0"/>
              <a:t>Bootstrap </a:t>
            </a:r>
            <a:r>
              <a:rPr lang="en-US" sz="2600" dirty="0" err="1" smtClean="0"/>
              <a:t>Intellisense</a:t>
            </a:r>
            <a:r>
              <a:rPr lang="en-US" sz="2600" dirty="0" smtClean="0"/>
              <a:t>, </a:t>
            </a:r>
            <a:r>
              <a:rPr lang="en-US" sz="2800" dirty="0"/>
              <a:t>Bootstrap 5 Quick Snippets</a:t>
            </a:r>
            <a:r>
              <a:rPr lang="en" sz="26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26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26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Bootsprap Libraries / Components</a:t>
            </a:r>
            <a:endParaRPr sz="26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BOOTSTRAP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33221"/>
            <a:ext cx="8500800" cy="42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b="1" u="sng" dirty="0"/>
              <a:t>What is Bootstrap</a:t>
            </a:r>
            <a:r>
              <a:rPr lang="en-US" b="1" u="sng" dirty="0" smtClean="0"/>
              <a:t>?</a:t>
            </a:r>
          </a:p>
          <a:p>
            <a:pPr algn="just"/>
            <a:endParaRPr lang="en-US" b="1" u="sng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Bootstrap </a:t>
            </a:r>
            <a:r>
              <a:rPr lang="en-US" dirty="0"/>
              <a:t>is a free front-end framework for faster and easier web </a:t>
            </a:r>
            <a:r>
              <a:rPr lang="en-US" dirty="0" smtClean="0"/>
              <a:t>development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Bootstrap also gives you the ability to easily create responsive designs</a:t>
            </a:r>
          </a:p>
          <a:p>
            <a:pPr algn="just"/>
            <a:endParaRPr lang="en-US" dirty="0" smtClean="0"/>
          </a:p>
          <a:p>
            <a:pPr lvl="0" algn="just"/>
            <a:r>
              <a:rPr lang="en-US" dirty="0"/>
              <a:t>Bootstrap 5 is the newest version of </a:t>
            </a:r>
            <a:r>
              <a:rPr lang="en-US" dirty="0">
                <a:hlinkClick r:id="rId3"/>
              </a:rPr>
              <a:t>Bootstrap</a:t>
            </a:r>
            <a:r>
              <a:rPr lang="en-US" dirty="0"/>
              <a:t>, which is the most popular HTML, CSS, and JavaScript framework for creating responsive, mobile-first websites.</a:t>
            </a:r>
          </a:p>
          <a:p>
            <a:pPr lvl="0" algn="just"/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algn="just"/>
            <a:r>
              <a:rPr lang="en-US" dirty="0"/>
              <a:t>The main differences between Bootstrap 5 and Bootstrap 3 &amp; 4, is that Bootstrap 5 has switched to </a:t>
            </a:r>
            <a:r>
              <a:rPr lang="en-US" dirty="0">
                <a:hlinkClick r:id="rId4"/>
              </a:rPr>
              <a:t>JavaScript</a:t>
            </a:r>
            <a:r>
              <a:rPr lang="en-US" dirty="0"/>
              <a:t> instead of </a:t>
            </a:r>
            <a:r>
              <a:rPr lang="en-US" dirty="0">
                <a:hlinkClick r:id="rId5"/>
              </a:rPr>
              <a:t>jQuery</a:t>
            </a:r>
            <a:r>
              <a:rPr lang="en-US" dirty="0"/>
              <a:t>.</a:t>
            </a:r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just"/>
            <a:endParaRPr lang="en-US" dirty="0"/>
          </a:p>
          <a:p>
            <a:r>
              <a:rPr lang="en-US" b="1" u="sng" dirty="0"/>
              <a:t>Where to Get Bootstrap 5?</a:t>
            </a:r>
          </a:p>
          <a:p>
            <a:r>
              <a:rPr lang="en-US" dirty="0"/>
              <a:t>There are two ways to start using Bootstrap 5 on your own web site.</a:t>
            </a:r>
          </a:p>
          <a:p>
            <a:r>
              <a:rPr lang="en-US" dirty="0"/>
              <a:t>You can:</a:t>
            </a:r>
          </a:p>
          <a:p>
            <a:r>
              <a:rPr lang="en-US" dirty="0"/>
              <a:t>Include Bootstrap 5 from a CDN</a:t>
            </a:r>
          </a:p>
          <a:p>
            <a:r>
              <a:rPr lang="en-US" dirty="0"/>
              <a:t>Download Bootstrap 5 from </a:t>
            </a:r>
            <a:r>
              <a:rPr lang="en-US" dirty="0" smtClean="0"/>
              <a:t>getbootstrap.com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BOOTSTRAP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33221"/>
            <a:ext cx="8500800" cy="2046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/>
              <a:t>Bootstrap 5 </a:t>
            </a:r>
            <a:r>
              <a:rPr lang="en-US" dirty="0" smtClean="0"/>
              <a:t>CDN</a:t>
            </a:r>
          </a:p>
          <a:p>
            <a:r>
              <a:rPr lang="en-US" dirty="0" err="1"/>
              <a:t>jsDelivr</a:t>
            </a:r>
            <a:r>
              <a:rPr lang="en-US" dirty="0"/>
              <a:t> provides CDN support for Bootstrap's CSS and JavaScript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MaxCDN</a:t>
            </a:r>
            <a:r>
              <a:rPr lang="en-US" dirty="0"/>
              <a:t>: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&lt;!-- Latest compiled and minified CSS --&gt;</a:t>
            </a:r>
            <a:br>
              <a:rPr lang="en-US" sz="1300" b="1" dirty="0">
                <a:solidFill>
                  <a:schemeClr val="tx1"/>
                </a:solidFill>
              </a:rPr>
            </a:br>
            <a:r>
              <a:rPr lang="en-US" sz="1300" b="1" dirty="0">
                <a:solidFill>
                  <a:schemeClr val="tx1"/>
                </a:solidFill>
              </a:rPr>
              <a:t>&lt;link </a:t>
            </a:r>
            <a:r>
              <a:rPr lang="en-US" sz="1300" b="1" dirty="0" err="1">
                <a:solidFill>
                  <a:schemeClr val="tx1"/>
                </a:solidFill>
              </a:rPr>
              <a:t>href</a:t>
            </a:r>
            <a:r>
              <a:rPr lang="en-US" sz="1300" b="1" dirty="0">
                <a:solidFill>
                  <a:schemeClr val="tx1"/>
                </a:solidFill>
              </a:rPr>
              <a:t>="https://cdn.jsdelivr.net/</a:t>
            </a:r>
            <a:r>
              <a:rPr lang="en-US" sz="1300" b="1" dirty="0" err="1">
                <a:solidFill>
                  <a:schemeClr val="tx1"/>
                </a:solidFill>
              </a:rPr>
              <a:t>npm</a:t>
            </a:r>
            <a:r>
              <a:rPr lang="en-US" sz="1300" b="1" dirty="0">
                <a:solidFill>
                  <a:schemeClr val="tx1"/>
                </a:solidFill>
              </a:rPr>
              <a:t>/bootstrap@5.3.3/</a:t>
            </a:r>
            <a:r>
              <a:rPr lang="en-US" sz="1300" b="1" dirty="0" err="1">
                <a:solidFill>
                  <a:schemeClr val="tx1"/>
                </a:solidFill>
              </a:rPr>
              <a:t>dist</a:t>
            </a:r>
            <a:r>
              <a:rPr lang="en-US" sz="1300" b="1" dirty="0">
                <a:solidFill>
                  <a:schemeClr val="tx1"/>
                </a:solidFill>
              </a:rPr>
              <a:t>/</a:t>
            </a:r>
            <a:r>
              <a:rPr lang="en-US" sz="1300" b="1" dirty="0" err="1">
                <a:solidFill>
                  <a:schemeClr val="tx1"/>
                </a:solidFill>
              </a:rPr>
              <a:t>css</a:t>
            </a:r>
            <a:r>
              <a:rPr lang="en-US" sz="1300" b="1" dirty="0">
                <a:solidFill>
                  <a:schemeClr val="tx1"/>
                </a:solidFill>
              </a:rPr>
              <a:t>/bootstrap.min.css" </a:t>
            </a:r>
            <a:r>
              <a:rPr lang="en-US" sz="1300" b="1" dirty="0" err="1">
                <a:solidFill>
                  <a:schemeClr val="tx1"/>
                </a:solidFill>
              </a:rPr>
              <a:t>rel</a:t>
            </a:r>
            <a:r>
              <a:rPr lang="en-US" sz="1300" b="1" dirty="0">
                <a:solidFill>
                  <a:schemeClr val="tx1"/>
                </a:solidFill>
              </a:rPr>
              <a:t>="</a:t>
            </a:r>
            <a:r>
              <a:rPr lang="en-US" sz="1300" b="1" dirty="0" err="1">
                <a:solidFill>
                  <a:schemeClr val="tx1"/>
                </a:solidFill>
              </a:rPr>
              <a:t>stylesheet</a:t>
            </a:r>
            <a:r>
              <a:rPr lang="en-US" sz="1300" b="1" dirty="0">
                <a:solidFill>
                  <a:schemeClr val="tx1"/>
                </a:solidFill>
              </a:rPr>
              <a:t>"&gt;</a:t>
            </a:r>
            <a:br>
              <a:rPr lang="en-US" sz="1300" b="1" dirty="0">
                <a:solidFill>
                  <a:schemeClr val="tx1"/>
                </a:solidFill>
              </a:rPr>
            </a:br>
            <a:r>
              <a:rPr lang="en-US" sz="1300" b="1" dirty="0">
                <a:solidFill>
                  <a:schemeClr val="tx1"/>
                </a:solidFill>
              </a:rPr>
              <a:t/>
            </a:r>
            <a:br>
              <a:rPr lang="en-US" sz="1300" b="1" dirty="0">
                <a:solidFill>
                  <a:schemeClr val="tx1"/>
                </a:solidFill>
              </a:rPr>
            </a:br>
            <a:r>
              <a:rPr lang="en-US" sz="1300" b="1" dirty="0">
                <a:solidFill>
                  <a:schemeClr val="tx1"/>
                </a:solidFill>
              </a:rPr>
              <a:t>&lt;!-- Latest compiled JavaScript --&gt;</a:t>
            </a:r>
            <a:br>
              <a:rPr lang="en-US" sz="1300" b="1" dirty="0">
                <a:solidFill>
                  <a:schemeClr val="tx1"/>
                </a:solidFill>
              </a:rPr>
            </a:br>
            <a:r>
              <a:rPr lang="en-US" sz="1300" b="1" dirty="0">
                <a:solidFill>
                  <a:schemeClr val="tx1"/>
                </a:solidFill>
              </a:rPr>
              <a:t>&lt;script </a:t>
            </a:r>
            <a:r>
              <a:rPr lang="en-US" sz="1300" b="1" dirty="0" err="1">
                <a:solidFill>
                  <a:schemeClr val="tx1"/>
                </a:solidFill>
              </a:rPr>
              <a:t>src</a:t>
            </a:r>
            <a:r>
              <a:rPr lang="en-US" sz="1300" b="1" dirty="0">
                <a:solidFill>
                  <a:schemeClr val="tx1"/>
                </a:solidFill>
              </a:rPr>
              <a:t>="https://cdn.jsdelivr.net/</a:t>
            </a:r>
            <a:r>
              <a:rPr lang="en-US" sz="1300" b="1" dirty="0" err="1">
                <a:solidFill>
                  <a:schemeClr val="tx1"/>
                </a:solidFill>
              </a:rPr>
              <a:t>npm</a:t>
            </a:r>
            <a:r>
              <a:rPr lang="en-US" sz="1300" b="1" dirty="0">
                <a:solidFill>
                  <a:schemeClr val="tx1"/>
                </a:solidFill>
              </a:rPr>
              <a:t>/bootstrap@5.3.3/</a:t>
            </a:r>
            <a:r>
              <a:rPr lang="en-US" sz="1300" b="1" dirty="0" err="1">
                <a:solidFill>
                  <a:schemeClr val="tx1"/>
                </a:solidFill>
              </a:rPr>
              <a:t>dist</a:t>
            </a:r>
            <a:r>
              <a:rPr lang="en-US" sz="1300" b="1" dirty="0">
                <a:solidFill>
                  <a:schemeClr val="tx1"/>
                </a:solidFill>
              </a:rPr>
              <a:t>/</a:t>
            </a:r>
            <a:r>
              <a:rPr lang="en-US" sz="1300" b="1" dirty="0" err="1">
                <a:solidFill>
                  <a:schemeClr val="tx1"/>
                </a:solidFill>
              </a:rPr>
              <a:t>js</a:t>
            </a:r>
            <a:r>
              <a:rPr lang="en-US" sz="1300" b="1" dirty="0">
                <a:solidFill>
                  <a:schemeClr val="tx1"/>
                </a:solidFill>
              </a:rPr>
              <a:t>/bootstrap.bundle.min.js"&gt;&lt;/script&gt;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921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BOOTSTRAP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33221"/>
            <a:ext cx="85008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/>
              <a:t>Bootstrap 5 </a:t>
            </a:r>
            <a:r>
              <a:rPr lang="en-US" dirty="0" smtClean="0"/>
              <a:t>Containers</a:t>
            </a:r>
          </a:p>
          <a:p>
            <a:r>
              <a:rPr lang="en-US" dirty="0"/>
              <a:t>Containers are used to pad the content inside of them, and there are two container classes available:</a:t>
            </a:r>
          </a:p>
          <a:p>
            <a:r>
              <a:rPr lang="en-US" dirty="0"/>
              <a:t>The .container class provides a responsive </a:t>
            </a:r>
            <a:r>
              <a:rPr lang="en-US" b="1" dirty="0"/>
              <a:t>fixed width container</a:t>
            </a:r>
            <a:endParaRPr lang="en-US" dirty="0"/>
          </a:p>
          <a:p>
            <a:r>
              <a:rPr lang="en-US" dirty="0"/>
              <a:t>The .container-fluid class provides a </a:t>
            </a:r>
            <a:r>
              <a:rPr lang="en-US" b="1" dirty="0"/>
              <a:t>full width container</a:t>
            </a:r>
            <a:r>
              <a:rPr lang="en-US" dirty="0"/>
              <a:t>, spanning the entire width of the viewport</a:t>
            </a:r>
          </a:p>
          <a:p>
            <a:endParaRPr lang="en-US" dirty="0" smtClean="0"/>
          </a:p>
          <a:p>
            <a:r>
              <a:rPr lang="en-US" dirty="0"/>
              <a:t>Fixed Container</a:t>
            </a:r>
          </a:p>
          <a:p>
            <a:r>
              <a:rPr lang="en-US" dirty="0"/>
              <a:t>Use the .container class to create a responsive, fixed-width container.</a:t>
            </a:r>
          </a:p>
          <a:p>
            <a:r>
              <a:rPr lang="en-US" dirty="0"/>
              <a:t>Note that its width (max-width) will change on different screen sizes: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64158"/>
              </p:ext>
            </p:extLst>
          </p:nvPr>
        </p:nvGraphicFramePr>
        <p:xfrm>
          <a:off x="321600" y="2730996"/>
          <a:ext cx="8056510" cy="1158240"/>
        </p:xfrm>
        <a:graphic>
          <a:graphicData uri="http://schemas.openxmlformats.org/drawingml/2006/table">
            <a:tbl>
              <a:tblPr/>
              <a:tblGrid>
                <a:gridCol w="115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0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0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0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Extra small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&lt;576px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Small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≥576px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Medium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≥768px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Large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≥992px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Extra Large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≥1200px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XXL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≥1400px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max-width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100%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540px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720px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960px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1140px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1320px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BOOTSTRAP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11923"/>
            <a:ext cx="85008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u="sng" dirty="0">
                <a:latin typeface="+mj-lt"/>
              </a:rPr>
              <a:t>Container Border and Color</a:t>
            </a:r>
          </a:p>
          <a:p>
            <a:r>
              <a:rPr lang="en-US" sz="1200" dirty="0">
                <a:latin typeface="+mj-lt"/>
              </a:rPr>
              <a:t>Other utilities, such as borders and colors, are also often used together with containers</a:t>
            </a:r>
            <a:r>
              <a:rPr lang="en-US" sz="1200" dirty="0" smtClean="0">
                <a:latin typeface="+mj-lt"/>
              </a:rPr>
              <a:t>:</a:t>
            </a:r>
          </a:p>
          <a:p>
            <a:endParaRPr lang="en-US" sz="1200" dirty="0" smtClean="0">
              <a:latin typeface="+mj-lt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u="sng" dirty="0">
                <a:latin typeface="+mj-lt"/>
                <a:cs typeface="Segoe UI" pitchFamily="34" charset="0"/>
              </a:rPr>
              <a:t>Responsive Containers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latin typeface="+mj-lt"/>
                <a:cs typeface="Arial" pitchFamily="34" charset="0"/>
              </a:rPr>
              <a:t>You can also use the </a:t>
            </a:r>
            <a:r>
              <a:rPr lang="en-US" sz="1200" dirty="0">
                <a:solidFill>
                  <a:srgbClr val="DC143C"/>
                </a:solidFill>
                <a:latin typeface="+mj-lt"/>
                <a:cs typeface="Consolas" pitchFamily="49" charset="0"/>
              </a:rPr>
              <a:t>.</a:t>
            </a:r>
            <a:r>
              <a:rPr lang="en-US" sz="1200" dirty="0" err="1">
                <a:solidFill>
                  <a:srgbClr val="DC143C"/>
                </a:solidFill>
                <a:latin typeface="+mj-lt"/>
                <a:cs typeface="Consolas" pitchFamily="49" charset="0"/>
              </a:rPr>
              <a:t>container-sm|md|lg|xl</a:t>
            </a:r>
            <a:r>
              <a:rPr lang="en-US" sz="1200" dirty="0">
                <a:latin typeface="+mj-lt"/>
                <a:cs typeface="Arial" pitchFamily="34" charset="0"/>
              </a:rPr>
              <a:t> classes to determine when the container should be responsive.</a:t>
            </a:r>
            <a:endParaRPr lang="en-US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latin typeface="+mj-lt"/>
                <a:cs typeface="Arial" pitchFamily="34" charset="0"/>
              </a:rPr>
              <a:t>The </a:t>
            </a:r>
            <a:r>
              <a:rPr lang="en-US" sz="1200" dirty="0">
                <a:solidFill>
                  <a:srgbClr val="DC143C"/>
                </a:solidFill>
                <a:latin typeface="+mj-lt"/>
                <a:cs typeface="Consolas" pitchFamily="49" charset="0"/>
              </a:rPr>
              <a:t>max-width</a:t>
            </a:r>
            <a:r>
              <a:rPr lang="en-US" sz="1200" dirty="0">
                <a:latin typeface="+mj-lt"/>
                <a:cs typeface="Arial" pitchFamily="34" charset="0"/>
              </a:rPr>
              <a:t> of the container will change on different screen sizes/viewports</a:t>
            </a:r>
            <a:r>
              <a:rPr lang="en-US" sz="1200" dirty="0" smtClean="0">
                <a:latin typeface="+mj-lt"/>
                <a:cs typeface="Arial" pitchFamily="34" charset="0"/>
              </a:rPr>
              <a:t>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868322"/>
              </p:ext>
            </p:extLst>
          </p:nvPr>
        </p:nvGraphicFramePr>
        <p:xfrm>
          <a:off x="783773" y="1916521"/>
          <a:ext cx="7231223" cy="2960393"/>
        </p:xfrm>
        <a:graphic>
          <a:graphicData uri="http://schemas.openxmlformats.org/drawingml/2006/table">
            <a:tbl>
              <a:tblPr/>
              <a:tblGrid>
                <a:gridCol w="1308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308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Class</a:t>
                      </a:r>
                    </a:p>
                  </a:txBody>
                  <a:tcPr marL="146426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Extra small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&lt;576px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Small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≥576px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Medium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≥768px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Large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≥992px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Extra large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≥1200px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XXL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≥1400px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09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.container-</a:t>
                      </a:r>
                      <a:r>
                        <a:rPr lang="en-US" sz="1200" b="1" dirty="0" err="1">
                          <a:effectLst/>
                        </a:rPr>
                        <a:t>sm</a:t>
                      </a:r>
                      <a:endParaRPr lang="en-US" sz="1200" b="1" dirty="0">
                        <a:effectLst/>
                      </a:endParaRPr>
                    </a:p>
                  </a:txBody>
                  <a:tcPr marL="146426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540px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720px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960px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1140px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1320px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09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.container-md</a:t>
                      </a:r>
                    </a:p>
                  </a:txBody>
                  <a:tcPr marL="146426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720px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960px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1140px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1320px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09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.container-lg</a:t>
                      </a:r>
                    </a:p>
                  </a:txBody>
                  <a:tcPr marL="146426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960px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1140px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1320px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09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.container-xl</a:t>
                      </a:r>
                    </a:p>
                  </a:txBody>
                  <a:tcPr marL="146426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1140px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1320px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.container-xxl</a:t>
                      </a:r>
                    </a:p>
                  </a:txBody>
                  <a:tcPr marL="146426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100%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1320px</a:t>
                      </a:r>
                    </a:p>
                  </a:txBody>
                  <a:tcPr marL="73213" marR="73213" marT="73213" marB="732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5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BOOTSTRAP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11923"/>
            <a:ext cx="8500800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u="sng" dirty="0"/>
              <a:t>Bootstrap 5 </a:t>
            </a:r>
            <a:r>
              <a:rPr lang="en-US" sz="1200" b="1" u="sng" dirty="0" smtClean="0"/>
              <a:t>Tables</a:t>
            </a:r>
          </a:p>
          <a:p>
            <a:endParaRPr lang="en-US" sz="1200" b="1" u="sng" dirty="0"/>
          </a:p>
          <a:p>
            <a:r>
              <a:rPr lang="en-US" sz="1200" b="1" u="sng" dirty="0"/>
              <a:t>Basic Table</a:t>
            </a:r>
          </a:p>
          <a:p>
            <a:r>
              <a:rPr lang="en-US" sz="1200" dirty="0"/>
              <a:t>A basic Bootstrap 5 table has a light padding and horizontal dividers.</a:t>
            </a:r>
          </a:p>
          <a:p>
            <a:r>
              <a:rPr lang="en-US" sz="1200" dirty="0"/>
              <a:t>The .table class adds basic styling to a table:</a:t>
            </a:r>
          </a:p>
          <a:p>
            <a:endParaRPr lang="en-US" sz="1200" b="1" u="sng" dirty="0" smtClean="0"/>
          </a:p>
          <a:p>
            <a:r>
              <a:rPr lang="en-US" sz="1200" b="1" u="sng" dirty="0"/>
              <a:t>Striped Rows</a:t>
            </a:r>
          </a:p>
          <a:p>
            <a:r>
              <a:rPr lang="en-US" sz="1200" dirty="0"/>
              <a:t>The .table-striped class adds zebra-stripes to a table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r>
              <a:rPr lang="en-US" sz="1200" b="1" u="sng" dirty="0"/>
              <a:t>Bordered Table</a:t>
            </a:r>
          </a:p>
          <a:p>
            <a:r>
              <a:rPr lang="en-US" sz="1200" dirty="0"/>
              <a:t>The .table-bordered class adds borders on all sides of the table and cells:</a:t>
            </a:r>
          </a:p>
          <a:p>
            <a:endParaRPr lang="en-US" sz="1200" dirty="0"/>
          </a:p>
          <a:p>
            <a:r>
              <a:rPr lang="en-US" sz="1200" b="1" u="sng" dirty="0"/>
              <a:t>Hover Rows</a:t>
            </a:r>
          </a:p>
          <a:p>
            <a:r>
              <a:rPr lang="en-US" sz="1200" dirty="0"/>
              <a:t>The .table-hover class adds a hover effect (grey background color) on table rows:</a:t>
            </a:r>
          </a:p>
          <a:p>
            <a:endParaRPr lang="en-US" sz="1200" b="1" u="sng" dirty="0" smtClean="0"/>
          </a:p>
          <a:p>
            <a:r>
              <a:rPr lang="en-US" sz="1200" b="1" u="sng" dirty="0"/>
              <a:t>Borderless Table</a:t>
            </a:r>
          </a:p>
          <a:p>
            <a:r>
              <a:rPr lang="en-US" sz="1200" dirty="0"/>
              <a:t>The .table-borderless class removes borders from the table</a:t>
            </a:r>
            <a:r>
              <a:rPr lang="en-US" sz="1200" dirty="0" smtClean="0"/>
              <a:t>:</a:t>
            </a:r>
          </a:p>
          <a:p>
            <a:endParaRPr lang="en-US" sz="1200" b="1" u="sng" dirty="0"/>
          </a:p>
          <a:p>
            <a:r>
              <a:rPr lang="en-US" sz="1200" b="1" u="sng" dirty="0"/>
              <a:t>Black/Dark Table</a:t>
            </a:r>
          </a:p>
          <a:p>
            <a:r>
              <a:rPr lang="en-US" sz="1200" dirty="0"/>
              <a:t>The .table-dark class adds a black background to the table:</a:t>
            </a:r>
          </a:p>
          <a:p>
            <a:endParaRPr lang="en-US" sz="1200" dirty="0"/>
          </a:p>
          <a:p>
            <a:r>
              <a:rPr lang="en-US" sz="1200" b="1" u="sng" dirty="0"/>
              <a:t>Dark Striped Table</a:t>
            </a:r>
          </a:p>
          <a:p>
            <a:r>
              <a:rPr lang="en-US" sz="1200" dirty="0"/>
              <a:t>Combine .table-dark and .table-striped to create a dark, striped table</a:t>
            </a:r>
            <a:r>
              <a:rPr lang="en-US" sz="1200" dirty="0" smtClean="0"/>
              <a:t>:</a:t>
            </a:r>
            <a:endParaRPr lang="en-US" sz="1200" b="1" u="sng" dirty="0"/>
          </a:p>
        </p:txBody>
      </p:sp>
    </p:spTree>
    <p:extLst>
      <p:ext uri="{BB962C8B-B14F-4D97-AF65-F5344CB8AC3E}">
        <p14:creationId xmlns:p14="http://schemas.microsoft.com/office/powerpoint/2010/main" val="8161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BOOTSTRAP- Images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11923"/>
            <a:ext cx="8500800" cy="332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u="sng" dirty="0" smtClean="0"/>
              <a:t/>
            </a:r>
            <a:br>
              <a:rPr lang="en-US" sz="1200" b="1" u="sng" dirty="0" smtClean="0"/>
            </a:br>
            <a:r>
              <a:rPr lang="en-US" sz="1200" b="1" u="sng" dirty="0"/>
              <a:t>Image Shapes</a:t>
            </a:r>
          </a:p>
          <a:p>
            <a:r>
              <a:rPr lang="en-US" sz="1200" b="1" u="sng" dirty="0"/>
              <a:t>Rounded Corners</a:t>
            </a:r>
          </a:p>
          <a:p>
            <a:r>
              <a:rPr lang="en-US" sz="1200" dirty="0"/>
              <a:t>The .rounded class adds rounded corners to an image</a:t>
            </a:r>
            <a:r>
              <a:rPr lang="en-US" sz="1200" dirty="0" smtClean="0"/>
              <a:t>:</a:t>
            </a:r>
          </a:p>
          <a:p>
            <a:endParaRPr lang="en-US" sz="1200" dirty="0" smtClean="0"/>
          </a:p>
          <a:p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img</a:t>
            </a:r>
            <a:r>
              <a:rPr lang="en-US" sz="1200" b="1" dirty="0">
                <a:solidFill>
                  <a:schemeClr val="tx1"/>
                </a:solidFill>
              </a:rPr>
              <a:t> </a:t>
            </a:r>
            <a:r>
              <a:rPr lang="en-US" sz="1200" b="1" dirty="0" err="1">
                <a:solidFill>
                  <a:schemeClr val="tx1"/>
                </a:solidFill>
              </a:rPr>
              <a:t>src</a:t>
            </a:r>
            <a:r>
              <a:rPr lang="en-US" sz="1200" b="1" dirty="0">
                <a:solidFill>
                  <a:schemeClr val="tx1"/>
                </a:solidFill>
              </a:rPr>
              <a:t>="cinqueterre.jpg" class="rounded" alt="Cinque Terre</a:t>
            </a:r>
            <a:r>
              <a:rPr lang="en-US" sz="1200" b="1" dirty="0" smtClean="0">
                <a:solidFill>
                  <a:schemeClr val="tx1"/>
                </a:solidFill>
              </a:rPr>
              <a:t>"&gt;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u="sng" dirty="0"/>
              <a:t>Circle</a:t>
            </a:r>
          </a:p>
          <a:p>
            <a:r>
              <a:rPr lang="en-US" sz="1200" dirty="0"/>
              <a:t>The .rounded-circle class shapes the image to a circle</a:t>
            </a:r>
            <a:r>
              <a:rPr lang="en-US" sz="1200" dirty="0" smtClean="0"/>
              <a:t>:</a:t>
            </a:r>
          </a:p>
          <a:p>
            <a:endParaRPr lang="en-US" sz="1200" dirty="0" smtClean="0"/>
          </a:p>
          <a:p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img</a:t>
            </a:r>
            <a:r>
              <a:rPr lang="en-US" sz="1200" b="1" dirty="0">
                <a:solidFill>
                  <a:schemeClr val="tx1"/>
                </a:solidFill>
              </a:rPr>
              <a:t> </a:t>
            </a:r>
            <a:r>
              <a:rPr lang="en-US" sz="1200" b="1" dirty="0" err="1">
                <a:solidFill>
                  <a:schemeClr val="tx1"/>
                </a:solidFill>
              </a:rPr>
              <a:t>src</a:t>
            </a:r>
            <a:r>
              <a:rPr lang="en-US" sz="1200" b="1" dirty="0">
                <a:solidFill>
                  <a:schemeClr val="tx1"/>
                </a:solidFill>
              </a:rPr>
              <a:t>="cinqueterre.jpg" class="rounded-circle" alt="Cinque Terre"&gt;</a:t>
            </a: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b="1" u="sng" dirty="0"/>
              <a:t>Thumbnail</a:t>
            </a:r>
          </a:p>
          <a:p>
            <a:r>
              <a:rPr lang="en-US" sz="1200" dirty="0"/>
              <a:t>The .</a:t>
            </a:r>
            <a:r>
              <a:rPr lang="en-US" sz="1200" dirty="0" err="1"/>
              <a:t>img</a:t>
            </a:r>
            <a:r>
              <a:rPr lang="en-US" sz="1200" dirty="0"/>
              <a:t>-thumbnail class shapes the image to a thumbnail (</a:t>
            </a:r>
            <a:r>
              <a:rPr lang="en-US" sz="1200"/>
              <a:t>bordered</a:t>
            </a:r>
            <a:r>
              <a:rPr lang="en-US" sz="1200" smtClean="0"/>
              <a:t>):</a:t>
            </a:r>
          </a:p>
          <a:p>
            <a:endParaRPr lang="en-US" sz="1200" dirty="0" smtClean="0"/>
          </a:p>
          <a:p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img</a:t>
            </a:r>
            <a:r>
              <a:rPr lang="en-US" sz="1200" b="1" dirty="0">
                <a:solidFill>
                  <a:schemeClr val="tx1"/>
                </a:solidFill>
              </a:rPr>
              <a:t> </a:t>
            </a:r>
            <a:r>
              <a:rPr lang="en-US" sz="1200" b="1" dirty="0" err="1">
                <a:solidFill>
                  <a:schemeClr val="tx1"/>
                </a:solidFill>
              </a:rPr>
              <a:t>src</a:t>
            </a:r>
            <a:r>
              <a:rPr lang="en-US" sz="1200" b="1" dirty="0">
                <a:solidFill>
                  <a:schemeClr val="tx1"/>
                </a:solidFill>
              </a:rPr>
              <a:t>="cinqueterre.jpg" class="</a:t>
            </a:r>
            <a:r>
              <a:rPr lang="en-US" sz="1200" b="1" dirty="0" err="1">
                <a:solidFill>
                  <a:schemeClr val="tx1"/>
                </a:solidFill>
              </a:rPr>
              <a:t>img</a:t>
            </a:r>
            <a:r>
              <a:rPr lang="en-US" sz="1200" b="1" dirty="0">
                <a:solidFill>
                  <a:schemeClr val="tx1"/>
                </a:solidFill>
              </a:rPr>
              <a:t>-thumbnail" alt="Cinque Terre"&gt;</a:t>
            </a:r>
          </a:p>
          <a:p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 smtClean="0"/>
              <a:t>BOOTSTRAP-ALERTS</a:t>
            </a:r>
            <a:endParaRPr sz="28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11923"/>
            <a:ext cx="8500800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u="sng" dirty="0"/>
              <a:t>Alerts</a:t>
            </a:r>
          </a:p>
          <a:p>
            <a:r>
              <a:rPr lang="en-US" dirty="0"/>
              <a:t>Bootstrap 5 provides an easy way to create predefined alert messages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Alerts are created with the .alert class, followed by one of the contextual classes .alert-success, .alert-info, .alert-warning, .alert-danger, .alert-primary, .alert-secondary, .alert-light or .alert-dark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u="sng" dirty="0"/>
              <a:t>Alert Links</a:t>
            </a:r>
          </a:p>
          <a:p>
            <a:r>
              <a:rPr lang="en-US" dirty="0"/>
              <a:t>Add the .alert-link class to any links inside the alert box to create "matching colored links":</a:t>
            </a:r>
          </a:p>
          <a:p>
            <a:endParaRPr lang="en-US" dirty="0" smtClean="0"/>
          </a:p>
          <a:p>
            <a:r>
              <a:rPr lang="en-US" b="1" u="sng" dirty="0"/>
              <a:t>Closing Alerts</a:t>
            </a:r>
          </a:p>
          <a:p>
            <a:r>
              <a:rPr lang="en-US" dirty="0"/>
              <a:t>To close the alert message, add a .alert-dismissible class to the alert container. Then add class="</a:t>
            </a:r>
            <a:r>
              <a:rPr lang="en-US" dirty="0" err="1"/>
              <a:t>btn</a:t>
            </a:r>
            <a:r>
              <a:rPr lang="en-US" dirty="0"/>
              <a:t>-close" and data-</a:t>
            </a:r>
            <a:r>
              <a:rPr lang="en-US" dirty="0" err="1"/>
              <a:t>bs</a:t>
            </a:r>
            <a:r>
              <a:rPr lang="en-US" dirty="0"/>
              <a:t>-dismiss="alert" to a link or a button element (when you click on this the alert box will disappear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b="1" u="sng" dirty="0"/>
              <a:t>Animated Alerts</a:t>
            </a:r>
          </a:p>
          <a:p>
            <a:r>
              <a:rPr lang="en-US" dirty="0"/>
              <a:t>The .fade and .show classes adds a fading effect when closing the alert message</a:t>
            </a:r>
            <a:r>
              <a:rPr lang="en-US" dirty="0" smtClean="0"/>
              <a:t>:</a:t>
            </a:r>
          </a:p>
          <a:p>
            <a:r>
              <a:rPr lang="en-US" b="1" dirty="0">
                <a:solidFill>
                  <a:schemeClr val="tx1"/>
                </a:solidFill>
              </a:rPr>
              <a:t>&lt;div class="alert alert-danger alert-dismissible fade show"&gt;</a:t>
            </a:r>
          </a:p>
        </p:txBody>
      </p:sp>
    </p:spTree>
    <p:extLst>
      <p:ext uri="{BB962C8B-B14F-4D97-AF65-F5344CB8AC3E}">
        <p14:creationId xmlns:p14="http://schemas.microsoft.com/office/powerpoint/2010/main" val="11342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471</Words>
  <Application>Microsoft Office PowerPoint</Application>
  <PresentationFormat>On-screen Show (16:9)</PresentationFormat>
  <Paragraphs>270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Segoe UI</vt:lpstr>
      <vt:lpstr>Roboto</vt:lpstr>
      <vt:lpstr>Consolas</vt:lpstr>
      <vt:lpstr>Arial</vt:lpstr>
      <vt:lpstr>Wingdings</vt:lpstr>
      <vt:lpstr>Geometric</vt:lpstr>
      <vt:lpstr>BOOTSTRAP Yearly Edition Version:  5.0</vt:lpstr>
      <vt:lpstr>BOOTSTRAP DEVELOPMENT ENVIRONMENT</vt:lpstr>
      <vt:lpstr>BOOTSTRAP</vt:lpstr>
      <vt:lpstr>BOOTSTRAP</vt:lpstr>
      <vt:lpstr>BOOTSTRAP</vt:lpstr>
      <vt:lpstr>BOOTSTRAP</vt:lpstr>
      <vt:lpstr>BOOTSTRAP</vt:lpstr>
      <vt:lpstr>BOOTSTRAP- Images</vt:lpstr>
      <vt:lpstr>BOOTSTRAP-ALERTS</vt:lpstr>
      <vt:lpstr>BOOTSTRAP-BUTTONS</vt:lpstr>
      <vt:lpstr>BOOTSTRAP-BUTTONS</vt:lpstr>
      <vt:lpstr>BOOTSTRAP-BUTTONS</vt:lpstr>
      <vt:lpstr>BOOTSTRAP-SPINNERS</vt:lpstr>
      <vt:lpstr>BOOTSTRAP-PAGINATION</vt:lpstr>
      <vt:lpstr>BOOTSTRAP-CARD</vt:lpstr>
      <vt:lpstr>BOOTSTRAP-COLLAPSE / NAVS</vt:lpstr>
      <vt:lpstr>BOOTSTRAP-NAVBARS</vt:lpstr>
      <vt:lpstr>BOOTSTRAP-BORDER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cp:lastModifiedBy>Azam</cp:lastModifiedBy>
  <cp:revision>65</cp:revision>
  <dcterms:modified xsi:type="dcterms:W3CDTF">2024-07-27T14:18:45Z</dcterms:modified>
</cp:coreProperties>
</file>