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7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03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40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pip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39478" y="1595535"/>
            <a:ext cx="8222100" cy="17448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80" b="1" dirty="0" smtClean="0"/>
              <a:t>PYTHON LIBRARIES</a:t>
            </a:r>
            <a:br>
              <a:rPr lang="en-US" sz="3280" b="1" dirty="0" smtClean="0"/>
            </a:br>
            <a:r>
              <a:rPr lang="en-US" sz="3280" b="1" dirty="0" smtClean="0"/>
              <a:t>NUMPY [NUMERICAL PYTHON] </a:t>
            </a:r>
            <a:endParaRPr sz="328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721506"/>
            <a:ext cx="808964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is a Python library.</a:t>
            </a:r>
          </a:p>
          <a:p>
            <a:r>
              <a:rPr lang="en-US" dirty="0" err="1"/>
              <a:t>NumPy</a:t>
            </a:r>
            <a:r>
              <a:rPr lang="en-US" dirty="0"/>
              <a:t> is used for working with arrays.</a:t>
            </a:r>
          </a:p>
          <a:p>
            <a:r>
              <a:rPr lang="en-US" dirty="0" err="1"/>
              <a:t>NumPy</a:t>
            </a:r>
            <a:r>
              <a:rPr lang="en-US" dirty="0"/>
              <a:t> is short for "Numerical Python</a:t>
            </a:r>
            <a:r>
              <a:rPr lang="en-US" dirty="0" smtClean="0"/>
              <a:t>".</a:t>
            </a:r>
          </a:p>
          <a:p>
            <a:endParaRPr lang="en-US" dirty="0"/>
          </a:p>
          <a:p>
            <a:r>
              <a:rPr lang="en-US" b="1" u="sng" dirty="0" smtClean="0"/>
              <a:t>INSTALLATION:</a:t>
            </a:r>
          </a:p>
          <a:p>
            <a:r>
              <a:rPr lang="en-US" dirty="0"/>
              <a:t>If you have 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PIP</a:t>
            </a:r>
            <a:r>
              <a:rPr lang="en-US" dirty="0"/>
              <a:t> already installed on a system, then installation of </a:t>
            </a:r>
            <a:r>
              <a:rPr lang="en-US" dirty="0" err="1"/>
              <a:t>NumPy</a:t>
            </a:r>
            <a:r>
              <a:rPr lang="en-US" dirty="0"/>
              <a:t> is very easy.</a:t>
            </a:r>
          </a:p>
          <a:p>
            <a:r>
              <a:rPr lang="en-US" dirty="0"/>
              <a:t>Install it using this command: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1"/>
                </a:solidFill>
              </a:rPr>
              <a:t>pip install </a:t>
            </a:r>
            <a:r>
              <a:rPr lang="en-US" b="1" dirty="0" err="1" smtClean="0">
                <a:solidFill>
                  <a:schemeClr val="tx1"/>
                </a:solidFill>
              </a:rPr>
              <a:t>numpy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u="sng" dirty="0"/>
              <a:t>Import </a:t>
            </a:r>
            <a:r>
              <a:rPr lang="en-US" b="1" u="sng" dirty="0" err="1"/>
              <a:t>NumPy</a:t>
            </a:r>
            <a:endParaRPr lang="en-US" b="1" u="sng" dirty="0"/>
          </a:p>
          <a:p>
            <a:r>
              <a:rPr lang="en-US" dirty="0"/>
              <a:t>Once </a:t>
            </a:r>
            <a:r>
              <a:rPr lang="en-US" dirty="0" err="1"/>
              <a:t>NumPy</a:t>
            </a:r>
            <a:r>
              <a:rPr lang="en-US" dirty="0"/>
              <a:t> is installed, import it in your applications by adding the import keyword:</a:t>
            </a:r>
          </a:p>
          <a:p>
            <a:r>
              <a:rPr lang="en-US" b="1" dirty="0">
                <a:solidFill>
                  <a:schemeClr val="tx1"/>
                </a:solidFill>
              </a:rPr>
              <a:t>import </a:t>
            </a:r>
            <a:r>
              <a:rPr lang="en-US" b="1" dirty="0" err="1" smtClean="0">
                <a:solidFill>
                  <a:schemeClr val="tx1"/>
                </a:solidFill>
              </a:rPr>
              <a:t>numpy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import </a:t>
            </a:r>
            <a:r>
              <a:rPr lang="en-US" b="1" dirty="0" err="1">
                <a:solidFill>
                  <a:schemeClr val="tx1"/>
                </a:solidFill>
              </a:rPr>
              <a:t>numpy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arr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chemeClr val="tx1"/>
                </a:solidFill>
              </a:rPr>
              <a:t>numpy.array</a:t>
            </a:r>
            <a:r>
              <a:rPr lang="en-US" b="1" dirty="0">
                <a:solidFill>
                  <a:schemeClr val="tx1"/>
                </a:solidFill>
              </a:rPr>
              <a:t>([1, 2, 3, 4, 5])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print(</a:t>
            </a:r>
            <a:r>
              <a:rPr lang="en-US" b="1" dirty="0" err="1" smtClean="0">
                <a:solidFill>
                  <a:schemeClr val="tx1"/>
                </a:solidFill>
              </a:rPr>
              <a:t>arr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03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4225"/>
            <a:ext cx="80896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err="1"/>
              <a:t>NumPy</a:t>
            </a:r>
            <a:r>
              <a:rPr lang="en-US" sz="1200" b="1" u="sng" dirty="0"/>
              <a:t> as np</a:t>
            </a:r>
          </a:p>
          <a:p>
            <a:r>
              <a:rPr lang="en-US" sz="1200" dirty="0" err="1"/>
              <a:t>NumPy</a:t>
            </a:r>
            <a:r>
              <a:rPr lang="en-US" sz="1200" dirty="0"/>
              <a:t> is usually imported under the np alias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</a:t>
            </a:r>
            <a:r>
              <a:rPr lang="en-US" sz="1200" dirty="0" smtClean="0">
                <a:solidFill>
                  <a:schemeClr val="tx1"/>
                </a:solidFill>
              </a:rPr>
              <a:t>np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([1, 2, 3, 4, 5])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Checking </a:t>
            </a:r>
            <a:r>
              <a:rPr lang="en-US" sz="1200" b="1" u="sng" dirty="0" err="1"/>
              <a:t>NumPy</a:t>
            </a:r>
            <a:r>
              <a:rPr lang="en-US" sz="1200" b="1" u="sng" dirty="0"/>
              <a:t> Version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np</a:t>
            </a:r>
            <a:r>
              <a:rPr lang="en-US" sz="1200" dirty="0" err="1">
                <a:solidFill>
                  <a:schemeClr val="tx1"/>
                </a:solidFill>
              </a:rPr>
              <a:t>.__version</a:t>
            </a:r>
            <a:r>
              <a:rPr lang="en-US" sz="1200" dirty="0" smtClean="0">
                <a:solidFill>
                  <a:schemeClr val="tx1"/>
                </a:solidFill>
              </a:rPr>
              <a:t>__)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Create a </a:t>
            </a:r>
            <a:r>
              <a:rPr lang="en-US" sz="1200" b="1" u="sng" dirty="0" err="1"/>
              <a:t>NumPy</a:t>
            </a:r>
            <a:r>
              <a:rPr lang="en-US" sz="1200" b="1" u="sng" dirty="0"/>
              <a:t> </a:t>
            </a:r>
            <a:r>
              <a:rPr lang="en-US" sz="1200" b="1" u="sng" dirty="0" err="1"/>
              <a:t>ndarray</a:t>
            </a:r>
            <a:r>
              <a:rPr lang="en-US" sz="1200" b="1" u="sng" dirty="0"/>
              <a:t> Object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err="1"/>
              <a:t>NumPy</a:t>
            </a:r>
            <a:r>
              <a:rPr lang="en-US" sz="1200" dirty="0"/>
              <a:t> is used to work with arrays. The array object in </a:t>
            </a:r>
            <a:r>
              <a:rPr lang="en-US" sz="1200" dirty="0" err="1"/>
              <a:t>NumPy</a:t>
            </a:r>
            <a:r>
              <a:rPr lang="en-US" sz="1200" dirty="0"/>
              <a:t> is called </a:t>
            </a:r>
            <a:r>
              <a:rPr lang="en-US" sz="1200" dirty="0" err="1"/>
              <a:t>ndarray</a:t>
            </a:r>
            <a:r>
              <a:rPr lang="en-US" sz="1200" dirty="0"/>
              <a:t>.</a:t>
            </a:r>
          </a:p>
          <a:p>
            <a:r>
              <a:rPr lang="en-US" sz="1200" dirty="0"/>
              <a:t>We can create a </a:t>
            </a:r>
            <a:r>
              <a:rPr lang="en-US" sz="1200" dirty="0" err="1"/>
              <a:t>NumPy</a:t>
            </a:r>
            <a:r>
              <a:rPr lang="en-US" sz="1200" dirty="0"/>
              <a:t> </a:t>
            </a:r>
            <a:r>
              <a:rPr lang="en-US" sz="1200" dirty="0" err="1"/>
              <a:t>ndarray</a:t>
            </a:r>
            <a:r>
              <a:rPr lang="en-US" sz="1200" dirty="0"/>
              <a:t> object by using the array() function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b="1" dirty="0">
                <a:solidFill>
                  <a:schemeClr val="tx1"/>
                </a:solidFill>
              </a:rPr>
              <a:t>import </a:t>
            </a:r>
            <a:r>
              <a:rPr lang="en-US" sz="1200" b="1" dirty="0" err="1">
                <a:solidFill>
                  <a:schemeClr val="tx1"/>
                </a:solidFill>
              </a:rPr>
              <a:t>numpy</a:t>
            </a:r>
            <a:r>
              <a:rPr lang="en-US" sz="1200" b="1" dirty="0">
                <a:solidFill>
                  <a:schemeClr val="tx1"/>
                </a:solidFill>
              </a:rPr>
              <a:t> as np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 smtClean="0">
                <a:solidFill>
                  <a:schemeClr val="tx1"/>
                </a:solidFill>
              </a:rPr>
              <a:t>arr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([1, 2, 3, 4, 5])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</a:t>
            </a:r>
            <a:r>
              <a:rPr lang="en-US" sz="1200" b="1" dirty="0" err="1" smtClean="0">
                <a:solidFill>
                  <a:schemeClr val="tx1"/>
                </a:solidFill>
              </a:rPr>
              <a:t>arr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smtClean="0">
                <a:solidFill>
                  <a:schemeClr val="tx1"/>
                </a:solidFill>
              </a:rPr>
              <a:t>print(type(</a:t>
            </a:r>
            <a:r>
              <a:rPr lang="en-US" sz="1200" b="1" dirty="0" err="1" smtClean="0">
                <a:solidFill>
                  <a:schemeClr val="tx1"/>
                </a:solidFill>
              </a:rPr>
              <a:t>arr</a:t>
            </a:r>
            <a:r>
              <a:rPr lang="en-US" sz="1200" b="1" dirty="0" smtClean="0">
                <a:solidFill>
                  <a:schemeClr val="tx1"/>
                </a:solidFill>
              </a:rPr>
              <a:t>))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4225"/>
            <a:ext cx="808964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2-D </a:t>
            </a:r>
            <a:r>
              <a:rPr lang="en-US" sz="1200" b="1" u="sng" dirty="0" smtClean="0"/>
              <a:t>Arrays</a:t>
            </a:r>
          </a:p>
          <a:p>
            <a:r>
              <a:rPr lang="en-US" sz="1200" dirty="0" smtClean="0"/>
              <a:t>An </a:t>
            </a:r>
            <a:r>
              <a:rPr lang="en-US" sz="1200" dirty="0"/>
              <a:t>array that has 1-D arrays as its elements is called a 2-D array.</a:t>
            </a:r>
          </a:p>
          <a:p>
            <a:r>
              <a:rPr lang="en-US" sz="1200" dirty="0"/>
              <a:t>These are often used to represent matrix or 2nd order tensors.</a:t>
            </a:r>
          </a:p>
          <a:p>
            <a:r>
              <a:rPr lang="en-US" sz="1200" dirty="0"/>
              <a:t>Create a 2-D array containing two arrays with the values 1,2,3 and 4,5,6</a:t>
            </a:r>
            <a:r>
              <a:rPr lang="en-US" sz="1200" dirty="0" smtClean="0"/>
              <a:t>:</a:t>
            </a:r>
          </a:p>
          <a:p>
            <a:endParaRPr lang="en-US" sz="1200" b="1" u="sng" dirty="0"/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([[1, 2, 3], [4, 5, 6]])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b="1" u="sng" dirty="0"/>
              <a:t>3-D arrays</a:t>
            </a:r>
          </a:p>
          <a:p>
            <a:r>
              <a:rPr lang="en-US" sz="1200" dirty="0"/>
              <a:t>An array that has 2-D arrays (matrices) as its elements is called 3-D array.</a:t>
            </a:r>
          </a:p>
          <a:p>
            <a:r>
              <a:rPr lang="en-US" sz="1200" dirty="0"/>
              <a:t>These are often used to represent a 3rd order tensor.</a:t>
            </a:r>
          </a:p>
          <a:p>
            <a:r>
              <a:rPr lang="en-US" sz="1200" dirty="0"/>
              <a:t>Create a 3-D array with two 2-D arrays, both containing two arrays with the values 1,2,3 and 4,5,6</a:t>
            </a:r>
            <a:r>
              <a:rPr lang="en-US" sz="1200" dirty="0" smtClean="0"/>
              <a:t>: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([[[1, 2, 3], [4, 5, 6]], [[1, 2, 3], [4, 5, 6]]])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66529" y="544225"/>
            <a:ext cx="80896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/>
              <a:t>Check Number of Dimensions?</a:t>
            </a:r>
          </a:p>
          <a:p>
            <a:r>
              <a:rPr lang="en-US" sz="1200" dirty="0" err="1"/>
              <a:t>NumPy</a:t>
            </a:r>
            <a:r>
              <a:rPr lang="en-US" sz="1200" dirty="0"/>
              <a:t> Arrays provides the </a:t>
            </a:r>
            <a:r>
              <a:rPr lang="en-US" sz="1200" dirty="0" err="1"/>
              <a:t>ndim</a:t>
            </a:r>
            <a:r>
              <a:rPr lang="en-US" sz="1200" dirty="0"/>
              <a:t> attribute that returns an integer that tells us how many dimensions the array have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tx1"/>
                </a:solidFill>
              </a:rPr>
              <a:t>import </a:t>
            </a:r>
            <a:r>
              <a:rPr lang="en-US" sz="1200" b="1" dirty="0" err="1">
                <a:solidFill>
                  <a:schemeClr val="tx1"/>
                </a:solidFill>
              </a:rPr>
              <a:t>numpy</a:t>
            </a:r>
            <a:r>
              <a:rPr lang="en-US" sz="1200" b="1" dirty="0">
                <a:solidFill>
                  <a:schemeClr val="tx1"/>
                </a:solidFill>
              </a:rPr>
              <a:t> as np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a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(42)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b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([1, 2, 3, 4, 5])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c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([[1, 2, 3], [4, 5, 6]])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 = </a:t>
            </a:r>
            <a:r>
              <a:rPr lang="en-US" sz="1200" b="1" dirty="0" err="1">
                <a:solidFill>
                  <a:schemeClr val="tx1"/>
                </a:solidFill>
              </a:rPr>
              <a:t>np.array</a:t>
            </a:r>
            <a:r>
              <a:rPr lang="en-US" sz="1200" b="1" dirty="0">
                <a:solidFill>
                  <a:schemeClr val="tx1"/>
                </a:solidFill>
              </a:rPr>
              <a:t>([[[1, 2, 3], [4, 5, 6]], [[1, 2, 3], [4, 5, 6]]])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/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a.ndim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b.ndim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c.ndim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print(</a:t>
            </a:r>
            <a:r>
              <a:rPr lang="en-US" sz="1200" b="1" dirty="0" err="1">
                <a:solidFill>
                  <a:schemeClr val="tx1"/>
                </a:solidFill>
              </a:rPr>
              <a:t>d.ndim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u="sng" dirty="0"/>
              <a:t>Checking the Data Type of an </a:t>
            </a:r>
            <a:r>
              <a:rPr lang="en-US" sz="1200" b="1" u="sng" dirty="0" smtClean="0"/>
              <a:t>Array</a:t>
            </a:r>
          </a:p>
          <a:p>
            <a:endParaRPr lang="en-US" sz="1200" b="1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import </a:t>
            </a:r>
            <a:r>
              <a:rPr lang="en-US" sz="1200" dirty="0" err="1">
                <a:solidFill>
                  <a:schemeClr val="tx1"/>
                </a:solidFill>
              </a:rPr>
              <a:t>numpy</a:t>
            </a:r>
            <a:r>
              <a:rPr lang="en-US" sz="1200" dirty="0">
                <a:solidFill>
                  <a:schemeClr val="tx1"/>
                </a:solidFill>
              </a:rPr>
              <a:t> as np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 smtClean="0">
                <a:solidFill>
                  <a:schemeClr val="tx1"/>
                </a:solidFill>
              </a:rPr>
              <a:t>arr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np.array</a:t>
            </a:r>
            <a:r>
              <a:rPr lang="en-US" sz="1200" dirty="0">
                <a:solidFill>
                  <a:schemeClr val="tx1"/>
                </a:solidFill>
              </a:rPr>
              <a:t>([1, 2, 3, 4])</a:t>
            </a:r>
            <a:r>
              <a:rPr lang="en-US" sz="1200">
                <a:solidFill>
                  <a:schemeClr val="tx1"/>
                </a:solidFill>
              </a:rPr>
              <a:t/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print(</a:t>
            </a:r>
            <a:r>
              <a:rPr lang="en-US" sz="1200" dirty="0" err="1" smtClean="0">
                <a:solidFill>
                  <a:schemeClr val="tx1"/>
                </a:solidFill>
              </a:rPr>
              <a:t>arr.dtype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523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NUMPY [NUMERICAL PYTHON]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27982" y="717407"/>
            <a:ext cx="808964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u="sng" dirty="0"/>
              <a:t>Sorting </a:t>
            </a:r>
            <a:r>
              <a:rPr lang="en-US" b="1" u="sng" dirty="0" smtClean="0"/>
              <a:t>Array (1-Dim)</a:t>
            </a:r>
          </a:p>
          <a:p>
            <a:pPr fontAlgn="base"/>
            <a:r>
              <a:rPr lang="en-US" altLang="en-US" dirty="0">
                <a:latin typeface="Consolas" panose="020B0609020204030204" pitchFamily="49" charset="0"/>
              </a:rPr>
              <a:t>a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np.array</a:t>
            </a:r>
            <a:r>
              <a:rPr lang="en-US" altLang="en-US" dirty="0">
                <a:latin typeface="Consolas" panose="020B0609020204030204" pitchFamily="49" charset="0"/>
              </a:rPr>
              <a:t>([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latin typeface="Consolas" panose="020B0609020204030204" pitchFamily="49" charset="0"/>
              </a:rPr>
              <a:t>])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dirty="0" err="1"/>
              <a:t>a.sort</a:t>
            </a:r>
            <a:r>
              <a:rPr lang="en-US" dirty="0"/>
              <a:t>() </a:t>
            </a:r>
            <a:endParaRPr lang="en-US" dirty="0" smtClean="0"/>
          </a:p>
          <a:p>
            <a:pPr fontAlgn="base"/>
            <a:endParaRPr lang="en-US" b="1" dirty="0" smtClean="0"/>
          </a:p>
          <a:p>
            <a:pPr fontAlgn="base"/>
            <a:r>
              <a:rPr lang="en-US" b="1" u="sng" dirty="0"/>
              <a:t>Sorting Array </a:t>
            </a:r>
            <a:r>
              <a:rPr lang="en-US" b="1" u="sng" dirty="0" smtClean="0"/>
              <a:t>(2-Dim</a:t>
            </a:r>
            <a:r>
              <a:rPr lang="en-US" b="1" u="sng" dirty="0"/>
              <a:t>)</a:t>
            </a:r>
          </a:p>
          <a:p>
            <a:pPr fontAlgn="base"/>
            <a:endParaRPr 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a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np.array</a:t>
            </a:r>
            <a:r>
              <a:rPr lang="en-US" altLang="en-US" dirty="0">
                <a:latin typeface="Consolas" panose="020B0609020204030204" pitchFamily="49" charset="0"/>
              </a:rPr>
              <a:t>([[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latin typeface="Consolas" panose="020B0609020204030204" pitchFamily="49" charset="0"/>
              </a:rPr>
              <a:t>], [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latin typeface="Consolas" panose="020B0609020204030204" pitchFamily="49" charset="0"/>
              </a:rPr>
              <a:t>]])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arr1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np.sort</a:t>
            </a:r>
            <a:r>
              <a:rPr lang="en-US" altLang="en-US" dirty="0">
                <a:latin typeface="Consolas" panose="020B0609020204030204" pitchFamily="49" charset="0"/>
              </a:rPr>
              <a:t>(a, axis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latin typeface="Consolas" panose="020B0609020204030204" pitchFamily="49" charset="0"/>
              </a:rPr>
              <a:t>)    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"Along first axis : \n"</a:t>
            </a:r>
            <a:r>
              <a:rPr lang="en-US" altLang="en-US" dirty="0">
                <a:latin typeface="Consolas" panose="020B0609020204030204" pitchFamily="49" charset="0"/>
              </a:rPr>
              <a:t>, arr1)    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# sort along the last axis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a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np.array</a:t>
            </a:r>
            <a:r>
              <a:rPr lang="en-US" altLang="en-US" dirty="0">
                <a:latin typeface="Consolas" panose="020B0609020204030204" pitchFamily="49" charset="0"/>
              </a:rPr>
              <a:t>([[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latin typeface="Consolas" panose="020B0609020204030204" pitchFamily="49" charset="0"/>
              </a:rPr>
              <a:t>], [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latin typeface="Consolas" panose="020B0609020204030204" pitchFamily="49" charset="0"/>
              </a:rPr>
              <a:t>]])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arr2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np.sort</a:t>
            </a:r>
            <a:r>
              <a:rPr lang="en-US" altLang="en-US" dirty="0">
                <a:latin typeface="Consolas" panose="020B0609020204030204" pitchFamily="49" charset="0"/>
              </a:rPr>
              <a:t>(a, axis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-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latin typeface="Consolas" panose="020B0609020204030204" pitchFamily="49" charset="0"/>
              </a:rPr>
              <a:t>)    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"\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nAlong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Last axis : \n"</a:t>
            </a:r>
            <a:r>
              <a:rPr lang="en-US" altLang="en-US" dirty="0">
                <a:latin typeface="Consolas" panose="020B0609020204030204" pitchFamily="49" charset="0"/>
              </a:rPr>
              <a:t>, arr2)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a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np.array</a:t>
            </a:r>
            <a:r>
              <a:rPr lang="en-US" altLang="en-US" dirty="0">
                <a:latin typeface="Consolas" panose="020B0609020204030204" pitchFamily="49" charset="0"/>
              </a:rPr>
              <a:t>([[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latin typeface="Consolas" panose="020B0609020204030204" pitchFamily="49" charset="0"/>
              </a:rPr>
              <a:t>], [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latin typeface="Consolas" panose="020B0609020204030204" pitchFamily="49" charset="0"/>
              </a:rPr>
              <a:t>]])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latin typeface="Consolas" panose="020B0609020204030204" pitchFamily="49" charset="0"/>
              </a:rPr>
              <a:t>arr1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</a:rPr>
              <a:t>np.sort</a:t>
            </a:r>
            <a:r>
              <a:rPr lang="en-US" altLang="en-US" dirty="0">
                <a:latin typeface="Consolas" panose="020B0609020204030204" pitchFamily="49" charset="0"/>
              </a:rPr>
              <a:t>(a, axis </a:t>
            </a:r>
            <a:r>
              <a:rPr lang="en-US" altLang="en-US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None</a:t>
            </a:r>
            <a:r>
              <a:rPr lang="en-US" altLang="en-US" dirty="0">
                <a:latin typeface="Consolas" panose="020B0609020204030204" pitchFamily="49" charset="0"/>
              </a:rPr>
              <a:t>)     </a:t>
            </a:r>
            <a:endParaRPr lang="en-US" altLang="en-US" sz="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8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"\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nAlong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none axis : \n"</a:t>
            </a:r>
            <a:r>
              <a:rPr lang="en-US" altLang="en-US" dirty="0">
                <a:latin typeface="Consolas" panose="020B0609020204030204" pitchFamily="49" charset="0"/>
              </a:rPr>
              <a:t>, arr1</a:t>
            </a:r>
            <a:r>
              <a:rPr lang="en-US" altLang="en-US" dirty="0" smtClean="0">
                <a:latin typeface="Consolas" panose="020B0609020204030204" pitchFamily="49" charset="0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65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384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b="1" dirty="0" smtClean="0"/>
              <a:t>NUMPY [NUMERICAL PYTHON]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224073" y="305163"/>
            <a:ext cx="80896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100" b="1" u="sng" dirty="0"/>
              <a:t>Appending Elements to </a:t>
            </a:r>
            <a:r>
              <a:rPr lang="en-US" sz="1100" b="1" u="sng" dirty="0" smtClean="0"/>
              <a:t>Array</a:t>
            </a:r>
          </a:p>
          <a:p>
            <a:pPr fontAlgn="base"/>
            <a:r>
              <a:rPr lang="en-US" altLang="en-US" sz="1100" dirty="0" err="1" smtClean="0">
                <a:latin typeface="Consolas" panose="020B0609020204030204" pitchFamily="49" charset="0"/>
              </a:rPr>
              <a:t>arr</a:t>
            </a:r>
            <a:r>
              <a:rPr lang="en-US" altLang="en-US" sz="1100" dirty="0" smtClean="0"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np.append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latin typeface="Consolas" panose="020B0609020204030204" pitchFamily="49" charset="0"/>
              </a:rPr>
              <a:t>arr</a:t>
            </a:r>
            <a:r>
              <a:rPr lang="en-US" altLang="en-US" sz="1100" dirty="0">
                <a:latin typeface="Consolas" panose="020B0609020204030204" pitchFamily="49" charset="0"/>
              </a:rPr>
              <a:t>, [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100" dirty="0">
                <a:latin typeface="Consolas" panose="020B0609020204030204" pitchFamily="49" charset="0"/>
              </a:rPr>
              <a:t>]) </a:t>
            </a:r>
            <a:endParaRPr lang="en-US" altLang="en-US" sz="1100" dirty="0" smtClean="0">
              <a:latin typeface="Consolas" panose="020B0609020204030204" pitchFamily="49" charset="0"/>
            </a:endParaRPr>
          </a:p>
          <a:p>
            <a:pPr fontAlgn="base"/>
            <a:endParaRPr lang="en-US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1100" b="1" u="sng" dirty="0"/>
              <a:t>Reshaping Array</a:t>
            </a:r>
          </a:p>
          <a:p>
            <a:pPr fontAlgn="base"/>
            <a:r>
              <a:rPr lang="en-US" sz="1100" dirty="0" err="1"/>
              <a:t>NumPy</a:t>
            </a:r>
            <a:r>
              <a:rPr lang="en-US" sz="1100" dirty="0"/>
              <a:t> arrays can be reshaped, which means they can be converted from one dimension array to an N-dimension array and vice-versa using the reshape() method. The reshape() function does not change the original array</a:t>
            </a:r>
            <a:r>
              <a:rPr lang="en-US" sz="1100" dirty="0" smtClean="0"/>
              <a:t>.</a:t>
            </a:r>
          </a:p>
          <a:p>
            <a:pPr fontAlgn="base"/>
            <a:endParaRPr lang="en-US" altLang="en-US" sz="11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creating a </a:t>
            </a:r>
            <a:r>
              <a:rPr lang="en-US" altLang="en-US" sz="1100" dirty="0" err="1">
                <a:solidFill>
                  <a:srgbClr val="008200"/>
                </a:solidFill>
                <a:latin typeface="Consolas" panose="020B0609020204030204" pitchFamily="49" charset="0"/>
              </a:rPr>
              <a:t>numpy</a:t>
            </a: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latin typeface="Consolas" panose="020B0609020204030204" pitchFamily="49" charset="0"/>
              </a:rPr>
              <a:t>array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np.array</a:t>
            </a:r>
            <a:r>
              <a:rPr lang="en-US" altLang="en-US" sz="1100" dirty="0">
                <a:latin typeface="Consolas" panose="020B0609020204030204" pitchFamily="49" charset="0"/>
              </a:rPr>
              <a:t>([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16</a:t>
            </a:r>
            <a:r>
              <a:rPr lang="en-US" altLang="en-US" sz="1100" dirty="0">
                <a:latin typeface="Consolas" panose="020B0609020204030204" pitchFamily="49" charset="0"/>
              </a:rPr>
              <a:t>])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printing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"Array: "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+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solidFill>
                  <a:srgbClr val="FF149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1100" dirty="0">
                <a:latin typeface="Consolas" panose="020B0609020204030204" pitchFamily="49" charset="0"/>
              </a:rPr>
              <a:t>(array))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reshaping </a:t>
            </a:r>
            <a:r>
              <a:rPr lang="en-US" altLang="en-US" sz="1100" dirty="0" err="1">
                <a:solidFill>
                  <a:srgbClr val="008200"/>
                </a:solidFill>
                <a:latin typeface="Consolas" panose="020B0609020204030204" pitchFamily="49" charset="0"/>
              </a:rPr>
              <a:t>numpy</a:t>
            </a: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converting it to 2-D from 1-D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latin typeface="Consolas" panose="020B0609020204030204" pitchFamily="49" charset="0"/>
              </a:rPr>
              <a:t>reshaped1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array.reshape</a:t>
            </a:r>
            <a:r>
              <a:rPr lang="en-US" altLang="en-US" sz="1100" dirty="0">
                <a:latin typeface="Consolas" panose="020B0609020204030204" pitchFamily="49" charset="0"/>
              </a:rPr>
              <a:t>((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 err="1">
                <a:latin typeface="Consolas" panose="020B0609020204030204" pitchFamily="49" charset="0"/>
              </a:rPr>
              <a:t>array.size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100" dirty="0">
                <a:latin typeface="Consolas" panose="020B0609020204030204" pitchFamily="49" charset="0"/>
              </a:rPr>
              <a:t>))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printing reshaped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"First Reshaped Array:"</a:t>
            </a:r>
            <a:r>
              <a:rPr lang="en-US" altLang="en-US" sz="1100" dirty="0">
                <a:latin typeface="Consolas" panose="020B0609020204030204" pitchFamily="49" charset="0"/>
              </a:rPr>
              <a:t>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(reshaped1)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creating another reshaped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latin typeface="Consolas" panose="020B0609020204030204" pitchFamily="49" charset="0"/>
              </a:rPr>
              <a:t>reshaped2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np.reshape</a:t>
            </a:r>
            <a:r>
              <a:rPr lang="en-US" altLang="en-US" sz="1100" dirty="0">
                <a:latin typeface="Consolas" panose="020B0609020204030204" pitchFamily="49" charset="0"/>
              </a:rPr>
              <a:t>(array, (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1100" dirty="0">
                <a:latin typeface="Consolas" panose="020B0609020204030204" pitchFamily="49" charset="0"/>
              </a:rPr>
              <a:t>))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printing reshaped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"\</a:t>
            </a:r>
            <a:r>
              <a:rPr lang="en-US" alt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nSecond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Reshaped Array:"</a:t>
            </a:r>
            <a:r>
              <a:rPr lang="en-US" altLang="en-US" sz="1100" dirty="0">
                <a:latin typeface="Consolas" panose="020B0609020204030204" pitchFamily="49" charset="0"/>
              </a:rPr>
              <a:t>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(reshaped2</a:t>
            </a:r>
            <a:r>
              <a:rPr lang="en-US" altLang="en-US" sz="1100" dirty="0" smtClean="0">
                <a:latin typeface="Consolas" panose="020B0609020204030204" pitchFamily="49" charset="0"/>
              </a:rPr>
              <a:t>)</a:t>
            </a:r>
            <a:endParaRPr lang="en-US" b="1" u="sn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3650"/>
            <a:ext cx="9144000" cy="384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b="1" dirty="0" smtClean="0"/>
              <a:t>NUMPY [NUMERICAL PYTHON]</a:t>
            </a:r>
            <a:endParaRPr lang="en-US" sz="2200" b="1" dirty="0"/>
          </a:p>
        </p:txBody>
      </p:sp>
      <p:sp>
        <p:nvSpPr>
          <p:cNvPr id="3" name="Rectangle 2"/>
          <p:cNvSpPr/>
          <p:nvPr/>
        </p:nvSpPr>
        <p:spPr>
          <a:xfrm>
            <a:off x="224073" y="305163"/>
            <a:ext cx="808964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100" b="1" dirty="0"/>
              <a:t>Resizing an </a:t>
            </a:r>
            <a:r>
              <a:rPr lang="en-US" sz="1100" b="1" dirty="0" smtClean="0"/>
              <a:t>Array</a:t>
            </a:r>
          </a:p>
          <a:p>
            <a:pPr fontAlgn="base"/>
            <a:r>
              <a:rPr lang="en-US" sz="1100" dirty="0" err="1"/>
              <a:t>Numpy</a:t>
            </a:r>
            <a:r>
              <a:rPr lang="en-US" sz="1100" dirty="0"/>
              <a:t> arrays can be resized using the resize() function. It returns nothing but changes the original array</a:t>
            </a:r>
            <a:r>
              <a:rPr lang="en-US" sz="1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Making a random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nsolas" panose="020B0609020204030204" pitchFamily="49" charset="0"/>
              </a:rPr>
              <a:t>arr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np.array</a:t>
            </a:r>
            <a:r>
              <a:rPr lang="en-US" altLang="en-US" sz="1100" dirty="0">
                <a:latin typeface="Consolas" panose="020B0609020204030204" pitchFamily="49" charset="0"/>
              </a:rPr>
              <a:t>([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1100" dirty="0">
                <a:latin typeface="Consolas" panose="020B0609020204030204" pitchFamily="49" charset="0"/>
              </a:rPr>
              <a:t>])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Required values 12, existing values 6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nsolas" panose="020B0609020204030204" pitchFamily="49" charset="0"/>
              </a:rPr>
              <a:t>arr.resize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100" dirty="0">
                <a:latin typeface="Consolas" panose="020B0609020204030204" pitchFamily="49" charset="0"/>
              </a:rPr>
              <a:t>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latin typeface="Consolas" panose="020B0609020204030204" pitchFamily="49" charset="0"/>
              </a:rPr>
              <a:t>arr</a:t>
            </a:r>
            <a:r>
              <a:rPr lang="en-US" altLang="en-US" sz="1100" dirty="0">
                <a:latin typeface="Consolas" panose="020B0609020204030204" pitchFamily="49" charset="0"/>
              </a:rPr>
              <a:t>)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/>
            <a:endParaRPr lang="en-US" sz="1100" b="1" dirty="0" smtClean="0"/>
          </a:p>
          <a:p>
            <a:pPr fontAlgn="base"/>
            <a:r>
              <a:rPr lang="en-US" sz="1100" b="1" dirty="0"/>
              <a:t>Flatten a Two Dimensional array</a:t>
            </a:r>
          </a:p>
          <a:p>
            <a:pPr fontAlgn="base"/>
            <a:r>
              <a:rPr lang="en-US" sz="1100" dirty="0"/>
              <a:t>The flatten() function of </a:t>
            </a:r>
            <a:r>
              <a:rPr lang="en-US" sz="1100" dirty="0" err="1"/>
              <a:t>Numpy</a:t>
            </a:r>
            <a:r>
              <a:rPr lang="en-US" sz="1100" dirty="0"/>
              <a:t> module is used to convert a 2-dimensional array to a 1-dimensional array. It returns a copy of the original array</a:t>
            </a:r>
            <a:r>
              <a:rPr lang="en-US" sz="1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latin typeface="Consolas" panose="020B0609020204030204" pitchFamily="49" charset="0"/>
              </a:rPr>
              <a:t>list_1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latin typeface="Consolas" panose="020B0609020204030204" pitchFamily="49" charset="0"/>
              </a:rPr>
              <a:t>[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100" dirty="0">
                <a:latin typeface="Consolas" panose="020B0609020204030204" pitchFamily="49" charset="0"/>
              </a:rPr>
              <a:t>]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latin typeface="Consolas" panose="020B0609020204030204" pitchFamily="49" charset="0"/>
              </a:rPr>
              <a:t>list_2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>
                <a:latin typeface="Consolas" panose="020B0609020204030204" pitchFamily="49" charset="0"/>
              </a:rPr>
              <a:t>[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1100" dirty="0">
                <a:latin typeface="Consolas" panose="020B0609020204030204" pitchFamily="49" charset="0"/>
              </a:rPr>
              <a:t>]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nsolas" panose="020B0609020204030204" pitchFamily="49" charset="0"/>
              </a:rPr>
              <a:t>arr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np.array</a:t>
            </a:r>
            <a:r>
              <a:rPr lang="en-US" altLang="en-US" sz="1100" dirty="0">
                <a:latin typeface="Consolas" panose="020B0609020204030204" pitchFamily="49" charset="0"/>
              </a:rPr>
              <a:t>([list_1, list_2]) 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latin typeface="Consolas" panose="020B0609020204030204" pitchFamily="49" charset="0"/>
              </a:rPr>
              <a:t>arr.flatten</a:t>
            </a:r>
            <a:r>
              <a:rPr lang="en-US" altLang="en-US" sz="1100" dirty="0">
                <a:latin typeface="Consolas" panose="020B0609020204030204" pitchFamily="49" charset="0"/>
              </a:rPr>
              <a:t>())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/>
            <a:endParaRPr lang="en-US" sz="1100" b="1" dirty="0" smtClean="0"/>
          </a:p>
          <a:p>
            <a:pPr fontAlgn="base"/>
            <a:r>
              <a:rPr lang="en-US" sz="1100" b="1" dirty="0"/>
              <a:t>Transpose</a:t>
            </a:r>
          </a:p>
          <a:p>
            <a:pPr fontAlgn="base"/>
            <a:r>
              <a:rPr lang="en-US" sz="1100" dirty="0" err="1"/>
              <a:t>Numpy</a:t>
            </a:r>
            <a:r>
              <a:rPr lang="en-US" sz="1100" dirty="0"/>
              <a:t> two-dimensional array can be transposed using the transpose() function.</a:t>
            </a:r>
            <a:endParaRPr lang="en-US" sz="11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making a 3x3 array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 err="1">
                <a:latin typeface="Consolas" panose="020B0609020204030204" pitchFamily="49" charset="0"/>
              </a:rPr>
              <a:t>gfg</a:t>
            </a:r>
            <a:r>
              <a:rPr lang="en-US" altLang="en-US" sz="1100" dirty="0"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100" dirty="0" err="1">
                <a:latin typeface="Consolas" panose="020B0609020204030204" pitchFamily="49" charset="0"/>
              </a:rPr>
              <a:t>np.array</a:t>
            </a:r>
            <a:r>
              <a:rPr lang="en-US" altLang="en-US" sz="1100" dirty="0">
                <a:latin typeface="Consolas" panose="020B0609020204030204" pitchFamily="49" charset="0"/>
              </a:rPr>
              <a:t>([[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100" dirty="0" smtClean="0">
                <a:latin typeface="Consolas" panose="020B0609020204030204" pitchFamily="49" charset="0"/>
              </a:rPr>
              <a:t>],[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100" dirty="0" smtClean="0">
                <a:latin typeface="Consolas" panose="020B0609020204030204" pitchFamily="49" charset="0"/>
              </a:rPr>
              <a:t>],[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1100" dirty="0">
                <a:latin typeface="Consolas" panose="020B0609020204030204" pitchFamily="49" charset="0"/>
              </a:rPr>
              <a:t>]])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before transpose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latin typeface="Consolas" panose="020B0609020204030204" pitchFamily="49" charset="0"/>
              </a:rPr>
              <a:t>gfg</a:t>
            </a:r>
            <a:r>
              <a:rPr lang="en-US" altLang="en-US" sz="1100" dirty="0">
                <a:latin typeface="Consolas" panose="020B0609020204030204" pitchFamily="49" charset="0"/>
              </a:rPr>
              <a:t>, end </a:t>
            </a:r>
            <a:r>
              <a:rPr lang="en-US" altLang="en-US" sz="1100" b="1" dirty="0">
                <a:solidFill>
                  <a:srgbClr val="006699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'\n\n'</a:t>
            </a:r>
            <a:r>
              <a:rPr lang="en-US" altLang="en-US" sz="1100" dirty="0">
                <a:latin typeface="Consolas" panose="020B0609020204030204" pitchFamily="49" charset="0"/>
              </a:rPr>
              <a:t>)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273239"/>
                </a:solidFill>
                <a:latin typeface="Consolas" panose="020B0609020204030204" pitchFamily="49" charset="0"/>
              </a:rPr>
              <a:t>  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008200"/>
                </a:solidFill>
                <a:latin typeface="Consolas" panose="020B0609020204030204" pitchFamily="49" charset="0"/>
              </a:rPr>
              <a:t># after transpose </a:t>
            </a:r>
            <a:endParaRPr lang="en-US" altLang="en-US" sz="11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rgbClr val="FF1493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 err="1">
                <a:latin typeface="Consolas" panose="020B0609020204030204" pitchFamily="49" charset="0"/>
              </a:rPr>
              <a:t>gfg.transpose</a:t>
            </a:r>
            <a:r>
              <a:rPr lang="en-US" altLang="en-US" sz="1100" dirty="0">
                <a:latin typeface="Consolas" panose="020B0609020204030204" pitchFamily="49" charset="0"/>
              </a:rPr>
              <a:t>(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dirty="0">
                <a:latin typeface="Consolas" panose="020B0609020204030204" pitchFamily="49" charset="0"/>
              </a:rPr>
              <a:t>, </a:t>
            </a:r>
            <a:r>
              <a:rPr lang="en-US" altLang="en-US" sz="1100" dirty="0">
                <a:solidFill>
                  <a:srgbClr val="0099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 dirty="0" smtClean="0">
                <a:latin typeface="Consolas" panose="020B0609020204030204" pitchFamily="49" charset="0"/>
              </a:rPr>
              <a:t>))</a:t>
            </a:r>
            <a:endParaRPr lang="en-US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385</Words>
  <Application>Microsoft Office PowerPoint</Application>
  <PresentationFormat>On-screen Show (16:9)</PresentationFormat>
  <Paragraphs>130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Consolas</vt:lpstr>
      <vt:lpstr>Arial</vt:lpstr>
      <vt:lpstr>Geometric</vt:lpstr>
      <vt:lpstr>PYTHON LIBRARIES NUMPY [NUMERICAL PYTHON] 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  <vt:lpstr>NUMPY [NUMERICAL PYTHON]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111</cp:revision>
  <dcterms:modified xsi:type="dcterms:W3CDTF">2024-07-30T10:42:49Z</dcterms:modified>
</cp:coreProperties>
</file>