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8" r:id="rId3"/>
    <p:sldId id="259" r:id="rId4"/>
    <p:sldId id="265" r:id="rId5"/>
    <p:sldId id="316" r:id="rId6"/>
    <p:sldId id="343" r:id="rId7"/>
    <p:sldId id="344" r:id="rId8"/>
    <p:sldId id="342" r:id="rId9"/>
    <p:sldId id="341" r:id="rId10"/>
    <p:sldId id="304" r:id="rId11"/>
    <p:sldId id="266" r:id="rId12"/>
    <p:sldId id="340" r:id="rId13"/>
    <p:sldId id="345" r:id="rId14"/>
    <p:sldId id="346" r:id="rId15"/>
    <p:sldId id="354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08" r:id="rId24"/>
    <p:sldId id="309" r:id="rId25"/>
    <p:sldId id="310" r:id="rId26"/>
    <p:sldId id="311" r:id="rId27"/>
    <p:sldId id="312" r:id="rId28"/>
    <p:sldId id="318" r:id="rId29"/>
    <p:sldId id="356" r:id="rId30"/>
    <p:sldId id="358" r:id="rId31"/>
    <p:sldId id="359" r:id="rId32"/>
    <p:sldId id="357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19" r:id="rId43"/>
    <p:sldId id="369" r:id="rId44"/>
    <p:sldId id="370" r:id="rId45"/>
    <p:sldId id="371" r:id="rId46"/>
    <p:sldId id="372" r:id="rId47"/>
    <p:sldId id="373" r:id="rId48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Roboto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5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8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98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0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4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8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7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37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141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0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07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8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68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8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42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9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63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83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9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13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00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95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0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26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4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8303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7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9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681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8872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2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60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1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58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0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python/ref_string_isalnum.asp" TargetMode="External"/><Relationship Id="rId18" Type="http://schemas.openxmlformats.org/officeDocument/2006/relationships/hyperlink" Target="https://www.w3schools.com/python/ref_string_isidentifier.asp" TargetMode="External"/><Relationship Id="rId26" Type="http://schemas.openxmlformats.org/officeDocument/2006/relationships/hyperlink" Target="https://www.w3schools.com/python/ref_string_ljust.asp" TargetMode="External"/><Relationship Id="rId39" Type="http://schemas.openxmlformats.org/officeDocument/2006/relationships/hyperlink" Target="https://www.w3schools.com/python/ref_string_splitlines.asp" TargetMode="External"/><Relationship Id="rId21" Type="http://schemas.openxmlformats.org/officeDocument/2006/relationships/hyperlink" Target="https://www.w3schools.com/python/ref_string_isprintable.asp" TargetMode="External"/><Relationship Id="rId34" Type="http://schemas.openxmlformats.org/officeDocument/2006/relationships/hyperlink" Target="https://www.w3schools.com/python/ref_string_rjust.asp" TargetMode="External"/><Relationship Id="rId7" Type="http://schemas.openxmlformats.org/officeDocument/2006/relationships/hyperlink" Target="https://www.w3schools.com/python/ref_string_encode.asp" TargetMode="External"/><Relationship Id="rId12" Type="http://schemas.openxmlformats.org/officeDocument/2006/relationships/hyperlink" Target="https://www.w3schools.com/python/ref_string_index.asp" TargetMode="External"/><Relationship Id="rId17" Type="http://schemas.openxmlformats.org/officeDocument/2006/relationships/hyperlink" Target="https://www.w3schools.com/python/ref_string_isdigit.asp" TargetMode="External"/><Relationship Id="rId25" Type="http://schemas.openxmlformats.org/officeDocument/2006/relationships/hyperlink" Target="https://www.w3schools.com/python/ref_string_join.asp" TargetMode="External"/><Relationship Id="rId33" Type="http://schemas.openxmlformats.org/officeDocument/2006/relationships/hyperlink" Target="https://www.w3schools.com/python/ref_string_rindex.asp" TargetMode="External"/><Relationship Id="rId38" Type="http://schemas.openxmlformats.org/officeDocument/2006/relationships/hyperlink" Target="https://www.w3schools.com/python/ref_string_split.asp" TargetMode="External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www.w3schools.com/python/ref_string_isdecimal.asp" TargetMode="External"/><Relationship Id="rId20" Type="http://schemas.openxmlformats.org/officeDocument/2006/relationships/hyperlink" Target="https://www.w3schools.com/python/ref_string_isnumeric.asp" TargetMode="External"/><Relationship Id="rId29" Type="http://schemas.openxmlformats.org/officeDocument/2006/relationships/hyperlink" Target="https://www.w3schools.com/python/ref_string_maketrans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string_count.asp" TargetMode="External"/><Relationship Id="rId11" Type="http://schemas.openxmlformats.org/officeDocument/2006/relationships/hyperlink" Target="https://www.w3schools.com/python/ref_string_format.asp" TargetMode="External"/><Relationship Id="rId24" Type="http://schemas.openxmlformats.org/officeDocument/2006/relationships/hyperlink" Target="https://www.w3schools.com/python/ref_string_isupper.asp" TargetMode="External"/><Relationship Id="rId32" Type="http://schemas.openxmlformats.org/officeDocument/2006/relationships/hyperlink" Target="https://www.w3schools.com/python/ref_string_rfind.asp" TargetMode="External"/><Relationship Id="rId37" Type="http://schemas.openxmlformats.org/officeDocument/2006/relationships/hyperlink" Target="https://www.w3schools.com/python/ref_string_rstrip.asp" TargetMode="External"/><Relationship Id="rId40" Type="http://schemas.openxmlformats.org/officeDocument/2006/relationships/hyperlink" Target="https://www.w3schools.com/python/ref_string_startswith.asp" TargetMode="External"/><Relationship Id="rId5" Type="http://schemas.openxmlformats.org/officeDocument/2006/relationships/hyperlink" Target="https://www.w3schools.com/python/ref_string_center.asp" TargetMode="External"/><Relationship Id="rId15" Type="http://schemas.openxmlformats.org/officeDocument/2006/relationships/hyperlink" Target="https://www.w3schools.com/python/ref_string_isascii.asp" TargetMode="External"/><Relationship Id="rId23" Type="http://schemas.openxmlformats.org/officeDocument/2006/relationships/hyperlink" Target="https://www.w3schools.com/python/ref_string_istitle.asp" TargetMode="External"/><Relationship Id="rId28" Type="http://schemas.openxmlformats.org/officeDocument/2006/relationships/hyperlink" Target="https://www.w3schools.com/python/ref_string_lstrip.asp" TargetMode="External"/><Relationship Id="rId36" Type="http://schemas.openxmlformats.org/officeDocument/2006/relationships/hyperlink" Target="https://www.w3schools.com/python/ref_string_rsplit.asp" TargetMode="External"/><Relationship Id="rId10" Type="http://schemas.openxmlformats.org/officeDocument/2006/relationships/hyperlink" Target="https://www.w3schools.com/python/ref_string_find.asp" TargetMode="External"/><Relationship Id="rId19" Type="http://schemas.openxmlformats.org/officeDocument/2006/relationships/hyperlink" Target="https://www.w3schools.com/python/ref_string_islower.asp" TargetMode="External"/><Relationship Id="rId31" Type="http://schemas.openxmlformats.org/officeDocument/2006/relationships/hyperlink" Target="https://www.w3schools.com/python/ref_string_replace.asp" TargetMode="External"/><Relationship Id="rId4" Type="http://schemas.openxmlformats.org/officeDocument/2006/relationships/hyperlink" Target="https://www.w3schools.com/python/ref_string_casefold.asp" TargetMode="External"/><Relationship Id="rId9" Type="http://schemas.openxmlformats.org/officeDocument/2006/relationships/hyperlink" Target="https://www.w3schools.com/python/ref_string_expandtabs.asp" TargetMode="External"/><Relationship Id="rId14" Type="http://schemas.openxmlformats.org/officeDocument/2006/relationships/hyperlink" Target="https://www.w3schools.com/python/ref_string_isalpha.asp" TargetMode="External"/><Relationship Id="rId22" Type="http://schemas.openxmlformats.org/officeDocument/2006/relationships/hyperlink" Target="https://www.w3schools.com/python/ref_string_isspace.asp" TargetMode="External"/><Relationship Id="rId27" Type="http://schemas.openxmlformats.org/officeDocument/2006/relationships/hyperlink" Target="https://www.w3schools.com/python/ref_string_lower.asp" TargetMode="External"/><Relationship Id="rId30" Type="http://schemas.openxmlformats.org/officeDocument/2006/relationships/hyperlink" Target="https://www.w3schools.com/python/ref_string_partition.asp" TargetMode="External"/><Relationship Id="rId35" Type="http://schemas.openxmlformats.org/officeDocument/2006/relationships/hyperlink" Target="https://www.w3schools.com/python/ref_string_rpartition.asp" TargetMode="External"/><Relationship Id="rId8" Type="http://schemas.openxmlformats.org/officeDocument/2006/relationships/hyperlink" Target="https://www.w3schools.com/python/ref_string_endswith.asp" TargetMode="External"/><Relationship Id="rId3" Type="http://schemas.openxmlformats.org/officeDocument/2006/relationships/hyperlink" Target="https://www.w3schools.com/python/ref_string_capitalize.as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sets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count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ref_tuple_index.asp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et_add.asp" TargetMode="External"/><Relationship Id="rId7" Type="http://schemas.openxmlformats.org/officeDocument/2006/relationships/hyperlink" Target="https://www.w3schools.com/python/ref_set_remove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set_pop.asp" TargetMode="External"/><Relationship Id="rId5" Type="http://schemas.openxmlformats.org/officeDocument/2006/relationships/hyperlink" Target="https://www.w3schools.com/python/ref_set_copy.asp" TargetMode="External"/><Relationship Id="rId4" Type="http://schemas.openxmlformats.org/officeDocument/2006/relationships/hyperlink" Target="https://www.w3schools.com/python/ref_set_clear.as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2447188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/>
            </a:r>
            <a:br>
              <a:rPr lang="en-US" sz="3280" b="1" dirty="0" smtClean="0"/>
            </a:br>
            <a:r>
              <a:rPr lang="en-US" sz="3280" b="1" dirty="0" smtClean="0"/>
              <a:t>PYTHON PROGRAMMING </a:t>
            </a:r>
            <a:br>
              <a:rPr lang="en-US" sz="3280" b="1" dirty="0" smtClean="0"/>
            </a:br>
            <a:r>
              <a:rPr lang="en-US" sz="3280" b="1" dirty="0" smtClean="0"/>
              <a:t>Version:  3.12.4</a:t>
            </a:r>
            <a:endParaRPr sz="3280" b="1" dirty="0"/>
          </a:p>
        </p:txBody>
      </p:sp>
      <p:sp>
        <p:nvSpPr>
          <p:cNvPr id="3" name="Google Shape;85;p13"/>
          <p:cNvSpPr txBox="1">
            <a:spLocks/>
          </p:cNvSpPr>
          <p:nvPr/>
        </p:nvSpPr>
        <p:spPr>
          <a:xfrm>
            <a:off x="521697" y="913735"/>
            <a:ext cx="8222100" cy="129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SzPts val="990"/>
            </a:pPr>
            <a:r>
              <a:rPr lang="en-US" sz="3280" b="1" dirty="0" smtClean="0"/>
              <a:t/>
            </a:r>
            <a:br>
              <a:rPr lang="en-US" sz="3280" b="1" dirty="0" smtClean="0"/>
            </a:br>
            <a:r>
              <a:rPr lang="en-US" sz="3280" b="1" dirty="0" smtClean="0"/>
              <a:t>ARTIFICAL INTELLIGENCE </a:t>
            </a:r>
            <a:br>
              <a:rPr lang="en-US" sz="3280" b="1" dirty="0" smtClean="0"/>
            </a:br>
            <a:r>
              <a:rPr lang="en-US" sz="3280" b="1" dirty="0" smtClean="0"/>
              <a:t>MACHINE &amp; DEEP LEARNING</a:t>
            </a:r>
            <a:endParaRPr lang="en-US"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BUILTIN DATA TYPES</a:t>
            </a:r>
            <a:endParaRPr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75547"/>
              </p:ext>
            </p:extLst>
          </p:nvPr>
        </p:nvGraphicFramePr>
        <p:xfrm>
          <a:off x="787784" y="761594"/>
          <a:ext cx="6737157" cy="3338513"/>
        </p:xfrm>
        <a:graphic>
          <a:graphicData uri="http://schemas.openxmlformats.org/drawingml/2006/table">
            <a:tbl>
              <a:tblPr/>
              <a:tblGrid>
                <a:gridCol w="1442797">
                  <a:extLst>
                    <a:ext uri="{9D8B030D-6E8A-4147-A177-3AD203B41FA5}">
                      <a16:colId xmlns:a16="http://schemas.microsoft.com/office/drawing/2014/main" val="3633295801"/>
                    </a:ext>
                  </a:extLst>
                </a:gridCol>
                <a:gridCol w="5294360">
                  <a:extLst>
                    <a:ext uri="{9D8B030D-6E8A-4147-A177-3AD203B41FA5}">
                      <a16:colId xmlns:a16="http://schemas.microsoft.com/office/drawing/2014/main" val="1615583748"/>
                    </a:ext>
                  </a:extLst>
                </a:gridCol>
              </a:tblGrid>
              <a:tr h="298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Text Type: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str</a:t>
                      </a:r>
                      <a:endParaRPr lang="en-US" sz="1200" dirty="0">
                        <a:effectLst/>
                      </a:endParaRP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33352"/>
                  </a:ext>
                </a:extLst>
              </a:tr>
              <a:tr h="488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Numeric Types: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int, float, complex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21269"/>
                  </a:ext>
                </a:extLst>
              </a:tr>
              <a:tr h="488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Sequence Types: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list, tuple, range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15412"/>
                  </a:ext>
                </a:extLst>
              </a:tr>
              <a:tr h="488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Mapping Type: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dict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09255"/>
                  </a:ext>
                </a:extLst>
              </a:tr>
              <a:tr h="298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Set Types: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set, frozenset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67423"/>
                  </a:ext>
                </a:extLst>
              </a:tr>
              <a:tr h="488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Boolean Type: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bool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3358"/>
                  </a:ext>
                </a:extLst>
              </a:tr>
              <a:tr h="488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Binary Types: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bytes, bytearray, memoryview</a:t>
                      </a: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04429"/>
                  </a:ext>
                </a:extLst>
              </a:tr>
              <a:tr h="298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None Type:</a:t>
                      </a:r>
                    </a:p>
                  </a:txBody>
                  <a:tcPr marL="108569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NoneType</a:t>
                      </a:r>
                      <a:endParaRPr lang="en-US" sz="1200" dirty="0">
                        <a:effectLst/>
                      </a:endParaRPr>
                    </a:p>
                  </a:txBody>
                  <a:tcPr marL="54285" marR="54285" marT="54285" marB="542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2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DATA TYPES</a:t>
            </a:r>
            <a:endParaRPr sz="2600" b="1" dirty="0"/>
          </a:p>
        </p:txBody>
      </p:sp>
      <p:pic>
        <p:nvPicPr>
          <p:cNvPr id="1026" name="Picture 2" descr="Python Data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21" y="68072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DATA TYPES</a:t>
            </a:r>
            <a:endParaRPr sz="33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52632"/>
              </p:ext>
            </p:extLst>
          </p:nvPr>
        </p:nvGraphicFramePr>
        <p:xfrm>
          <a:off x="588818" y="611450"/>
          <a:ext cx="7280564" cy="4204830"/>
        </p:xfrm>
        <a:graphic>
          <a:graphicData uri="http://schemas.openxmlformats.org/drawingml/2006/table">
            <a:tbl>
              <a:tblPr/>
              <a:tblGrid>
                <a:gridCol w="4911437">
                  <a:extLst>
                    <a:ext uri="{9D8B030D-6E8A-4147-A177-3AD203B41FA5}">
                      <a16:colId xmlns:a16="http://schemas.microsoft.com/office/drawing/2014/main" val="510518983"/>
                    </a:ext>
                  </a:extLst>
                </a:gridCol>
                <a:gridCol w="2085109">
                  <a:extLst>
                    <a:ext uri="{9D8B030D-6E8A-4147-A177-3AD203B41FA5}">
                      <a16:colId xmlns:a16="http://schemas.microsoft.com/office/drawing/2014/main" val="1256621157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313005327"/>
                    </a:ext>
                  </a:extLst>
                </a:gridCol>
              </a:tblGrid>
              <a:tr h="1385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Example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Data Type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69305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str("Hello World")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str</a:t>
                      </a:r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43039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int(20)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493823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float(20.5)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float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46415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complex(1j)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complex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62195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list(("apple", "banana", "cherry"))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list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34328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x = tuple(("apple", "banana", "cherry"))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tuple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48772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range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42292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dict(name="John", age=36)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dict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65703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set(("apple", "banana", "cherry"))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25869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frozenset(("apple", "banana", "cherry"))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frozenset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9629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bool(5)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01724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bytes(5)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bytes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4013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bytearray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033453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45890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memoryview</a:t>
                      </a: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22945" marR="22945" marT="22945" marB="2294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NUMBERS</a:t>
            </a:r>
            <a:endParaRPr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662" y="492610"/>
            <a:ext cx="8380675" cy="4343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numeric types in Python: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complex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>
              <a:buClrTx/>
            </a:pPr>
            <a:r>
              <a:rPr lang="en-US" sz="1200" dirty="0"/>
              <a:t>x = 1    # </a:t>
            </a:r>
            <a:r>
              <a:rPr lang="en-US" sz="1200" dirty="0" err="1"/>
              <a:t>int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y = 2.8  # float</a:t>
            </a:r>
            <a:br>
              <a:rPr lang="en-US" sz="1200" dirty="0"/>
            </a:br>
            <a:r>
              <a:rPr lang="en-US" sz="1200" dirty="0"/>
              <a:t>z = 1j   # </a:t>
            </a:r>
            <a:r>
              <a:rPr lang="en-US" sz="1200" dirty="0" smtClean="0"/>
              <a:t>complex</a:t>
            </a:r>
          </a:p>
          <a:p>
            <a:pPr lvl="0">
              <a:buClrTx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>
              <a:buClrTx/>
            </a:pPr>
            <a:r>
              <a:rPr lang="en-US" sz="1200" dirty="0"/>
              <a:t>print(type(x))</a:t>
            </a:r>
            <a:br>
              <a:rPr lang="en-US" sz="1200" dirty="0"/>
            </a:br>
            <a:r>
              <a:rPr lang="en-US" sz="1200" dirty="0"/>
              <a:t>print(type(y))</a:t>
            </a:r>
            <a:br>
              <a:rPr lang="en-US" sz="1200" dirty="0"/>
            </a:br>
            <a:r>
              <a:rPr lang="en-US" sz="1200" dirty="0"/>
              <a:t>print(type(z</a:t>
            </a:r>
            <a:r>
              <a:rPr lang="en-US" sz="1200" dirty="0" smtClean="0"/>
              <a:t>))</a:t>
            </a:r>
          </a:p>
          <a:p>
            <a:pPr lvl="0">
              <a:buClrTx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200" b="1" u="sng" dirty="0" err="1"/>
              <a:t>Int</a:t>
            </a:r>
            <a:endParaRPr lang="en-US" sz="1200" b="1" u="sng" dirty="0"/>
          </a:p>
          <a:p>
            <a:r>
              <a:rPr lang="en-US" sz="1200" dirty="0" err="1"/>
              <a:t>Int</a:t>
            </a:r>
            <a:r>
              <a:rPr lang="en-US" sz="1200" dirty="0"/>
              <a:t>, or integer, is a whole number, positive or negative, without decimals, of unlimited length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lvl="0">
              <a:buClrTx/>
            </a:pPr>
            <a:r>
              <a:rPr lang="fr-FR" sz="1200" dirty="0"/>
              <a:t>x = 1</a:t>
            </a:r>
            <a:br>
              <a:rPr lang="fr-FR" sz="1200" dirty="0"/>
            </a:br>
            <a:r>
              <a:rPr lang="fr-FR" sz="1200" dirty="0"/>
              <a:t>y = 35656222554887711</a:t>
            </a:r>
            <a:br>
              <a:rPr lang="fr-FR" sz="1200" dirty="0"/>
            </a:br>
            <a:r>
              <a:rPr lang="fr-FR" sz="1200" dirty="0"/>
              <a:t>z = -3255522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err="1"/>
              <a:t>print</a:t>
            </a:r>
            <a:r>
              <a:rPr lang="fr-FR" sz="1200" dirty="0"/>
              <a:t>(type(x))</a:t>
            </a:r>
            <a:br>
              <a:rPr lang="fr-FR" sz="1200" dirty="0"/>
            </a:br>
            <a:r>
              <a:rPr lang="fr-FR" sz="1200" dirty="0" err="1"/>
              <a:t>print</a:t>
            </a:r>
            <a:r>
              <a:rPr lang="fr-FR" sz="1200" dirty="0"/>
              <a:t>(type(y))</a:t>
            </a:r>
            <a:br>
              <a:rPr lang="fr-FR" sz="1200" dirty="0"/>
            </a:br>
            <a:r>
              <a:rPr lang="fr-FR" sz="1200" dirty="0" err="1"/>
              <a:t>print</a:t>
            </a:r>
            <a:r>
              <a:rPr lang="fr-FR" sz="1200" dirty="0"/>
              <a:t>(type(z))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1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CASTING</a:t>
            </a:r>
            <a:endParaRPr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662" y="569557"/>
            <a:ext cx="8380675" cy="41895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dirty="0"/>
              <a:t>Casting in python is therefore done using constructor functions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int</a:t>
            </a:r>
            <a:r>
              <a:rPr lang="en-US" sz="1200" dirty="0"/>
              <a:t>() - constructs an integer number from an integer literal, a float literal (by removing all decimals), or a string literal (providing the string represents a whole number)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float() - constructs a float number from an integer literal, a float literal or a string literal (providing the string represents a float or an integer)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str</a:t>
            </a:r>
            <a:r>
              <a:rPr lang="en-US" sz="1200" dirty="0"/>
              <a:t>() - constructs a string from a wide variety of data types, including strings, integer literals and float </a:t>
            </a:r>
            <a:r>
              <a:rPr lang="en-US" sz="1200" dirty="0" smtClean="0"/>
              <a:t>literals</a:t>
            </a:r>
          </a:p>
          <a:p>
            <a:endParaRPr lang="en-US" sz="1200" dirty="0"/>
          </a:p>
          <a:p>
            <a:r>
              <a:rPr lang="en-US" sz="1200" b="1" u="sng" dirty="0"/>
              <a:t>Integers:</a:t>
            </a:r>
          </a:p>
          <a:p>
            <a:r>
              <a:rPr lang="en-US" sz="1200" dirty="0"/>
              <a:t>x = </a:t>
            </a:r>
            <a:r>
              <a:rPr lang="en-US" sz="1200" dirty="0" err="1"/>
              <a:t>int</a:t>
            </a:r>
            <a:r>
              <a:rPr lang="en-US" sz="1200" dirty="0"/>
              <a:t>(1)   # x will be 1</a:t>
            </a:r>
            <a:br>
              <a:rPr lang="en-US" sz="1200" dirty="0"/>
            </a:br>
            <a:r>
              <a:rPr lang="en-US" sz="1200" dirty="0"/>
              <a:t>y = </a:t>
            </a:r>
            <a:r>
              <a:rPr lang="en-US" sz="1200" dirty="0" err="1"/>
              <a:t>int</a:t>
            </a:r>
            <a:r>
              <a:rPr lang="en-US" sz="1200" dirty="0"/>
              <a:t>(2.8) # y will be 2</a:t>
            </a:r>
            <a:br>
              <a:rPr lang="en-US" sz="1200" dirty="0"/>
            </a:br>
            <a:r>
              <a:rPr lang="en-US" sz="1200" dirty="0"/>
              <a:t>z = </a:t>
            </a:r>
            <a:r>
              <a:rPr lang="en-US" sz="1200" dirty="0" err="1"/>
              <a:t>int</a:t>
            </a:r>
            <a:r>
              <a:rPr lang="en-US" sz="1200" dirty="0"/>
              <a:t>("3") # z will be 3</a:t>
            </a:r>
          </a:p>
          <a:p>
            <a:endParaRPr lang="en-US" sz="1200" dirty="0" smtClean="0"/>
          </a:p>
          <a:p>
            <a:r>
              <a:rPr lang="en-US" sz="1200" b="1" u="sng" dirty="0"/>
              <a:t>Floats:</a:t>
            </a:r>
          </a:p>
          <a:p>
            <a:r>
              <a:rPr lang="en-US" sz="1200" dirty="0"/>
              <a:t>x = float(1)     # x will be 1.0</a:t>
            </a:r>
            <a:br>
              <a:rPr lang="en-US" sz="1200" dirty="0"/>
            </a:br>
            <a:r>
              <a:rPr lang="en-US" sz="1200" dirty="0"/>
              <a:t>y = float(2.8)   # y will be 2.8</a:t>
            </a:r>
            <a:br>
              <a:rPr lang="en-US" sz="1200" dirty="0"/>
            </a:br>
            <a:r>
              <a:rPr lang="en-US" sz="1200" dirty="0"/>
              <a:t>z = float("3")   # z will be 3.0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b="1" u="sng" dirty="0"/>
              <a:t>Strings:</a:t>
            </a:r>
          </a:p>
          <a:p>
            <a:r>
              <a:rPr lang="en-US" sz="1200" dirty="0"/>
              <a:t>x = </a:t>
            </a:r>
            <a:r>
              <a:rPr lang="en-US" sz="1200" dirty="0" err="1"/>
              <a:t>str</a:t>
            </a:r>
            <a:r>
              <a:rPr lang="en-US" sz="1200" dirty="0"/>
              <a:t>("s1") # x will be 's1'</a:t>
            </a:r>
            <a:br>
              <a:rPr lang="en-US" sz="1200" dirty="0"/>
            </a:br>
            <a:r>
              <a:rPr lang="en-US" sz="1200" dirty="0"/>
              <a:t>y = </a:t>
            </a:r>
            <a:r>
              <a:rPr lang="en-US" sz="1200" dirty="0" err="1"/>
              <a:t>str</a:t>
            </a:r>
            <a:r>
              <a:rPr lang="en-US" sz="1200" dirty="0"/>
              <a:t>(2)    # y will be '2'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z = </a:t>
            </a:r>
            <a:r>
              <a:rPr lang="en-US" sz="1200" dirty="0" err="1"/>
              <a:t>str</a:t>
            </a:r>
            <a:r>
              <a:rPr lang="en-US" sz="1200" dirty="0"/>
              <a:t>(3.0)  # z will be '3.0</a:t>
            </a:r>
            <a:r>
              <a:rPr lang="en-US" sz="1200" dirty="0" smtClean="0"/>
              <a:t>'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18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7664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BOOLEANS</a:t>
            </a:r>
            <a:endParaRPr sz="28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221" y="374080"/>
            <a:ext cx="874604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Booleans represent one of two values: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or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lvl="0">
              <a:buClrTx/>
            </a:pPr>
            <a:r>
              <a:rPr lang="en-US" sz="1200" dirty="0">
                <a:latin typeface="+mj-lt"/>
              </a:rPr>
              <a:t>print(10 &gt; 9)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print(10 == 9)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print(10 &lt; 9</a:t>
            </a:r>
            <a:r>
              <a:rPr lang="en-US" sz="1200" dirty="0" smtClean="0">
                <a:latin typeface="+mj-lt"/>
              </a:rPr>
              <a:t>)</a:t>
            </a:r>
          </a:p>
          <a:p>
            <a:pPr lvl="0">
              <a:buClrTx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When you run a condition in an if statement, Python returns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or </a:t>
            </a:r>
            <a:r>
              <a:rPr lang="en-US" altLang="en-US" sz="1200" dirty="0" smtClean="0">
                <a:solidFill>
                  <a:srgbClr val="DC143C"/>
                </a:solidFill>
                <a:latin typeface="+mj-lt"/>
              </a:rPr>
              <a:t>False</a:t>
            </a:r>
          </a:p>
          <a:p>
            <a:pPr>
              <a:buClrTx/>
            </a:pPr>
            <a:endParaRPr lang="en-US" altLang="en-US" sz="1200" dirty="0">
              <a:solidFill>
                <a:srgbClr val="DC143C"/>
              </a:solidFill>
              <a:latin typeface="+mj-lt"/>
            </a:endParaRPr>
          </a:p>
          <a:p>
            <a:pPr>
              <a:buClrTx/>
            </a:pPr>
            <a:r>
              <a:rPr lang="en-US" altLang="en-US" sz="1200" dirty="0" smtClean="0">
                <a:latin typeface="+mj-lt"/>
              </a:rPr>
              <a:t> 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Print a message based on whether the condition is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or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0">
              <a:buClrTx/>
            </a:pP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 = </a:t>
            </a:r>
            <a:r>
              <a:rPr lang="en-US" altLang="en-US" sz="1200" dirty="0">
                <a:solidFill>
                  <a:srgbClr val="FF0000"/>
                </a:solidFill>
                <a:latin typeface="+mj-lt"/>
              </a:rPr>
              <a:t>200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b = </a:t>
            </a:r>
            <a:r>
              <a:rPr lang="en-US" altLang="en-US" sz="1200" dirty="0">
                <a:solidFill>
                  <a:srgbClr val="FF0000"/>
                </a:solidFill>
                <a:latin typeface="+mj-lt"/>
              </a:rPr>
              <a:t>33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CD"/>
                </a:solidFill>
                <a:latin typeface="+mj-lt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b &gt; a: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altLang="en-US" sz="1200" dirty="0">
                <a:solidFill>
                  <a:srgbClr val="0000CD"/>
                </a:solidFill>
                <a:latin typeface="+mj-lt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1200" dirty="0">
                <a:solidFill>
                  <a:srgbClr val="A52A2A"/>
                </a:solidFill>
                <a:latin typeface="+mj-lt"/>
              </a:rPr>
              <a:t>"b is greater than a"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CD"/>
                </a:solidFill>
                <a:latin typeface="+mj-lt"/>
              </a:rPr>
              <a:t>else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: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altLang="en-US" sz="1200" dirty="0">
                <a:solidFill>
                  <a:srgbClr val="0000CD"/>
                </a:solidFill>
                <a:latin typeface="+mj-lt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1200" dirty="0">
                <a:solidFill>
                  <a:srgbClr val="A52A2A"/>
                </a:solidFill>
                <a:latin typeface="+mj-lt"/>
              </a:rPr>
              <a:t>"b is not greater than a</a:t>
            </a:r>
            <a:r>
              <a:rPr lang="en-US" altLang="en-US" sz="1200" dirty="0" smtClean="0">
                <a:solidFill>
                  <a:srgbClr val="A52A2A"/>
                </a:solidFill>
                <a:latin typeface="+mj-lt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lvl="0">
              <a:buClrTx/>
            </a:pPr>
            <a:endParaRPr lang="en-US" altLang="en-US" sz="1200" dirty="0">
              <a:solidFill>
                <a:srgbClr val="000000"/>
              </a:solidFill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Evaluate Values and Variables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bool()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function allows you to evaluate any value, and give you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or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in return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200" dirty="0"/>
              <a:t>Evaluate a string and a number:</a:t>
            </a:r>
          </a:p>
          <a:p>
            <a:r>
              <a:rPr lang="en-US" sz="1200" dirty="0"/>
              <a:t>print(bool("Hello"))</a:t>
            </a:r>
            <a:br>
              <a:rPr lang="en-US" sz="1200" dirty="0"/>
            </a:br>
            <a:r>
              <a:rPr lang="en-US" sz="1200" dirty="0"/>
              <a:t>print(bool(15</a:t>
            </a:r>
            <a:r>
              <a:rPr lang="en-US" sz="1200" dirty="0" smtClean="0"/>
              <a:t>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STRINGS</a:t>
            </a:r>
            <a:endParaRPr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662" y="677281"/>
            <a:ext cx="8380675" cy="39741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dirty="0"/>
              <a:t>Strings</a:t>
            </a:r>
          </a:p>
          <a:p>
            <a:r>
              <a:rPr lang="en-US" sz="1200" dirty="0"/>
              <a:t>Strings in python are surrounded by either single quotation marks, or double quotation marks.</a:t>
            </a:r>
          </a:p>
          <a:p>
            <a:r>
              <a:rPr lang="en-US" sz="1200" dirty="0"/>
              <a:t>'hello' is the same as "hello</a:t>
            </a:r>
            <a:r>
              <a:rPr lang="en-US" sz="1200" dirty="0" smtClean="0"/>
              <a:t>".</a:t>
            </a:r>
          </a:p>
          <a:p>
            <a:endParaRPr lang="en-US" sz="1200" dirty="0"/>
          </a:p>
          <a:p>
            <a:r>
              <a:rPr lang="en-US" sz="1200" dirty="0"/>
              <a:t>print("Hello")</a:t>
            </a:r>
            <a:br>
              <a:rPr lang="en-US" sz="1200" dirty="0"/>
            </a:br>
            <a:r>
              <a:rPr lang="en-US" sz="1200" dirty="0"/>
              <a:t>print('Hello</a:t>
            </a:r>
            <a:r>
              <a:rPr lang="en-US" sz="1200" dirty="0" smtClean="0"/>
              <a:t>')</a:t>
            </a:r>
          </a:p>
          <a:p>
            <a:endParaRPr lang="en-US" sz="1200" dirty="0"/>
          </a:p>
          <a:p>
            <a:r>
              <a:rPr lang="en-US" sz="1200" dirty="0"/>
              <a:t>Quotes Inside Quotes</a:t>
            </a:r>
          </a:p>
          <a:p>
            <a:r>
              <a:rPr lang="en-US" sz="1200" dirty="0"/>
              <a:t>print("It's alright")</a:t>
            </a:r>
            <a:br>
              <a:rPr lang="en-US" sz="1200" dirty="0"/>
            </a:br>
            <a:r>
              <a:rPr lang="en-US" sz="1200" dirty="0"/>
              <a:t>print("He is called </a:t>
            </a:r>
            <a:r>
              <a:rPr lang="en-US" sz="1200" dirty="0" smtClean="0"/>
              <a:t>'Johnny‘ ")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print('He is called "Johnny</a:t>
            </a:r>
            <a:r>
              <a:rPr lang="en-US" sz="1200" dirty="0" smtClean="0"/>
              <a:t>"')</a:t>
            </a:r>
          </a:p>
          <a:p>
            <a:endParaRPr lang="en-US" sz="1200" dirty="0"/>
          </a:p>
          <a:p>
            <a:r>
              <a:rPr lang="en-US" sz="1200" dirty="0"/>
              <a:t>Multiline Strings</a:t>
            </a:r>
          </a:p>
          <a:p>
            <a:r>
              <a:rPr lang="en-US" sz="1200" dirty="0"/>
              <a:t>You can assign a multiline string to a variable by using three quotes:</a:t>
            </a:r>
          </a:p>
          <a:p>
            <a:endParaRPr lang="en-US" sz="1200" dirty="0" smtClean="0"/>
          </a:p>
          <a:p>
            <a:r>
              <a:rPr lang="en-US" sz="1200" dirty="0"/>
              <a:t>You can use three double quotes:</a:t>
            </a:r>
          </a:p>
          <a:p>
            <a:r>
              <a:rPr lang="en-US" sz="1200" dirty="0"/>
              <a:t>a = """Lorem ipsum dolor sit </a:t>
            </a:r>
            <a:r>
              <a:rPr lang="en-US" sz="1200" dirty="0" err="1"/>
              <a:t>amet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/>
              <a:t>aliqua</a:t>
            </a:r>
            <a:r>
              <a:rPr lang="en-US" sz="1200" dirty="0"/>
              <a:t>."""</a:t>
            </a:r>
            <a:br>
              <a:rPr lang="en-US" sz="1200" dirty="0"/>
            </a:br>
            <a:r>
              <a:rPr lang="en-US" sz="1200" dirty="0"/>
              <a:t>print(a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8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SLICING STRINGS</a:t>
            </a:r>
            <a:endParaRPr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662" y="569563"/>
            <a:ext cx="8380675" cy="41895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You can return a range of characters by using the slice syntax.</a:t>
            </a:r>
          </a:p>
          <a:p>
            <a:r>
              <a:rPr lang="en-US" dirty="0"/>
              <a:t>Specify the start index and the end index, separated by a colon, to return a part of the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print(b[2:5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Slice From the Start</a:t>
            </a:r>
          </a:p>
          <a:p>
            <a:r>
              <a:rPr lang="en-US" dirty="0"/>
              <a:t>By leaving out the start index, the range will start at the first character:</a:t>
            </a:r>
          </a:p>
          <a:p>
            <a:endParaRPr lang="en-US" dirty="0" smtClean="0"/>
          </a:p>
          <a:p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print(b[:5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Slice To the End</a:t>
            </a:r>
          </a:p>
          <a:p>
            <a:r>
              <a:rPr lang="en-US" dirty="0"/>
              <a:t>By leaving out the </a:t>
            </a:r>
            <a:r>
              <a:rPr lang="en-US" i="1" dirty="0"/>
              <a:t>end </a:t>
            </a:r>
            <a:r>
              <a:rPr lang="en-US" dirty="0"/>
              <a:t>index, the range will go to the end:</a:t>
            </a:r>
          </a:p>
          <a:p>
            <a:endParaRPr lang="en-US" dirty="0" smtClean="0"/>
          </a:p>
          <a:p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print(b[2</a:t>
            </a:r>
            <a:r>
              <a:rPr lang="en-US" dirty="0" smtClean="0"/>
              <a:t>:])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800" b="1" dirty="0" smtClean="0"/>
              <a:t>PYTHON MODIFY STRINGS</a:t>
            </a:r>
            <a:endParaRPr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662" y="492622"/>
            <a:ext cx="8380675" cy="4343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Python has a set of built-in methods that you can use on strings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sz="1200" dirty="0" smtClean="0"/>
          </a:p>
          <a:p>
            <a:r>
              <a:rPr lang="en-US" sz="1200" b="1" u="sng" dirty="0"/>
              <a:t>Upper Case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upper()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method returns the string in upper case:</a:t>
            </a:r>
            <a:endParaRPr lang="en-US" altLang="en-US" sz="12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a.upper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0">
              <a:buClrTx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Tx/>
            </a:pPr>
            <a:r>
              <a:rPr lang="en-US" sz="1200" b="1" u="sng" dirty="0"/>
              <a:t>Lower Case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lower()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method returns the string in lower case:</a:t>
            </a:r>
            <a:endParaRPr lang="en-US" altLang="en-US" sz="12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a.lower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0">
              <a:buClrTx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u="sng" dirty="0"/>
              <a:t>Remove </a:t>
            </a:r>
            <a:r>
              <a:rPr lang="en-US" sz="1200" b="1" u="sng" dirty="0" smtClean="0"/>
              <a:t>Whitespace</a:t>
            </a:r>
          </a:p>
          <a:p>
            <a:r>
              <a:rPr lang="en-US" sz="1200" dirty="0" smtClean="0"/>
              <a:t>Whitespace </a:t>
            </a:r>
            <a:r>
              <a:rPr lang="en-US" sz="1200" dirty="0"/>
              <a:t>is the space before and/or after the actual text, and very often you want to remove this space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strip()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method removes any whitespace from the beginning or the end:</a:t>
            </a:r>
            <a:endParaRPr lang="en-US" altLang="en-US" sz="12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 Hello, World! 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 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returns "Hello, World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!“</a:t>
            </a:r>
          </a:p>
          <a:p>
            <a:pPr lvl="0">
              <a:buClrTx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ClrTx/>
            </a:pPr>
            <a:r>
              <a:rPr lang="en-US" sz="1200" b="1" u="sng" dirty="0"/>
              <a:t>Replace String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replace()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method replaces a string with another string:</a:t>
            </a:r>
            <a:endParaRPr lang="en-US" altLang="en-US" sz="12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"J</a:t>
            </a:r>
            <a:r>
              <a:rPr lang="en-US" alt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400" b="1" dirty="0" smtClean="0"/>
              <a:t>PYTHON MODIFY STRINGS</a:t>
            </a:r>
            <a:endParaRPr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" y="440048"/>
            <a:ext cx="8380675" cy="4528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US" altLang="en-US" sz="1200" b="1" u="sng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Split String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split()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method returns a list where the text between the specified separator becomes the list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items.</a:t>
            </a:r>
          </a:p>
          <a:p>
            <a:pPr lvl="0">
              <a:buClrTx/>
            </a:pPr>
            <a:endParaRPr lang="en-US" sz="1200" dirty="0" smtClean="0">
              <a:solidFill>
                <a:srgbClr val="000000"/>
              </a:solidFill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split()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method splits the string into substrings if it finds instances of the separator: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 = </a:t>
            </a:r>
            <a:r>
              <a:rPr lang="en-US" altLang="en-US" sz="1200" dirty="0">
                <a:solidFill>
                  <a:srgbClr val="A52A2A"/>
                </a:solidFill>
                <a:latin typeface="+mj-lt"/>
              </a:rPr>
              <a:t>"Hello, World!"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CD"/>
                </a:solidFill>
                <a:latin typeface="+mj-lt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</a:rPr>
              <a:t>a.split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1200" dirty="0">
                <a:solidFill>
                  <a:srgbClr val="A52A2A"/>
                </a:solidFill>
                <a:latin typeface="+mj-lt"/>
              </a:rPr>
              <a:t>","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)) </a:t>
            </a:r>
            <a:r>
              <a:rPr lang="en-US" altLang="en-US" sz="1200" dirty="0">
                <a:solidFill>
                  <a:srgbClr val="008000"/>
                </a:solidFill>
                <a:latin typeface="+mj-lt"/>
              </a:rPr>
              <a:t># returns ['Hello', ' World</a:t>
            </a:r>
            <a:r>
              <a:rPr lang="en-US" altLang="en-US" sz="1200" dirty="0" smtClean="0">
                <a:solidFill>
                  <a:srgbClr val="008000"/>
                </a:solidFill>
                <a:latin typeface="+mj-lt"/>
              </a:rPr>
              <a:t>!']</a:t>
            </a:r>
          </a:p>
          <a:p>
            <a:pPr lvl="0">
              <a:buClrTx/>
            </a:pPr>
            <a:endParaRPr lang="en-US" altLang="en-US" sz="1200" dirty="0">
              <a:solidFill>
                <a:srgbClr val="008000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String Concatenation</a:t>
            </a:r>
          </a:p>
          <a:p>
            <a:r>
              <a:rPr lang="en-US" sz="1200" dirty="0">
                <a:latin typeface="+mj-lt"/>
              </a:rPr>
              <a:t>To concatenate, or combine, two strings you can use the + operator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pPr lvl="0">
              <a:buClrTx/>
            </a:pPr>
            <a:r>
              <a:rPr lang="en-US" sz="1200" dirty="0">
                <a:latin typeface="+mj-lt"/>
              </a:rPr>
              <a:t>a = "Hello"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b = "World"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c = a + b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print(c</a:t>
            </a:r>
            <a:r>
              <a:rPr lang="en-US" sz="1200" dirty="0" smtClean="0">
                <a:latin typeface="+mj-lt"/>
              </a:rPr>
              <a:t>)</a:t>
            </a:r>
          </a:p>
          <a:p>
            <a:pPr lvl="0">
              <a:buClrTx/>
            </a:pPr>
            <a:endParaRPr lang="en-US" altLang="en-US" sz="1200" dirty="0">
              <a:latin typeface="+mj-lt"/>
            </a:endParaRPr>
          </a:p>
          <a:p>
            <a:pPr>
              <a:buClrTx/>
            </a:pPr>
            <a:r>
              <a:rPr lang="en-US" sz="1200" dirty="0"/>
              <a:t>String Format</a:t>
            </a:r>
          </a:p>
          <a:p>
            <a:pPr lvl="0">
              <a:buClrTx/>
            </a:pPr>
            <a:r>
              <a:rPr lang="en-US" sz="1200" dirty="0"/>
              <a:t>age = 36</a:t>
            </a:r>
            <a:br>
              <a:rPr lang="en-US" sz="1200" dirty="0"/>
            </a:br>
            <a:r>
              <a:rPr lang="en-US" sz="1200" dirty="0"/>
              <a:t>txt = "My name is John, I am " + age</a:t>
            </a:r>
            <a:br>
              <a:rPr lang="en-US" sz="1200" dirty="0"/>
            </a:br>
            <a:r>
              <a:rPr lang="en-US" sz="1200" dirty="0"/>
              <a:t>print(txt</a:t>
            </a:r>
            <a:r>
              <a:rPr lang="en-US" sz="1200" dirty="0" smtClean="0"/>
              <a:t>)</a:t>
            </a:r>
          </a:p>
          <a:p>
            <a:pPr lvl="0">
              <a:buClrTx/>
            </a:pP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F-Strings</a:t>
            </a: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F-String was introduced in Python 3.6, and is now the preferred way of formatting strings.</a:t>
            </a:r>
            <a:endParaRPr lang="en-US" altLang="en-US" sz="700" dirty="0"/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To specify a string as an f-string, simply put an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in front of the string literal, and add curly brackets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{}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as placeholders for variables and other operations</a:t>
            </a:r>
            <a:r>
              <a:rPr lang="en-US" alt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PYTHON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Python </a:t>
            </a: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Window / Linux / Mac Installation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2800" dirty="0" smtClean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800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Visual Source Code</a:t>
            </a:r>
            <a:endParaRPr sz="28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VS </a:t>
            </a:r>
            <a:r>
              <a:rPr lang="en" sz="2800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Code Extension </a:t>
            </a: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(Python, Jupiter </a:t>
            </a: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Notebook)</a:t>
            </a:r>
            <a:endParaRPr sz="28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Python </a:t>
            </a:r>
            <a:r>
              <a:rPr lang="en" sz="2800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Libraries (Numpy, Pandas, Seaborn, Scikit, Matplotlib,Tensorflow, Pytorch etc)</a:t>
            </a:r>
            <a:endParaRPr sz="28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400" b="1" dirty="0" smtClean="0"/>
              <a:t>PYTHON MODIFY STRINGS</a:t>
            </a:r>
            <a:endParaRPr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" y="401142"/>
            <a:ext cx="8380675" cy="4528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US" altLang="en-US" sz="1200" b="1" u="sng" dirty="0" smtClean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F-Strings</a:t>
            </a:r>
            <a:endParaRPr lang="en-US" altLang="en-US" sz="1200" b="1" u="sng" dirty="0">
              <a:solidFill>
                <a:srgbClr val="000000"/>
              </a:solidFill>
              <a:latin typeface="+mj-lt"/>
              <a:cs typeface="Segoe UI" panose="020B0502040204020203" pitchFamily="34" charset="0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F-String was introduced in Python 3.6, and is now the preferred way of formatting strings.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To specify a string as an f-string, simply put an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in front of the string literal, and add curly brackets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{}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as placeholders for variables and other operations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lvl="0">
              <a:buClrTx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Create an f-string:</a:t>
            </a:r>
          </a:p>
          <a:p>
            <a:r>
              <a:rPr lang="en-US" sz="1200" dirty="0">
                <a:latin typeface="+mj-lt"/>
              </a:rPr>
              <a:t>age = 36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txt = </a:t>
            </a:r>
            <a:r>
              <a:rPr lang="en-US" sz="1200" dirty="0" err="1">
                <a:latin typeface="+mj-lt"/>
              </a:rPr>
              <a:t>f"My</a:t>
            </a:r>
            <a:r>
              <a:rPr lang="en-US" sz="1200" dirty="0">
                <a:latin typeface="+mj-lt"/>
              </a:rPr>
              <a:t> name is John, I am {age}"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print(txt)</a:t>
            </a:r>
          </a:p>
          <a:p>
            <a:pPr lvl="0">
              <a:buClrTx/>
            </a:pPr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Placeholders and Modifiers</a:t>
            </a:r>
          </a:p>
          <a:p>
            <a:r>
              <a:rPr lang="en-US" sz="1200" dirty="0">
                <a:latin typeface="+mj-lt"/>
              </a:rPr>
              <a:t>A placeholder can contain variables, operations, functions, and modifiers to format the value.</a:t>
            </a:r>
          </a:p>
          <a:p>
            <a:pPr lvl="0">
              <a:buClrTx/>
            </a:pPr>
            <a:endParaRPr lang="en-US" sz="1200" dirty="0" smtClean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Add a placeholder for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price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variable: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price = </a:t>
            </a:r>
            <a:r>
              <a:rPr lang="en-US" altLang="en-US" sz="1200" dirty="0">
                <a:solidFill>
                  <a:srgbClr val="FF0000"/>
                </a:solidFill>
                <a:latin typeface="+mj-lt"/>
              </a:rPr>
              <a:t>59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txt = 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altLang="en-US" sz="1200" dirty="0" err="1">
                <a:solidFill>
                  <a:srgbClr val="A52A2A"/>
                </a:solidFill>
                <a:latin typeface="+mj-lt"/>
              </a:rPr>
              <a:t>"The</a:t>
            </a:r>
            <a:r>
              <a:rPr lang="en-US" altLang="en-US" sz="1200" dirty="0">
                <a:solidFill>
                  <a:srgbClr val="A52A2A"/>
                </a:solidFill>
                <a:latin typeface="+mj-lt"/>
              </a:rPr>
              <a:t> price is {price} </a:t>
            </a:r>
            <a:r>
              <a:rPr lang="en-US" altLang="en-US" sz="1200" dirty="0" smtClean="0">
                <a:solidFill>
                  <a:srgbClr val="A52A2A"/>
                </a:solidFill>
                <a:latin typeface="+mj-lt"/>
              </a:rPr>
              <a:t>dollars“</a:t>
            </a:r>
          </a:p>
          <a:p>
            <a:pPr lvl="0">
              <a:buClrTx/>
            </a:pPr>
            <a:endParaRPr lang="en-US" sz="1200" dirty="0">
              <a:solidFill>
                <a:srgbClr val="A52A2A"/>
              </a:solidFill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 placeholder can include a </a:t>
            </a:r>
            <a:r>
              <a:rPr lang="en-US" altLang="en-US" sz="1200" i="1" dirty="0">
                <a:solidFill>
                  <a:srgbClr val="000000"/>
                </a:solidFill>
                <a:latin typeface="+mj-lt"/>
              </a:rPr>
              <a:t>modifier 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to format the value.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 modifier is included by adding a colon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: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followed by a legal formatting type, like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.2f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which means fixed point number with 2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decimals</a:t>
            </a:r>
          </a:p>
          <a:p>
            <a:pPr lvl="0">
              <a:buClrTx/>
            </a:pPr>
            <a:endParaRPr lang="en-US" sz="1200" dirty="0" smtClean="0">
              <a:latin typeface="+mj-lt"/>
            </a:endParaRPr>
          </a:p>
          <a:p>
            <a:pPr lvl="0">
              <a:buClrTx/>
            </a:pPr>
            <a:r>
              <a:rPr lang="en-US" sz="1200" dirty="0">
                <a:latin typeface="+mj-lt"/>
              </a:rPr>
              <a:t>price = 59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txt = </a:t>
            </a:r>
            <a:r>
              <a:rPr lang="en-US" sz="1200" dirty="0" err="1">
                <a:latin typeface="+mj-lt"/>
              </a:rPr>
              <a:t>f"The</a:t>
            </a:r>
            <a:r>
              <a:rPr lang="en-US" sz="1200" dirty="0">
                <a:latin typeface="+mj-lt"/>
              </a:rPr>
              <a:t> price is {price:.2f} dollars"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print(txt</a:t>
            </a:r>
            <a:r>
              <a:rPr lang="en-US" sz="1200" dirty="0" smtClean="0">
                <a:latin typeface="+mj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400" b="1" dirty="0" smtClean="0"/>
              <a:t>PYTHON ESCAPE CHARACTERS</a:t>
            </a:r>
            <a:endParaRPr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6247" y="464750"/>
            <a:ext cx="8380675" cy="1204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To insert characters that are illegal in a string, use an escape character.</a:t>
            </a:r>
            <a:endParaRPr lang="en-US" altLang="en-US" sz="1200" dirty="0">
              <a:latin typeface="+mj-lt"/>
            </a:endParaRPr>
          </a:p>
          <a:p>
            <a:pPr lvl="0">
              <a:buClrTx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An escape character is a backslash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\</a:t>
            </a: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 followed by the character you want to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insert</a:t>
            </a:r>
          </a:p>
          <a:p>
            <a:pPr lvl="0">
              <a:buClrTx/>
            </a:pPr>
            <a:endParaRPr lang="en-US" altLang="en-US" sz="12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The escape character allows you to use double quotes when you normally </a:t>
            </a:r>
            <a:r>
              <a:rPr lang="en-US" sz="1200" dirty="0" smtClean="0">
                <a:latin typeface="+mj-lt"/>
              </a:rPr>
              <a:t>would </a:t>
            </a:r>
            <a:r>
              <a:rPr lang="en-US" sz="1200" dirty="0">
                <a:latin typeface="+mj-lt"/>
              </a:rPr>
              <a:t>not be allowed</a:t>
            </a:r>
            <a:r>
              <a:rPr lang="en-US" sz="1200" dirty="0" smtClean="0">
                <a:latin typeface="+mj-lt"/>
              </a:rPr>
              <a:t>:</a:t>
            </a:r>
          </a:p>
          <a:p>
            <a:r>
              <a:rPr lang="en-US" sz="1200" dirty="0" smtClean="0">
                <a:latin typeface="+mj-lt"/>
              </a:rPr>
              <a:t>txt </a:t>
            </a:r>
            <a:r>
              <a:rPr lang="en-US" sz="1200" dirty="0">
                <a:latin typeface="+mj-lt"/>
              </a:rPr>
              <a:t>= "We are the so-called \"Vikings\" from the north."</a:t>
            </a:r>
          </a:p>
          <a:p>
            <a:pPr lvl="0">
              <a:buClrTx/>
            </a:pPr>
            <a:endParaRPr lang="en-US" altLang="en-US" sz="1200" dirty="0" smtClean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93484"/>
              </p:ext>
            </p:extLst>
          </p:nvPr>
        </p:nvGraphicFramePr>
        <p:xfrm>
          <a:off x="3036996" y="1480554"/>
          <a:ext cx="2846970" cy="3317250"/>
        </p:xfrm>
        <a:graphic>
          <a:graphicData uri="http://schemas.openxmlformats.org/drawingml/2006/table">
            <a:tbl>
              <a:tblPr/>
              <a:tblGrid>
                <a:gridCol w="672520">
                  <a:extLst>
                    <a:ext uri="{9D8B030D-6E8A-4147-A177-3AD203B41FA5}">
                      <a16:colId xmlns:a16="http://schemas.microsoft.com/office/drawing/2014/main" val="3386923511"/>
                    </a:ext>
                  </a:extLst>
                </a:gridCol>
                <a:gridCol w="1943465">
                  <a:extLst>
                    <a:ext uri="{9D8B030D-6E8A-4147-A177-3AD203B41FA5}">
                      <a16:colId xmlns:a16="http://schemas.microsoft.com/office/drawing/2014/main" val="3566085740"/>
                    </a:ext>
                  </a:extLst>
                </a:gridCol>
                <a:gridCol w="230985">
                  <a:extLst>
                    <a:ext uri="{9D8B030D-6E8A-4147-A177-3AD203B41FA5}">
                      <a16:colId xmlns:a16="http://schemas.microsoft.com/office/drawing/2014/main" val="3268283559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Code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Result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033359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\'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Single Quote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94587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\\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Backslash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487429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\n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New Line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6216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\r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Carriage Return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22267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\t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Tab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15064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\b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Backspace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522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\f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Form Feed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9432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\ooo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Octal value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8323"/>
                  </a:ext>
                </a:extLst>
              </a:tr>
              <a:tr h="234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\xhh</a:t>
                      </a:r>
                    </a:p>
                  </a:txBody>
                  <a:tcPr marL="1214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Hex value</a:t>
                      </a:r>
                    </a:p>
                  </a:txBody>
                  <a:tcPr marL="60700" marR="60700" marT="60700" marB="607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050" marR="91050" marT="45525" marB="4552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128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87380"/>
            <a:ext cx="91440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400" b="1" dirty="0" smtClean="0"/>
              <a:t>PYTHON STRING METHODS</a:t>
            </a:r>
            <a:endParaRPr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04545"/>
              </p:ext>
            </p:extLst>
          </p:nvPr>
        </p:nvGraphicFramePr>
        <p:xfrm>
          <a:off x="147686" y="381668"/>
          <a:ext cx="4018796" cy="4494084"/>
        </p:xfrm>
        <a:graphic>
          <a:graphicData uri="http://schemas.openxmlformats.org/drawingml/2006/table">
            <a:tbl>
              <a:tblPr/>
              <a:tblGrid>
                <a:gridCol w="989351">
                  <a:extLst>
                    <a:ext uri="{9D8B030D-6E8A-4147-A177-3AD203B41FA5}">
                      <a16:colId xmlns:a16="http://schemas.microsoft.com/office/drawing/2014/main" val="2545705738"/>
                    </a:ext>
                  </a:extLst>
                </a:gridCol>
                <a:gridCol w="3029445">
                  <a:extLst>
                    <a:ext uri="{9D8B030D-6E8A-4147-A177-3AD203B41FA5}">
                      <a16:colId xmlns:a16="http://schemas.microsoft.com/office/drawing/2014/main" val="838237203"/>
                    </a:ext>
                  </a:extLst>
                </a:gridCol>
              </a:tblGrid>
              <a:tr h="1487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>
                          <a:effectLst/>
                        </a:rPr>
                        <a:t>Method</a:t>
                      </a: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dirty="0">
                          <a:effectLst/>
                        </a:rPr>
                        <a:t>Description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124885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"/>
                        </a:rPr>
                        <a:t>capitalize()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Converts the first character to upper case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56692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4"/>
                        </a:rPr>
                        <a:t>casefold()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Converts string into lower case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01504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5"/>
                        </a:rPr>
                        <a:t>center()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centered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011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6"/>
                        </a:rPr>
                        <a:t>count()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3464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7"/>
                        </a:rPr>
                        <a:t>encode()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an encoded version of the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97693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8"/>
                        </a:rPr>
                        <a:t>endswith()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25704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9"/>
                        </a:rPr>
                        <a:t>expandtabs()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Sets the tab size of the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46770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0"/>
                        </a:rPr>
                        <a:t>find()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65266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1"/>
                        </a:rPr>
                        <a:t>format()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Formats specified values in a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35340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format_map()</a:t>
                      </a: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Formats specified values in a string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69368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2"/>
                        </a:rPr>
                        <a:t>index()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30478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3"/>
                        </a:rPr>
                        <a:t>isalnum()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97741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4"/>
                        </a:rPr>
                        <a:t>isalpha()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12267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5"/>
                        </a:rPr>
                        <a:t>isascii()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ascii characters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42230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6"/>
                        </a:rPr>
                        <a:t>isdecimal()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62310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7"/>
                        </a:rPr>
                        <a:t>isdigit()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79348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8"/>
                        </a:rPr>
                        <a:t>isidentifier()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the string is an identifier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89021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19"/>
                        </a:rPr>
                        <a:t>islower()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27142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0"/>
                        </a:rPr>
                        <a:t>isnumeric()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43042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1"/>
                        </a:rPr>
                        <a:t>isprintable()</a:t>
                      </a:r>
                      <a:endParaRPr lang="en-US" sz="800">
                        <a:effectLst/>
                      </a:endParaRPr>
                    </a:p>
                  </a:txBody>
                  <a:tcPr marL="42394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21197" marR="21197" marT="21197" marB="21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096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26217"/>
              </p:ext>
            </p:extLst>
          </p:nvPr>
        </p:nvGraphicFramePr>
        <p:xfrm>
          <a:off x="4335556" y="373720"/>
          <a:ext cx="4307512" cy="4529110"/>
        </p:xfrm>
        <a:graphic>
          <a:graphicData uri="http://schemas.openxmlformats.org/drawingml/2006/table">
            <a:tbl>
              <a:tblPr/>
              <a:tblGrid>
                <a:gridCol w="769181">
                  <a:extLst>
                    <a:ext uri="{9D8B030D-6E8A-4147-A177-3AD203B41FA5}">
                      <a16:colId xmlns:a16="http://schemas.microsoft.com/office/drawing/2014/main" val="2249962246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1505309174"/>
                    </a:ext>
                  </a:extLst>
                </a:gridCol>
              </a:tblGrid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2"/>
                        </a:rPr>
                        <a:t>isspace()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75484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3"/>
                        </a:rPr>
                        <a:t>istitle()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98534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4"/>
                        </a:rPr>
                        <a:t>isupper()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54342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5"/>
                        </a:rPr>
                        <a:t>join()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Joins the elements of an iterable to the end of the string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33328"/>
                  </a:ext>
                </a:extLst>
              </a:tr>
              <a:tr h="1592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6"/>
                        </a:rPr>
                        <a:t>ljust()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left justified version of the string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15478"/>
                  </a:ext>
                </a:extLst>
              </a:tr>
              <a:tr h="1592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7"/>
                        </a:rPr>
                        <a:t>lower()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Converts a string into lower case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27658"/>
                  </a:ext>
                </a:extLst>
              </a:tr>
              <a:tr h="1592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8"/>
                        </a:rPr>
                        <a:t>lstrip()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left trim version of the string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47519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29"/>
                        </a:rPr>
                        <a:t>maketrans()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935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0"/>
                        </a:rPr>
                        <a:t>partition()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3312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1"/>
                        </a:rPr>
                        <a:t>replace()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41361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2"/>
                        </a:rPr>
                        <a:t>rfind()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59959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3"/>
                        </a:rPr>
                        <a:t>rindex()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78542"/>
                  </a:ext>
                </a:extLst>
              </a:tr>
              <a:tr h="1592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4"/>
                        </a:rPr>
                        <a:t>rjust()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right justified version of the string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309589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5"/>
                        </a:rPr>
                        <a:t>rpartition()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610822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6"/>
                        </a:rPr>
                        <a:t>rsplit()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92777"/>
                  </a:ext>
                </a:extLst>
              </a:tr>
              <a:tr h="1592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7"/>
                        </a:rPr>
                        <a:t>rstrip()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Returns a right trim version of the string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63020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8"/>
                        </a:rPr>
                        <a:t>split()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66799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39"/>
                        </a:rPr>
                        <a:t>splitlines()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276239"/>
                  </a:ext>
                </a:extLst>
              </a:tr>
              <a:tr h="26061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  <a:hlinkClick r:id="rId40"/>
                        </a:rPr>
                        <a:t>startswith()</a:t>
                      </a:r>
                      <a:endParaRPr lang="en-US" sz="800">
                        <a:effectLst/>
                      </a:endParaRPr>
                    </a:p>
                  </a:txBody>
                  <a:tcPr marL="4349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21749" marR="21749" marT="21749" marB="217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4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Python divides the operators in the following groups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Arithmetic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Assignment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Comparison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Logical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Identity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Membership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291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 smtClean="0"/>
              <a:t>Arithmetic Operators</a:t>
            </a:r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6863"/>
              </p:ext>
            </p:extLst>
          </p:nvPr>
        </p:nvGraphicFramePr>
        <p:xfrm>
          <a:off x="321600" y="1134682"/>
          <a:ext cx="7559504" cy="2682240"/>
        </p:xfrm>
        <a:graphic>
          <a:graphicData uri="http://schemas.openxmlformats.org/drawingml/2006/table">
            <a:tbl>
              <a:tblPr/>
              <a:tblGrid>
                <a:gridCol w="1889851">
                  <a:extLst>
                    <a:ext uri="{9D8B030D-6E8A-4147-A177-3AD203B41FA5}">
                      <a16:colId xmlns:a16="http://schemas.microsoft.com/office/drawing/2014/main" val="2143665847"/>
                    </a:ext>
                  </a:extLst>
                </a:gridCol>
                <a:gridCol w="2645755">
                  <a:extLst>
                    <a:ext uri="{9D8B030D-6E8A-4147-A177-3AD203B41FA5}">
                      <a16:colId xmlns:a16="http://schemas.microsoft.com/office/drawing/2014/main" val="3440975127"/>
                    </a:ext>
                  </a:extLst>
                </a:gridCol>
                <a:gridCol w="2267803">
                  <a:extLst>
                    <a:ext uri="{9D8B030D-6E8A-4147-A177-3AD203B41FA5}">
                      <a16:colId xmlns:a16="http://schemas.microsoft.com/office/drawing/2014/main" val="596192277"/>
                    </a:ext>
                  </a:extLst>
                </a:gridCol>
                <a:gridCol w="756095">
                  <a:extLst>
                    <a:ext uri="{9D8B030D-6E8A-4147-A177-3AD203B41FA5}">
                      <a16:colId xmlns:a16="http://schemas.microsoft.com/office/drawing/2014/main" val="266732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91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20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4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1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24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8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8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Floor division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6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 smtClean="0"/>
              <a:t>Assignment </a:t>
            </a:r>
            <a:r>
              <a:rPr lang="en-US" sz="1600" b="1" u="sng" dirty="0"/>
              <a:t>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76909"/>
              </p:ext>
            </p:extLst>
          </p:nvPr>
        </p:nvGraphicFramePr>
        <p:xfrm>
          <a:off x="1041621" y="957739"/>
          <a:ext cx="5621252" cy="3846840"/>
        </p:xfrm>
        <a:graphic>
          <a:graphicData uri="http://schemas.openxmlformats.org/drawingml/2006/table">
            <a:tbl>
              <a:tblPr/>
              <a:tblGrid>
                <a:gridCol w="1637969">
                  <a:extLst>
                    <a:ext uri="{9D8B030D-6E8A-4147-A177-3AD203B41FA5}">
                      <a16:colId xmlns:a16="http://schemas.microsoft.com/office/drawing/2014/main" val="901641166"/>
                    </a:ext>
                  </a:extLst>
                </a:gridCol>
                <a:gridCol w="1685676">
                  <a:extLst>
                    <a:ext uri="{9D8B030D-6E8A-4147-A177-3AD203B41FA5}">
                      <a16:colId xmlns:a16="http://schemas.microsoft.com/office/drawing/2014/main" val="3435115317"/>
                    </a:ext>
                  </a:extLst>
                </a:gridCol>
                <a:gridCol w="2155747">
                  <a:extLst>
                    <a:ext uri="{9D8B030D-6E8A-4147-A177-3AD203B41FA5}">
                      <a16:colId xmlns:a16="http://schemas.microsoft.com/office/drawing/2014/main" val="3633516808"/>
                    </a:ext>
                  </a:extLst>
                </a:gridCol>
                <a:gridCol w="141860">
                  <a:extLst>
                    <a:ext uri="{9D8B030D-6E8A-4147-A177-3AD203B41FA5}">
                      <a16:colId xmlns:a16="http://schemas.microsoft.com/office/drawing/2014/main" val="988448116"/>
                    </a:ext>
                  </a:extLst>
                </a:gridCol>
              </a:tblGrid>
              <a:tr h="2392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>
                          <a:effectLst/>
                        </a:rPr>
                        <a:t>Operator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>
                          <a:effectLst/>
                        </a:rPr>
                        <a:t>Example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Same As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48486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x = 5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5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8796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+=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+=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+ 3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51419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-=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- 3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5649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*=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*=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*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33964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/=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/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28352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%=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%=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%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83735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//=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//=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//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23805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**=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**=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**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89316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&amp;=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&amp;=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&amp;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0677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|=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|=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|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09575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^=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^=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^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04621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&gt;&gt;=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&gt;&gt;=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&gt;&gt;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26662"/>
                  </a:ext>
                </a:extLst>
              </a:tr>
              <a:tr h="23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&lt;&lt;=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&lt;&lt;=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x = x &lt;&lt; 3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</a:endParaRP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488739"/>
                  </a:ext>
                </a:extLst>
              </a:tr>
              <a:tr h="3920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:=</a:t>
                      </a:r>
                    </a:p>
                  </a:txBody>
                  <a:tcPr marL="7764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print(x := 3)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x = 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print(x)</a:t>
                      </a:r>
                    </a:p>
                  </a:txBody>
                  <a:tcPr marL="38820" marR="38820" marT="38820" marB="388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230" marR="58230" marT="29115" marB="2911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802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 smtClean="0"/>
              <a:t>Comparison </a:t>
            </a:r>
            <a:r>
              <a:rPr lang="en-US" sz="1600" b="1" u="sng" dirty="0"/>
              <a:t>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5992"/>
              </p:ext>
            </p:extLst>
          </p:nvPr>
        </p:nvGraphicFramePr>
        <p:xfrm>
          <a:off x="321600" y="1225157"/>
          <a:ext cx="7559504" cy="2346960"/>
        </p:xfrm>
        <a:graphic>
          <a:graphicData uri="http://schemas.openxmlformats.org/drawingml/2006/table">
            <a:tbl>
              <a:tblPr/>
              <a:tblGrid>
                <a:gridCol w="1889851">
                  <a:extLst>
                    <a:ext uri="{9D8B030D-6E8A-4147-A177-3AD203B41FA5}">
                      <a16:colId xmlns:a16="http://schemas.microsoft.com/office/drawing/2014/main" val="1899282981"/>
                    </a:ext>
                  </a:extLst>
                </a:gridCol>
                <a:gridCol w="2645755">
                  <a:extLst>
                    <a:ext uri="{9D8B030D-6E8A-4147-A177-3AD203B41FA5}">
                      <a16:colId xmlns:a16="http://schemas.microsoft.com/office/drawing/2014/main" val="1915149864"/>
                    </a:ext>
                  </a:extLst>
                </a:gridCol>
                <a:gridCol w="2267803">
                  <a:extLst>
                    <a:ext uri="{9D8B030D-6E8A-4147-A177-3AD203B41FA5}">
                      <a16:colId xmlns:a16="http://schemas.microsoft.com/office/drawing/2014/main" val="3707434571"/>
                    </a:ext>
                  </a:extLst>
                </a:gridCol>
                <a:gridCol w="756095">
                  <a:extLst>
                    <a:ext uri="{9D8B030D-6E8A-4147-A177-3AD203B41FA5}">
                      <a16:colId xmlns:a16="http://schemas.microsoft.com/office/drawing/2014/main" val="3172091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6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3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40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3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 smtClean="0"/>
              <a:t>Logical </a:t>
            </a:r>
            <a:r>
              <a:rPr lang="en-US" sz="1600" b="1" u="sng" dirty="0"/>
              <a:t>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69944"/>
              </p:ext>
            </p:extLst>
          </p:nvPr>
        </p:nvGraphicFramePr>
        <p:xfrm>
          <a:off x="498475" y="1312621"/>
          <a:ext cx="7565607" cy="1767840"/>
        </p:xfrm>
        <a:graphic>
          <a:graphicData uri="http://schemas.openxmlformats.org/drawingml/2006/table">
            <a:tbl>
              <a:tblPr/>
              <a:tblGrid>
                <a:gridCol w="1409838">
                  <a:extLst>
                    <a:ext uri="{9D8B030D-6E8A-4147-A177-3AD203B41FA5}">
                      <a16:colId xmlns:a16="http://schemas.microsoft.com/office/drawing/2014/main" val="3348949663"/>
                    </a:ext>
                  </a:extLst>
                </a:gridCol>
                <a:gridCol w="4031311">
                  <a:extLst>
                    <a:ext uri="{9D8B030D-6E8A-4147-A177-3AD203B41FA5}">
                      <a16:colId xmlns:a16="http://schemas.microsoft.com/office/drawing/2014/main" val="3828529507"/>
                    </a:ext>
                  </a:extLst>
                </a:gridCol>
                <a:gridCol w="1367753">
                  <a:extLst>
                    <a:ext uri="{9D8B030D-6E8A-4147-A177-3AD203B41FA5}">
                      <a16:colId xmlns:a16="http://schemas.microsoft.com/office/drawing/2014/main" val="3454971424"/>
                    </a:ext>
                  </a:extLst>
                </a:gridCol>
                <a:gridCol w="756705">
                  <a:extLst>
                    <a:ext uri="{9D8B030D-6E8A-4147-A177-3AD203B41FA5}">
                      <a16:colId xmlns:a16="http://schemas.microsoft.com/office/drawing/2014/main" val="3404876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0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and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9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or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47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not(x &lt; 5 and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81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LISTS</a:t>
            </a:r>
            <a:endParaRPr sz="33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3351" y="519117"/>
            <a:ext cx="847603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+mj-lt"/>
              </a:rPr>
              <a:t>Lists </a:t>
            </a:r>
            <a:r>
              <a:rPr lang="en-US" sz="1200" dirty="0">
                <a:latin typeface="+mj-lt"/>
              </a:rPr>
              <a:t>are used to store multiple items in a single variable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b="1" dirty="0">
                <a:latin typeface="+mj-lt"/>
              </a:rPr>
              <a:t>List</a:t>
            </a:r>
            <a:r>
              <a:rPr lang="en-US" sz="1200" dirty="0">
                <a:latin typeface="+mj-lt"/>
              </a:rPr>
              <a:t> is a collection which is ordered and changeable. Allows duplicate members.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Lists are one of 4 built-in data types in Python used to store collections of data, the other 3 are </a:t>
            </a:r>
            <a:r>
              <a:rPr lang="en-US" sz="1200" dirty="0">
                <a:latin typeface="+mj-lt"/>
                <a:hlinkClick r:id="rId3"/>
              </a:rPr>
              <a:t>Tuple</a:t>
            </a:r>
            <a:r>
              <a:rPr lang="en-US" sz="1200" dirty="0">
                <a:latin typeface="+mj-lt"/>
              </a:rPr>
              <a:t>, </a:t>
            </a:r>
            <a:r>
              <a:rPr lang="en-US" sz="1200" dirty="0">
                <a:latin typeface="+mj-lt"/>
                <a:hlinkClick r:id="rId4"/>
              </a:rPr>
              <a:t>Set</a:t>
            </a:r>
            <a:r>
              <a:rPr lang="en-US" sz="1200" dirty="0">
                <a:latin typeface="+mj-lt"/>
              </a:rPr>
              <a:t>, and </a:t>
            </a:r>
            <a:r>
              <a:rPr lang="en-US" sz="1200" dirty="0">
                <a:latin typeface="+mj-lt"/>
                <a:hlinkClick r:id="rId5"/>
              </a:rPr>
              <a:t>Dictionary</a:t>
            </a:r>
            <a:r>
              <a:rPr lang="en-US" sz="1200" dirty="0">
                <a:latin typeface="+mj-lt"/>
              </a:rPr>
              <a:t>, all with different qualities and usage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 smtClean="0">
                <a:latin typeface="+mj-lt"/>
              </a:rPr>
              <a:t>Create </a:t>
            </a:r>
            <a:r>
              <a:rPr lang="en-US" sz="1200" b="1" u="sng" dirty="0">
                <a:latin typeface="+mj-lt"/>
              </a:rPr>
              <a:t>a List:</a:t>
            </a: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"];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List Length</a:t>
            </a:r>
          </a:p>
          <a:p>
            <a:r>
              <a:rPr lang="en-US" altLang="en-US" sz="1200" dirty="0">
                <a:latin typeface="+mj-lt"/>
              </a:rPr>
              <a:t>To determine how many items a list has, use the </a:t>
            </a:r>
            <a:r>
              <a:rPr lang="en-US" altLang="en-US" sz="1200" dirty="0" err="1">
                <a:solidFill>
                  <a:srgbClr val="DC143C"/>
                </a:solidFill>
                <a:latin typeface="+mj-lt"/>
              </a:rPr>
              <a:t>len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()</a:t>
            </a:r>
            <a:r>
              <a:rPr lang="en-US" altLang="en-US" sz="1200" dirty="0">
                <a:latin typeface="+mj-lt"/>
              </a:rPr>
              <a:t> function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Print the number of items in the list:</a:t>
            </a: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"]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len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1200" b="1" u="sng" dirty="0"/>
              <a:t>Change List </a:t>
            </a:r>
            <a:r>
              <a:rPr lang="en-US" sz="1200" b="1" u="sng" dirty="0" smtClean="0"/>
              <a:t>Items</a:t>
            </a:r>
          </a:p>
          <a:p>
            <a:r>
              <a:rPr lang="en-US" sz="1200" dirty="0"/>
              <a:t>To change the value of a specific item, refer to the index number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 err="1">
                <a:solidFill>
                  <a:schemeClr val="tx1"/>
                </a:solidFill>
              </a:rPr>
              <a:t>thislist</a:t>
            </a:r>
            <a:r>
              <a:rPr lang="en-US" sz="1200" dirty="0">
                <a:solidFill>
                  <a:schemeClr val="tx1"/>
                </a:solidFill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thislist</a:t>
            </a:r>
            <a:r>
              <a:rPr lang="en-US" sz="1200" dirty="0">
                <a:solidFill>
                  <a:schemeClr val="tx1"/>
                </a:solidFill>
              </a:rPr>
              <a:t>[1] = "blackcurrant"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</a:t>
            </a:r>
            <a:r>
              <a:rPr lang="en-US" sz="1200" dirty="0" err="1">
                <a:solidFill>
                  <a:schemeClr val="tx1"/>
                </a:solidFill>
              </a:rPr>
              <a:t>thislist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LISTS</a:t>
            </a:r>
            <a:endParaRPr sz="33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7887" y="708464"/>
            <a:ext cx="84760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Add List </a:t>
            </a:r>
            <a:r>
              <a:rPr lang="en-US" sz="1200" b="1" u="sng" dirty="0" smtClean="0">
                <a:latin typeface="+mj-lt"/>
              </a:rPr>
              <a:t>Items Using Append </a:t>
            </a:r>
            <a:r>
              <a:rPr lang="en-US" sz="1200" b="1" u="sng" dirty="0">
                <a:latin typeface="+mj-lt"/>
              </a:rPr>
              <a:t>Items</a:t>
            </a:r>
          </a:p>
          <a:p>
            <a:r>
              <a:rPr lang="en-US" sz="1200" dirty="0" smtClean="0">
                <a:latin typeface="+mj-lt"/>
              </a:rPr>
              <a:t>To </a:t>
            </a:r>
            <a:r>
              <a:rPr lang="en-US" sz="1200" dirty="0">
                <a:latin typeface="+mj-lt"/>
              </a:rPr>
              <a:t>add an item to the end of the list, use the append() method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thislist.append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("orange")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Insert Items</a:t>
            </a:r>
          </a:p>
          <a:p>
            <a:r>
              <a:rPr lang="en-US" altLang="en-US" sz="1200" dirty="0">
                <a:latin typeface="+mj-lt"/>
              </a:rPr>
              <a:t>To insert a list item at a specified index, use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insert()</a:t>
            </a:r>
            <a:r>
              <a:rPr lang="en-US" altLang="en-US" sz="1200" dirty="0">
                <a:latin typeface="+mj-lt"/>
              </a:rPr>
              <a:t> method.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en-US" sz="1200" dirty="0" smtClean="0">
              <a:solidFill>
                <a:schemeClr val="tx1"/>
              </a:solidFill>
              <a:latin typeface="+mj-lt"/>
            </a:endParaRPr>
          </a:p>
          <a:p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thislist.insert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(1, "orange")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Extend List</a:t>
            </a:r>
          </a:p>
          <a:p>
            <a:r>
              <a:rPr lang="en-US" altLang="en-US" sz="1200" dirty="0">
                <a:latin typeface="+mj-lt"/>
              </a:rPr>
              <a:t>To append elements from </a:t>
            </a:r>
            <a:r>
              <a:rPr lang="en-US" altLang="en-US" sz="1200" i="1" dirty="0">
                <a:latin typeface="+mj-lt"/>
              </a:rPr>
              <a:t>another list</a:t>
            </a:r>
            <a:r>
              <a:rPr lang="en-US" altLang="en-US" sz="1200" dirty="0">
                <a:latin typeface="+mj-lt"/>
              </a:rPr>
              <a:t> to the current list, use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extend()</a:t>
            </a:r>
            <a:r>
              <a:rPr lang="en-US" altLang="en-US" sz="1200" dirty="0">
                <a:latin typeface="+mj-lt"/>
              </a:rPr>
              <a:t> </a:t>
            </a:r>
            <a:r>
              <a:rPr lang="en-US" altLang="en-US" sz="1200" dirty="0" smtClean="0">
                <a:latin typeface="+mj-lt"/>
              </a:rPr>
              <a:t>method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tropical = ["mango", "pineapple", "papaya"]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thislist.extend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(tropical)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1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300" b="1" dirty="0" smtClean="0"/>
              <a:t>PYTHON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2800" dirty="0"/>
              <a:t>Python is a general-purpose, dynamically typed, </a:t>
            </a:r>
            <a:r>
              <a:rPr lang="en-US" sz="2800" dirty="0" smtClean="0"/>
              <a:t>high-level</a:t>
            </a:r>
            <a:r>
              <a:rPr lang="en-US" sz="2800" dirty="0"/>
              <a:t>, </a:t>
            </a:r>
            <a:r>
              <a:rPr lang="en-US" sz="2800" dirty="0" smtClean="0"/>
              <a:t>interpreted and </a:t>
            </a:r>
            <a:r>
              <a:rPr lang="en-US" sz="2800" dirty="0"/>
              <a:t>object-oriented programming language</a:t>
            </a:r>
            <a:r>
              <a:rPr lang="en-US" sz="2800" dirty="0" smtClean="0"/>
              <a:t> </a:t>
            </a:r>
            <a:r>
              <a:rPr lang="en-US" sz="2800" dirty="0"/>
              <a:t>that supports procedural, object-oriented, and functional </a:t>
            </a:r>
            <a:r>
              <a:rPr lang="en-US" sz="2800" dirty="0" smtClean="0"/>
              <a:t>programming. It </a:t>
            </a:r>
            <a:r>
              <a:rPr lang="en-US" sz="2800" dirty="0"/>
              <a:t>was created by Guido van Rossum and first released in 1991</a:t>
            </a:r>
            <a:r>
              <a:rPr lang="en-US" sz="2800" dirty="0" smtClean="0"/>
              <a:t>.</a:t>
            </a:r>
            <a:endParaRPr lang="en-US" sz="2600" dirty="0" smtClean="0"/>
          </a:p>
          <a:p>
            <a:pPr lvl="0" algn="just"/>
            <a:r>
              <a:rPr lang="en-US" sz="26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LISTS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179" y="780149"/>
            <a:ext cx="847603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Remove Specified Item</a:t>
            </a:r>
          </a:p>
          <a:p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remove()</a:t>
            </a:r>
            <a:r>
              <a:rPr lang="en-US" altLang="en-US" sz="1200" dirty="0">
                <a:latin typeface="+mj-lt"/>
              </a:rPr>
              <a:t> method removes the specified </a:t>
            </a:r>
            <a:r>
              <a:rPr lang="en-US" altLang="en-US" sz="1200" dirty="0" smtClean="0">
                <a:latin typeface="+mj-lt"/>
              </a:rPr>
              <a:t>item.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thislist.remove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("banana")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Remove Specified Index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pop()</a:t>
            </a:r>
            <a:r>
              <a:rPr lang="en-US" altLang="en-US" sz="1200" dirty="0">
                <a:latin typeface="+mj-lt"/>
              </a:rPr>
              <a:t> method removes the specified index.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thislist.pop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(1)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Clear the List</a:t>
            </a:r>
          </a:p>
          <a:p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clear()</a:t>
            </a:r>
            <a:r>
              <a:rPr lang="en-US" altLang="en-US" sz="1200" dirty="0">
                <a:latin typeface="+mj-lt"/>
              </a:rPr>
              <a:t> method empties the </a:t>
            </a:r>
            <a:r>
              <a:rPr lang="en-US" altLang="en-US" sz="1200" dirty="0" smtClean="0">
                <a:latin typeface="+mj-lt"/>
              </a:rPr>
              <a:t>list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thislist.clear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LISTS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276" y="608302"/>
            <a:ext cx="84760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Sort List Alphanumerically</a:t>
            </a:r>
          </a:p>
          <a:p>
            <a:r>
              <a:rPr lang="en-US" altLang="en-US" sz="1200" dirty="0">
                <a:latin typeface="+mj-lt"/>
              </a:rPr>
              <a:t>List objects have a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sort()</a:t>
            </a:r>
            <a:r>
              <a:rPr lang="en-US" altLang="en-US" sz="1200" dirty="0">
                <a:latin typeface="+mj-lt"/>
              </a:rPr>
              <a:t> method that will sort the list alphanumerically, ascending, by </a:t>
            </a:r>
            <a:r>
              <a:rPr lang="en-US" altLang="en-US" sz="1200" dirty="0" smtClean="0">
                <a:latin typeface="+mj-lt"/>
              </a:rPr>
              <a:t>default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Sort the list alphabetically</a:t>
            </a:r>
            <a:r>
              <a:rPr lang="en-US" sz="1200" b="1" u="sng" dirty="0" smtClean="0">
                <a:latin typeface="+mj-lt"/>
              </a:rPr>
              <a:t>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["orange", "mango", "kiwi", "pineapple", "banana"]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thislist.sort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Sort the list numerically</a:t>
            </a:r>
            <a:r>
              <a:rPr lang="en-US" sz="1200" b="1" u="sng" dirty="0" smtClean="0">
                <a:latin typeface="+mj-lt"/>
              </a:rPr>
              <a:t>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[100, 50, 65, 82, 23]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thislist.sort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Copy a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+mj-lt"/>
              </a:rPr>
              <a:t>Make a copy of a list with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copy()</a:t>
            </a:r>
            <a:r>
              <a:rPr lang="en-US" altLang="en-US" sz="1200" dirty="0">
                <a:latin typeface="+mj-lt"/>
              </a:rPr>
              <a:t> method: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["apple", "banana", "cherry"]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 =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thislist.copy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8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PYTHON LIST METHODS</a:t>
            </a:r>
            <a:endParaRPr sz="33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63927" y="1230312"/>
          <a:ext cx="5416146" cy="3338514"/>
        </p:xfrm>
        <a:graphic>
          <a:graphicData uri="http://schemas.openxmlformats.org/drawingml/2006/table">
            <a:tbl>
              <a:tblPr/>
              <a:tblGrid>
                <a:gridCol w="2708073">
                  <a:extLst>
                    <a:ext uri="{9D8B030D-6E8A-4147-A177-3AD203B41FA5}">
                      <a16:colId xmlns:a16="http://schemas.microsoft.com/office/drawing/2014/main" val="1724238174"/>
                    </a:ext>
                  </a:extLst>
                </a:gridCol>
                <a:gridCol w="2708073">
                  <a:extLst>
                    <a:ext uri="{9D8B030D-6E8A-4147-A177-3AD203B41FA5}">
                      <a16:colId xmlns:a16="http://schemas.microsoft.com/office/drawing/2014/main" val="2222708986"/>
                    </a:ext>
                  </a:extLst>
                </a:gridCol>
              </a:tblGrid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Method</a:t>
                      </a: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8020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3"/>
                        </a:rPr>
                        <a:t>append()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Adds an element at the end of the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1761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clear()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all the elements from the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87424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5"/>
                        </a:rPr>
                        <a:t>copy()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copy of the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7049"/>
                  </a:ext>
                </a:extLst>
              </a:tr>
              <a:tr h="39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6"/>
                        </a:rPr>
                        <a:t>count()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139"/>
                  </a:ext>
                </a:extLst>
              </a:tr>
              <a:tr h="39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7"/>
                        </a:rPr>
                        <a:t>extend()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85018"/>
                  </a:ext>
                </a:extLst>
              </a:tr>
              <a:tr h="39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index()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71532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insert()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Adds an element at the specified position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60914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pop()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element at the specified position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69602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1"/>
                        </a:rPr>
                        <a:t>remove()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item with the specified value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13008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2"/>
                        </a:rPr>
                        <a:t>reverse()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Reverses the order of the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97103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3"/>
                        </a:rPr>
                        <a:t>sort()</a:t>
                      </a:r>
                      <a:endParaRPr lang="en-US" sz="1000">
                        <a:effectLst/>
                      </a:endParaRPr>
                    </a:p>
                  </a:txBody>
                  <a:tcPr marL="8728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Sorts the list</a:t>
                      </a:r>
                    </a:p>
                  </a:txBody>
                  <a:tcPr marL="43641" marR="43641" marT="43641" marB="436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8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TUPLES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276" y="700633"/>
            <a:ext cx="847603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+mj-lt"/>
              </a:rPr>
              <a:t>Tuples are used to store multiple items in a single variable.</a:t>
            </a:r>
            <a:endParaRPr lang="en-US" sz="1200" dirty="0" smtClean="0">
              <a:latin typeface="+mj-lt"/>
            </a:endParaRPr>
          </a:p>
          <a:p>
            <a:r>
              <a:rPr lang="en-US" sz="1200" dirty="0">
                <a:latin typeface="+mj-lt"/>
              </a:rPr>
              <a:t>A tuple is a collection which is ordered and </a:t>
            </a:r>
            <a:r>
              <a:rPr lang="en-US" sz="1200" b="1" dirty="0">
                <a:latin typeface="+mj-lt"/>
              </a:rPr>
              <a:t>unchangeable</a:t>
            </a:r>
            <a:r>
              <a:rPr lang="en-US" sz="1200" dirty="0" smtClean="0">
                <a:latin typeface="+mj-lt"/>
              </a:rPr>
              <a:t>.</a:t>
            </a:r>
          </a:p>
          <a:p>
            <a:r>
              <a:rPr lang="en-US" sz="1200" dirty="0">
                <a:latin typeface="+mj-lt"/>
              </a:rPr>
              <a:t>Tuple items are ordered, unchangeable, and allow duplicate values.</a:t>
            </a:r>
            <a:endParaRPr lang="en-US" sz="1200" dirty="0" smtClean="0">
              <a:latin typeface="+mj-lt"/>
            </a:endParaRPr>
          </a:p>
          <a:p>
            <a:endParaRPr lang="en-US" sz="1200" b="1" u="sng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Create a Tuple</a:t>
            </a:r>
            <a:r>
              <a:rPr lang="en-US" sz="1200" b="1" u="sng" dirty="0" smtClean="0">
                <a:latin typeface="+mj-lt"/>
              </a:rPr>
              <a:t>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("apple", "banana", "cherry")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Access Tuple </a:t>
            </a:r>
            <a:r>
              <a:rPr lang="en-US" sz="1200" b="1" u="sng" dirty="0" smtClean="0">
                <a:latin typeface="+mj-lt"/>
              </a:rPr>
              <a:t>Items</a:t>
            </a:r>
          </a:p>
          <a:p>
            <a:r>
              <a:rPr lang="en-US" sz="1200" dirty="0">
                <a:latin typeface="+mj-lt"/>
              </a:rPr>
              <a:t>You can access tuple items by referring to the index number, inside square brackets: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("apple", "banana", "cherry")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[1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])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Range of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</a:rPr>
              <a:t>You can specify a range of indexes by specifying where to start and where to end the range</a:t>
            </a:r>
            <a:r>
              <a:rPr lang="en-US" sz="1200" dirty="0" smtClean="0">
                <a:latin typeface="+mj-lt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("apple", "banana", "cherry", "orange", "kiwi", "melon", "mango")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[2:5])</a:t>
            </a:r>
          </a:p>
        </p:txBody>
      </p:sp>
    </p:spTree>
    <p:extLst>
      <p:ext uri="{BB962C8B-B14F-4D97-AF65-F5344CB8AC3E}">
        <p14:creationId xmlns:p14="http://schemas.microsoft.com/office/powerpoint/2010/main" val="4037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TUPLES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276" y="515968"/>
            <a:ext cx="847603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Add </a:t>
            </a:r>
            <a:r>
              <a:rPr lang="en-US" sz="1200" b="1" u="sng" dirty="0" smtClean="0">
                <a:latin typeface="+mj-lt"/>
              </a:rPr>
              <a:t>Items</a:t>
            </a:r>
          </a:p>
          <a:p>
            <a:r>
              <a:rPr lang="en-US" sz="1200" dirty="0">
                <a:latin typeface="+mj-lt"/>
              </a:rPr>
              <a:t>Convert the tuple into a list, add "orange", and convert it back into a tuple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("apple", "banana", "cherry")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y = list(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y.append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("orange")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tuple(y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>
                <a:latin typeface="+mj-lt"/>
              </a:rPr>
              <a:t>Create a new tuple with the value "orange", and add that tuple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("apple", "banana", "cherry")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y = ("orange",)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+= y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Remove Items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</a:rPr>
              <a:t>Convert the tuple into a list, remove "apple", and convert it back into a </a:t>
            </a:r>
            <a:r>
              <a:rPr lang="en-US" sz="1200" dirty="0" smtClean="0">
                <a:latin typeface="+mj-lt"/>
              </a:rPr>
              <a:t>tuple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= ("apple", "banana", "cherry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y = list(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y.remove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("apple")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thistuple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tuple(y)</a:t>
            </a:r>
          </a:p>
        </p:txBody>
      </p:sp>
    </p:spTree>
    <p:extLst>
      <p:ext uri="{BB962C8B-B14F-4D97-AF65-F5344CB8AC3E}">
        <p14:creationId xmlns:p14="http://schemas.microsoft.com/office/powerpoint/2010/main" val="9573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TUPLE METHODS</a:t>
            </a:r>
            <a:endParaRPr sz="2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64901"/>
              </p:ext>
            </p:extLst>
          </p:nvPr>
        </p:nvGraphicFramePr>
        <p:xfrm>
          <a:off x="371268" y="1860599"/>
          <a:ext cx="8161934" cy="1219200"/>
        </p:xfrm>
        <a:graphic>
          <a:graphicData uri="http://schemas.openxmlformats.org/drawingml/2006/table">
            <a:tbl>
              <a:tblPr/>
              <a:tblGrid>
                <a:gridCol w="1631000">
                  <a:extLst>
                    <a:ext uri="{9D8B030D-6E8A-4147-A177-3AD203B41FA5}">
                      <a16:colId xmlns:a16="http://schemas.microsoft.com/office/drawing/2014/main" val="3689862095"/>
                    </a:ext>
                  </a:extLst>
                </a:gridCol>
                <a:gridCol w="6530934">
                  <a:extLst>
                    <a:ext uri="{9D8B030D-6E8A-4147-A177-3AD203B41FA5}">
                      <a16:colId xmlns:a16="http://schemas.microsoft.com/office/drawing/2014/main" val="65332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79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count()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3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index()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27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268" y="1297322"/>
            <a:ext cx="8161934" cy="265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two built-in methods that you can use on tuples.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SETS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276" y="608301"/>
            <a:ext cx="84760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+mj-lt"/>
              </a:rPr>
              <a:t>Sets are used to store multiple items in a single variable</a:t>
            </a:r>
            <a:r>
              <a:rPr lang="en-US" sz="1200" dirty="0" smtClean="0">
                <a:latin typeface="+mj-lt"/>
              </a:rPr>
              <a:t>.</a:t>
            </a:r>
          </a:p>
          <a:p>
            <a:r>
              <a:rPr lang="en-US" sz="1200" dirty="0" smtClean="0">
                <a:latin typeface="+mj-lt"/>
              </a:rPr>
              <a:t>Set </a:t>
            </a:r>
            <a:r>
              <a:rPr lang="en-US" sz="1200" dirty="0">
                <a:latin typeface="+mj-lt"/>
              </a:rPr>
              <a:t>items are unordered, unchangeable, and do not allow duplicate values.</a:t>
            </a:r>
            <a:endParaRPr lang="en-US" sz="1200" dirty="0" smtClean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Create a Set</a:t>
            </a:r>
            <a:r>
              <a:rPr lang="en-US" sz="1200" b="1" u="sng" dirty="0" smtClean="0">
                <a:latin typeface="+mj-lt"/>
              </a:rPr>
              <a:t>:</a:t>
            </a:r>
          </a:p>
          <a:p>
            <a:endParaRPr lang="en-US" sz="1200" b="1" u="sng" dirty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{"apple", "banana", "cherry"}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Duplicates Not </a:t>
            </a:r>
            <a:r>
              <a:rPr lang="en-US" sz="1200" b="1" u="sng" dirty="0" smtClean="0">
                <a:latin typeface="+mj-lt"/>
              </a:rPr>
              <a:t>Allowed</a:t>
            </a:r>
          </a:p>
          <a:p>
            <a:r>
              <a:rPr lang="en-US" sz="1200" dirty="0">
                <a:latin typeface="+mj-lt"/>
              </a:rPr>
              <a:t>Duplicate values will be ignored: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{"apple", "banana", "cherry", "apple"}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Access Items</a:t>
            </a:r>
          </a:p>
          <a:p>
            <a:r>
              <a:rPr lang="en-US" sz="1200" dirty="0" smtClean="0">
                <a:latin typeface="+mj-lt"/>
              </a:rPr>
              <a:t>You </a:t>
            </a:r>
            <a:r>
              <a:rPr lang="en-US" sz="1200" dirty="0">
                <a:latin typeface="+mj-lt"/>
              </a:rPr>
              <a:t>cannot access items in a set by referring to an index or </a:t>
            </a:r>
            <a:r>
              <a:rPr lang="en-US" sz="1200" dirty="0" smtClean="0">
                <a:latin typeface="+mj-lt"/>
              </a:rPr>
              <a:t>a</a:t>
            </a:r>
          </a:p>
          <a:p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>
                <a:solidFill>
                  <a:schemeClr val="tx1"/>
                </a:solidFill>
              </a:rPr>
              <a:t>thisset</a:t>
            </a:r>
            <a:r>
              <a:rPr lang="en-US" sz="1200" dirty="0">
                <a:solidFill>
                  <a:schemeClr val="tx1"/>
                </a:solidFill>
              </a:rPr>
              <a:t> = {"apple", "banana", "cherry"}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for x in </a:t>
            </a:r>
            <a:r>
              <a:rPr lang="en-US" sz="1200" dirty="0" err="1">
                <a:solidFill>
                  <a:schemeClr val="tx1"/>
                </a:solidFill>
              </a:rPr>
              <a:t>thisset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print(x)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0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SETS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782" y="680984"/>
            <a:ext cx="847603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Add Items</a:t>
            </a:r>
          </a:p>
          <a:p>
            <a:r>
              <a:rPr lang="en-US" sz="1200" dirty="0">
                <a:latin typeface="+mj-lt"/>
              </a:rPr>
              <a:t>Once a set is created, you cannot change its items, but you can add new items</a:t>
            </a:r>
            <a:r>
              <a:rPr lang="en-US" sz="1200" dirty="0" smtClean="0">
                <a:latin typeface="+mj-lt"/>
              </a:rPr>
              <a:t>.</a:t>
            </a:r>
          </a:p>
          <a:p>
            <a:r>
              <a:rPr lang="en-US" altLang="en-US" sz="1200" dirty="0">
                <a:latin typeface="+mj-lt"/>
              </a:rPr>
              <a:t>Add an item to a set, using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add()</a:t>
            </a:r>
            <a:r>
              <a:rPr lang="en-US" altLang="en-US" sz="1200" dirty="0">
                <a:latin typeface="+mj-lt"/>
              </a:rPr>
              <a:t> method: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sz="1200" b="1" u="sng" dirty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{"apple", "banana", "cherry"}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thisset.add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("orange")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Add Sets</a:t>
            </a:r>
          </a:p>
          <a:p>
            <a:r>
              <a:rPr lang="en-US" altLang="en-US" sz="1200" dirty="0">
                <a:latin typeface="+mj-lt"/>
              </a:rPr>
              <a:t>To add items from another set into the current set, use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update()</a:t>
            </a:r>
            <a:r>
              <a:rPr lang="en-US" altLang="en-US" sz="1200" dirty="0">
                <a:latin typeface="+mj-lt"/>
              </a:rPr>
              <a:t> </a:t>
            </a:r>
            <a:r>
              <a:rPr lang="en-US" altLang="en-US" sz="1200" dirty="0" smtClean="0">
                <a:latin typeface="+mj-lt"/>
              </a:rPr>
              <a:t>method: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{"apple", "banana", "cherry"}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tropical = {"pineapple", "mango", "papaya"}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thisset.update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(tropical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Remove </a:t>
            </a:r>
            <a:r>
              <a:rPr lang="en-US" sz="1200" b="1" u="sng" dirty="0" smtClean="0">
                <a:latin typeface="+mj-lt"/>
              </a:rPr>
              <a:t>Item</a:t>
            </a:r>
          </a:p>
          <a:p>
            <a:r>
              <a:rPr lang="en-US" altLang="en-US" sz="1200" dirty="0">
                <a:latin typeface="+mj-lt"/>
              </a:rPr>
              <a:t>Remove "banana" by using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remove()</a:t>
            </a:r>
            <a:r>
              <a:rPr lang="en-US" altLang="en-US" sz="1200" dirty="0">
                <a:latin typeface="+mj-lt"/>
              </a:rPr>
              <a:t> method: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en-US" sz="1200" dirty="0" smtClean="0">
              <a:solidFill>
                <a:schemeClr val="tx1"/>
              </a:solidFill>
              <a:latin typeface="+mj-lt"/>
            </a:endParaRPr>
          </a:p>
          <a:p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{"apple", "banana", "cherry"}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thisset.remove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("banana")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thisset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1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SET METHODS</a:t>
            </a:r>
            <a:endParaRPr sz="26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268" y="611450"/>
            <a:ext cx="8161934" cy="265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two built-in methods that you can use on sets.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43655"/>
              </p:ext>
            </p:extLst>
          </p:nvPr>
        </p:nvGraphicFramePr>
        <p:xfrm>
          <a:off x="300201" y="1104562"/>
          <a:ext cx="8161935" cy="1341120"/>
        </p:xfrm>
        <a:graphic>
          <a:graphicData uri="http://schemas.openxmlformats.org/drawingml/2006/table">
            <a:tbl>
              <a:tblPr/>
              <a:tblGrid>
                <a:gridCol w="2720645">
                  <a:extLst>
                    <a:ext uri="{9D8B030D-6E8A-4147-A177-3AD203B41FA5}">
                      <a16:colId xmlns:a16="http://schemas.microsoft.com/office/drawing/2014/main" val="2307718322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3399195105"/>
                    </a:ext>
                  </a:extLst>
                </a:gridCol>
                <a:gridCol w="5293970">
                  <a:extLst>
                    <a:ext uri="{9D8B030D-6E8A-4147-A177-3AD203B41FA5}">
                      <a16:colId xmlns:a16="http://schemas.microsoft.com/office/drawing/2014/main" val="3469142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16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add()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Adds an element to the set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5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all the elements from the set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65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copy of the set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114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68532"/>
              </p:ext>
            </p:extLst>
          </p:nvPr>
        </p:nvGraphicFramePr>
        <p:xfrm>
          <a:off x="300200" y="2445682"/>
          <a:ext cx="8161935" cy="670560"/>
        </p:xfrm>
        <a:graphic>
          <a:graphicData uri="http://schemas.openxmlformats.org/drawingml/2006/table">
            <a:tbl>
              <a:tblPr/>
              <a:tblGrid>
                <a:gridCol w="2720645">
                  <a:extLst>
                    <a:ext uri="{9D8B030D-6E8A-4147-A177-3AD203B41FA5}">
                      <a16:colId xmlns:a16="http://schemas.microsoft.com/office/drawing/2014/main" val="470526489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522028140"/>
                    </a:ext>
                  </a:extLst>
                </a:gridCol>
                <a:gridCol w="5293970">
                  <a:extLst>
                    <a:ext uri="{9D8B030D-6E8A-4147-A177-3AD203B41FA5}">
                      <a16:colId xmlns:a16="http://schemas.microsoft.com/office/drawing/2014/main" val="2916041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pop()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an element from the set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9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remove()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Removes the specified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10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DICTIONARIES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782" y="773317"/>
            <a:ext cx="84760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+mj-lt"/>
              </a:rPr>
              <a:t>Dictionaries are used to store data values in key</a:t>
            </a:r>
            <a:r>
              <a:rPr lang="en-US" sz="1200" dirty="0" smtClean="0">
                <a:latin typeface="+mj-lt"/>
              </a:rPr>
              <a:t>: value </a:t>
            </a:r>
            <a:r>
              <a:rPr lang="en-US" sz="1200" dirty="0">
                <a:latin typeface="+mj-lt"/>
              </a:rPr>
              <a:t>pairs.</a:t>
            </a:r>
          </a:p>
          <a:p>
            <a:r>
              <a:rPr lang="en-US" sz="1200" dirty="0">
                <a:latin typeface="+mj-lt"/>
              </a:rPr>
              <a:t>A dictionary is a collection which is ordered*, changeable and do not allow duplicates.</a:t>
            </a:r>
          </a:p>
          <a:p>
            <a:r>
              <a:rPr lang="en-US" sz="1200" dirty="0">
                <a:latin typeface="+mj-lt"/>
              </a:rPr>
              <a:t>Dictionaries are written with curly brackets, and have keys and values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b="1" u="sng" dirty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"brand": "Ford",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"model": "Mustang",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"year": 1964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Dictionary Items</a:t>
            </a:r>
          </a:p>
          <a:p>
            <a:r>
              <a:rPr lang="en-US" sz="1200" dirty="0">
                <a:latin typeface="+mj-lt"/>
              </a:rPr>
              <a:t>Dictionary items are ordered, changeable, and do not allow duplicates.</a:t>
            </a:r>
          </a:p>
          <a:p>
            <a:r>
              <a:rPr lang="en-US" sz="1200" dirty="0">
                <a:latin typeface="+mj-lt"/>
              </a:rPr>
              <a:t>Dictionary items are presented in </a:t>
            </a:r>
            <a:r>
              <a:rPr lang="en-US" sz="1200" dirty="0" err="1">
                <a:latin typeface="+mj-lt"/>
              </a:rPr>
              <a:t>key:value</a:t>
            </a:r>
            <a:r>
              <a:rPr lang="en-US" sz="1200" dirty="0">
                <a:latin typeface="+mj-lt"/>
              </a:rPr>
              <a:t> pairs, and can be referred to by using the key name.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"brand": "Ford",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"model": "Mustang",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"year": 1964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["brand"])</a:t>
            </a:r>
          </a:p>
        </p:txBody>
      </p:sp>
    </p:spTree>
    <p:extLst>
      <p:ext uri="{BB962C8B-B14F-4D97-AF65-F5344CB8AC3E}">
        <p14:creationId xmlns:p14="http://schemas.microsoft.com/office/powerpoint/2010/main" val="34474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PYTHON FRAMEWORKS &amp; LIBRARIES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36805"/>
            <a:ext cx="8500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Some popular frameworks and libraries in Python include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Web development (Server-side)</a:t>
            </a:r>
            <a:r>
              <a:rPr lang="en-US" sz="1600" dirty="0"/>
              <a:t> - </a:t>
            </a:r>
            <a:r>
              <a:rPr lang="en-US" sz="1600" b="1" dirty="0"/>
              <a:t>Django</a:t>
            </a:r>
            <a:r>
              <a:rPr lang="en-US" sz="1600" dirty="0"/>
              <a:t> </a:t>
            </a:r>
            <a:r>
              <a:rPr lang="en-US" sz="1600" b="1" dirty="0"/>
              <a:t>Flask</a:t>
            </a:r>
            <a:r>
              <a:rPr lang="en-US" sz="1600" dirty="0"/>
              <a:t>, </a:t>
            </a:r>
            <a:r>
              <a:rPr lang="en-US" sz="1600" b="1" dirty="0"/>
              <a:t>Pyramid</a:t>
            </a:r>
            <a:r>
              <a:rPr lang="en-US" sz="1600" dirty="0"/>
              <a:t>, </a:t>
            </a:r>
            <a:r>
              <a:rPr lang="en-US" sz="1600" b="1" dirty="0"/>
              <a:t>CherryPy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GUIs based applications</a:t>
            </a:r>
            <a:r>
              <a:rPr lang="en-US" sz="1600" dirty="0"/>
              <a:t> - </a:t>
            </a:r>
            <a:r>
              <a:rPr lang="en-US" sz="1600" b="1" dirty="0"/>
              <a:t>Tkinter</a:t>
            </a:r>
            <a:r>
              <a:rPr lang="en-US" sz="1600" dirty="0"/>
              <a:t>, </a:t>
            </a:r>
            <a:r>
              <a:rPr lang="en-US" sz="1600" b="1" dirty="0"/>
              <a:t>PyGTK</a:t>
            </a:r>
            <a:r>
              <a:rPr lang="en-US" sz="1600" dirty="0"/>
              <a:t>, </a:t>
            </a:r>
            <a:r>
              <a:rPr lang="en-US" sz="1600" b="1" dirty="0"/>
              <a:t>PyQt</a:t>
            </a:r>
            <a:r>
              <a:rPr lang="en-US" sz="1600" dirty="0"/>
              <a:t>, </a:t>
            </a:r>
            <a:r>
              <a:rPr lang="en-US" sz="1600" b="1" dirty="0"/>
              <a:t>PyJs</a:t>
            </a:r>
            <a:r>
              <a:rPr lang="en-US" sz="1600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Machine Learning</a:t>
            </a:r>
            <a:r>
              <a:rPr lang="en-US" sz="1600" dirty="0"/>
              <a:t> - </a:t>
            </a:r>
            <a:r>
              <a:rPr lang="en-US" sz="1600" b="1" dirty="0"/>
              <a:t>TensorFlow</a:t>
            </a:r>
            <a:r>
              <a:rPr lang="en-US" sz="1600" dirty="0"/>
              <a:t>, </a:t>
            </a:r>
            <a:r>
              <a:rPr lang="en-US" sz="1600" b="1" dirty="0"/>
              <a:t>PyTorch</a:t>
            </a:r>
            <a:r>
              <a:rPr lang="en-US" sz="1600" dirty="0"/>
              <a:t>, </a:t>
            </a:r>
            <a:r>
              <a:rPr lang="en-US" sz="1600" b="1" dirty="0"/>
              <a:t>Scikit-learn</a:t>
            </a:r>
            <a:r>
              <a:rPr lang="en-US" sz="1600" dirty="0"/>
              <a:t>, </a:t>
            </a:r>
            <a:r>
              <a:rPr lang="en-US" sz="1600" b="1" dirty="0" smtClean="0"/>
              <a:t>Matplotlib</a:t>
            </a:r>
            <a:r>
              <a:rPr lang="en-US" sz="1600" dirty="0" smtClean="0"/>
              <a:t>, </a:t>
            </a:r>
            <a:r>
              <a:rPr lang="en-US" sz="1600" dirty="0"/>
              <a:t>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Mathematics</a:t>
            </a:r>
            <a:r>
              <a:rPr lang="en-US" sz="1600" dirty="0"/>
              <a:t> - </a:t>
            </a:r>
            <a:r>
              <a:rPr lang="en-US" sz="1600" b="1" dirty="0"/>
              <a:t>NumPy</a:t>
            </a:r>
            <a:r>
              <a:rPr lang="en-US" sz="1600" dirty="0"/>
              <a:t>, </a:t>
            </a:r>
            <a:r>
              <a:rPr lang="en-US" sz="1600" b="1" dirty="0"/>
              <a:t>Pandas</a:t>
            </a:r>
            <a:r>
              <a:rPr lang="en-US" sz="1600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/>
              <a:t>Requests</a:t>
            </a:r>
            <a:r>
              <a:rPr lang="en-US" sz="1600" dirty="0"/>
              <a:t>: a library for making HTTP requests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SQLAlchemy</a:t>
            </a:r>
            <a:r>
              <a:rPr lang="en-US" sz="1600" dirty="0"/>
              <a:t>: a library for working with SQL databases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/>
              <a:t>Pygame</a:t>
            </a:r>
            <a:r>
              <a:rPr lang="en-US" sz="1600" b="1" dirty="0"/>
              <a:t>:</a:t>
            </a:r>
            <a:r>
              <a:rPr lang="en-US" sz="1600" dirty="0"/>
              <a:t> a library for game development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Pytest:</a:t>
            </a:r>
            <a:r>
              <a:rPr lang="en-US" sz="1600" dirty="0"/>
              <a:t> a testing framework for Python Django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REST framework</a:t>
            </a:r>
            <a:r>
              <a:rPr lang="en-US" sz="1600" dirty="0"/>
              <a:t>: a toolkit for building RESTful APIs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FastAPI</a:t>
            </a:r>
            <a:r>
              <a:rPr lang="en-US" sz="1600" dirty="0"/>
              <a:t>: a modern, fast web framework for building APIs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Streamlit</a:t>
            </a:r>
            <a:r>
              <a:rPr lang="en-US" sz="1600" dirty="0"/>
              <a:t>: a library for building interactive web apps for machine learning and data science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NLTK</a:t>
            </a:r>
            <a:r>
              <a:rPr lang="en-US" sz="1600" dirty="0"/>
              <a:t>: a library for natural language </a:t>
            </a:r>
            <a:r>
              <a:rPr lang="en-US" sz="1600" dirty="0" smtClean="0"/>
              <a:t>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DICTIONARIES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880" y="735345"/>
            <a:ext cx="847603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/>
              <a:t>Duplicates Not Allowed</a:t>
            </a:r>
          </a:p>
          <a:p>
            <a:endParaRPr lang="en-US" sz="1200" b="1" u="sng" dirty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thisdict</a:t>
            </a:r>
            <a:r>
              <a:rPr lang="en-US" sz="1200" dirty="0">
                <a:solidFill>
                  <a:schemeClr val="tx1"/>
                </a:solidFill>
              </a:rPr>
              <a:t> = 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"brand": "Ford",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"model": "Mustang",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"year": 1964,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"year": 2020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</a:t>
            </a:r>
            <a:r>
              <a:rPr lang="en-US" sz="1200" dirty="0" err="1">
                <a:solidFill>
                  <a:schemeClr val="tx1"/>
                </a:solidFill>
              </a:rPr>
              <a:t>thisdict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/>
              <a:t>Accessing Items</a:t>
            </a:r>
          </a:p>
          <a:p>
            <a:r>
              <a:rPr lang="en-US" sz="1200" dirty="0"/>
              <a:t>You can access the items of a dictionary by referring to its key name, inside square brackets</a:t>
            </a:r>
            <a:r>
              <a:rPr lang="en-US" sz="1200" dirty="0" smtClean="0"/>
              <a:t>:</a:t>
            </a: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thisdict</a:t>
            </a:r>
            <a:r>
              <a:rPr lang="en-US" sz="1200" dirty="0">
                <a:solidFill>
                  <a:schemeClr val="tx1"/>
                </a:solidFill>
              </a:rPr>
              <a:t> = 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"brand": "Ford",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"model": "Mustang",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"year": 1964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x = </a:t>
            </a:r>
            <a:r>
              <a:rPr lang="en-US" sz="1200" dirty="0" err="1">
                <a:solidFill>
                  <a:schemeClr val="tx1"/>
                </a:solidFill>
              </a:rPr>
              <a:t>thisdict</a:t>
            </a:r>
            <a:r>
              <a:rPr lang="en-US" sz="1200" dirty="0">
                <a:solidFill>
                  <a:schemeClr val="tx1"/>
                </a:solidFill>
              </a:rPr>
              <a:t>["model"]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8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DICTIONARIES</a:t>
            </a:r>
            <a:endParaRPr sz="2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6517" y="506593"/>
            <a:ext cx="847603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+mj-lt"/>
              </a:rPr>
              <a:t>Get Keys</a:t>
            </a:r>
          </a:p>
          <a:p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keys()</a:t>
            </a:r>
            <a:r>
              <a:rPr lang="en-US" altLang="en-US" sz="1200" dirty="0">
                <a:latin typeface="+mj-lt"/>
              </a:rPr>
              <a:t> method will return a list of all the keys in the </a:t>
            </a:r>
            <a:r>
              <a:rPr lang="en-US" altLang="en-US" sz="1200" dirty="0" smtClean="0">
                <a:latin typeface="+mj-lt"/>
              </a:rPr>
              <a:t>dictionary</a:t>
            </a:r>
          </a:p>
          <a:p>
            <a:r>
              <a:rPr lang="en-US" sz="1200" dirty="0">
                <a:latin typeface="+mj-lt"/>
              </a:rPr>
              <a:t>Get a list of the keys:</a:t>
            </a:r>
            <a:endParaRPr lang="en-US" sz="1200" b="1" u="sng" dirty="0"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x =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thisdict.keys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()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Get Values</a:t>
            </a:r>
          </a:p>
          <a:p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values()</a:t>
            </a:r>
            <a:r>
              <a:rPr lang="en-US" altLang="en-US" sz="1200" dirty="0">
                <a:latin typeface="+mj-lt"/>
              </a:rPr>
              <a:t> method will return a list of all the values in the dictionary.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sz="1200" dirty="0">
                <a:latin typeface="+mj-lt"/>
              </a:rPr>
              <a:t>Get a list of the values</a:t>
            </a:r>
            <a:r>
              <a:rPr lang="en-US" sz="1200" dirty="0" smtClean="0">
                <a:latin typeface="+mj-lt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x =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thisdict.values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endParaRPr lang="en-US" sz="1200" b="1" u="sng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Get </a:t>
            </a:r>
            <a:r>
              <a:rPr lang="en-US" sz="1200" b="1" u="sng" dirty="0" smtClean="0">
                <a:latin typeface="+mj-lt"/>
              </a:rPr>
              <a:t>Items</a:t>
            </a:r>
          </a:p>
          <a:p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items()</a:t>
            </a:r>
            <a:r>
              <a:rPr lang="en-US" altLang="en-US" sz="1200" dirty="0">
                <a:latin typeface="+mj-lt"/>
              </a:rPr>
              <a:t> method will return each item in a dictionary, as tuples in a list</a:t>
            </a:r>
            <a:r>
              <a:rPr lang="en-US" altLang="en-US" sz="1200" dirty="0" smtClean="0">
                <a:latin typeface="+mj-lt"/>
              </a:rPr>
              <a:t>.</a:t>
            </a:r>
          </a:p>
          <a:p>
            <a:r>
              <a:rPr lang="en-US" sz="1200" dirty="0">
                <a:latin typeface="+mj-lt"/>
              </a:rPr>
              <a:t>Get a list of the </a:t>
            </a:r>
            <a:r>
              <a:rPr lang="en-US" sz="1200" dirty="0" err="1">
                <a:latin typeface="+mj-lt"/>
              </a:rPr>
              <a:t>key:value</a:t>
            </a:r>
            <a:r>
              <a:rPr lang="en-US" sz="1200" dirty="0">
                <a:latin typeface="+mj-lt"/>
              </a:rPr>
              <a:t> pairs</a:t>
            </a:r>
            <a:r>
              <a:rPr lang="en-US" alt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x =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thisdict.items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()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Change Values</a:t>
            </a:r>
          </a:p>
          <a:p>
            <a:r>
              <a:rPr lang="en-US" sz="1200" dirty="0">
                <a:latin typeface="+mj-lt"/>
              </a:rPr>
              <a:t>You can change the value of a specific item by referring to its key name</a:t>
            </a:r>
            <a:r>
              <a:rPr lang="en-US" sz="1200" dirty="0" smtClean="0">
                <a:latin typeface="+mj-lt"/>
              </a:rPr>
              <a:t>:</a:t>
            </a: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"brand": "Ford",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"model": "Mustang",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"year": 1964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thisdict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["year"] = 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2018</a:t>
            </a:r>
            <a:endParaRPr lang="en-US" sz="1200" b="1" u="sng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 CONDITIONAL STATEMENTS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4824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Python supports the usual logical conditions from mathematics: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Equals: a ==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Equals: a !=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Less than: a &lt;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Less than or equal to: a &lt;=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Greater than: a &gt;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Greater than or equal to: a &gt;= </a:t>
            </a:r>
            <a:r>
              <a:rPr lang="en-US" sz="1200" dirty="0" smtClean="0"/>
              <a:t>b</a:t>
            </a:r>
          </a:p>
          <a:p>
            <a:endParaRPr lang="en-US" sz="1200" dirty="0"/>
          </a:p>
          <a:p>
            <a:r>
              <a:rPr lang="en-US" sz="1200" b="1" u="sng" dirty="0"/>
              <a:t>If statement: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 33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 = 200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if b &gt; a: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print("b is greater than a")</a:t>
            </a:r>
          </a:p>
          <a:p>
            <a:endParaRPr lang="en-US" sz="1200" dirty="0" smtClean="0"/>
          </a:p>
          <a:p>
            <a:r>
              <a:rPr lang="en-US" sz="1200" b="1" u="sng" dirty="0" err="1"/>
              <a:t>Elif</a:t>
            </a:r>
            <a:endParaRPr lang="en-US" sz="1200" b="1" u="sng" dirty="0"/>
          </a:p>
          <a:p>
            <a:r>
              <a:rPr lang="en-US" sz="1200" dirty="0"/>
              <a:t>The </a:t>
            </a:r>
            <a:r>
              <a:rPr lang="en-US" sz="1200" dirty="0" err="1"/>
              <a:t>elif</a:t>
            </a:r>
            <a:r>
              <a:rPr lang="en-US" sz="1200" dirty="0"/>
              <a:t> keyword is Python's way of saying "if the previous conditions were not true, then try this condition".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 33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 = 33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if b &gt; a: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print("b is greater than a")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elif</a:t>
            </a:r>
            <a:r>
              <a:rPr lang="en-US" sz="1200" dirty="0">
                <a:solidFill>
                  <a:schemeClr val="tx1"/>
                </a:solidFill>
              </a:rPr>
              <a:t> a == b: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35237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 CONDITIONAL STATEMENTS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4824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Else</a:t>
            </a:r>
          </a:p>
          <a:p>
            <a:r>
              <a:rPr lang="en-US" sz="1200" dirty="0"/>
              <a:t>The else keyword catches anything which isn't caught by the preceding conditions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>
                <a:solidFill>
                  <a:schemeClr val="tx1"/>
                </a:solidFill>
              </a:rPr>
              <a:t>a = 200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 = 33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if b &gt; a: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print("b is greater than a")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elif</a:t>
            </a:r>
            <a:r>
              <a:rPr lang="en-US" sz="1200" dirty="0">
                <a:solidFill>
                  <a:schemeClr val="tx1"/>
                </a:solidFill>
              </a:rPr>
              <a:t> a == b: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print("a and b are equal")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else: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print("a is greater than b</a:t>
            </a:r>
            <a:r>
              <a:rPr lang="en-US" sz="1200" dirty="0" smtClean="0">
                <a:solidFill>
                  <a:schemeClr val="tx1"/>
                </a:solidFill>
              </a:rPr>
              <a:t>")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u="sng" dirty="0"/>
              <a:t>And</a:t>
            </a:r>
          </a:p>
          <a:p>
            <a:r>
              <a:rPr lang="en-US" sz="1200" dirty="0"/>
              <a:t>The and keyword is a logical operator, and is used to combine conditional statements: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a = 200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 = 33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 = 500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if a &gt; b and c &gt; a: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print("Both conditions are True")</a:t>
            </a:r>
          </a:p>
        </p:txBody>
      </p:sp>
    </p:spTree>
    <p:extLst>
      <p:ext uri="{BB962C8B-B14F-4D97-AF65-F5344CB8AC3E}">
        <p14:creationId xmlns:p14="http://schemas.microsoft.com/office/powerpoint/2010/main" val="32669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 FOR LOOP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4824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Python For Loops</a:t>
            </a:r>
          </a:p>
          <a:p>
            <a:r>
              <a:rPr lang="en-US" dirty="0"/>
              <a:t>A for loop is used for iterating over a sequence (that is either a list, a tuple, a dictionary, a set, or a string</a:t>
            </a:r>
            <a:r>
              <a:rPr lang="en-US" dirty="0" smtClean="0"/>
              <a:t>).</a:t>
            </a:r>
          </a:p>
          <a:p>
            <a:r>
              <a:rPr lang="en-US" dirty="0"/>
              <a:t>With the for loop we can execute a set of statements, once for each item in a list, tuple, set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Print each fruit in a fruit list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fruits = ["apple", "banana", "cherry"]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 x in fruits: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  <a:p>
            <a:r>
              <a:rPr lang="en-US" b="1" u="sng" dirty="0"/>
              <a:t>Looping Through a String</a:t>
            </a:r>
          </a:p>
          <a:p>
            <a:r>
              <a:rPr lang="en-US" dirty="0"/>
              <a:t>Even strings are </a:t>
            </a:r>
            <a:r>
              <a:rPr lang="en-US" dirty="0" err="1"/>
              <a:t>iterable</a:t>
            </a:r>
            <a:r>
              <a:rPr lang="en-US" dirty="0"/>
              <a:t> objects, they contain a sequence of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Loop through the letters in the word "banana</a:t>
            </a:r>
            <a:r>
              <a:rPr lang="en-US" dirty="0" smtClean="0"/>
              <a:t>":</a:t>
            </a:r>
          </a:p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pny</a:t>
            </a:r>
            <a:r>
              <a:rPr lang="en-US" dirty="0" smtClean="0">
                <a:solidFill>
                  <a:schemeClr val="tx1"/>
                </a:solidFill>
              </a:rPr>
              <a:t> training":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 FOR LOOP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4824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The break Statement</a:t>
            </a:r>
          </a:p>
          <a:p>
            <a:r>
              <a:rPr lang="en-US" dirty="0"/>
              <a:t>With the break statement we can stop the loop before it has looped through all the items: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fruits = ["apple", "banana", "cherry"]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 x in fruits: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if x == "banana":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endParaRPr lang="en-US" dirty="0"/>
          </a:p>
          <a:p>
            <a:r>
              <a:rPr lang="en-US" b="1" u="sng" dirty="0"/>
              <a:t>The continue Statement</a:t>
            </a:r>
          </a:p>
          <a:p>
            <a:r>
              <a:rPr lang="en-US" dirty="0"/>
              <a:t>With the continue statement we can stop the current iteration of the loop, and continue with the next: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fruits = ["apple", "banana", "cherry"]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 x in fruits: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if x == "banana":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continue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 FOR LOOP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5635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j-lt"/>
              </a:rPr>
              <a:t>Nested Loops</a:t>
            </a:r>
          </a:p>
          <a:p>
            <a:r>
              <a:rPr lang="en-US" sz="1200" dirty="0">
                <a:latin typeface="+mj-lt"/>
              </a:rPr>
              <a:t>A nested loop is a loop inside a loop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"inner loop" will be executed one time for each iteration of the "outer loop</a:t>
            </a:r>
            <a:r>
              <a:rPr lang="en-US" sz="1200" dirty="0" smtClean="0">
                <a:latin typeface="+mj-lt"/>
              </a:rPr>
              <a:t>":</a:t>
            </a:r>
          </a:p>
          <a:p>
            <a:r>
              <a:rPr lang="en-US" sz="1200" dirty="0"/>
              <a:t>Print each adjective for every fruit: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adj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 ["red", "big", "tasty"]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fruits = ["apple", "banana", "cherry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"]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 x in 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adj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for y in fruits: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  print(x, 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+mj-lt"/>
                <a:cs typeface="Segoe UI" panose="020B0502040204020203" pitchFamily="34" charset="0"/>
              </a:rPr>
              <a:t>The pass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for</a:t>
            </a:r>
            <a:r>
              <a:rPr lang="en-US" altLang="en-US" sz="1200" dirty="0">
                <a:latin typeface="+mj-lt"/>
              </a:rPr>
              <a:t> loops cannot be empty, but if you for some reason have a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for</a:t>
            </a:r>
            <a:r>
              <a:rPr lang="en-US" altLang="en-US" sz="1200" dirty="0">
                <a:latin typeface="+mj-lt"/>
              </a:rPr>
              <a:t> loop with no content, put in 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pass</a:t>
            </a:r>
            <a:r>
              <a:rPr lang="en-US" altLang="en-US" sz="1200" dirty="0">
                <a:latin typeface="+mj-lt"/>
              </a:rPr>
              <a:t> statement to avoid getting an error.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for x in [0, 1, 2]: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14798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WHILE LOOP</a:t>
            </a:r>
            <a:endParaRPr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200407" y="729284"/>
            <a:ext cx="856355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The while Loop</a:t>
            </a:r>
          </a:p>
          <a:p>
            <a:r>
              <a:rPr lang="en-US" sz="1200" dirty="0"/>
              <a:t>With the while loop we can execute a set of statements as long as a condition is true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Print </a:t>
            </a:r>
            <a:r>
              <a:rPr lang="en-US" sz="1200" dirty="0" err="1"/>
              <a:t>i</a:t>
            </a:r>
            <a:r>
              <a:rPr lang="en-US" sz="1200" dirty="0"/>
              <a:t> as long as </a:t>
            </a:r>
            <a:r>
              <a:rPr lang="en-US" sz="1200" dirty="0" err="1"/>
              <a:t>i</a:t>
            </a:r>
            <a:r>
              <a:rPr lang="en-US" sz="1200" dirty="0"/>
              <a:t> is less than 6</a:t>
            </a:r>
            <a:r>
              <a:rPr lang="en-US" sz="1200" dirty="0" smtClean="0"/>
              <a:t>:</a:t>
            </a:r>
          </a:p>
          <a:p>
            <a:r>
              <a:rPr lang="nn-NO" sz="1200" dirty="0">
                <a:solidFill>
                  <a:schemeClr val="tx1"/>
                </a:solidFill>
              </a:rPr>
              <a:t>i = 1</a:t>
            </a:r>
            <a:br>
              <a:rPr lang="nn-NO" sz="1200" dirty="0">
                <a:solidFill>
                  <a:schemeClr val="tx1"/>
                </a:solidFill>
              </a:rPr>
            </a:br>
            <a:r>
              <a:rPr lang="nn-NO" sz="1200" dirty="0">
                <a:solidFill>
                  <a:schemeClr val="tx1"/>
                </a:solidFill>
              </a:rPr>
              <a:t>while i &lt; 6:</a:t>
            </a:r>
            <a:br>
              <a:rPr lang="nn-NO" sz="1200" dirty="0">
                <a:solidFill>
                  <a:schemeClr val="tx1"/>
                </a:solidFill>
              </a:rPr>
            </a:br>
            <a:r>
              <a:rPr lang="nn-NO" sz="1200" dirty="0">
                <a:solidFill>
                  <a:schemeClr val="tx1"/>
                </a:solidFill>
              </a:rPr>
              <a:t>  print(i)</a:t>
            </a:r>
            <a:br>
              <a:rPr lang="nn-NO" sz="1200" dirty="0">
                <a:solidFill>
                  <a:schemeClr val="tx1"/>
                </a:solidFill>
              </a:rPr>
            </a:br>
            <a:r>
              <a:rPr lang="nn-NO" sz="1200" dirty="0">
                <a:solidFill>
                  <a:schemeClr val="tx1"/>
                </a:solidFill>
              </a:rPr>
              <a:t>  i += </a:t>
            </a:r>
            <a:r>
              <a:rPr lang="nn-NO" sz="1200" dirty="0" smtClean="0">
                <a:solidFill>
                  <a:schemeClr val="tx1"/>
                </a:solidFill>
              </a:rPr>
              <a:t>1</a:t>
            </a:r>
          </a:p>
          <a:p>
            <a:endParaRPr lang="nn-NO" sz="1200" dirty="0"/>
          </a:p>
          <a:p>
            <a:r>
              <a:rPr lang="en-US" sz="1200" b="1" u="sng" dirty="0"/>
              <a:t>The break Statement</a:t>
            </a:r>
          </a:p>
          <a:p>
            <a:r>
              <a:rPr lang="en-US" sz="1200" dirty="0"/>
              <a:t>With the break statement we can stop the loop even if the while condition is true:</a:t>
            </a:r>
          </a:p>
          <a:p>
            <a:endParaRPr lang="en-US" sz="1200" dirty="0" smtClean="0"/>
          </a:p>
          <a:p>
            <a:r>
              <a:rPr lang="en-US" sz="1200" dirty="0"/>
              <a:t>Exit the loop when </a:t>
            </a:r>
            <a:r>
              <a:rPr lang="en-US" sz="1200" dirty="0" err="1"/>
              <a:t>i</a:t>
            </a:r>
            <a:r>
              <a:rPr lang="en-US" sz="1200" dirty="0"/>
              <a:t> is 3</a:t>
            </a:r>
            <a:r>
              <a:rPr lang="en-US" sz="1200" dirty="0" smtClean="0"/>
              <a:t>: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 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while 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&lt; 6: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if 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== 3: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  break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+= 1</a:t>
            </a:r>
          </a:p>
        </p:txBody>
      </p:sp>
    </p:spTree>
    <p:extLst>
      <p:ext uri="{BB962C8B-B14F-4D97-AF65-F5344CB8AC3E}">
        <p14:creationId xmlns:p14="http://schemas.microsoft.com/office/powerpoint/2010/main" val="18980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VARIABLES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Python - Variable </a:t>
            </a:r>
            <a:r>
              <a:rPr lang="en-US" b="1" u="sng" dirty="0" smtClean="0"/>
              <a:t>Names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 Rules for Python </a:t>
            </a:r>
            <a:r>
              <a:rPr lang="en-US" dirty="0" err="1"/>
              <a:t>variables:A</a:t>
            </a:r>
            <a:r>
              <a:rPr lang="en-US" dirty="0"/>
              <a:t> variable name must start with a letter or the underscore character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name cannot start with a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name can only contain alpha-numeric characters and underscores (A-z, 0-9, and _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Variable names are case-sensitive (age, Age and AGE are three different variables)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name cannot be any of the Python keywords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u="sng" dirty="0"/>
              <a:t>Legal variable names</a:t>
            </a:r>
            <a:r>
              <a:rPr lang="en-US" b="1" u="sng" dirty="0" smtClean="0"/>
              <a:t>: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 "John"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my_var</a:t>
            </a:r>
            <a:r>
              <a:rPr lang="en-US" dirty="0">
                <a:solidFill>
                  <a:schemeClr val="tx1"/>
                </a:solidFill>
              </a:rPr>
              <a:t> = "John"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my_var</a:t>
            </a:r>
            <a:r>
              <a:rPr lang="en-US" dirty="0">
                <a:solidFill>
                  <a:schemeClr val="tx1"/>
                </a:solidFill>
              </a:rPr>
              <a:t> = "John"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 "John"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MYVAR = "John"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myvar2 = "John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VARIABLES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Multi Words Variable Names</a:t>
            </a:r>
          </a:p>
          <a:p>
            <a:endParaRPr lang="en-US" dirty="0" smtClean="0"/>
          </a:p>
          <a:p>
            <a:r>
              <a:rPr lang="en-US" dirty="0"/>
              <a:t>Variable names with more than one word can be difficult to read.</a:t>
            </a:r>
          </a:p>
          <a:p>
            <a:r>
              <a:rPr lang="en-US" dirty="0"/>
              <a:t>There are several techniques you can use to make them more readable:</a:t>
            </a:r>
          </a:p>
          <a:p>
            <a:endParaRPr lang="en-US" dirty="0" smtClean="0"/>
          </a:p>
          <a:p>
            <a:r>
              <a:rPr lang="en-US" b="1" u="sng" dirty="0"/>
              <a:t>Camel Case</a:t>
            </a:r>
          </a:p>
          <a:p>
            <a:r>
              <a:rPr lang="en-US" dirty="0"/>
              <a:t>Each word, except the first, starts with a capital letter:</a:t>
            </a:r>
          </a:p>
          <a:p>
            <a:r>
              <a:rPr lang="en-US" dirty="0" err="1">
                <a:solidFill>
                  <a:schemeClr val="tx1"/>
                </a:solidFill>
              </a:rPr>
              <a:t>myVariableName</a:t>
            </a:r>
            <a:r>
              <a:rPr lang="en-US" dirty="0">
                <a:solidFill>
                  <a:schemeClr val="tx1"/>
                </a:solidFill>
              </a:rPr>
              <a:t> = "</a:t>
            </a:r>
            <a:r>
              <a:rPr lang="en-US" dirty="0" smtClean="0">
                <a:solidFill>
                  <a:schemeClr val="tx1"/>
                </a:solidFill>
              </a:rPr>
              <a:t>John“</a:t>
            </a:r>
          </a:p>
          <a:p>
            <a:endParaRPr lang="en-US" dirty="0"/>
          </a:p>
          <a:p>
            <a:r>
              <a:rPr lang="en-US" b="1" u="sng" dirty="0"/>
              <a:t>Pascal Case</a:t>
            </a:r>
          </a:p>
          <a:p>
            <a:r>
              <a:rPr lang="en-US" dirty="0"/>
              <a:t>Each word starts with a capital letter:</a:t>
            </a:r>
          </a:p>
          <a:p>
            <a:r>
              <a:rPr lang="en-US" dirty="0" err="1">
                <a:solidFill>
                  <a:schemeClr val="tx1"/>
                </a:solidFill>
              </a:rPr>
              <a:t>MyVariableName</a:t>
            </a:r>
            <a:r>
              <a:rPr lang="en-US" dirty="0">
                <a:solidFill>
                  <a:schemeClr val="tx1"/>
                </a:solidFill>
              </a:rPr>
              <a:t> = "</a:t>
            </a:r>
            <a:r>
              <a:rPr lang="en-US" dirty="0" smtClean="0">
                <a:solidFill>
                  <a:schemeClr val="tx1"/>
                </a:solidFill>
              </a:rPr>
              <a:t>John“</a:t>
            </a:r>
          </a:p>
          <a:p>
            <a:endParaRPr lang="en-US" dirty="0"/>
          </a:p>
          <a:p>
            <a:r>
              <a:rPr lang="en-US" b="1" u="sng" dirty="0"/>
              <a:t>Snake Case</a:t>
            </a:r>
          </a:p>
          <a:p>
            <a:r>
              <a:rPr lang="en-US" dirty="0"/>
              <a:t>Each word is separated by an underscore character:</a:t>
            </a:r>
          </a:p>
          <a:p>
            <a:r>
              <a:rPr lang="en-US" dirty="0" err="1">
                <a:solidFill>
                  <a:schemeClr val="tx1"/>
                </a:solidFill>
              </a:rPr>
              <a:t>my_variable_name</a:t>
            </a:r>
            <a:r>
              <a:rPr lang="en-US" dirty="0">
                <a:solidFill>
                  <a:schemeClr val="tx1"/>
                </a:solidFill>
              </a:rPr>
              <a:t> = "John"</a:t>
            </a:r>
          </a:p>
        </p:txBody>
      </p:sp>
    </p:spTree>
    <p:extLst>
      <p:ext uri="{BB962C8B-B14F-4D97-AF65-F5344CB8AC3E}">
        <p14:creationId xmlns:p14="http://schemas.microsoft.com/office/powerpoint/2010/main" val="9344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GLOBAL VARIABLES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0980"/>
            <a:ext cx="8500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Global Variables</a:t>
            </a:r>
          </a:p>
          <a:p>
            <a:r>
              <a:rPr lang="en-US" sz="1200" dirty="0"/>
              <a:t>Variables that are created outside of a function (as in all of the examples in the previous pages) are known as global variables.</a:t>
            </a:r>
          </a:p>
          <a:p>
            <a:r>
              <a:rPr lang="en-US" sz="1200" dirty="0"/>
              <a:t>Global variables can be used by everyone, both inside of functions and outside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Create </a:t>
            </a:r>
            <a:r>
              <a:rPr lang="en-US" sz="1200" dirty="0"/>
              <a:t>a variable outside of a function, and use it inside the </a:t>
            </a:r>
            <a:r>
              <a:rPr lang="en-US" sz="1200" dirty="0" smtClean="0"/>
              <a:t>function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chemeClr val="tx1"/>
                </a:solidFill>
              </a:rPr>
              <a:t>x </a:t>
            </a:r>
            <a:r>
              <a:rPr lang="en-US" sz="1200" dirty="0">
                <a:solidFill>
                  <a:schemeClr val="tx1"/>
                </a:solidFill>
              </a:rPr>
              <a:t>= "awesome"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myfunc</a:t>
            </a:r>
            <a:r>
              <a:rPr lang="en-US" sz="1200" dirty="0">
                <a:solidFill>
                  <a:schemeClr val="tx1"/>
                </a:solidFill>
              </a:rPr>
              <a:t>():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print("Python is " + x)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myfunc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/>
              <a:t>Create a variable inside a function, with the same name as the global </a:t>
            </a:r>
            <a:r>
              <a:rPr lang="en-US" sz="1200" dirty="0" smtClean="0"/>
              <a:t>variable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x = "awesome"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myfunc</a:t>
            </a:r>
            <a:r>
              <a:rPr lang="en-US" sz="1200" dirty="0">
                <a:solidFill>
                  <a:schemeClr val="tx1"/>
                </a:solidFill>
              </a:rPr>
              <a:t>():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 x = "fantastic"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print("Python is " + x)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myfunc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</a:t>
            </a:r>
            <a:r>
              <a:rPr lang="en-US" sz="1200" dirty="0">
                <a:solidFill>
                  <a:schemeClr val="tx1"/>
                </a:solidFill>
              </a:rPr>
              <a:t>("Python is " + x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VARIABLES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/>
              <a:t>Python has no command for declaring a variable.</a:t>
            </a:r>
          </a:p>
          <a:p>
            <a:r>
              <a:rPr lang="en-US" sz="1200" dirty="0"/>
              <a:t>A variable is created the moment you first assign a value to it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 smtClean="0"/>
              <a:t>SYNTAX:</a:t>
            </a:r>
            <a:endParaRPr lang="en-US" sz="1200" b="1" dirty="0"/>
          </a:p>
          <a:p>
            <a:r>
              <a:rPr lang="en-US" sz="1200" dirty="0">
                <a:solidFill>
                  <a:schemeClr val="tx1"/>
                </a:solidFill>
              </a:rPr>
              <a:t>x = 5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y = "John"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print(x)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print(y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dirty="0" smtClean="0"/>
          </a:p>
          <a:p>
            <a:r>
              <a:rPr lang="en-US" sz="1200" b="1" dirty="0" smtClean="0"/>
              <a:t>Casting Of Variable:</a:t>
            </a:r>
            <a:endParaRPr lang="en-US" sz="1200" b="1" dirty="0"/>
          </a:p>
          <a:p>
            <a:r>
              <a:rPr lang="en-US" sz="1200" dirty="0"/>
              <a:t>If you want to specify the data type of a variable, this can be done with casting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x = </a:t>
            </a:r>
            <a:r>
              <a:rPr lang="en-US" sz="1200" dirty="0" err="1">
                <a:solidFill>
                  <a:schemeClr val="tx1"/>
                </a:solidFill>
              </a:rPr>
              <a:t>str</a:t>
            </a:r>
            <a:r>
              <a:rPr lang="en-US" sz="1200" dirty="0">
                <a:solidFill>
                  <a:schemeClr val="tx1"/>
                </a:solidFill>
              </a:rPr>
              <a:t>(3)    # x will be '3'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y = 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(3)    # y will be 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z = float(3)  # z will be </a:t>
            </a:r>
            <a:r>
              <a:rPr lang="en-US" sz="1200" dirty="0" smtClean="0">
                <a:solidFill>
                  <a:schemeClr val="tx1"/>
                </a:solidFill>
              </a:rPr>
              <a:t>3.0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/>
              <a:t>Get the </a:t>
            </a:r>
            <a:r>
              <a:rPr lang="en-US" sz="1200" b="1" dirty="0" smtClean="0"/>
              <a:t>Type Of Variable:</a:t>
            </a:r>
          </a:p>
          <a:p>
            <a:endParaRPr lang="en-US" sz="1200" b="1" dirty="0"/>
          </a:p>
          <a:p>
            <a:r>
              <a:rPr lang="en-US" sz="1200" dirty="0">
                <a:solidFill>
                  <a:schemeClr val="tx1"/>
                </a:solidFill>
              </a:rPr>
              <a:t>x = 5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y = "John"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print(type(x))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print(type(y</a:t>
            </a:r>
            <a:r>
              <a:rPr lang="en-US" sz="1200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PYTHON VARIABLES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/>
              <a:t>String in Single </a:t>
            </a:r>
            <a:r>
              <a:rPr lang="en-US" b="1" dirty="0"/>
              <a:t>or Double </a:t>
            </a:r>
            <a:r>
              <a:rPr lang="en-US" b="1" dirty="0" smtClean="0"/>
              <a:t>Quotes</a:t>
            </a:r>
          </a:p>
          <a:p>
            <a:endParaRPr lang="en-US" dirty="0"/>
          </a:p>
          <a:p>
            <a:r>
              <a:rPr lang="en-US" dirty="0"/>
              <a:t>String variables can be declared either by using single or double quotes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"John"</a:t>
            </a:r>
            <a:br>
              <a:rPr lang="en-US" dirty="0"/>
            </a:br>
            <a:r>
              <a:rPr lang="en-US" dirty="0"/>
              <a:t># is the same as</a:t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smtClean="0"/>
              <a:t>'John‘</a:t>
            </a:r>
          </a:p>
          <a:p>
            <a:endParaRPr lang="en-US" dirty="0"/>
          </a:p>
          <a:p>
            <a:r>
              <a:rPr lang="en-US" b="1" dirty="0" smtClean="0"/>
              <a:t>Case-Sensitivity in Variables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Variable names are case-sensitive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= 4</a:t>
            </a:r>
            <a:br>
              <a:rPr lang="en-US" dirty="0"/>
            </a:br>
            <a:r>
              <a:rPr lang="en-US" dirty="0"/>
              <a:t>A = "Sally"</a:t>
            </a:r>
            <a:br>
              <a:rPr lang="en-US" dirty="0"/>
            </a:br>
            <a:r>
              <a:rPr lang="en-US" dirty="0"/>
              <a:t>#A will not overwrite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1955</Words>
  <Application>Microsoft Office PowerPoint</Application>
  <PresentationFormat>On-screen Show (16:9)</PresentationFormat>
  <Paragraphs>803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Verdana</vt:lpstr>
      <vt:lpstr>Segoe UI</vt:lpstr>
      <vt:lpstr>Consolas</vt:lpstr>
      <vt:lpstr>Roboto</vt:lpstr>
      <vt:lpstr>Arial</vt:lpstr>
      <vt:lpstr>Wingdings</vt:lpstr>
      <vt:lpstr>Geometric</vt:lpstr>
      <vt:lpstr> PYTHON PROGRAMMING  Version:  3.12.4</vt:lpstr>
      <vt:lpstr>PYTHON DEVELOPMENT ENVIRONMENT</vt:lpstr>
      <vt:lpstr>PYTHON</vt:lpstr>
      <vt:lpstr>PYTHON FRAMEWORKS &amp; LIBRARIES</vt:lpstr>
      <vt:lpstr>PYTHON VARIABLES</vt:lpstr>
      <vt:lpstr>PYTHON VARIABLES</vt:lpstr>
      <vt:lpstr>PYTHON GLOBAL VARIABLES</vt:lpstr>
      <vt:lpstr>PYTHON VARIABLES</vt:lpstr>
      <vt:lpstr>PYTHON VARIABLES</vt:lpstr>
      <vt:lpstr>PYTHON BUILTIN DATA TYPES</vt:lpstr>
      <vt:lpstr>PYTHON DATA TYPES</vt:lpstr>
      <vt:lpstr>PYTHON DATA TYPES</vt:lpstr>
      <vt:lpstr>PYTHON NUMBERS</vt:lpstr>
      <vt:lpstr>PYTHON CASTING</vt:lpstr>
      <vt:lpstr>PYTHON BOOLEANS</vt:lpstr>
      <vt:lpstr>PYTHON STRINGS</vt:lpstr>
      <vt:lpstr>PYTHON SLICING STRINGS</vt:lpstr>
      <vt:lpstr>PYTHON MODIFY STRINGS</vt:lpstr>
      <vt:lpstr>PYTHON MODIFY STRINGS</vt:lpstr>
      <vt:lpstr>PYTHON MODIFY STRINGS</vt:lpstr>
      <vt:lpstr>PYTHON ESCAPE CHARACTERS</vt:lpstr>
      <vt:lpstr>PYTHON STRING METHODS</vt:lpstr>
      <vt:lpstr>PYTHON  OPERATORS</vt:lpstr>
      <vt:lpstr>PYTHON OPERATORS</vt:lpstr>
      <vt:lpstr>PYTHON  OPERATORS</vt:lpstr>
      <vt:lpstr>PYTHON  OPERATORS</vt:lpstr>
      <vt:lpstr>PYTHON  OPERATORS</vt:lpstr>
      <vt:lpstr>PYTHON LISTS</vt:lpstr>
      <vt:lpstr>PYTHON LISTS</vt:lpstr>
      <vt:lpstr>PYTHON LISTS</vt:lpstr>
      <vt:lpstr>PYTHON LISTS</vt:lpstr>
      <vt:lpstr>PYTHON LIST METHODS</vt:lpstr>
      <vt:lpstr>PYTHON TUPLES</vt:lpstr>
      <vt:lpstr>PYTHON TUPLES</vt:lpstr>
      <vt:lpstr>PYTHON TUPLE METHODS</vt:lpstr>
      <vt:lpstr>PYTHON SETS</vt:lpstr>
      <vt:lpstr>PYTHON SETS</vt:lpstr>
      <vt:lpstr>PYTHON SET METHODS</vt:lpstr>
      <vt:lpstr>PYTHON DICTIONARIES</vt:lpstr>
      <vt:lpstr>PYTHON DICTIONARIES</vt:lpstr>
      <vt:lpstr>PYTHON DICTIONARIES</vt:lpstr>
      <vt:lpstr>PYTHON  CONDITIONAL STATEMENTS</vt:lpstr>
      <vt:lpstr>PYTHON  CONDITIONAL STATEMENTS</vt:lpstr>
      <vt:lpstr>PYTHON  FOR LOOP</vt:lpstr>
      <vt:lpstr>PYTHON  FOR LOOP</vt:lpstr>
      <vt:lpstr>PYTHON  FOR LOOP</vt:lpstr>
      <vt:lpstr>PYTHON WHILE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121</cp:revision>
  <dcterms:modified xsi:type="dcterms:W3CDTF">2024-07-18T13:57:57Z</dcterms:modified>
</cp:coreProperties>
</file>