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383" r:id="rId3"/>
    <p:sldId id="431" r:id="rId4"/>
    <p:sldId id="442" r:id="rId5"/>
    <p:sldId id="432" r:id="rId6"/>
    <p:sldId id="433" r:id="rId7"/>
    <p:sldId id="434" r:id="rId8"/>
    <p:sldId id="435" r:id="rId9"/>
    <p:sldId id="436" r:id="rId10"/>
    <p:sldId id="438" r:id="rId11"/>
    <p:sldId id="437" r:id="rId12"/>
    <p:sldId id="439" r:id="rId13"/>
    <p:sldId id="441" r:id="rId14"/>
    <p:sldId id="440" r:id="rId15"/>
    <p:sldId id="443" r:id="rId16"/>
    <p:sldId id="444" r:id="rId17"/>
    <p:sldId id="445" r:id="rId18"/>
    <p:sldId id="447" r:id="rId19"/>
    <p:sldId id="446" r:id="rId20"/>
    <p:sldId id="448" r:id="rId21"/>
  </p:sldIdLst>
  <p:sldSz cx="9144000" cy="5143500" type="screen16x9"/>
  <p:notesSz cx="6858000" cy="9144000"/>
  <p:embeddedFontLst>
    <p:embeddedFont>
      <p:font typeface="Robo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3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2155375"/>
            <a:ext cx="8222100" cy="6904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NEURAL NETWORKS</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How Neural Networks Embody Intelligence: A Breakdown</a:t>
            </a:r>
          </a:p>
        </p:txBody>
      </p:sp>
      <p:sp>
        <p:nvSpPr>
          <p:cNvPr id="2" name="Rectangle 1"/>
          <p:cNvSpPr/>
          <p:nvPr/>
        </p:nvSpPr>
        <p:spPr>
          <a:xfrm>
            <a:off x="205274" y="522514"/>
            <a:ext cx="8658808" cy="3970318"/>
          </a:xfrm>
          <a:prstGeom prst="rect">
            <a:avLst/>
          </a:prstGeom>
        </p:spPr>
        <p:txBody>
          <a:bodyPr wrap="square">
            <a:spAutoFit/>
          </a:bodyPr>
          <a:lstStyle/>
          <a:p>
            <a:r>
              <a:rPr lang="en-US" b="1" dirty="0">
                <a:solidFill>
                  <a:schemeClr val="tx1"/>
                </a:solidFill>
              </a:rPr>
              <a:t>Neural networks</a:t>
            </a:r>
            <a:r>
              <a:rPr lang="en-US" dirty="0">
                <a:solidFill>
                  <a:schemeClr val="tx1"/>
                </a:solidFill>
              </a:rPr>
              <a:t> </a:t>
            </a:r>
            <a:r>
              <a:rPr lang="en-US" dirty="0"/>
              <a:t>are a type of machine learning model inspired by the human brain. While they don't possess consciousness or sentience in the same way humans do, they can exhibit intelligent behavior by learning from data and making complex decisions</a:t>
            </a:r>
            <a:r>
              <a:rPr lang="en-US" dirty="0" smtClean="0"/>
              <a:t>.</a:t>
            </a:r>
          </a:p>
          <a:p>
            <a:endParaRPr lang="en-US" dirty="0"/>
          </a:p>
          <a:p>
            <a:r>
              <a:rPr lang="en-US" b="1" u="sng" dirty="0">
                <a:solidFill>
                  <a:schemeClr val="tx1"/>
                </a:solidFill>
              </a:rPr>
              <a:t>Key Factors Contributing to Neural Network Intelligence:</a:t>
            </a:r>
          </a:p>
          <a:p>
            <a:r>
              <a:rPr lang="en-US" b="1" dirty="0">
                <a:solidFill>
                  <a:schemeClr val="tx1"/>
                </a:solidFill>
              </a:rPr>
              <a:t>Learning from Data:</a:t>
            </a:r>
            <a:r>
              <a:rPr lang="en-US" dirty="0"/>
              <a:t> Neural networks learn from large datasets. They identify patterns, relationships, and correlations within the data that humans might not be able to discern</a:t>
            </a:r>
            <a:r>
              <a:rPr lang="en-US" dirty="0" smtClean="0"/>
              <a:t>.</a:t>
            </a:r>
          </a:p>
          <a:p>
            <a:endParaRPr lang="en-US" dirty="0"/>
          </a:p>
          <a:p>
            <a:r>
              <a:rPr lang="en-US" b="1" dirty="0">
                <a:solidFill>
                  <a:schemeClr val="tx1"/>
                </a:solidFill>
              </a:rPr>
              <a:t>Weight Adjustment:</a:t>
            </a:r>
            <a:r>
              <a:rPr lang="en-US" dirty="0">
                <a:solidFill>
                  <a:schemeClr val="tx1"/>
                </a:solidFill>
              </a:rPr>
              <a:t> </a:t>
            </a:r>
            <a:r>
              <a:rPr lang="en-US" dirty="0"/>
              <a:t>The weights in a neural network determine the strength of connections between neurons. Through a process called </a:t>
            </a:r>
            <a:r>
              <a:rPr lang="en-US" dirty="0" err="1"/>
              <a:t>backpropagation</a:t>
            </a:r>
            <a:r>
              <a:rPr lang="en-US" dirty="0"/>
              <a:t>, the network adjusts these weights to minimize errors and improve its performance. This allows the network to learn and adapt over time</a:t>
            </a:r>
            <a:r>
              <a:rPr lang="en-US" dirty="0" smtClean="0"/>
              <a:t>.</a:t>
            </a:r>
          </a:p>
          <a:p>
            <a:endParaRPr lang="en-US" dirty="0"/>
          </a:p>
          <a:p>
            <a:r>
              <a:rPr lang="en-US" b="1" dirty="0">
                <a:solidFill>
                  <a:schemeClr val="tx1"/>
                </a:solidFill>
              </a:rPr>
              <a:t>Activation Functions:</a:t>
            </a:r>
            <a:r>
              <a:rPr lang="en-US" dirty="0">
                <a:solidFill>
                  <a:schemeClr val="tx1"/>
                </a:solidFill>
              </a:rPr>
              <a:t> </a:t>
            </a:r>
            <a:r>
              <a:rPr lang="en-US" dirty="0"/>
              <a:t>These functions introduce non-linearity into the network, enabling it to learn complex patterns that linear models cannot</a:t>
            </a:r>
            <a:r>
              <a:rPr lang="en-US" dirty="0" smtClean="0"/>
              <a:t>.</a:t>
            </a:r>
          </a:p>
          <a:p>
            <a:endParaRPr lang="en-US" dirty="0"/>
          </a:p>
          <a:p>
            <a:r>
              <a:rPr lang="en-US" b="1" dirty="0">
                <a:solidFill>
                  <a:schemeClr val="tx1"/>
                </a:solidFill>
              </a:rPr>
              <a:t>Architecture and Layers:</a:t>
            </a:r>
            <a:r>
              <a:rPr lang="en-US" dirty="0">
                <a:solidFill>
                  <a:schemeClr val="tx1"/>
                </a:solidFill>
              </a:rPr>
              <a:t> </a:t>
            </a:r>
            <a:r>
              <a:rPr lang="en-US" dirty="0"/>
              <a:t>The architecture of a neural network, including the number of layers and neurons, determines its capacity to learn and represent complex functions. Deeper networks can often learn more complex patterns</a:t>
            </a:r>
            <a:r>
              <a:rPr lang="en-US" dirty="0" smtClean="0"/>
              <a:t>.</a:t>
            </a:r>
            <a:endParaRPr lang="en-US" sz="1600" b="1" dirty="0"/>
          </a:p>
        </p:txBody>
      </p:sp>
    </p:spTree>
    <p:extLst>
      <p:ext uri="{BB962C8B-B14F-4D97-AF65-F5344CB8AC3E}">
        <p14:creationId xmlns:p14="http://schemas.microsoft.com/office/powerpoint/2010/main" val="377196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How Neural Networks Embody Intelligence: A Breakdown</a:t>
            </a:r>
          </a:p>
        </p:txBody>
      </p:sp>
      <p:sp>
        <p:nvSpPr>
          <p:cNvPr id="2" name="Rectangle 1"/>
          <p:cNvSpPr/>
          <p:nvPr/>
        </p:nvSpPr>
        <p:spPr>
          <a:xfrm>
            <a:off x="205274" y="522514"/>
            <a:ext cx="8658808" cy="4462760"/>
          </a:xfrm>
          <a:prstGeom prst="rect">
            <a:avLst/>
          </a:prstGeom>
        </p:spPr>
        <p:txBody>
          <a:bodyPr wrap="square">
            <a:spAutoFit/>
          </a:bodyPr>
          <a:lstStyle/>
          <a:p>
            <a:pPr algn="just"/>
            <a:r>
              <a:rPr lang="en-US" b="1" dirty="0" smtClean="0">
                <a:solidFill>
                  <a:schemeClr val="tx1"/>
                </a:solidFill>
              </a:rPr>
              <a:t>Large </a:t>
            </a:r>
            <a:r>
              <a:rPr lang="en-US" b="1" dirty="0">
                <a:solidFill>
                  <a:schemeClr val="tx1"/>
                </a:solidFill>
              </a:rPr>
              <a:t>Datasets:</a:t>
            </a:r>
            <a:r>
              <a:rPr lang="en-US" dirty="0">
                <a:solidFill>
                  <a:schemeClr val="tx1"/>
                </a:solidFill>
              </a:rPr>
              <a:t> </a:t>
            </a:r>
            <a:r>
              <a:rPr lang="en-US" dirty="0"/>
              <a:t>Neural networks require large amounts of data to learn effectively. The more data they are trained on, the better they can generalize to new, unseen data</a:t>
            </a:r>
            <a:r>
              <a:rPr lang="en-US" dirty="0" smtClean="0"/>
              <a:t>.</a:t>
            </a:r>
          </a:p>
          <a:p>
            <a:pPr algn="just"/>
            <a:endParaRPr lang="en-US" dirty="0"/>
          </a:p>
          <a:p>
            <a:pPr algn="just"/>
            <a:r>
              <a:rPr lang="en-US" b="1" dirty="0">
                <a:solidFill>
                  <a:schemeClr val="tx1"/>
                </a:solidFill>
              </a:rPr>
              <a:t>Computational Power:</a:t>
            </a:r>
            <a:r>
              <a:rPr lang="en-US" dirty="0">
                <a:solidFill>
                  <a:schemeClr val="tx1"/>
                </a:solidFill>
              </a:rPr>
              <a:t> </a:t>
            </a:r>
            <a:r>
              <a:rPr lang="en-US" dirty="0"/>
              <a:t>The ability to train large neural networks with millions or billions of parameters requires significant computational resources. Advances in hardware and software have made this possible.</a:t>
            </a:r>
          </a:p>
          <a:p>
            <a:pPr algn="just"/>
            <a:endParaRPr lang="en-US" sz="1600" b="1" dirty="0" smtClean="0"/>
          </a:p>
          <a:p>
            <a:r>
              <a:rPr lang="en-US" b="1" u="sng" dirty="0">
                <a:solidFill>
                  <a:schemeClr val="tx1"/>
                </a:solidFill>
              </a:rPr>
              <a:t>Examples of Neural Network Intelligence</a:t>
            </a:r>
            <a:r>
              <a:rPr lang="en-US" b="1" u="sng" dirty="0" smtClean="0">
                <a:solidFill>
                  <a:schemeClr val="tx1"/>
                </a:solidFill>
              </a:rPr>
              <a:t>:</a:t>
            </a:r>
          </a:p>
          <a:p>
            <a:endParaRPr lang="en-US" b="1" u="sng" dirty="0">
              <a:solidFill>
                <a:schemeClr val="tx1"/>
              </a:solidFill>
            </a:endParaRPr>
          </a:p>
          <a:p>
            <a:r>
              <a:rPr lang="en-US" b="1" dirty="0">
                <a:solidFill>
                  <a:schemeClr val="tx1"/>
                </a:solidFill>
              </a:rPr>
              <a:t>Image Recognition:</a:t>
            </a:r>
            <a:r>
              <a:rPr lang="en-US" dirty="0">
                <a:solidFill>
                  <a:schemeClr val="tx1"/>
                </a:solidFill>
              </a:rPr>
              <a:t> </a:t>
            </a:r>
            <a:r>
              <a:rPr lang="en-US" dirty="0"/>
              <a:t>Neural networks can accurately identify objects, people, and scenes in images</a:t>
            </a:r>
            <a:r>
              <a:rPr lang="en-US" dirty="0" smtClean="0"/>
              <a:t>.</a:t>
            </a:r>
          </a:p>
          <a:p>
            <a:endParaRPr lang="en-US" dirty="0"/>
          </a:p>
          <a:p>
            <a:r>
              <a:rPr lang="en-US" b="1" dirty="0">
                <a:solidFill>
                  <a:schemeClr val="tx1"/>
                </a:solidFill>
              </a:rPr>
              <a:t>Natural Language Processing:</a:t>
            </a:r>
            <a:r>
              <a:rPr lang="en-US" dirty="0">
                <a:solidFill>
                  <a:schemeClr val="tx1"/>
                </a:solidFill>
              </a:rPr>
              <a:t> </a:t>
            </a:r>
            <a:r>
              <a:rPr lang="en-US" dirty="0"/>
              <a:t>They can understand and generate human language, enabling tasks like machine translation and text summarization</a:t>
            </a:r>
            <a:r>
              <a:rPr lang="en-US" dirty="0" smtClean="0"/>
              <a:t>.</a:t>
            </a:r>
          </a:p>
          <a:p>
            <a:endParaRPr lang="en-US" dirty="0"/>
          </a:p>
          <a:p>
            <a:r>
              <a:rPr lang="en-US" b="1" dirty="0">
                <a:solidFill>
                  <a:schemeClr val="tx1"/>
                </a:solidFill>
              </a:rPr>
              <a:t>Game Playing:</a:t>
            </a:r>
            <a:r>
              <a:rPr lang="en-US" dirty="0"/>
              <a:t> Neural networks have achieved superhuman performance in games like Go and chess.</a:t>
            </a:r>
          </a:p>
          <a:p>
            <a:r>
              <a:rPr lang="en-US" b="1" dirty="0">
                <a:solidFill>
                  <a:schemeClr val="tx1"/>
                </a:solidFill>
              </a:rPr>
              <a:t>Recommendation Systems:</a:t>
            </a:r>
            <a:r>
              <a:rPr lang="en-US" dirty="0">
                <a:solidFill>
                  <a:schemeClr val="tx1"/>
                </a:solidFill>
              </a:rPr>
              <a:t> </a:t>
            </a:r>
            <a:r>
              <a:rPr lang="en-US" dirty="0"/>
              <a:t>They can suggest products or content based on user preferences and behavior.</a:t>
            </a:r>
          </a:p>
          <a:p>
            <a:r>
              <a:rPr lang="en-US" b="1" dirty="0"/>
              <a:t>While neural networks don't possess consciousness or subjective experiences, their ability to learn from data, adjust their behavior, and perform complex tasks makes them a powerful tool for artificial intelligence.</a:t>
            </a:r>
            <a:r>
              <a:rPr lang="en-US" dirty="0"/>
              <a:t> It's important to note that the intelligence exhibited by neural networks is a form of computational intelligence, which is distinct from human intelligence</a:t>
            </a:r>
            <a:r>
              <a:rPr lang="en-US" sz="1600" dirty="0" smtClean="0"/>
              <a:t>.</a:t>
            </a:r>
            <a:endParaRPr lang="en-US" sz="1600" b="1" dirty="0"/>
          </a:p>
        </p:txBody>
      </p:sp>
    </p:spTree>
    <p:extLst>
      <p:ext uri="{BB962C8B-B14F-4D97-AF65-F5344CB8AC3E}">
        <p14:creationId xmlns:p14="http://schemas.microsoft.com/office/powerpoint/2010/main" val="288077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200" b="1" dirty="0" smtClean="0"/>
              <a:t>ADVANCE AI MODELS - </a:t>
            </a:r>
            <a:r>
              <a:rPr lang="en-US" sz="2200" b="1" dirty="0"/>
              <a:t>GANs, Diffusers, and Transformer Models</a:t>
            </a:r>
            <a:r>
              <a:rPr lang="en-US" sz="2400" b="1" dirty="0"/>
              <a:t/>
            </a:r>
            <a:br>
              <a:rPr lang="en-US" sz="2400" b="1" dirty="0"/>
            </a:br>
            <a:endParaRPr lang="en-US" sz="2400" b="1" dirty="0"/>
          </a:p>
        </p:txBody>
      </p:sp>
      <p:sp>
        <p:nvSpPr>
          <p:cNvPr id="2" name="Rectangle 1"/>
          <p:cNvSpPr/>
          <p:nvPr/>
        </p:nvSpPr>
        <p:spPr>
          <a:xfrm>
            <a:off x="205274" y="522514"/>
            <a:ext cx="8658808" cy="4185761"/>
          </a:xfrm>
          <a:prstGeom prst="rect">
            <a:avLst/>
          </a:prstGeom>
        </p:spPr>
        <p:txBody>
          <a:bodyPr wrap="square">
            <a:spAutoFit/>
          </a:bodyPr>
          <a:lstStyle/>
          <a:p>
            <a:pPr algn="just"/>
            <a:r>
              <a:rPr lang="en-US" dirty="0"/>
              <a:t>GANs, Diffusers, and Transformer models are indeed some of the most important and influential architectures in AI right now, and they will continue to play a significant role in the future. Here's a brief explanation of each and why they're important</a:t>
            </a:r>
            <a:r>
              <a:rPr lang="en-US" dirty="0" smtClean="0"/>
              <a:t>:</a:t>
            </a:r>
          </a:p>
          <a:p>
            <a:pPr algn="just"/>
            <a:endParaRPr lang="en-US" dirty="0"/>
          </a:p>
          <a:p>
            <a:pPr algn="just"/>
            <a:r>
              <a:rPr lang="en-US" b="1" u="sng" dirty="0" smtClean="0">
                <a:solidFill>
                  <a:schemeClr val="tx1"/>
                </a:solidFill>
              </a:rPr>
              <a:t>1: GANs </a:t>
            </a:r>
            <a:r>
              <a:rPr lang="en-US" b="1" u="sng" dirty="0">
                <a:solidFill>
                  <a:schemeClr val="tx1"/>
                </a:solidFill>
              </a:rPr>
              <a:t>(Generative Adversarial Networks</a:t>
            </a:r>
            <a:r>
              <a:rPr lang="en-US" b="1" u="sng" dirty="0" smtClean="0">
                <a:solidFill>
                  <a:schemeClr val="tx1"/>
                </a:solidFill>
              </a:rPr>
              <a:t>)</a:t>
            </a:r>
          </a:p>
          <a:p>
            <a:pPr algn="just"/>
            <a:endParaRPr lang="en-US" b="1" u="sng" dirty="0">
              <a:solidFill>
                <a:schemeClr val="tx1"/>
              </a:solidFill>
            </a:endParaRPr>
          </a:p>
          <a:p>
            <a:pPr algn="just"/>
            <a:r>
              <a:rPr lang="en-US" b="1" dirty="0">
                <a:solidFill>
                  <a:schemeClr val="tx1"/>
                </a:solidFill>
              </a:rPr>
              <a:t>What They Do</a:t>
            </a:r>
            <a:r>
              <a:rPr lang="en-US" dirty="0">
                <a:solidFill>
                  <a:schemeClr val="tx1"/>
                </a:solidFill>
              </a:rPr>
              <a:t>: </a:t>
            </a:r>
            <a:r>
              <a:rPr lang="en-US" dirty="0"/>
              <a:t>GANs are great at generating realistic data, such as images, videos, or even music, from scratch. They are particularly famous for creating realistic images that look like photographs, even though they are entirely synthetic.</a:t>
            </a:r>
          </a:p>
          <a:p>
            <a:pPr algn="just"/>
            <a:r>
              <a:rPr lang="en-US" b="1" dirty="0">
                <a:solidFill>
                  <a:schemeClr val="tx1"/>
                </a:solidFill>
              </a:rPr>
              <a:t>Why They're Important</a:t>
            </a:r>
            <a:r>
              <a:rPr lang="en-US" dirty="0">
                <a:solidFill>
                  <a:schemeClr val="tx1"/>
                </a:solidFill>
              </a:rPr>
              <a:t>: </a:t>
            </a:r>
            <a:r>
              <a:rPr lang="en-US" dirty="0"/>
              <a:t>GANs have opened up new possibilities in creative AI applications, from art generation to </a:t>
            </a:r>
            <a:r>
              <a:rPr lang="en-US" dirty="0" err="1"/>
              <a:t>deepfake</a:t>
            </a:r>
            <a:r>
              <a:rPr lang="en-US" dirty="0"/>
              <a:t> technology, and even in fields like medical imaging, where they can generate realistic but synthetic data for training models without needing large amounts of real data</a:t>
            </a:r>
            <a:r>
              <a:rPr lang="en-US" dirty="0" smtClean="0"/>
              <a:t>.</a:t>
            </a:r>
          </a:p>
          <a:p>
            <a:pPr algn="just"/>
            <a:endParaRPr lang="en-US" dirty="0"/>
          </a:p>
          <a:p>
            <a:pPr algn="just"/>
            <a:r>
              <a:rPr lang="en-US" b="1" dirty="0">
                <a:solidFill>
                  <a:schemeClr val="tx1"/>
                </a:solidFill>
              </a:rPr>
              <a:t>How they work:</a:t>
            </a:r>
            <a:r>
              <a:rPr lang="en-US" dirty="0"/>
              <a:t> GANs consist of two neural networks: a generator and a discriminator. The generator creates new data samples, while the discriminator tries to distinguish between real and generated samples. Through a competitive process, the generator learns to produce increasingly realistic data.</a:t>
            </a:r>
          </a:p>
          <a:p>
            <a:pPr algn="just"/>
            <a:r>
              <a:rPr lang="en-US" b="1" dirty="0">
                <a:solidFill>
                  <a:schemeClr val="tx1"/>
                </a:solidFill>
              </a:rPr>
              <a:t>Applications:</a:t>
            </a:r>
            <a:r>
              <a:rPr lang="en-US" dirty="0">
                <a:solidFill>
                  <a:schemeClr val="tx1"/>
                </a:solidFill>
              </a:rPr>
              <a:t> </a:t>
            </a:r>
            <a:r>
              <a:rPr lang="en-US" dirty="0"/>
              <a:t>GANs have been used for tasks such as image generation, style transfer, and data augmentation. They can create highly realistic images, videos, and audio, making them valuable for creative industries like art, design, and entertainment</a:t>
            </a:r>
            <a:r>
              <a:rPr lang="en-US" dirty="0" smtClean="0"/>
              <a:t>.</a:t>
            </a:r>
          </a:p>
        </p:txBody>
      </p:sp>
    </p:spTree>
    <p:extLst>
      <p:ext uri="{BB962C8B-B14F-4D97-AF65-F5344CB8AC3E}">
        <p14:creationId xmlns:p14="http://schemas.microsoft.com/office/powerpoint/2010/main" val="78316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200" b="1" dirty="0" smtClean="0"/>
              <a:t>ADVANCE AI MODELS - </a:t>
            </a:r>
            <a:r>
              <a:rPr lang="en-US" sz="2200" b="1" dirty="0"/>
              <a:t>GANs, Diffusers, and Transformer Models</a:t>
            </a:r>
            <a:r>
              <a:rPr lang="en-US" sz="2400" b="1" dirty="0"/>
              <a:t/>
            </a:r>
            <a:br>
              <a:rPr lang="en-US" sz="2400" b="1" dirty="0"/>
            </a:br>
            <a:endParaRPr lang="en-US" sz="2400" b="1" dirty="0"/>
          </a:p>
        </p:txBody>
      </p:sp>
      <p:sp>
        <p:nvSpPr>
          <p:cNvPr id="2" name="Rectangle 1"/>
          <p:cNvSpPr/>
          <p:nvPr/>
        </p:nvSpPr>
        <p:spPr>
          <a:xfrm>
            <a:off x="205274" y="522514"/>
            <a:ext cx="8658808" cy="3785652"/>
          </a:xfrm>
          <a:prstGeom prst="rect">
            <a:avLst/>
          </a:prstGeom>
        </p:spPr>
        <p:txBody>
          <a:bodyPr wrap="square">
            <a:spAutoFit/>
          </a:bodyPr>
          <a:lstStyle/>
          <a:p>
            <a:pPr algn="just"/>
            <a:r>
              <a:rPr lang="en-US" b="1" u="sng" dirty="0" smtClean="0">
                <a:solidFill>
                  <a:schemeClr val="tx1"/>
                </a:solidFill>
              </a:rPr>
              <a:t>2:</a:t>
            </a:r>
            <a:r>
              <a:rPr lang="en-US" b="1" u="sng" dirty="0">
                <a:solidFill>
                  <a:schemeClr val="tx1"/>
                </a:solidFill>
              </a:rPr>
              <a:t> Diffuser Models</a:t>
            </a:r>
          </a:p>
          <a:p>
            <a:pPr algn="just"/>
            <a:endParaRPr lang="en-US" b="1" u="sng" dirty="0">
              <a:solidFill>
                <a:schemeClr val="tx1"/>
              </a:solidFill>
            </a:endParaRPr>
          </a:p>
          <a:p>
            <a:pPr algn="just"/>
            <a:r>
              <a:rPr lang="en-US" b="1" dirty="0">
                <a:solidFill>
                  <a:schemeClr val="tx1"/>
                </a:solidFill>
              </a:rPr>
              <a:t>What They Do</a:t>
            </a:r>
            <a:r>
              <a:rPr lang="en-US" dirty="0">
                <a:solidFill>
                  <a:schemeClr val="tx1"/>
                </a:solidFill>
              </a:rPr>
              <a:t>: </a:t>
            </a:r>
            <a:r>
              <a:rPr lang="en-US" dirty="0"/>
              <a:t>Diffusion models (or Diffusers) are a type of generative model that create data by gradually refining noise into a clear image or other data format. These models have been particularly successful in image synthesis tasks, such as generating high-quality, high-resolution images</a:t>
            </a:r>
            <a:r>
              <a:rPr lang="en-US" dirty="0" smtClean="0"/>
              <a:t>.</a:t>
            </a:r>
          </a:p>
          <a:p>
            <a:pPr algn="just"/>
            <a:endParaRPr lang="en-US" dirty="0"/>
          </a:p>
          <a:p>
            <a:pPr algn="just"/>
            <a:r>
              <a:rPr lang="en-US" b="1" dirty="0">
                <a:solidFill>
                  <a:schemeClr val="tx1"/>
                </a:solidFill>
              </a:rPr>
              <a:t>Why They're Important</a:t>
            </a:r>
            <a:r>
              <a:rPr lang="en-US" dirty="0">
                <a:solidFill>
                  <a:schemeClr val="tx1"/>
                </a:solidFill>
              </a:rPr>
              <a:t>: </a:t>
            </a:r>
            <a:r>
              <a:rPr lang="en-US" dirty="0"/>
              <a:t>Diffusion models have recently gained popularity due to their ability to generate extremely high-quality images. They are seen as a promising alternative to GANs, especially in applications where the generation of highly detailed images is crucial, like in design, fashion, and entertainment</a:t>
            </a:r>
            <a:r>
              <a:rPr lang="en-US" dirty="0" smtClean="0"/>
              <a:t>.</a:t>
            </a:r>
          </a:p>
          <a:p>
            <a:pPr algn="just"/>
            <a:endParaRPr lang="en-US" sz="1600" b="1" dirty="0"/>
          </a:p>
          <a:p>
            <a:pPr algn="just"/>
            <a:r>
              <a:rPr lang="en-US" b="1" dirty="0">
                <a:solidFill>
                  <a:schemeClr val="tx1"/>
                </a:solidFill>
              </a:rPr>
              <a:t>How they work:</a:t>
            </a:r>
            <a:r>
              <a:rPr lang="en-US" dirty="0"/>
              <a:t> Diffusion models are a relatively new class of generative models that work by gradually adding noise to data and then learning to reverse this process. This approach allows them to generate high-quality samples while maintaining control over the generative process</a:t>
            </a:r>
            <a:r>
              <a:rPr lang="en-US" dirty="0" smtClean="0"/>
              <a:t>.</a:t>
            </a:r>
          </a:p>
          <a:p>
            <a:pPr algn="just"/>
            <a:endParaRPr lang="en-US" dirty="0"/>
          </a:p>
          <a:p>
            <a:pPr algn="just"/>
            <a:r>
              <a:rPr lang="en-US" b="1" dirty="0">
                <a:solidFill>
                  <a:schemeClr val="tx1"/>
                </a:solidFill>
              </a:rPr>
              <a:t>Applications:</a:t>
            </a:r>
            <a:r>
              <a:rPr lang="en-US" dirty="0">
                <a:solidFill>
                  <a:schemeClr val="tx1"/>
                </a:solidFill>
              </a:rPr>
              <a:t> </a:t>
            </a:r>
            <a:r>
              <a:rPr lang="en-US" dirty="0"/>
              <a:t>Diffusion models have shown great promise in tasks like image generation, audio synthesis, and text generation. They can produce highly detailed and diverse samples, making them a powerful tool for creative applications</a:t>
            </a:r>
            <a:r>
              <a:rPr lang="en-US" dirty="0" smtClean="0"/>
              <a:t>.</a:t>
            </a:r>
            <a:endParaRPr lang="en-US" sz="1600" b="1" dirty="0"/>
          </a:p>
        </p:txBody>
      </p:sp>
    </p:spTree>
    <p:extLst>
      <p:ext uri="{BB962C8B-B14F-4D97-AF65-F5344CB8AC3E}">
        <p14:creationId xmlns:p14="http://schemas.microsoft.com/office/powerpoint/2010/main" val="156591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200" b="1" dirty="0" smtClean="0"/>
              <a:t>ADVANCE AI MODELS - </a:t>
            </a:r>
            <a:r>
              <a:rPr lang="en-US" sz="2200" b="1" dirty="0"/>
              <a:t>GANs, Diffusers, and Transformer Models</a:t>
            </a:r>
            <a:r>
              <a:rPr lang="en-US" sz="2400" b="1" dirty="0"/>
              <a:t/>
            </a:r>
            <a:br>
              <a:rPr lang="en-US" sz="2400" b="1" dirty="0"/>
            </a:br>
            <a:endParaRPr lang="en-US" sz="2400" b="1" dirty="0"/>
          </a:p>
        </p:txBody>
      </p:sp>
      <p:sp>
        <p:nvSpPr>
          <p:cNvPr id="2" name="Rectangle 1"/>
          <p:cNvSpPr/>
          <p:nvPr/>
        </p:nvSpPr>
        <p:spPr>
          <a:xfrm>
            <a:off x="205274" y="522514"/>
            <a:ext cx="8658808" cy="4185761"/>
          </a:xfrm>
          <a:prstGeom prst="rect">
            <a:avLst/>
          </a:prstGeom>
        </p:spPr>
        <p:txBody>
          <a:bodyPr wrap="square">
            <a:spAutoFit/>
          </a:bodyPr>
          <a:lstStyle/>
          <a:p>
            <a:r>
              <a:rPr lang="en-US" b="1" u="sng" dirty="0" smtClean="0">
                <a:solidFill>
                  <a:schemeClr val="tx1"/>
                </a:solidFill>
              </a:rPr>
              <a:t>3: Transformer Models</a:t>
            </a:r>
          </a:p>
          <a:p>
            <a:endParaRPr lang="en-US" b="1" u="sng" dirty="0">
              <a:solidFill>
                <a:schemeClr val="tx1"/>
              </a:solidFill>
            </a:endParaRPr>
          </a:p>
          <a:p>
            <a:pPr algn="just"/>
            <a:r>
              <a:rPr lang="en-US" b="1" dirty="0">
                <a:solidFill>
                  <a:schemeClr val="tx1"/>
                </a:solidFill>
              </a:rPr>
              <a:t>What They Do</a:t>
            </a:r>
            <a:r>
              <a:rPr lang="en-US" dirty="0">
                <a:solidFill>
                  <a:schemeClr val="tx1"/>
                </a:solidFill>
              </a:rPr>
              <a:t>: </a:t>
            </a:r>
            <a:r>
              <a:rPr lang="en-US" dirty="0"/>
              <a:t>Transformers are a type of neural network architecture that excels at processing sequences of data, such as text, speech, or even video frames. They are the backbone of many state-of-the-art models in natural language processing (NLP), such as GPT (like me!), BERT, and others</a:t>
            </a:r>
            <a:r>
              <a:rPr lang="en-US" dirty="0" smtClean="0"/>
              <a:t>.</a:t>
            </a:r>
          </a:p>
          <a:p>
            <a:pPr algn="just"/>
            <a:endParaRPr lang="en-US" dirty="0"/>
          </a:p>
          <a:p>
            <a:pPr algn="just"/>
            <a:r>
              <a:rPr lang="en-US" b="1" dirty="0">
                <a:solidFill>
                  <a:schemeClr val="tx1"/>
                </a:solidFill>
              </a:rPr>
              <a:t>Why They're Important</a:t>
            </a:r>
            <a:r>
              <a:rPr lang="en-US" dirty="0">
                <a:solidFill>
                  <a:schemeClr val="tx1"/>
                </a:solidFill>
              </a:rPr>
              <a:t>: </a:t>
            </a:r>
            <a:r>
              <a:rPr lang="en-US" dirty="0"/>
              <a:t>Transformers have revolutionized the field of AI, especially in language processing. They power most of the advanced AI models today, enabling machines to understand and generate human-like text, translate languages, summarize documents, and even interact conversationally. Beyond NLP, transformers are also being used in image processing, audio synthesis, and other areas</a:t>
            </a:r>
            <a:r>
              <a:rPr lang="en-US" dirty="0" smtClean="0"/>
              <a:t>.</a:t>
            </a:r>
          </a:p>
          <a:p>
            <a:pPr algn="just"/>
            <a:endParaRPr lang="en-US" dirty="0"/>
          </a:p>
          <a:p>
            <a:pPr algn="just"/>
            <a:r>
              <a:rPr lang="en-US" b="1" dirty="0">
                <a:solidFill>
                  <a:schemeClr val="tx1"/>
                </a:solidFill>
              </a:rPr>
              <a:t>How they work:</a:t>
            </a:r>
            <a:r>
              <a:rPr lang="en-US" dirty="0">
                <a:solidFill>
                  <a:schemeClr val="tx1"/>
                </a:solidFill>
              </a:rPr>
              <a:t> </a:t>
            </a:r>
            <a:r>
              <a:rPr lang="en-US" dirty="0"/>
              <a:t>Transformer models are neural network architectures that have revolutionized natural language processing (NLP). They use a mechanism called self-attention to capture the relationships between different parts of a sequence. This allows them to handle long-range dependencies and understand the context of language</a:t>
            </a:r>
            <a:r>
              <a:rPr lang="en-US" dirty="0" smtClean="0"/>
              <a:t>.</a:t>
            </a:r>
          </a:p>
          <a:p>
            <a:pPr algn="just"/>
            <a:endParaRPr lang="en-US" dirty="0"/>
          </a:p>
          <a:p>
            <a:pPr algn="just"/>
            <a:r>
              <a:rPr lang="en-US" b="1" dirty="0">
                <a:solidFill>
                  <a:schemeClr val="tx1"/>
                </a:solidFill>
              </a:rPr>
              <a:t>Applications:</a:t>
            </a:r>
            <a:r>
              <a:rPr lang="en-US" dirty="0">
                <a:solidFill>
                  <a:schemeClr val="tx1"/>
                </a:solidFill>
              </a:rPr>
              <a:t> </a:t>
            </a:r>
            <a:r>
              <a:rPr lang="en-US" dirty="0"/>
              <a:t>Transformer models have been used for tasks such as machine translation, text summarization, question answering, and text generation. Their ability to understand and generate human-like text makes them invaluable for applications like </a:t>
            </a:r>
            <a:r>
              <a:rPr lang="en-US" dirty="0" err="1"/>
              <a:t>chatbots</a:t>
            </a:r>
            <a:r>
              <a:rPr lang="en-US" dirty="0"/>
              <a:t>, virtual assistants, and content creation</a:t>
            </a:r>
            <a:r>
              <a:rPr lang="en-US" dirty="0" smtClean="0"/>
              <a:t>.</a:t>
            </a:r>
            <a:endParaRPr lang="en-US" dirty="0"/>
          </a:p>
        </p:txBody>
      </p:sp>
    </p:spTree>
    <p:extLst>
      <p:ext uri="{BB962C8B-B14F-4D97-AF65-F5344CB8AC3E}">
        <p14:creationId xmlns:p14="http://schemas.microsoft.com/office/powerpoint/2010/main" val="358345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Neural Networks: </a:t>
            </a:r>
            <a:r>
              <a:rPr lang="en-US" sz="2400" b="1" dirty="0" smtClean="0"/>
              <a:t>Hyper-Parameters</a:t>
            </a:r>
            <a:endParaRPr lang="en-US" sz="2400" b="1" dirty="0"/>
          </a:p>
        </p:txBody>
      </p:sp>
      <p:pic>
        <p:nvPicPr>
          <p:cNvPr id="4" name="Google Shape;85;g26debbecbc0_2_8"/>
          <p:cNvPicPr preferRelativeResize="0"/>
          <p:nvPr/>
        </p:nvPicPr>
        <p:blipFill>
          <a:blip r:embed="rId2">
            <a:alphaModFix/>
          </a:blip>
          <a:stretch>
            <a:fillRect/>
          </a:stretch>
        </p:blipFill>
        <p:spPr>
          <a:xfrm>
            <a:off x="246875" y="710587"/>
            <a:ext cx="8388292" cy="3991675"/>
          </a:xfrm>
          <a:prstGeom prst="rect">
            <a:avLst/>
          </a:prstGeom>
          <a:noFill/>
          <a:ln>
            <a:noFill/>
          </a:ln>
        </p:spPr>
      </p:pic>
    </p:spTree>
    <p:extLst>
      <p:ext uri="{BB962C8B-B14F-4D97-AF65-F5344CB8AC3E}">
        <p14:creationId xmlns:p14="http://schemas.microsoft.com/office/powerpoint/2010/main" val="405237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 sz="2400" b="1" dirty="0"/>
              <a:t>Gradient Descent</a:t>
            </a:r>
            <a:r>
              <a:rPr lang="en-US" sz="2400" b="1" dirty="0"/>
              <a:t/>
            </a:r>
            <a:br>
              <a:rPr lang="en-US" sz="2400" b="1" dirty="0"/>
            </a:br>
            <a:endParaRPr lang="en-US" sz="2400" b="1" dirty="0"/>
          </a:p>
        </p:txBody>
      </p:sp>
      <p:sp>
        <p:nvSpPr>
          <p:cNvPr id="2" name="Rectangle 1"/>
          <p:cNvSpPr/>
          <p:nvPr/>
        </p:nvSpPr>
        <p:spPr>
          <a:xfrm>
            <a:off x="205274" y="522514"/>
            <a:ext cx="8658808" cy="1323439"/>
          </a:xfrm>
          <a:prstGeom prst="rect">
            <a:avLst/>
          </a:prstGeom>
        </p:spPr>
        <p:txBody>
          <a:bodyPr wrap="square">
            <a:spAutoFit/>
          </a:bodyPr>
          <a:lstStyle/>
          <a:p>
            <a:pPr lvl="0" algn="just"/>
            <a:r>
              <a:rPr lang="en-US" sz="1600" dirty="0">
                <a:solidFill>
                  <a:schemeClr val="dk1"/>
                </a:solidFill>
              </a:rPr>
              <a:t>A </a:t>
            </a:r>
            <a:r>
              <a:rPr lang="en-US" sz="1600" dirty="0" err="1">
                <a:solidFill>
                  <a:schemeClr val="dk1"/>
                </a:solidFill>
              </a:rPr>
              <a:t>hyperparameter</a:t>
            </a:r>
            <a:r>
              <a:rPr lang="en-US" sz="1600" dirty="0">
                <a:solidFill>
                  <a:schemeClr val="dk1"/>
                </a:solidFill>
              </a:rPr>
              <a:t> that controls the </a:t>
            </a:r>
            <a:r>
              <a:rPr lang="en-US" sz="1600" b="1" dirty="0">
                <a:solidFill>
                  <a:srgbClr val="CC0000"/>
                </a:solidFill>
              </a:rPr>
              <a:t>step size</a:t>
            </a:r>
            <a:r>
              <a:rPr lang="en-US" sz="1600" dirty="0">
                <a:solidFill>
                  <a:schemeClr val="dk1"/>
                </a:solidFill>
              </a:rPr>
              <a:t> during </a:t>
            </a:r>
            <a:r>
              <a:rPr lang="en-US" sz="1600" b="1" dirty="0">
                <a:solidFill>
                  <a:srgbClr val="CC0000"/>
                </a:solidFill>
              </a:rPr>
              <a:t>gradient descent </a:t>
            </a:r>
            <a:r>
              <a:rPr lang="en-US" sz="1600" dirty="0">
                <a:solidFill>
                  <a:schemeClr val="dk1"/>
                </a:solidFill>
              </a:rPr>
              <a:t>optimization. It determines how quickly the model adjusts its parameters in the direction that </a:t>
            </a:r>
            <a:r>
              <a:rPr lang="en-US" sz="1600" b="1" dirty="0">
                <a:solidFill>
                  <a:srgbClr val="CC0000"/>
                </a:solidFill>
              </a:rPr>
              <a:t>reduces</a:t>
            </a:r>
            <a:r>
              <a:rPr lang="en-US" sz="1600" dirty="0">
                <a:solidFill>
                  <a:schemeClr val="dk1"/>
                </a:solidFill>
              </a:rPr>
              <a:t> the </a:t>
            </a:r>
            <a:r>
              <a:rPr lang="en-US" sz="1600" b="1" dirty="0">
                <a:solidFill>
                  <a:srgbClr val="CC0000"/>
                </a:solidFill>
              </a:rPr>
              <a:t>loss.</a:t>
            </a:r>
          </a:p>
          <a:p>
            <a:pPr lvl="0" algn="just"/>
            <a:r>
              <a:rPr lang="en-US" sz="1600" dirty="0">
                <a:solidFill>
                  <a:schemeClr val="dk1"/>
                </a:solidFill>
              </a:rPr>
              <a:t>A </a:t>
            </a:r>
            <a:r>
              <a:rPr lang="en-US" sz="1600" b="1" dirty="0">
                <a:solidFill>
                  <a:srgbClr val="CC0000"/>
                </a:solidFill>
              </a:rPr>
              <a:t>higher learning</a:t>
            </a:r>
            <a:r>
              <a:rPr lang="en-US" sz="1600" dirty="0">
                <a:solidFill>
                  <a:schemeClr val="dk1"/>
                </a:solidFill>
              </a:rPr>
              <a:t> rate might lead to </a:t>
            </a:r>
            <a:r>
              <a:rPr lang="en-US" sz="1600" b="1" dirty="0">
                <a:solidFill>
                  <a:srgbClr val="CC0000"/>
                </a:solidFill>
              </a:rPr>
              <a:t>faster convergence</a:t>
            </a:r>
            <a:r>
              <a:rPr lang="en-US" sz="1600" dirty="0">
                <a:solidFill>
                  <a:schemeClr val="dk1"/>
                </a:solidFill>
              </a:rPr>
              <a:t> but </a:t>
            </a:r>
            <a:r>
              <a:rPr lang="en-US" sz="1600" b="1" dirty="0">
                <a:solidFill>
                  <a:srgbClr val="CC0000"/>
                </a:solidFill>
              </a:rPr>
              <a:t>risks overshooting</a:t>
            </a:r>
            <a:r>
              <a:rPr lang="en-US" sz="1600" dirty="0">
                <a:solidFill>
                  <a:schemeClr val="dk1"/>
                </a:solidFill>
              </a:rPr>
              <a:t>, while a </a:t>
            </a:r>
            <a:r>
              <a:rPr lang="en-US" sz="1600" b="1" dirty="0">
                <a:solidFill>
                  <a:srgbClr val="CC0000"/>
                </a:solidFill>
              </a:rPr>
              <a:t>lower rate</a:t>
            </a:r>
            <a:r>
              <a:rPr lang="en-US" sz="1600" dirty="0">
                <a:solidFill>
                  <a:schemeClr val="dk1"/>
                </a:solidFill>
              </a:rPr>
              <a:t> might slow down convergence.</a:t>
            </a:r>
            <a:endParaRPr lang="en-US" sz="1600" dirty="0">
              <a:solidFill>
                <a:schemeClr val="dk1"/>
              </a:solidFill>
            </a:endParaRPr>
          </a:p>
        </p:txBody>
      </p:sp>
      <p:pic>
        <p:nvPicPr>
          <p:cNvPr id="4" name="Google Shape;109;g26debbecbc0_2_36"/>
          <p:cNvPicPr preferRelativeResize="0"/>
          <p:nvPr/>
        </p:nvPicPr>
        <p:blipFill>
          <a:blip r:embed="rId2">
            <a:alphaModFix/>
          </a:blip>
          <a:stretch>
            <a:fillRect/>
          </a:stretch>
        </p:blipFill>
        <p:spPr>
          <a:xfrm>
            <a:off x="1464906" y="1847456"/>
            <a:ext cx="5999583" cy="3051110"/>
          </a:xfrm>
          <a:prstGeom prst="rect">
            <a:avLst/>
          </a:prstGeom>
          <a:noFill/>
          <a:ln>
            <a:noFill/>
          </a:ln>
        </p:spPr>
      </p:pic>
    </p:spTree>
    <p:extLst>
      <p:ext uri="{BB962C8B-B14F-4D97-AF65-F5344CB8AC3E}">
        <p14:creationId xmlns:p14="http://schemas.microsoft.com/office/powerpoint/2010/main" val="356996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 sz="2400" b="1" dirty="0"/>
              <a:t>Learning Rate</a:t>
            </a:r>
            <a:r>
              <a:rPr lang="en-US" sz="2400" b="1" dirty="0"/>
              <a:t/>
            </a:r>
            <a:br>
              <a:rPr lang="en-US" sz="2400" b="1" dirty="0"/>
            </a:br>
            <a:endParaRPr lang="en-US" sz="2400" b="1" dirty="0"/>
          </a:p>
        </p:txBody>
      </p:sp>
      <p:sp>
        <p:nvSpPr>
          <p:cNvPr id="2" name="Rectangle 1"/>
          <p:cNvSpPr/>
          <p:nvPr/>
        </p:nvSpPr>
        <p:spPr>
          <a:xfrm>
            <a:off x="205274" y="522514"/>
            <a:ext cx="8658808" cy="584775"/>
          </a:xfrm>
          <a:prstGeom prst="rect">
            <a:avLst/>
          </a:prstGeom>
        </p:spPr>
        <p:txBody>
          <a:bodyPr wrap="square">
            <a:spAutoFit/>
          </a:bodyPr>
          <a:lstStyle/>
          <a:p>
            <a:pPr lvl="0"/>
            <a:r>
              <a:rPr lang="en-US" sz="1600" dirty="0">
                <a:solidFill>
                  <a:schemeClr val="dk1"/>
                </a:solidFill>
              </a:rPr>
              <a:t>A </a:t>
            </a:r>
            <a:r>
              <a:rPr lang="en-US" sz="1600" b="1" dirty="0">
                <a:solidFill>
                  <a:srgbClr val="CC0000"/>
                </a:solidFill>
              </a:rPr>
              <a:t>higher learning</a:t>
            </a:r>
            <a:r>
              <a:rPr lang="en-US" sz="1600" dirty="0">
                <a:solidFill>
                  <a:schemeClr val="dk1"/>
                </a:solidFill>
              </a:rPr>
              <a:t> rate might lead to </a:t>
            </a:r>
            <a:r>
              <a:rPr lang="en-US" sz="1600" b="1" dirty="0">
                <a:solidFill>
                  <a:srgbClr val="CC0000"/>
                </a:solidFill>
              </a:rPr>
              <a:t>faster convergence</a:t>
            </a:r>
            <a:r>
              <a:rPr lang="en-US" sz="1600" dirty="0">
                <a:solidFill>
                  <a:schemeClr val="dk1"/>
                </a:solidFill>
              </a:rPr>
              <a:t> but </a:t>
            </a:r>
            <a:r>
              <a:rPr lang="en-US" sz="1600" b="1" dirty="0">
                <a:solidFill>
                  <a:srgbClr val="CC0000"/>
                </a:solidFill>
              </a:rPr>
              <a:t>risks overshooting</a:t>
            </a:r>
            <a:r>
              <a:rPr lang="en-US" sz="1600" dirty="0">
                <a:solidFill>
                  <a:schemeClr val="dk1"/>
                </a:solidFill>
              </a:rPr>
              <a:t>, while a </a:t>
            </a:r>
            <a:r>
              <a:rPr lang="en-US" sz="1600" b="1" dirty="0">
                <a:solidFill>
                  <a:srgbClr val="CC0000"/>
                </a:solidFill>
              </a:rPr>
              <a:t>lower rate</a:t>
            </a:r>
            <a:r>
              <a:rPr lang="en-US" sz="1600" dirty="0">
                <a:solidFill>
                  <a:schemeClr val="dk1"/>
                </a:solidFill>
              </a:rPr>
              <a:t> might slow down convergence.</a:t>
            </a:r>
            <a:endParaRPr lang="en-US" sz="1600" dirty="0">
              <a:solidFill>
                <a:schemeClr val="dk1"/>
              </a:solidFill>
            </a:endParaRPr>
          </a:p>
        </p:txBody>
      </p:sp>
      <p:pic>
        <p:nvPicPr>
          <p:cNvPr id="5" name="Google Shape;117;g26debbecbc0_2_21"/>
          <p:cNvPicPr preferRelativeResize="0"/>
          <p:nvPr/>
        </p:nvPicPr>
        <p:blipFill>
          <a:blip r:embed="rId2">
            <a:alphaModFix/>
          </a:blip>
          <a:stretch>
            <a:fillRect/>
          </a:stretch>
        </p:blipFill>
        <p:spPr>
          <a:xfrm>
            <a:off x="694075" y="1393597"/>
            <a:ext cx="7571399" cy="2936602"/>
          </a:xfrm>
          <a:prstGeom prst="rect">
            <a:avLst/>
          </a:prstGeom>
          <a:noFill/>
          <a:ln>
            <a:noFill/>
          </a:ln>
        </p:spPr>
      </p:pic>
    </p:spTree>
    <p:extLst>
      <p:ext uri="{BB962C8B-B14F-4D97-AF65-F5344CB8AC3E}">
        <p14:creationId xmlns:p14="http://schemas.microsoft.com/office/powerpoint/2010/main" val="183324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 sz="2400" b="1" dirty="0"/>
              <a:t>Batch Size </a:t>
            </a:r>
            <a:r>
              <a:rPr lang="en-US" sz="2400" b="1" dirty="0"/>
              <a:t/>
            </a:r>
            <a:br>
              <a:rPr lang="en-US" sz="2400" b="1" dirty="0"/>
            </a:br>
            <a:endParaRPr lang="en-US" sz="2400" b="1" dirty="0"/>
          </a:p>
        </p:txBody>
      </p:sp>
      <p:sp>
        <p:nvSpPr>
          <p:cNvPr id="2" name="Rectangle 1"/>
          <p:cNvSpPr/>
          <p:nvPr/>
        </p:nvSpPr>
        <p:spPr>
          <a:xfrm>
            <a:off x="307911" y="802432"/>
            <a:ext cx="4581330" cy="3785652"/>
          </a:xfrm>
          <a:prstGeom prst="rect">
            <a:avLst/>
          </a:prstGeom>
        </p:spPr>
        <p:txBody>
          <a:bodyPr wrap="square">
            <a:spAutoFit/>
          </a:bodyPr>
          <a:lstStyle/>
          <a:p>
            <a:pPr lvl="0" algn="just"/>
            <a:r>
              <a:rPr lang="en-US" sz="1600" b="1" dirty="0">
                <a:solidFill>
                  <a:schemeClr val="dk1"/>
                </a:solidFill>
              </a:rPr>
              <a:t>Batch</a:t>
            </a:r>
            <a:r>
              <a:rPr lang="en-US" sz="1600" dirty="0">
                <a:solidFill>
                  <a:schemeClr val="dk1"/>
                </a:solidFill>
              </a:rPr>
              <a:t> is a </a:t>
            </a:r>
            <a:r>
              <a:rPr lang="en-US" sz="1600" b="1" dirty="0">
                <a:solidFill>
                  <a:srgbClr val="CC0000"/>
                </a:solidFill>
              </a:rPr>
              <a:t>subset</a:t>
            </a:r>
            <a:r>
              <a:rPr lang="en-US" sz="1600" dirty="0">
                <a:solidFill>
                  <a:schemeClr val="dk1"/>
                </a:solidFill>
              </a:rPr>
              <a:t> of the </a:t>
            </a:r>
            <a:r>
              <a:rPr lang="en-US" sz="1600" b="1" dirty="0">
                <a:solidFill>
                  <a:srgbClr val="CC0000"/>
                </a:solidFill>
              </a:rPr>
              <a:t>training dataset</a:t>
            </a:r>
            <a:r>
              <a:rPr lang="en-US" sz="1600" dirty="0">
                <a:solidFill>
                  <a:schemeClr val="dk1"/>
                </a:solidFill>
              </a:rPr>
              <a:t> used in </a:t>
            </a:r>
            <a:r>
              <a:rPr lang="en-US" sz="1600" b="1" dirty="0">
                <a:solidFill>
                  <a:srgbClr val="CC0000"/>
                </a:solidFill>
              </a:rPr>
              <a:t>each iteration</a:t>
            </a:r>
            <a:r>
              <a:rPr lang="en-US" sz="1600" dirty="0">
                <a:solidFill>
                  <a:schemeClr val="dk1"/>
                </a:solidFill>
              </a:rPr>
              <a:t> of the training process</a:t>
            </a:r>
            <a:r>
              <a:rPr lang="en-US" sz="1600" dirty="0" smtClean="0">
                <a:solidFill>
                  <a:schemeClr val="dk1"/>
                </a:solidFill>
              </a:rPr>
              <a:t>.</a:t>
            </a:r>
          </a:p>
          <a:p>
            <a:pPr lvl="0" algn="just"/>
            <a:endParaRPr lang="en-US" sz="1600" dirty="0">
              <a:solidFill>
                <a:schemeClr val="dk1"/>
              </a:solidFill>
            </a:endParaRPr>
          </a:p>
          <a:p>
            <a:pPr lvl="0" algn="just"/>
            <a:r>
              <a:rPr lang="en-US" sz="1600" dirty="0" smtClean="0">
                <a:solidFill>
                  <a:schemeClr val="dk1"/>
                </a:solidFill>
              </a:rPr>
              <a:t>Instead </a:t>
            </a:r>
            <a:r>
              <a:rPr lang="en-US" sz="1600" dirty="0">
                <a:solidFill>
                  <a:schemeClr val="dk1"/>
                </a:solidFill>
              </a:rPr>
              <a:t>of processing the </a:t>
            </a:r>
            <a:r>
              <a:rPr lang="en-US" sz="1600" b="1" dirty="0">
                <a:solidFill>
                  <a:srgbClr val="CC0000"/>
                </a:solidFill>
              </a:rPr>
              <a:t>entire dataset</a:t>
            </a:r>
            <a:r>
              <a:rPr lang="en-US" sz="1600" dirty="0">
                <a:solidFill>
                  <a:schemeClr val="dk1"/>
                </a:solidFill>
              </a:rPr>
              <a:t> </a:t>
            </a:r>
            <a:r>
              <a:rPr lang="en-US" sz="1600" dirty="0" smtClean="0">
                <a:solidFill>
                  <a:schemeClr val="dk1"/>
                </a:solidFill>
              </a:rPr>
              <a:t>at </a:t>
            </a:r>
            <a:r>
              <a:rPr lang="en-US" sz="1600" dirty="0">
                <a:solidFill>
                  <a:schemeClr val="dk1"/>
                </a:solidFill>
              </a:rPr>
              <a:t>once, we </a:t>
            </a:r>
            <a:r>
              <a:rPr lang="en-US" sz="1600" b="1" dirty="0">
                <a:solidFill>
                  <a:srgbClr val="CC0000"/>
                </a:solidFill>
              </a:rPr>
              <a:t>divide</a:t>
            </a:r>
            <a:r>
              <a:rPr lang="en-US" sz="1600" dirty="0">
                <a:solidFill>
                  <a:schemeClr val="dk1"/>
                </a:solidFill>
              </a:rPr>
              <a:t> it into </a:t>
            </a:r>
            <a:r>
              <a:rPr lang="en-US" sz="1600" b="1" dirty="0">
                <a:solidFill>
                  <a:srgbClr val="CC0000"/>
                </a:solidFill>
              </a:rPr>
              <a:t>smaller batches</a:t>
            </a:r>
            <a:r>
              <a:rPr lang="en-US" sz="1600" dirty="0" smtClean="0">
                <a:solidFill>
                  <a:schemeClr val="dk1"/>
                </a:solidFill>
              </a:rPr>
              <a:t>.</a:t>
            </a:r>
          </a:p>
          <a:p>
            <a:pPr lvl="0" algn="just"/>
            <a:endParaRPr lang="en-US" sz="1600" dirty="0">
              <a:solidFill>
                <a:schemeClr val="dk1"/>
              </a:solidFill>
            </a:endParaRPr>
          </a:p>
          <a:p>
            <a:pPr lvl="0"/>
            <a:r>
              <a:rPr lang="en-US" sz="1600" dirty="0">
                <a:solidFill>
                  <a:schemeClr val="dk1"/>
                </a:solidFill>
              </a:rPr>
              <a:t>Batch size is the number of </a:t>
            </a:r>
            <a:r>
              <a:rPr lang="en-US" sz="1600" b="1" dirty="0">
                <a:solidFill>
                  <a:srgbClr val="CC0000"/>
                </a:solidFill>
              </a:rPr>
              <a:t>training examples</a:t>
            </a:r>
            <a:r>
              <a:rPr lang="en-US" sz="1600" dirty="0">
                <a:solidFill>
                  <a:schemeClr val="dk1"/>
                </a:solidFill>
              </a:rPr>
              <a:t> in each </a:t>
            </a:r>
            <a:r>
              <a:rPr lang="en-US" sz="1600" b="1" dirty="0">
                <a:solidFill>
                  <a:srgbClr val="CC0000"/>
                </a:solidFill>
              </a:rPr>
              <a:t>batch.</a:t>
            </a:r>
          </a:p>
          <a:p>
            <a:pPr lvl="0"/>
            <a:endParaRPr lang="en-US" sz="1600" dirty="0">
              <a:solidFill>
                <a:schemeClr val="dk1"/>
              </a:solidFill>
            </a:endParaRPr>
          </a:p>
          <a:p>
            <a:pPr lvl="0"/>
            <a:r>
              <a:rPr lang="en-US" sz="1600" dirty="0">
                <a:solidFill>
                  <a:schemeClr val="dk1"/>
                </a:solidFill>
              </a:rPr>
              <a:t>It's a </a:t>
            </a:r>
            <a:r>
              <a:rPr lang="en-US" sz="1600" b="1" dirty="0" err="1">
                <a:solidFill>
                  <a:srgbClr val="CC0000"/>
                </a:solidFill>
              </a:rPr>
              <a:t>hyperparameter</a:t>
            </a:r>
            <a:r>
              <a:rPr lang="en-US" sz="1600" dirty="0">
                <a:solidFill>
                  <a:schemeClr val="dk1"/>
                </a:solidFill>
              </a:rPr>
              <a:t> that can be adjusted based on </a:t>
            </a:r>
            <a:r>
              <a:rPr lang="en-US" sz="1600" b="1" dirty="0">
                <a:solidFill>
                  <a:srgbClr val="CC0000"/>
                </a:solidFill>
              </a:rPr>
              <a:t>hardware limitations</a:t>
            </a:r>
            <a:r>
              <a:rPr lang="en-US" sz="1600" dirty="0">
                <a:solidFill>
                  <a:schemeClr val="dk1"/>
                </a:solidFill>
              </a:rPr>
              <a:t> and </a:t>
            </a:r>
            <a:r>
              <a:rPr lang="en-US" sz="1600" b="1" dirty="0">
                <a:solidFill>
                  <a:srgbClr val="CC0000"/>
                </a:solidFill>
              </a:rPr>
              <a:t>dataset characteristics</a:t>
            </a:r>
            <a:r>
              <a:rPr lang="en-US" sz="1600" dirty="0">
                <a:solidFill>
                  <a:schemeClr val="dk1"/>
                </a:solidFill>
              </a:rPr>
              <a:t>.</a:t>
            </a:r>
          </a:p>
          <a:p>
            <a:pPr lvl="0"/>
            <a:endParaRPr lang="en-US" sz="1600" dirty="0">
              <a:solidFill>
                <a:schemeClr val="dk1"/>
              </a:solidFill>
            </a:endParaRPr>
          </a:p>
          <a:p>
            <a:pPr lvl="0"/>
            <a:r>
              <a:rPr lang="en-US" sz="1600" b="1" dirty="0">
                <a:solidFill>
                  <a:srgbClr val="CC0000"/>
                </a:solidFill>
              </a:rPr>
              <a:t>Larger batch</a:t>
            </a:r>
            <a:r>
              <a:rPr lang="en-US" sz="1600" dirty="0">
                <a:solidFill>
                  <a:schemeClr val="dk1"/>
                </a:solidFill>
              </a:rPr>
              <a:t> sizes may </a:t>
            </a:r>
            <a:r>
              <a:rPr lang="en-US" sz="1600" b="1" dirty="0">
                <a:solidFill>
                  <a:srgbClr val="CC0000"/>
                </a:solidFill>
              </a:rPr>
              <a:t>speed</a:t>
            </a:r>
            <a:r>
              <a:rPr lang="en-US" sz="1600" dirty="0">
                <a:solidFill>
                  <a:schemeClr val="dk1"/>
                </a:solidFill>
              </a:rPr>
              <a:t> up </a:t>
            </a:r>
            <a:r>
              <a:rPr lang="en-US" sz="1600" b="1" dirty="0">
                <a:solidFill>
                  <a:srgbClr val="CC0000"/>
                </a:solidFill>
              </a:rPr>
              <a:t>training</a:t>
            </a:r>
            <a:r>
              <a:rPr lang="en-US" sz="1600" dirty="0">
                <a:solidFill>
                  <a:schemeClr val="dk1"/>
                </a:solidFill>
              </a:rPr>
              <a:t> but require </a:t>
            </a:r>
            <a:r>
              <a:rPr lang="en-US" sz="1600" b="1" dirty="0">
                <a:solidFill>
                  <a:srgbClr val="CC0000"/>
                </a:solidFill>
              </a:rPr>
              <a:t>more memory</a:t>
            </a:r>
            <a:r>
              <a:rPr lang="en-US" sz="1600" dirty="0" smtClean="0">
                <a:solidFill>
                  <a:schemeClr val="dk1"/>
                </a:solidFill>
              </a:rPr>
              <a:t>.</a:t>
            </a:r>
            <a:endParaRPr lang="en-US" sz="1600" dirty="0">
              <a:solidFill>
                <a:schemeClr val="dk1"/>
              </a:solidFill>
            </a:endParaRPr>
          </a:p>
        </p:txBody>
      </p:sp>
      <p:pic>
        <p:nvPicPr>
          <p:cNvPr id="7" name="Google Shape;125;g26debbecbc0_2_52"/>
          <p:cNvPicPr preferRelativeResize="0"/>
          <p:nvPr/>
        </p:nvPicPr>
        <p:blipFill>
          <a:blip r:embed="rId2">
            <a:alphaModFix/>
          </a:blip>
          <a:stretch>
            <a:fillRect/>
          </a:stretch>
        </p:blipFill>
        <p:spPr>
          <a:xfrm>
            <a:off x="5272486" y="522514"/>
            <a:ext cx="3368334" cy="3726219"/>
          </a:xfrm>
          <a:prstGeom prst="rect">
            <a:avLst/>
          </a:prstGeom>
          <a:noFill/>
          <a:ln>
            <a:noFill/>
          </a:ln>
        </p:spPr>
      </p:pic>
    </p:spTree>
    <p:extLst>
      <p:ext uri="{BB962C8B-B14F-4D97-AF65-F5344CB8AC3E}">
        <p14:creationId xmlns:p14="http://schemas.microsoft.com/office/powerpoint/2010/main" val="103151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 sz="2400" b="1" dirty="0"/>
              <a:t>Number of Epochs</a:t>
            </a:r>
            <a:r>
              <a:rPr lang="en-US" sz="2400" b="1" dirty="0"/>
              <a:t/>
            </a:r>
            <a:br>
              <a:rPr lang="en-US" sz="2400" b="1" dirty="0"/>
            </a:br>
            <a:endParaRPr lang="en-US" sz="2400" b="1" dirty="0"/>
          </a:p>
        </p:txBody>
      </p:sp>
      <p:sp>
        <p:nvSpPr>
          <p:cNvPr id="2" name="Rectangle 1"/>
          <p:cNvSpPr/>
          <p:nvPr/>
        </p:nvSpPr>
        <p:spPr>
          <a:xfrm>
            <a:off x="307910" y="802432"/>
            <a:ext cx="3806889" cy="1815882"/>
          </a:xfrm>
          <a:prstGeom prst="rect">
            <a:avLst/>
          </a:prstGeom>
        </p:spPr>
        <p:txBody>
          <a:bodyPr wrap="square">
            <a:spAutoFit/>
          </a:bodyPr>
          <a:lstStyle/>
          <a:p>
            <a:pPr lvl="0" algn="just"/>
            <a:r>
              <a:rPr lang="en-US" sz="1600" dirty="0">
                <a:solidFill>
                  <a:schemeClr val="dk1"/>
                </a:solidFill>
              </a:rPr>
              <a:t>The number of </a:t>
            </a:r>
            <a:r>
              <a:rPr lang="en-US" sz="1600" b="1" dirty="0">
                <a:solidFill>
                  <a:srgbClr val="CC0000"/>
                </a:solidFill>
              </a:rPr>
              <a:t>times</a:t>
            </a:r>
            <a:r>
              <a:rPr lang="en-US" sz="1600" dirty="0">
                <a:solidFill>
                  <a:schemeClr val="dk1"/>
                </a:solidFill>
              </a:rPr>
              <a:t> the entire training</a:t>
            </a:r>
            <a:r>
              <a:rPr lang="en-US" sz="1600" b="1" dirty="0">
                <a:solidFill>
                  <a:srgbClr val="CC0000"/>
                </a:solidFill>
              </a:rPr>
              <a:t> dataset </a:t>
            </a:r>
            <a:r>
              <a:rPr lang="en-US" sz="1600" dirty="0">
                <a:solidFill>
                  <a:schemeClr val="dk1"/>
                </a:solidFill>
              </a:rPr>
              <a:t>is </a:t>
            </a:r>
            <a:r>
              <a:rPr lang="en-US" sz="1600" b="1" dirty="0">
                <a:solidFill>
                  <a:srgbClr val="CC0000"/>
                </a:solidFill>
              </a:rPr>
              <a:t>seen</a:t>
            </a:r>
            <a:r>
              <a:rPr lang="en-US" sz="1600" dirty="0">
                <a:solidFill>
                  <a:schemeClr val="dk1"/>
                </a:solidFill>
              </a:rPr>
              <a:t> by the </a:t>
            </a:r>
            <a:r>
              <a:rPr lang="en-US" sz="1600" b="1" dirty="0">
                <a:solidFill>
                  <a:srgbClr val="CC0000"/>
                </a:solidFill>
              </a:rPr>
              <a:t>model </a:t>
            </a:r>
            <a:r>
              <a:rPr lang="en-US" sz="1600" dirty="0">
                <a:solidFill>
                  <a:schemeClr val="dk1"/>
                </a:solidFill>
              </a:rPr>
              <a:t>during </a:t>
            </a:r>
            <a:r>
              <a:rPr lang="en-US" sz="1600" b="1" dirty="0">
                <a:solidFill>
                  <a:srgbClr val="CC0000"/>
                </a:solidFill>
              </a:rPr>
              <a:t>training</a:t>
            </a:r>
            <a:r>
              <a:rPr lang="en-US" sz="1600" dirty="0">
                <a:solidFill>
                  <a:schemeClr val="dk1"/>
                </a:solidFill>
              </a:rPr>
              <a:t>. </a:t>
            </a:r>
          </a:p>
          <a:p>
            <a:pPr lvl="0" algn="just"/>
            <a:endParaRPr lang="en-US" sz="1600" dirty="0">
              <a:solidFill>
                <a:schemeClr val="dk1"/>
              </a:solidFill>
            </a:endParaRPr>
          </a:p>
          <a:p>
            <a:pPr lvl="0" algn="just"/>
            <a:r>
              <a:rPr lang="en-US" sz="1600" dirty="0">
                <a:solidFill>
                  <a:schemeClr val="dk1"/>
                </a:solidFill>
              </a:rPr>
              <a:t>Too </a:t>
            </a:r>
            <a:r>
              <a:rPr lang="en-US" sz="1600" b="1" dirty="0">
                <a:solidFill>
                  <a:srgbClr val="CC0000"/>
                </a:solidFill>
              </a:rPr>
              <a:t>few epochs</a:t>
            </a:r>
            <a:r>
              <a:rPr lang="en-US" sz="1600" dirty="0">
                <a:solidFill>
                  <a:schemeClr val="dk1"/>
                </a:solidFill>
              </a:rPr>
              <a:t> might result in </a:t>
            </a:r>
            <a:r>
              <a:rPr lang="en-US" sz="1600" b="1" dirty="0" err="1">
                <a:solidFill>
                  <a:srgbClr val="CC0000"/>
                </a:solidFill>
              </a:rPr>
              <a:t>underfitting</a:t>
            </a:r>
            <a:r>
              <a:rPr lang="en-US" sz="1600" dirty="0">
                <a:solidFill>
                  <a:schemeClr val="dk1"/>
                </a:solidFill>
              </a:rPr>
              <a:t>, while too </a:t>
            </a:r>
            <a:r>
              <a:rPr lang="en-US" sz="1600" b="1" dirty="0">
                <a:solidFill>
                  <a:srgbClr val="CC0000"/>
                </a:solidFill>
              </a:rPr>
              <a:t>many epochs</a:t>
            </a:r>
            <a:r>
              <a:rPr lang="en-US" sz="1600" dirty="0">
                <a:solidFill>
                  <a:schemeClr val="dk1"/>
                </a:solidFill>
              </a:rPr>
              <a:t> can lead to </a:t>
            </a:r>
            <a:r>
              <a:rPr lang="en-US" sz="1600" b="1" dirty="0" err="1">
                <a:solidFill>
                  <a:srgbClr val="CC0000"/>
                </a:solidFill>
              </a:rPr>
              <a:t>overfitting</a:t>
            </a:r>
            <a:r>
              <a:rPr lang="en-US" sz="1600" dirty="0">
                <a:solidFill>
                  <a:schemeClr val="dk1"/>
                </a:solidFill>
              </a:rPr>
              <a:t>.</a:t>
            </a:r>
            <a:endParaRPr lang="en-US" sz="1600" dirty="0">
              <a:solidFill>
                <a:schemeClr val="dk1"/>
              </a:solidFill>
            </a:endParaRPr>
          </a:p>
        </p:txBody>
      </p:sp>
      <p:pic>
        <p:nvPicPr>
          <p:cNvPr id="8" name="Google Shape;147;g26debbecbc0_2_70"/>
          <p:cNvPicPr preferRelativeResize="0"/>
          <p:nvPr/>
        </p:nvPicPr>
        <p:blipFill>
          <a:blip r:embed="rId2">
            <a:alphaModFix/>
          </a:blip>
          <a:stretch>
            <a:fillRect/>
          </a:stretch>
        </p:blipFill>
        <p:spPr>
          <a:xfrm>
            <a:off x="4319008" y="639641"/>
            <a:ext cx="4601057" cy="3957346"/>
          </a:xfrm>
          <a:prstGeom prst="rect">
            <a:avLst/>
          </a:prstGeom>
          <a:noFill/>
          <a:ln>
            <a:noFill/>
          </a:ln>
        </p:spPr>
      </p:pic>
    </p:spTree>
    <p:extLst>
      <p:ext uri="{BB962C8B-B14F-4D97-AF65-F5344CB8AC3E}">
        <p14:creationId xmlns:p14="http://schemas.microsoft.com/office/powerpoint/2010/main" val="187675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26696" y="572437"/>
            <a:ext cx="8650800" cy="3924600"/>
          </a:xfrm>
          <a:prstGeom prst="rect">
            <a:avLst/>
          </a:prstGeom>
        </p:spPr>
        <p:txBody>
          <a:bodyPr spcFirstLastPara="1" wrap="square" lIns="91425" tIns="91425" rIns="91425" bIns="91425" anchor="t" anchorCtr="0">
            <a:normAutofit lnSpcReduction="10000"/>
          </a:bodyPr>
          <a:lstStyle/>
          <a:p>
            <a:pPr marL="122873" lvl="0" indent="0" algn="just">
              <a:buClr>
                <a:schemeClr val="dk1"/>
              </a:buClr>
              <a:buSzPts val="1665"/>
              <a:buNone/>
            </a:pPr>
            <a:r>
              <a:rPr lang="en-US" b="1" dirty="0">
                <a:solidFill>
                  <a:schemeClr val="tx1"/>
                </a:solidFill>
              </a:rPr>
              <a:t>Neural networks</a:t>
            </a:r>
            <a:r>
              <a:rPr lang="en-US" dirty="0"/>
              <a:t> are a type of machine learning model inspired by the structure and function of the human brain. They are composed of interconnected nodes, called </a:t>
            </a:r>
            <a:r>
              <a:rPr lang="en-US" dirty="0" smtClean="0"/>
              <a:t>neurons</a:t>
            </a:r>
            <a:r>
              <a:rPr lang="en-US" dirty="0"/>
              <a:t>, that work together to process and learn from data</a:t>
            </a:r>
            <a:r>
              <a:rPr lang="en-US" dirty="0" smtClean="0"/>
              <a:t>.</a:t>
            </a:r>
          </a:p>
          <a:p>
            <a:pPr marL="122873" lvl="0" indent="0" algn="just">
              <a:buClr>
                <a:schemeClr val="dk1"/>
              </a:buClr>
              <a:buSzPts val="1665"/>
              <a:buNone/>
            </a:pPr>
            <a:endParaRPr lang="en-US" dirty="0">
              <a:solidFill>
                <a:schemeClr val="dk1"/>
              </a:solidFill>
            </a:endParaRPr>
          </a:p>
          <a:p>
            <a:pPr marL="114300" indent="0">
              <a:buNone/>
            </a:pPr>
            <a:r>
              <a:rPr lang="en-US" b="1" u="sng" dirty="0">
                <a:solidFill>
                  <a:schemeClr val="tx1"/>
                </a:solidFill>
              </a:rPr>
              <a:t>How Neural Networks Work</a:t>
            </a:r>
          </a:p>
          <a:p>
            <a:r>
              <a:rPr lang="en-US" b="1" dirty="0">
                <a:solidFill>
                  <a:schemeClr val="tx1"/>
                </a:solidFill>
              </a:rPr>
              <a:t>Input Layer:</a:t>
            </a:r>
            <a:r>
              <a:rPr lang="en-US" dirty="0">
                <a:solidFill>
                  <a:schemeClr val="tx1"/>
                </a:solidFill>
              </a:rPr>
              <a:t> </a:t>
            </a:r>
            <a:r>
              <a:rPr lang="en-US" dirty="0"/>
              <a:t>This is where the data is introduced to the network. Each neuron in the input layer represents a feature of the data.</a:t>
            </a:r>
          </a:p>
          <a:p>
            <a:r>
              <a:rPr lang="en-US" b="1" dirty="0">
                <a:solidFill>
                  <a:schemeClr val="tx1"/>
                </a:solidFill>
              </a:rPr>
              <a:t>Hidden Layers:</a:t>
            </a:r>
            <a:r>
              <a:rPr lang="en-US" dirty="0"/>
              <a:t> These layers process the input data and extract relevant features. They can have multiple layers, each learning different patterns and relationships.</a:t>
            </a:r>
          </a:p>
          <a:p>
            <a:r>
              <a:rPr lang="en-US" b="1" dirty="0">
                <a:solidFill>
                  <a:schemeClr val="tx1"/>
                </a:solidFill>
              </a:rPr>
              <a:t>Output Layer:</a:t>
            </a:r>
            <a:r>
              <a:rPr lang="en-US" dirty="0"/>
              <a:t> This layer produces the final output of the network, which can be a classification, prediction, or generation.</a:t>
            </a:r>
          </a:p>
          <a:p>
            <a:pPr marL="122873" lvl="0" indent="0" algn="just">
              <a:buClr>
                <a:schemeClr val="dk1"/>
              </a:buClr>
              <a:buSzPts val="1665"/>
              <a:buNone/>
            </a:pPr>
            <a:endParaRPr dirty="0">
              <a:solidFill>
                <a:schemeClr val="dk1"/>
              </a:solidFill>
            </a:endParaRP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Neural Networks: The Building Blocks of AI</a:t>
            </a:r>
          </a:p>
        </p:txBody>
      </p:sp>
    </p:spTree>
    <p:extLst>
      <p:ext uri="{BB962C8B-B14F-4D97-AF65-F5344CB8AC3E}">
        <p14:creationId xmlns:p14="http://schemas.microsoft.com/office/powerpoint/2010/main" val="96539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 sz="2400" b="1" dirty="0"/>
              <a:t>Activation Functions (Neuron)</a:t>
            </a:r>
            <a:endParaRPr lang="en-US" sz="2400" b="1" dirty="0"/>
          </a:p>
        </p:txBody>
      </p:sp>
      <p:sp>
        <p:nvSpPr>
          <p:cNvPr id="2" name="Rectangle 1"/>
          <p:cNvSpPr/>
          <p:nvPr/>
        </p:nvSpPr>
        <p:spPr>
          <a:xfrm>
            <a:off x="307910" y="802432"/>
            <a:ext cx="8490857" cy="1569660"/>
          </a:xfrm>
          <a:prstGeom prst="rect">
            <a:avLst/>
          </a:prstGeom>
        </p:spPr>
        <p:txBody>
          <a:bodyPr wrap="square">
            <a:spAutoFit/>
          </a:bodyPr>
          <a:lstStyle/>
          <a:p>
            <a:pPr lvl="0" algn="just"/>
            <a:r>
              <a:rPr lang="en-US" sz="1600" dirty="0">
                <a:solidFill>
                  <a:schemeClr val="dk1"/>
                </a:solidFill>
              </a:rPr>
              <a:t>It determine the functions applied to the outputs of each neuron to </a:t>
            </a:r>
            <a:r>
              <a:rPr lang="en-US" sz="1600" b="1" dirty="0">
                <a:solidFill>
                  <a:srgbClr val="CC0000"/>
                </a:solidFill>
              </a:rPr>
              <a:t>introduce non-linearity</a:t>
            </a:r>
            <a:r>
              <a:rPr lang="en-US" sz="1600" dirty="0">
                <a:solidFill>
                  <a:schemeClr val="dk1"/>
                </a:solidFill>
              </a:rPr>
              <a:t>. </a:t>
            </a:r>
          </a:p>
          <a:p>
            <a:pPr lvl="0" algn="just"/>
            <a:r>
              <a:rPr lang="en-US" sz="1600" dirty="0">
                <a:solidFill>
                  <a:schemeClr val="dk1"/>
                </a:solidFill>
              </a:rPr>
              <a:t>Common activation functions </a:t>
            </a:r>
            <a:r>
              <a:rPr lang="en-US" sz="1600" dirty="0" smtClean="0">
                <a:solidFill>
                  <a:schemeClr val="dk1"/>
                </a:solidFill>
              </a:rPr>
              <a:t>include</a:t>
            </a:r>
          </a:p>
          <a:p>
            <a:pPr lvl="0" algn="just"/>
            <a:endParaRPr lang="en-US" sz="1600" dirty="0">
              <a:solidFill>
                <a:schemeClr val="dk1"/>
              </a:solidFill>
            </a:endParaRPr>
          </a:p>
          <a:p>
            <a:pPr marL="457200" lvl="0" indent="-334327" algn="just">
              <a:lnSpc>
                <a:spcPct val="150000"/>
              </a:lnSpc>
              <a:buClr>
                <a:schemeClr val="dk1"/>
              </a:buClr>
              <a:buSzPts val="1665"/>
              <a:buChar char="●"/>
            </a:pPr>
            <a:r>
              <a:rPr lang="en-US" sz="1600" dirty="0">
                <a:solidFill>
                  <a:schemeClr val="dk1"/>
                </a:solidFill>
              </a:rPr>
              <a:t> </a:t>
            </a:r>
            <a:r>
              <a:rPr lang="en-US" sz="1600" b="1" dirty="0" err="1">
                <a:solidFill>
                  <a:srgbClr val="CC0000"/>
                </a:solidFill>
              </a:rPr>
              <a:t>ReLU</a:t>
            </a:r>
            <a:r>
              <a:rPr lang="en-US" sz="1600" dirty="0">
                <a:solidFill>
                  <a:schemeClr val="dk1"/>
                </a:solidFill>
              </a:rPr>
              <a:t> </a:t>
            </a:r>
            <a:r>
              <a:rPr lang="en-US" sz="1600" b="1" dirty="0">
                <a:solidFill>
                  <a:schemeClr val="dk1"/>
                </a:solidFill>
              </a:rPr>
              <a:t>(Rectified Linear Unit),</a:t>
            </a:r>
            <a:endParaRPr lang="en-US" sz="1600" dirty="0">
              <a:solidFill>
                <a:schemeClr val="dk1"/>
              </a:solidFill>
            </a:endParaRPr>
          </a:p>
          <a:p>
            <a:pPr marL="457200" lvl="0" indent="-334327" algn="just">
              <a:lnSpc>
                <a:spcPct val="150000"/>
              </a:lnSpc>
              <a:buClr>
                <a:schemeClr val="dk1"/>
              </a:buClr>
              <a:buSzPts val="1665"/>
              <a:buChar char="●"/>
            </a:pPr>
            <a:r>
              <a:rPr lang="en-US" sz="1600" dirty="0">
                <a:solidFill>
                  <a:schemeClr val="dk1"/>
                </a:solidFill>
              </a:rPr>
              <a:t> </a:t>
            </a:r>
            <a:r>
              <a:rPr lang="en-US" sz="1600" b="1" dirty="0" err="1">
                <a:solidFill>
                  <a:srgbClr val="CC0000"/>
                </a:solidFill>
              </a:rPr>
              <a:t>Softmax</a:t>
            </a:r>
            <a:endParaRPr lang="en-US" sz="1600" dirty="0">
              <a:solidFill>
                <a:schemeClr val="dk1"/>
              </a:solidFill>
            </a:endParaRPr>
          </a:p>
        </p:txBody>
      </p:sp>
    </p:spTree>
    <p:extLst>
      <p:ext uri="{BB962C8B-B14F-4D97-AF65-F5344CB8AC3E}">
        <p14:creationId xmlns:p14="http://schemas.microsoft.com/office/powerpoint/2010/main" val="421358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Neural Networks: The Building Blocks of AI</a:t>
            </a:r>
          </a:p>
        </p:txBody>
      </p:sp>
      <p:pic>
        <p:nvPicPr>
          <p:cNvPr id="7" name="Google Shape;78;g25f9e441436_0_34"/>
          <p:cNvPicPr preferRelativeResize="0"/>
          <p:nvPr/>
        </p:nvPicPr>
        <p:blipFill rotWithShape="1">
          <a:blip r:embed="rId2">
            <a:alphaModFix/>
          </a:blip>
          <a:srcRect t="8104"/>
          <a:stretch/>
        </p:blipFill>
        <p:spPr>
          <a:xfrm>
            <a:off x="1345350" y="693814"/>
            <a:ext cx="6151776" cy="3500775"/>
          </a:xfrm>
          <a:prstGeom prst="rect">
            <a:avLst/>
          </a:prstGeom>
          <a:noFill/>
          <a:ln>
            <a:noFill/>
          </a:ln>
        </p:spPr>
      </p:pic>
    </p:spTree>
    <p:extLst>
      <p:ext uri="{BB962C8B-B14F-4D97-AF65-F5344CB8AC3E}">
        <p14:creationId xmlns:p14="http://schemas.microsoft.com/office/powerpoint/2010/main" val="237064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Neural Networks: The Building Blocks of AI</a:t>
            </a:r>
          </a:p>
        </p:txBody>
      </p:sp>
      <p:pic>
        <p:nvPicPr>
          <p:cNvPr id="1026" name="Picture 2" descr="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79" y="565425"/>
            <a:ext cx="6522097" cy="410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6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Types Of </a:t>
            </a:r>
            <a:r>
              <a:rPr lang="en-US" sz="2400" b="1" dirty="0"/>
              <a:t>Neural </a:t>
            </a:r>
            <a:r>
              <a:rPr lang="en-US" sz="2400" b="1" dirty="0" smtClean="0"/>
              <a:t>Networks</a:t>
            </a:r>
            <a:endParaRPr lang="en-US" sz="2400" b="1" dirty="0"/>
          </a:p>
        </p:txBody>
      </p:sp>
      <p:sp>
        <p:nvSpPr>
          <p:cNvPr id="2" name="Rectangle 1"/>
          <p:cNvSpPr/>
          <p:nvPr/>
        </p:nvSpPr>
        <p:spPr>
          <a:xfrm>
            <a:off x="205274" y="718457"/>
            <a:ext cx="8658808" cy="2800767"/>
          </a:xfrm>
          <a:prstGeom prst="rect">
            <a:avLst/>
          </a:prstGeom>
        </p:spPr>
        <p:txBody>
          <a:bodyPr wrap="square">
            <a:spAutoFit/>
          </a:bodyPr>
          <a:lstStyle/>
          <a:p>
            <a:pPr algn="just"/>
            <a:r>
              <a:rPr lang="en-US" sz="1600" b="1" dirty="0" err="1">
                <a:solidFill>
                  <a:schemeClr val="tx1"/>
                </a:solidFill>
              </a:rPr>
              <a:t>Feedforward</a:t>
            </a:r>
            <a:r>
              <a:rPr lang="en-US" sz="1600" b="1" dirty="0">
                <a:solidFill>
                  <a:schemeClr val="tx1"/>
                </a:solidFill>
              </a:rPr>
              <a:t> Neural Networks:</a:t>
            </a:r>
            <a:r>
              <a:rPr lang="en-US" sz="1600" dirty="0"/>
              <a:t> The simplest type, where information flows in one direction from the input to the output layer</a:t>
            </a:r>
            <a:r>
              <a:rPr lang="en-US" sz="1600" dirty="0" smtClean="0"/>
              <a:t>.</a:t>
            </a:r>
          </a:p>
          <a:p>
            <a:pPr algn="just"/>
            <a:endParaRPr lang="en-US" sz="1600" dirty="0"/>
          </a:p>
          <a:p>
            <a:pPr algn="just"/>
            <a:r>
              <a:rPr lang="en-US" sz="1600" b="1" dirty="0">
                <a:solidFill>
                  <a:schemeClr val="tx1"/>
                </a:solidFill>
              </a:rPr>
              <a:t>Recurrent Neural Networks (RNNs):</a:t>
            </a:r>
            <a:r>
              <a:rPr lang="en-US" sz="1600" dirty="0"/>
              <a:t> Designed to process sequential data, like text or time series. They have feedback connections that allow them to remember past information</a:t>
            </a:r>
            <a:r>
              <a:rPr lang="en-US" sz="1600" dirty="0" smtClean="0"/>
              <a:t>.</a:t>
            </a:r>
          </a:p>
          <a:p>
            <a:pPr algn="just"/>
            <a:endParaRPr lang="en-US" sz="1600" dirty="0"/>
          </a:p>
          <a:p>
            <a:pPr algn="just"/>
            <a:r>
              <a:rPr lang="en-US" sz="1600" b="1" dirty="0">
                <a:solidFill>
                  <a:schemeClr val="tx1"/>
                </a:solidFill>
              </a:rPr>
              <a:t>Convolutional Neural Networks (CNNs):</a:t>
            </a:r>
            <a:r>
              <a:rPr lang="en-US" sz="1600" dirty="0"/>
              <a:t> Specialized for processing grid-like data, such as images. They use filters to extract features from the data</a:t>
            </a:r>
            <a:r>
              <a:rPr lang="en-US" sz="1600" dirty="0" smtClean="0"/>
              <a:t>.</a:t>
            </a:r>
          </a:p>
          <a:p>
            <a:pPr algn="just"/>
            <a:endParaRPr lang="en-US" sz="1600" dirty="0"/>
          </a:p>
          <a:p>
            <a:pPr algn="just"/>
            <a:r>
              <a:rPr lang="en-US" sz="1600" b="1" dirty="0">
                <a:solidFill>
                  <a:schemeClr val="tx1"/>
                </a:solidFill>
              </a:rPr>
              <a:t>Generative Adversarial Networks (GANs):</a:t>
            </a:r>
            <a:r>
              <a:rPr lang="en-US" sz="1600" dirty="0"/>
              <a:t> Consists of two neural networks: a generator and a discriminator. They are used to generate new data, such as images or text.</a:t>
            </a:r>
          </a:p>
        </p:txBody>
      </p:sp>
    </p:spTree>
    <p:extLst>
      <p:ext uri="{BB962C8B-B14F-4D97-AF65-F5344CB8AC3E}">
        <p14:creationId xmlns:p14="http://schemas.microsoft.com/office/powerpoint/2010/main" val="223997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Neural Networks - Example</a:t>
            </a:r>
            <a:endParaRPr lang="en-US" sz="2400" b="1" dirty="0"/>
          </a:p>
        </p:txBody>
      </p:sp>
      <p:sp>
        <p:nvSpPr>
          <p:cNvPr id="2" name="Rectangle 1"/>
          <p:cNvSpPr/>
          <p:nvPr/>
        </p:nvSpPr>
        <p:spPr>
          <a:xfrm>
            <a:off x="205274" y="718457"/>
            <a:ext cx="8658808" cy="4001095"/>
          </a:xfrm>
          <a:prstGeom prst="rect">
            <a:avLst/>
          </a:prstGeom>
        </p:spPr>
        <p:txBody>
          <a:bodyPr wrap="square">
            <a:spAutoFit/>
          </a:bodyPr>
          <a:lstStyle/>
          <a:p>
            <a:r>
              <a:rPr lang="en-US" sz="1600" b="1" u="sng" dirty="0">
                <a:solidFill>
                  <a:schemeClr val="tx1"/>
                </a:solidFill>
              </a:rPr>
              <a:t>Image </a:t>
            </a:r>
            <a:r>
              <a:rPr lang="en-US" sz="1600" b="1" u="sng" dirty="0" smtClean="0">
                <a:solidFill>
                  <a:schemeClr val="tx1"/>
                </a:solidFill>
              </a:rPr>
              <a:t>Classification:</a:t>
            </a:r>
          </a:p>
          <a:p>
            <a:pPr algn="just"/>
            <a:r>
              <a:rPr lang="en-US" sz="1600" dirty="0"/>
              <a:t>Imagine training a neural network to classify images as cats or dogs.</a:t>
            </a:r>
          </a:p>
          <a:p>
            <a:pPr algn="just"/>
            <a:r>
              <a:rPr lang="en-US" sz="1600" b="1" dirty="0"/>
              <a:t>Input Layer:</a:t>
            </a:r>
            <a:r>
              <a:rPr lang="en-US" sz="1600" dirty="0"/>
              <a:t> The input layer would have a large number of neurons, each representing a pixel in the image.</a:t>
            </a:r>
          </a:p>
          <a:p>
            <a:pPr algn="just"/>
            <a:r>
              <a:rPr lang="en-US" sz="1600" b="1" dirty="0"/>
              <a:t>Hidden Layers:</a:t>
            </a:r>
            <a:r>
              <a:rPr lang="en-US" sz="1600" dirty="0"/>
              <a:t> The hidden layers would extract features from the image, such as edges, corners, and textures.</a:t>
            </a:r>
          </a:p>
          <a:p>
            <a:pPr algn="just"/>
            <a:r>
              <a:rPr lang="en-US" sz="1600" b="1" dirty="0"/>
              <a:t>Output Layer:</a:t>
            </a:r>
            <a:r>
              <a:rPr lang="en-US" sz="1600" dirty="0"/>
              <a:t> The output layer would have two neurons, one for "cat" and one for "dog." The neuron with the highest activation would indicate the predicted class.</a:t>
            </a:r>
          </a:p>
          <a:p>
            <a:pPr algn="just"/>
            <a:endParaRPr lang="en-US" sz="1600" b="1" dirty="0" smtClean="0"/>
          </a:p>
          <a:p>
            <a:pPr algn="just"/>
            <a:r>
              <a:rPr lang="en-US" sz="1600" b="1" u="sng" dirty="0">
                <a:solidFill>
                  <a:schemeClr val="tx1"/>
                </a:solidFill>
              </a:rPr>
              <a:t>Activation Functions</a:t>
            </a:r>
          </a:p>
          <a:p>
            <a:pPr algn="just"/>
            <a:r>
              <a:rPr lang="en-US" sz="1600" dirty="0"/>
              <a:t>Activation functions introduce non-linearity into the network, allowing it to learn complex patterns. Common activation functions include:</a:t>
            </a:r>
          </a:p>
          <a:p>
            <a:pPr algn="just"/>
            <a:r>
              <a:rPr lang="en-US" sz="1600" b="1" dirty="0"/>
              <a:t>Sigmoid:</a:t>
            </a:r>
            <a:r>
              <a:rPr lang="en-US" sz="1600" dirty="0"/>
              <a:t> Maps values between 0 and 1</a:t>
            </a:r>
          </a:p>
          <a:p>
            <a:pPr algn="just"/>
            <a:r>
              <a:rPr lang="en-US" sz="1600" b="1" dirty="0" err="1"/>
              <a:t>ReLU</a:t>
            </a:r>
            <a:r>
              <a:rPr lang="en-US" sz="1600" b="1" dirty="0"/>
              <a:t>:</a:t>
            </a:r>
            <a:r>
              <a:rPr lang="en-US" sz="1600" dirty="0"/>
              <a:t> Returns the maximum of 0 and the input</a:t>
            </a:r>
          </a:p>
          <a:p>
            <a:pPr algn="just"/>
            <a:r>
              <a:rPr lang="en-US" sz="1600" b="1" dirty="0" err="1"/>
              <a:t>Tanh</a:t>
            </a:r>
            <a:r>
              <a:rPr lang="en-US" sz="1600" b="1" dirty="0"/>
              <a:t>:</a:t>
            </a:r>
            <a:r>
              <a:rPr lang="en-US" sz="1600" dirty="0"/>
              <a:t> Maps values between -1 and 1</a:t>
            </a:r>
          </a:p>
          <a:p>
            <a:endParaRPr lang="en-US" sz="1600" b="1" dirty="0"/>
          </a:p>
        </p:txBody>
      </p:sp>
    </p:spTree>
    <p:extLst>
      <p:ext uri="{BB962C8B-B14F-4D97-AF65-F5344CB8AC3E}">
        <p14:creationId xmlns:p14="http://schemas.microsoft.com/office/powerpoint/2010/main" val="268933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Weights in Neural Networks</a:t>
            </a:r>
          </a:p>
        </p:txBody>
      </p:sp>
      <p:sp>
        <p:nvSpPr>
          <p:cNvPr id="2" name="Rectangle 1"/>
          <p:cNvSpPr/>
          <p:nvPr/>
        </p:nvSpPr>
        <p:spPr>
          <a:xfrm>
            <a:off x="205274" y="718457"/>
            <a:ext cx="8658808" cy="4001095"/>
          </a:xfrm>
          <a:prstGeom prst="rect">
            <a:avLst/>
          </a:prstGeom>
        </p:spPr>
        <p:txBody>
          <a:bodyPr wrap="square">
            <a:spAutoFit/>
          </a:bodyPr>
          <a:lstStyle/>
          <a:p>
            <a:pPr algn="just"/>
            <a:r>
              <a:rPr lang="en-US" b="1" dirty="0">
                <a:solidFill>
                  <a:schemeClr val="tx1"/>
                </a:solidFill>
              </a:rPr>
              <a:t>Weights</a:t>
            </a:r>
            <a:r>
              <a:rPr lang="en-US" dirty="0"/>
              <a:t> in neural networks are numerical values that determine the strength of the connections between neurons. They are essentially parameters that the network learns during the training process</a:t>
            </a:r>
            <a:r>
              <a:rPr lang="en-US" dirty="0" smtClean="0"/>
              <a:t>.</a:t>
            </a:r>
          </a:p>
          <a:p>
            <a:pPr algn="just"/>
            <a:endParaRPr lang="en-US" dirty="0"/>
          </a:p>
          <a:p>
            <a:pPr algn="just"/>
            <a:r>
              <a:rPr lang="en-US" b="1" dirty="0">
                <a:solidFill>
                  <a:schemeClr val="tx1"/>
                </a:solidFill>
              </a:rPr>
              <a:t>Think of weights as the "volume" of a connection.</a:t>
            </a:r>
            <a:r>
              <a:rPr lang="en-US" dirty="0">
                <a:solidFill>
                  <a:schemeClr val="tx1"/>
                </a:solidFill>
              </a:rPr>
              <a:t> </a:t>
            </a:r>
            <a:r>
              <a:rPr lang="en-US" dirty="0"/>
              <a:t>A higher weight means a stronger connection, while a lower weight means a weaker connection. When a neuron receives input from other neurons, the weighted sum of these inputs is calculated to determine the neuron's activation</a:t>
            </a:r>
            <a:r>
              <a:rPr lang="en-US" dirty="0" smtClean="0"/>
              <a:t>.</a:t>
            </a:r>
          </a:p>
          <a:p>
            <a:pPr algn="just"/>
            <a:endParaRPr lang="en-US" dirty="0"/>
          </a:p>
          <a:p>
            <a:pPr algn="just"/>
            <a:r>
              <a:rPr lang="en-US" b="1" dirty="0"/>
              <a:t>Here's a simplified example</a:t>
            </a:r>
            <a:r>
              <a:rPr lang="en-US" b="1" dirty="0" smtClean="0"/>
              <a:t>:</a:t>
            </a:r>
          </a:p>
          <a:p>
            <a:pPr algn="just"/>
            <a:endParaRPr lang="en-US" dirty="0"/>
          </a:p>
          <a:p>
            <a:pPr algn="just"/>
            <a:r>
              <a:rPr lang="en-US" dirty="0"/>
              <a:t>Imagine a simple neural network with two input neurons (A and B) and one output neuron (C). The connections between these neurons have weights:</a:t>
            </a:r>
          </a:p>
          <a:p>
            <a:pPr algn="just"/>
            <a:r>
              <a:rPr lang="en-US" dirty="0"/>
              <a:t>Weight of A to C: W_AC</a:t>
            </a:r>
          </a:p>
          <a:p>
            <a:pPr algn="just"/>
            <a:r>
              <a:rPr lang="en-US" dirty="0"/>
              <a:t>Weight of B to C: W_BC</a:t>
            </a:r>
          </a:p>
          <a:p>
            <a:pPr algn="just"/>
            <a:r>
              <a:rPr lang="en-US" dirty="0"/>
              <a:t>If the inputs to A and B are X_A and X_B, respectively, then the activation of neuron C is calculated as:</a:t>
            </a:r>
          </a:p>
          <a:p>
            <a:pPr algn="just"/>
            <a:r>
              <a:rPr lang="en-US" dirty="0" err="1"/>
              <a:t>Activation_C</a:t>
            </a:r>
            <a:r>
              <a:rPr lang="en-US" dirty="0"/>
              <a:t> = W_AC * X_A + W_BC * X_B </a:t>
            </a:r>
          </a:p>
          <a:p>
            <a:pPr algn="just"/>
            <a:r>
              <a:rPr lang="en-US" dirty="0"/>
              <a:t>During training, the neural network adjusts these weights to minimize the error between its predicted output and the correct output. This is achieved using algorithms like </a:t>
            </a:r>
            <a:r>
              <a:rPr lang="en-US" dirty="0" err="1"/>
              <a:t>backpropagation</a:t>
            </a:r>
            <a:r>
              <a:rPr lang="en-US" dirty="0"/>
              <a:t>.</a:t>
            </a:r>
          </a:p>
          <a:p>
            <a:endParaRPr lang="en-US" sz="1600" b="1" dirty="0"/>
          </a:p>
        </p:txBody>
      </p:sp>
    </p:spTree>
    <p:extLst>
      <p:ext uri="{BB962C8B-B14F-4D97-AF65-F5344CB8AC3E}">
        <p14:creationId xmlns:p14="http://schemas.microsoft.com/office/powerpoint/2010/main" val="417029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Forward and Backward Propagation in Neural Networks</a:t>
            </a:r>
          </a:p>
        </p:txBody>
      </p:sp>
      <p:sp>
        <p:nvSpPr>
          <p:cNvPr id="2" name="Rectangle 1"/>
          <p:cNvSpPr/>
          <p:nvPr/>
        </p:nvSpPr>
        <p:spPr>
          <a:xfrm>
            <a:off x="205274" y="718457"/>
            <a:ext cx="8658808" cy="4216539"/>
          </a:xfrm>
          <a:prstGeom prst="rect">
            <a:avLst/>
          </a:prstGeom>
        </p:spPr>
        <p:txBody>
          <a:bodyPr wrap="square">
            <a:spAutoFit/>
          </a:bodyPr>
          <a:lstStyle/>
          <a:p>
            <a:pPr algn="just"/>
            <a:r>
              <a:rPr lang="en-US" dirty="0"/>
              <a:t>Neural networks learn by adjusting their weights to minimize the difference between their predicted outputs and the actual outputs. This process involves two main steps: </a:t>
            </a:r>
            <a:r>
              <a:rPr lang="en-US" b="1" dirty="0">
                <a:solidFill>
                  <a:schemeClr val="tx1"/>
                </a:solidFill>
              </a:rPr>
              <a:t>forward propagation</a:t>
            </a:r>
            <a:r>
              <a:rPr lang="en-US" dirty="0">
                <a:solidFill>
                  <a:schemeClr val="tx1"/>
                </a:solidFill>
              </a:rPr>
              <a:t> and </a:t>
            </a:r>
            <a:r>
              <a:rPr lang="en-US" b="1" dirty="0">
                <a:solidFill>
                  <a:schemeClr val="tx1"/>
                </a:solidFill>
              </a:rPr>
              <a:t>backward propagation</a:t>
            </a:r>
            <a:r>
              <a:rPr lang="en-US" dirty="0" smtClean="0">
                <a:solidFill>
                  <a:schemeClr val="tx1"/>
                </a:solidFill>
              </a:rPr>
              <a:t>.</a:t>
            </a:r>
          </a:p>
          <a:p>
            <a:pPr algn="just"/>
            <a:endParaRPr lang="en-US" dirty="0"/>
          </a:p>
          <a:p>
            <a:pPr algn="just"/>
            <a:r>
              <a:rPr lang="en-US" b="1" u="sng" dirty="0">
                <a:solidFill>
                  <a:schemeClr val="tx1"/>
                </a:solidFill>
              </a:rPr>
              <a:t>Forward </a:t>
            </a:r>
            <a:r>
              <a:rPr lang="en-US" b="1" u="sng" dirty="0" smtClean="0">
                <a:solidFill>
                  <a:schemeClr val="tx1"/>
                </a:solidFill>
              </a:rPr>
              <a:t>Propagation</a:t>
            </a:r>
          </a:p>
          <a:p>
            <a:pPr algn="just"/>
            <a:endParaRPr lang="en-US" b="1" u="sng" dirty="0">
              <a:solidFill>
                <a:schemeClr val="tx1"/>
              </a:solidFill>
            </a:endParaRPr>
          </a:p>
          <a:p>
            <a:pPr algn="just"/>
            <a:r>
              <a:rPr lang="en-US" b="1" dirty="0"/>
              <a:t>Input:</a:t>
            </a:r>
            <a:r>
              <a:rPr lang="en-US" dirty="0"/>
              <a:t> The input data is presented to the network.</a:t>
            </a:r>
          </a:p>
          <a:p>
            <a:pPr algn="just"/>
            <a:r>
              <a:rPr lang="en-US" b="1" dirty="0"/>
              <a:t>Calculation:</a:t>
            </a:r>
            <a:r>
              <a:rPr lang="en-US" dirty="0"/>
              <a:t> The input data is passed through the network layer by layer. At each layer, the weighted sum of the inputs is calculated, and an activation function is applied to determine the output.</a:t>
            </a:r>
          </a:p>
          <a:p>
            <a:pPr algn="just"/>
            <a:r>
              <a:rPr lang="en-US" b="1" dirty="0"/>
              <a:t>Output:</a:t>
            </a:r>
            <a:r>
              <a:rPr lang="en-US" dirty="0"/>
              <a:t> The final output of the network is produced</a:t>
            </a:r>
            <a:r>
              <a:rPr lang="en-US" dirty="0" smtClean="0"/>
              <a:t>.</a:t>
            </a:r>
          </a:p>
          <a:p>
            <a:pPr algn="just"/>
            <a:endParaRPr lang="en-US" dirty="0"/>
          </a:p>
          <a:p>
            <a:pPr algn="just"/>
            <a:r>
              <a:rPr lang="en-US" b="1" u="sng" dirty="0">
                <a:solidFill>
                  <a:schemeClr val="tx1"/>
                </a:solidFill>
              </a:rPr>
              <a:t>Backward </a:t>
            </a:r>
            <a:r>
              <a:rPr lang="en-US" b="1" u="sng" dirty="0" smtClean="0">
                <a:solidFill>
                  <a:schemeClr val="tx1"/>
                </a:solidFill>
              </a:rPr>
              <a:t>Propagation</a:t>
            </a:r>
          </a:p>
          <a:p>
            <a:pPr algn="just"/>
            <a:endParaRPr lang="en-US" b="1" u="sng" dirty="0">
              <a:solidFill>
                <a:schemeClr val="tx1"/>
              </a:solidFill>
            </a:endParaRPr>
          </a:p>
          <a:p>
            <a:pPr algn="just"/>
            <a:r>
              <a:rPr lang="en-US" b="1" dirty="0"/>
              <a:t>Error Calculation:</a:t>
            </a:r>
            <a:r>
              <a:rPr lang="en-US" dirty="0"/>
              <a:t> The difference between the predicted output and the actual output (error) is calculated.</a:t>
            </a:r>
          </a:p>
          <a:p>
            <a:pPr algn="just"/>
            <a:r>
              <a:rPr lang="en-US" b="1" dirty="0"/>
              <a:t>Gradient Calculation:</a:t>
            </a:r>
            <a:r>
              <a:rPr lang="en-US" dirty="0"/>
              <a:t> The gradients of the error with respect to the weights are calculated. This tells us how much each weight contributes to the error.</a:t>
            </a:r>
          </a:p>
          <a:p>
            <a:pPr algn="just"/>
            <a:r>
              <a:rPr lang="en-US" b="1" dirty="0"/>
              <a:t>Weight Update:</a:t>
            </a:r>
            <a:r>
              <a:rPr lang="en-US" dirty="0"/>
              <a:t> The weights are updated using an optimization algorithm, such as gradient descent, to minimize the error.</a:t>
            </a:r>
          </a:p>
          <a:p>
            <a:endParaRPr lang="en-US" sz="1600" b="1" dirty="0"/>
          </a:p>
        </p:txBody>
      </p:sp>
    </p:spTree>
    <p:extLst>
      <p:ext uri="{BB962C8B-B14F-4D97-AF65-F5344CB8AC3E}">
        <p14:creationId xmlns:p14="http://schemas.microsoft.com/office/powerpoint/2010/main" val="382822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Forward and Backward Propagation in Neural Networks</a:t>
            </a:r>
          </a:p>
        </p:txBody>
      </p:sp>
      <p:sp>
        <p:nvSpPr>
          <p:cNvPr id="2" name="Rectangle 1"/>
          <p:cNvSpPr/>
          <p:nvPr/>
        </p:nvSpPr>
        <p:spPr>
          <a:xfrm>
            <a:off x="205274" y="522514"/>
            <a:ext cx="8658808" cy="3139321"/>
          </a:xfrm>
          <a:prstGeom prst="rect">
            <a:avLst/>
          </a:prstGeom>
        </p:spPr>
        <p:txBody>
          <a:bodyPr wrap="square">
            <a:spAutoFit/>
          </a:bodyPr>
          <a:lstStyle/>
          <a:p>
            <a:pPr algn="just"/>
            <a:r>
              <a:rPr lang="en-US" b="1" u="sng" dirty="0">
                <a:solidFill>
                  <a:schemeClr val="tx1"/>
                </a:solidFill>
              </a:rPr>
              <a:t>Here's a simplified example</a:t>
            </a:r>
            <a:r>
              <a:rPr lang="en-US" b="1" u="sng" dirty="0" smtClean="0">
                <a:solidFill>
                  <a:schemeClr val="tx1"/>
                </a:solidFill>
              </a:rPr>
              <a:t>:</a:t>
            </a:r>
          </a:p>
          <a:p>
            <a:pPr algn="just"/>
            <a:r>
              <a:rPr lang="en-US" dirty="0" smtClean="0"/>
              <a:t>Imagine </a:t>
            </a:r>
            <a:r>
              <a:rPr lang="en-US" dirty="0"/>
              <a:t>a simple neural network with one input neuron, one hidden neuron, and one output neuron</a:t>
            </a:r>
            <a:r>
              <a:rPr lang="en-US" dirty="0" smtClean="0"/>
              <a:t>.</a:t>
            </a:r>
          </a:p>
          <a:p>
            <a:pPr algn="just"/>
            <a:endParaRPr lang="en-US" dirty="0"/>
          </a:p>
          <a:p>
            <a:pPr algn="just"/>
            <a:r>
              <a:rPr lang="en-US" b="1" u="sng" dirty="0">
                <a:solidFill>
                  <a:schemeClr val="tx1"/>
                </a:solidFill>
              </a:rPr>
              <a:t>Forward propagation:</a:t>
            </a:r>
            <a:r>
              <a:rPr lang="en-US" u="sng" dirty="0">
                <a:solidFill>
                  <a:schemeClr val="tx1"/>
                </a:solidFill>
              </a:rPr>
              <a:t> </a:t>
            </a:r>
            <a:r>
              <a:rPr lang="en-US" dirty="0"/>
              <a:t>The input is multiplied by the weight of the connection between the input and hidden neuron, and the result is passed through an activation function. The output of the hidden neuron is then multiplied by the weight of the connection between the hidden and output neuron, and the result is passed through another activation function to produce the final output</a:t>
            </a:r>
            <a:r>
              <a:rPr lang="en-US" dirty="0" smtClean="0"/>
              <a:t>.</a:t>
            </a:r>
          </a:p>
          <a:p>
            <a:pPr algn="just"/>
            <a:endParaRPr lang="en-US" dirty="0"/>
          </a:p>
          <a:p>
            <a:pPr algn="just"/>
            <a:r>
              <a:rPr lang="en-US" b="1" u="sng" dirty="0">
                <a:solidFill>
                  <a:schemeClr val="tx1"/>
                </a:solidFill>
              </a:rPr>
              <a:t>Backward propagation:</a:t>
            </a:r>
            <a:r>
              <a:rPr lang="en-US" u="sng" dirty="0">
                <a:solidFill>
                  <a:schemeClr val="tx1"/>
                </a:solidFill>
              </a:rPr>
              <a:t> </a:t>
            </a:r>
            <a:r>
              <a:rPr lang="en-US" dirty="0"/>
              <a:t>The error between the predicted output and the actual output is calculated. The gradients of the error with respect to the weights are calculated. The weights are updated using an optimization algorithm to minimize the error.</a:t>
            </a:r>
          </a:p>
          <a:p>
            <a:pPr algn="just"/>
            <a:r>
              <a:rPr lang="en-US" dirty="0"/>
              <a:t>This process is repeated many times with different training examples until the network learns to make accurate predictions.</a:t>
            </a:r>
          </a:p>
          <a:p>
            <a:endParaRPr lang="en-US" sz="1600" b="1" dirty="0"/>
          </a:p>
        </p:txBody>
      </p:sp>
    </p:spTree>
    <p:extLst>
      <p:ext uri="{BB962C8B-B14F-4D97-AF65-F5344CB8AC3E}">
        <p14:creationId xmlns:p14="http://schemas.microsoft.com/office/powerpoint/2010/main" val="335076347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696</Words>
  <Application>Microsoft Office PowerPoint</Application>
  <PresentationFormat>On-screen Show (16:9)</PresentationFormat>
  <Paragraphs>146</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Roboto</vt:lpstr>
      <vt:lpstr>Geometric</vt:lpstr>
      <vt:lpstr>NEURAL NETWORKS</vt:lpstr>
      <vt:lpstr>Neural Networks: The Building Blocks of AI</vt:lpstr>
      <vt:lpstr>Neural Networks: The Building Blocks of AI</vt:lpstr>
      <vt:lpstr>Neural Networks: The Building Blocks of AI</vt:lpstr>
      <vt:lpstr>Types Of Neural Networks</vt:lpstr>
      <vt:lpstr>Neural Networks - Example</vt:lpstr>
      <vt:lpstr>Weights in Neural Networks</vt:lpstr>
      <vt:lpstr>Forward and Backward Propagation in Neural Networks</vt:lpstr>
      <vt:lpstr>Forward and Backward Propagation in Neural Networks</vt:lpstr>
      <vt:lpstr>How Neural Networks Embody Intelligence: A Breakdown</vt:lpstr>
      <vt:lpstr>How Neural Networks Embody Intelligence: A Breakdown</vt:lpstr>
      <vt:lpstr>ADVANCE AI MODELS - GANs, Diffusers, and Transformer Models </vt:lpstr>
      <vt:lpstr>ADVANCE AI MODELS - GANs, Diffusers, and Transformer Models </vt:lpstr>
      <vt:lpstr>ADVANCE AI MODELS - GANs, Diffusers, and Transformer Models </vt:lpstr>
      <vt:lpstr>Neural Networks: Hyper-Parameters</vt:lpstr>
      <vt:lpstr>Gradient Descent </vt:lpstr>
      <vt:lpstr>Learning Rate </vt:lpstr>
      <vt:lpstr>Batch Size  </vt:lpstr>
      <vt:lpstr>Number of Epochs </vt:lpstr>
      <vt:lpstr>Activation Functions (Neuron)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183</cp:revision>
  <dcterms:modified xsi:type="dcterms:W3CDTF">2024-08-27T07:50:15Z</dcterms:modified>
</cp:coreProperties>
</file>