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383" r:id="rId3"/>
    <p:sldId id="449" r:id="rId4"/>
    <p:sldId id="450" r:id="rId5"/>
    <p:sldId id="451" r:id="rId6"/>
  </p:sldIdLst>
  <p:sldSz cx="9144000" cy="5143500" type="screen16x9"/>
  <p:notesSz cx="6858000" cy="9144000"/>
  <p:embeddedFontLst>
    <p:embeddedFont>
      <p:font typeface="Roboto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3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39478" y="2155375"/>
            <a:ext cx="8222100" cy="690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80" b="1" dirty="0" smtClean="0"/>
              <a:t>SUPPORT VECTOR MACHINE </a:t>
            </a:r>
            <a:br>
              <a:rPr lang="en-US" sz="3280" b="1" dirty="0" smtClean="0"/>
            </a:br>
            <a:r>
              <a:rPr lang="en-US" sz="3280" b="1" dirty="0" smtClean="0"/>
              <a:t> DECISION TREE &amp; RANDOM FOREST</a:t>
            </a:r>
            <a:br>
              <a:rPr lang="en-US" sz="3280" b="1" dirty="0" smtClean="0"/>
            </a:br>
            <a:r>
              <a:rPr lang="en-US" sz="3280" b="1" dirty="0" smtClean="0"/>
              <a:t>MODELS</a:t>
            </a:r>
            <a:endParaRPr sz="328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;g1e44a481ae3_0_0"/>
          <p:cNvSpPr txBox="1">
            <a:spLocks noGrp="1"/>
          </p:cNvSpPr>
          <p:nvPr>
            <p:ph type="body" idx="1"/>
          </p:nvPr>
        </p:nvSpPr>
        <p:spPr>
          <a:xfrm>
            <a:off x="126696" y="572437"/>
            <a:ext cx="8650800" cy="3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22873" lvl="0" indent="0" algn="just">
              <a:buClr>
                <a:schemeClr val="dk1"/>
              </a:buClr>
              <a:buSzPts val="1665"/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Support Vector Machine (SVM) </a:t>
            </a:r>
            <a:r>
              <a:rPr lang="en-US" dirty="0">
                <a:latin typeface="+mn-lt"/>
              </a:rPr>
              <a:t>is a supervised machine learning algorithm commonly used for classification and regression tasks. It's particularly effective in scenarios where data is not linearly separable and works well in high-dimensional spaces. Here’s a detailed breakdown</a:t>
            </a:r>
            <a:r>
              <a:rPr lang="en-US" dirty="0" smtClean="0">
                <a:latin typeface="+mn-lt"/>
              </a:rPr>
              <a:t>:</a:t>
            </a:r>
          </a:p>
          <a:p>
            <a:pPr marL="122873" lvl="0" indent="0" algn="just">
              <a:buClr>
                <a:schemeClr val="dk1"/>
              </a:buClr>
              <a:buSzPts val="1665"/>
              <a:buNone/>
            </a:pPr>
            <a:endParaRPr lang="en-US" dirty="0" smtClean="0">
              <a:latin typeface="+mn-lt"/>
            </a:endParaRPr>
          </a:p>
          <a:p>
            <a:pPr marL="114300" indent="0" algn="just">
              <a:buNone/>
            </a:pPr>
            <a:r>
              <a:rPr lang="en-US" b="1" u="sng" dirty="0">
                <a:solidFill>
                  <a:schemeClr val="tx1"/>
                </a:solidFill>
                <a:latin typeface="+mn-lt"/>
              </a:rPr>
              <a:t>Key Concepts of SVM</a:t>
            </a:r>
            <a:r>
              <a:rPr lang="en-US" b="1" u="sng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114300" indent="0" algn="just">
              <a:buNone/>
            </a:pPr>
            <a:endParaRPr lang="en-US" b="1" dirty="0">
              <a:latin typeface="+mn-lt"/>
            </a:endParaRPr>
          </a:p>
          <a:p>
            <a:pPr marL="114300" indent="0" algn="just">
              <a:buNone/>
            </a:pPr>
            <a:r>
              <a:rPr lang="en-US" b="1" dirty="0" smtClean="0">
                <a:latin typeface="+mn-lt"/>
              </a:rPr>
              <a:t>1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Hyperplane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114300" indent="0" algn="just">
              <a:buNone/>
            </a:pPr>
            <a:endParaRPr lang="en-US" b="1" dirty="0">
              <a:latin typeface="+mn-lt"/>
            </a:endParaRPr>
          </a:p>
          <a:p>
            <a:pPr algn="just"/>
            <a:r>
              <a:rPr lang="en-US" dirty="0">
                <a:latin typeface="+mn-lt"/>
              </a:rPr>
              <a:t>The core idea of SVM is to find a </a:t>
            </a:r>
            <a:r>
              <a:rPr lang="en-US" dirty="0" err="1">
                <a:latin typeface="+mn-lt"/>
              </a:rPr>
              <a:t>hyperplane</a:t>
            </a:r>
            <a:r>
              <a:rPr lang="en-US" dirty="0">
                <a:latin typeface="+mn-lt"/>
              </a:rPr>
              <a:t> that best separates the data points into different classes. For two-dimensional data, this </a:t>
            </a:r>
            <a:r>
              <a:rPr lang="en-US" dirty="0" err="1">
                <a:latin typeface="+mn-lt"/>
              </a:rPr>
              <a:t>hyperplane</a:t>
            </a:r>
            <a:r>
              <a:rPr lang="en-US" dirty="0">
                <a:latin typeface="+mn-lt"/>
              </a:rPr>
              <a:t> is a line; for three-dimensional data, it's a plane, and so on.</a:t>
            </a:r>
          </a:p>
          <a:p>
            <a:pPr algn="just"/>
            <a:r>
              <a:rPr lang="en-US" dirty="0">
                <a:latin typeface="+mn-lt"/>
              </a:rPr>
              <a:t>SVM tries to find the optimal </a:t>
            </a:r>
            <a:r>
              <a:rPr lang="en-US" dirty="0" err="1">
                <a:latin typeface="+mn-lt"/>
              </a:rPr>
              <a:t>hyperplane</a:t>
            </a:r>
            <a:r>
              <a:rPr lang="en-US" dirty="0">
                <a:latin typeface="+mn-lt"/>
              </a:rPr>
              <a:t> that maximizes the margin between the classes. The margin is the distance between the </a:t>
            </a:r>
            <a:r>
              <a:rPr lang="en-US" dirty="0" err="1">
                <a:latin typeface="+mn-lt"/>
              </a:rPr>
              <a:t>hyperplane</a:t>
            </a:r>
            <a:r>
              <a:rPr lang="en-US" dirty="0">
                <a:latin typeface="+mn-lt"/>
              </a:rPr>
              <a:t> and the nearest data points from either class, known as </a:t>
            </a:r>
            <a:r>
              <a:rPr lang="en-US" b="1" dirty="0">
                <a:latin typeface="+mn-lt"/>
              </a:rPr>
              <a:t>support vectors</a:t>
            </a:r>
            <a:r>
              <a:rPr lang="en-US" dirty="0" smtClean="0">
                <a:latin typeface="+mn-lt"/>
              </a:rPr>
              <a:t>.</a:t>
            </a:r>
          </a:p>
          <a:p>
            <a:pPr marL="114300" indent="0" algn="just">
              <a:buNone/>
            </a:pPr>
            <a:endParaRPr lang="en-US" dirty="0">
              <a:latin typeface="+mn-lt"/>
            </a:endParaRPr>
          </a:p>
          <a:p>
            <a:pPr marL="114300" indent="0" algn="just">
              <a:buNone/>
            </a:pPr>
            <a:r>
              <a:rPr lang="en-US" b="1" dirty="0">
                <a:latin typeface="+mn-lt"/>
              </a:rPr>
              <a:t>2.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Support Vectors:</a:t>
            </a:r>
          </a:p>
          <a:p>
            <a:pPr algn="just"/>
            <a:r>
              <a:rPr lang="en-US" dirty="0">
                <a:latin typeface="+mn-lt"/>
              </a:rPr>
              <a:t>These are the data points that lie closest to the </a:t>
            </a:r>
            <a:r>
              <a:rPr lang="en-US" dirty="0" err="1">
                <a:latin typeface="+mn-lt"/>
              </a:rPr>
              <a:t>hyperplane</a:t>
            </a:r>
            <a:r>
              <a:rPr lang="en-US" dirty="0">
                <a:latin typeface="+mn-lt"/>
              </a:rPr>
              <a:t> and are critical in defining the optimal position of the </a:t>
            </a:r>
            <a:r>
              <a:rPr lang="en-US" dirty="0" err="1">
                <a:latin typeface="+mn-lt"/>
              </a:rPr>
              <a:t>hyperplane</a:t>
            </a:r>
            <a:r>
              <a:rPr lang="en-US" dirty="0">
                <a:latin typeface="+mn-lt"/>
              </a:rPr>
              <a:t>. The algorithm uses these points to build the decision boundary.</a:t>
            </a:r>
          </a:p>
          <a:p>
            <a:pPr algn="just"/>
            <a:r>
              <a:rPr lang="en-US" dirty="0">
                <a:latin typeface="+mn-lt"/>
              </a:rPr>
              <a:t>Support vectors determine the margin, so only a subset of training data is used in the final model.</a:t>
            </a:r>
          </a:p>
          <a:p>
            <a:pPr marL="122873" lvl="0" indent="0" algn="just">
              <a:buClr>
                <a:schemeClr val="dk1"/>
              </a:buClr>
              <a:buSzPts val="1665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SUPPORT VECTOR MACHINE (SVM)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6539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;g1e44a481ae3_0_0"/>
          <p:cNvSpPr txBox="1">
            <a:spLocks noGrp="1"/>
          </p:cNvSpPr>
          <p:nvPr>
            <p:ph type="body" idx="1"/>
          </p:nvPr>
        </p:nvSpPr>
        <p:spPr>
          <a:xfrm>
            <a:off x="126696" y="572437"/>
            <a:ext cx="8650800" cy="3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3. </a:t>
            </a:r>
            <a:r>
              <a:rPr lang="en-US" sz="1200" b="1" dirty="0" smtClean="0">
                <a:solidFill>
                  <a:schemeClr val="tx1"/>
                </a:solidFill>
                <a:latin typeface="+mn-lt"/>
              </a:rPr>
              <a:t>Maximizing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the Margin</a:t>
            </a:r>
            <a:r>
              <a:rPr lang="en-US" sz="1200" b="1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algn="just"/>
            <a:r>
              <a:rPr lang="en-US" sz="1200" dirty="0" smtClean="0">
                <a:latin typeface="+mn-lt"/>
              </a:rPr>
              <a:t>SVM </a:t>
            </a:r>
            <a:r>
              <a:rPr lang="en-US" sz="1200" dirty="0">
                <a:latin typeface="+mn-lt"/>
              </a:rPr>
              <a:t>aims to maximize the margin between the classes, as a larger margin reduces the chance of misclassification.</a:t>
            </a:r>
          </a:p>
          <a:p>
            <a:pPr algn="just"/>
            <a:r>
              <a:rPr lang="en-US" sz="1200" dirty="0">
                <a:latin typeface="+mn-lt"/>
              </a:rPr>
              <a:t>The optimization problem in SVM involves finding the </a:t>
            </a:r>
            <a:r>
              <a:rPr lang="en-US" sz="1200" dirty="0" err="1">
                <a:latin typeface="+mn-lt"/>
              </a:rPr>
              <a:t>hyperplane</a:t>
            </a:r>
            <a:r>
              <a:rPr lang="en-US" sz="1200" dirty="0">
                <a:latin typeface="+mn-lt"/>
              </a:rPr>
              <a:t> that provides the maximum margin while correctly classifying the training data</a:t>
            </a:r>
            <a:r>
              <a:rPr lang="en-US" sz="1200" dirty="0" smtClean="0">
                <a:latin typeface="+mn-lt"/>
              </a:rPr>
              <a:t>.</a:t>
            </a:r>
          </a:p>
          <a:p>
            <a:pPr marL="114300" indent="0" algn="just">
              <a:buNone/>
            </a:pPr>
            <a:endParaRPr lang="en-US" sz="1200" dirty="0">
              <a:latin typeface="+mn-lt"/>
            </a:endParaRPr>
          </a:p>
          <a:p>
            <a:pPr marL="114300" indent="0" algn="just">
              <a:buNone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4. Linear SVM</a:t>
            </a:r>
            <a:r>
              <a:rPr lang="en-US" sz="1200" b="1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algn="just"/>
            <a:r>
              <a:rPr lang="en-US" sz="1200" dirty="0" smtClean="0">
                <a:latin typeface="+mn-lt"/>
              </a:rPr>
              <a:t>In </a:t>
            </a:r>
            <a:r>
              <a:rPr lang="en-US" sz="1200" dirty="0">
                <a:latin typeface="+mn-lt"/>
              </a:rPr>
              <a:t>the case where the data is linearly separable, SVM will find a straight line (or </a:t>
            </a:r>
            <a:r>
              <a:rPr lang="en-US" sz="1200" dirty="0" err="1">
                <a:latin typeface="+mn-lt"/>
              </a:rPr>
              <a:t>hyperplane</a:t>
            </a:r>
            <a:r>
              <a:rPr lang="en-US" sz="1200" dirty="0">
                <a:latin typeface="+mn-lt"/>
              </a:rPr>
              <a:t>) that separates the two classes with the largest margin. This is referred to as </a:t>
            </a:r>
            <a:r>
              <a:rPr lang="en-US" sz="1200" b="1" dirty="0">
                <a:latin typeface="+mn-lt"/>
              </a:rPr>
              <a:t>Linear SVM</a:t>
            </a:r>
            <a:r>
              <a:rPr lang="en-US" sz="1200" dirty="0">
                <a:latin typeface="+mn-lt"/>
              </a:rPr>
              <a:t>.</a:t>
            </a:r>
          </a:p>
          <a:p>
            <a:pPr marL="114300" indent="0" algn="just">
              <a:buNone/>
            </a:pPr>
            <a:endParaRPr lang="en-US" sz="1200" b="1" dirty="0" smtClean="0">
              <a:latin typeface="+mn-lt"/>
            </a:endParaRPr>
          </a:p>
          <a:p>
            <a:pPr marL="114300" indent="0" algn="just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+mn-lt"/>
              </a:rPr>
              <a:t>5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. Non-linear SVM and the Kernel Trick</a:t>
            </a:r>
            <a:r>
              <a:rPr lang="en-US" sz="1200" b="1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algn="just"/>
            <a:r>
              <a:rPr lang="en-US" sz="1200" dirty="0" smtClean="0">
                <a:latin typeface="+mn-lt"/>
              </a:rPr>
              <a:t>In </a:t>
            </a:r>
            <a:r>
              <a:rPr lang="en-US" sz="1200" dirty="0">
                <a:latin typeface="+mn-lt"/>
              </a:rPr>
              <a:t>many cases, the data is not linearly separable. To handle this, SVM uses a technique called the </a:t>
            </a:r>
            <a:r>
              <a:rPr lang="en-US" sz="1200" b="1" dirty="0">
                <a:latin typeface="+mn-lt"/>
              </a:rPr>
              <a:t>kernel trick</a:t>
            </a:r>
            <a:r>
              <a:rPr lang="en-US" sz="1200" dirty="0">
                <a:latin typeface="+mn-lt"/>
              </a:rPr>
              <a:t>.</a:t>
            </a:r>
          </a:p>
          <a:p>
            <a:pPr algn="just"/>
            <a:r>
              <a:rPr lang="en-US" sz="1200" dirty="0">
                <a:latin typeface="+mn-lt"/>
              </a:rPr>
              <a:t>The kernel function maps the original feature space into a higher-dimensional space where the data may become linearly separable. Popular kernel functions include:</a:t>
            </a:r>
          </a:p>
          <a:p>
            <a:pPr lvl="1" algn="just"/>
            <a:r>
              <a:rPr lang="en-US" sz="1200" b="1" dirty="0">
                <a:latin typeface="+mn-lt"/>
              </a:rPr>
              <a:t>Linear Kernel</a:t>
            </a:r>
            <a:r>
              <a:rPr lang="en-US" sz="1200" dirty="0">
                <a:latin typeface="+mn-lt"/>
              </a:rPr>
              <a:t>: Used when the data is linearly separable.</a:t>
            </a:r>
          </a:p>
          <a:p>
            <a:pPr lvl="1" algn="just"/>
            <a:r>
              <a:rPr lang="en-US" sz="1200" b="1" dirty="0">
                <a:latin typeface="+mn-lt"/>
              </a:rPr>
              <a:t>Polynomial Kernel</a:t>
            </a:r>
            <a:r>
              <a:rPr lang="en-US" sz="1200" dirty="0">
                <a:latin typeface="+mn-lt"/>
              </a:rPr>
              <a:t>: Projects the data into a higher dimension using polynomial functions.</a:t>
            </a:r>
          </a:p>
          <a:p>
            <a:pPr lvl="1" algn="just"/>
            <a:r>
              <a:rPr lang="en-US" sz="1200" b="1" dirty="0">
                <a:latin typeface="+mn-lt"/>
              </a:rPr>
              <a:t>Radial Basis Function (RBF) Kernel/Gaussian Kernel</a:t>
            </a:r>
            <a:r>
              <a:rPr lang="en-US" sz="1200" dirty="0">
                <a:latin typeface="+mn-lt"/>
              </a:rPr>
              <a:t>: One of the most commonly used kernels, which maps data into infinite-dimensional space</a:t>
            </a:r>
            <a:r>
              <a:rPr lang="en-US" sz="1200" dirty="0" smtClean="0">
                <a:latin typeface="+mn-lt"/>
              </a:rPr>
              <a:t>.</a:t>
            </a:r>
            <a:endParaRPr sz="12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6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SUPPORT VECTOR MACHINE (SVM)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8937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;g1e44a481ae3_0_0"/>
          <p:cNvSpPr txBox="1">
            <a:spLocks noGrp="1"/>
          </p:cNvSpPr>
          <p:nvPr>
            <p:ph type="body" idx="1"/>
          </p:nvPr>
        </p:nvSpPr>
        <p:spPr>
          <a:xfrm>
            <a:off x="126696" y="572437"/>
            <a:ext cx="8650800" cy="3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6.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Soft Margin and Hard Margin:</a:t>
            </a:r>
          </a:p>
          <a:p>
            <a:pPr algn="just"/>
            <a:r>
              <a:rPr lang="en-US" sz="1400" b="1" dirty="0">
                <a:latin typeface="+mj-lt"/>
              </a:rPr>
              <a:t>Hard Margin SVM</a:t>
            </a:r>
            <a:r>
              <a:rPr lang="en-US" sz="1400" dirty="0">
                <a:latin typeface="+mj-lt"/>
              </a:rPr>
              <a:t>: Tries to find a </a:t>
            </a:r>
            <a:r>
              <a:rPr lang="en-US" sz="1400" dirty="0" err="1">
                <a:latin typeface="+mj-lt"/>
              </a:rPr>
              <a:t>hyperplane</a:t>
            </a:r>
            <a:r>
              <a:rPr lang="en-US" sz="1400" dirty="0">
                <a:latin typeface="+mj-lt"/>
              </a:rPr>
              <a:t> that perfectly separates the classes. This can only be used if the data is perfectly linearly separable.</a:t>
            </a:r>
          </a:p>
          <a:p>
            <a:pPr algn="just"/>
            <a:r>
              <a:rPr lang="en-US" sz="1400" b="1" dirty="0">
                <a:latin typeface="+mj-lt"/>
              </a:rPr>
              <a:t>Soft Margin SVM</a:t>
            </a:r>
            <a:r>
              <a:rPr lang="en-US" sz="1400" dirty="0">
                <a:latin typeface="+mj-lt"/>
              </a:rPr>
              <a:t>: Allows for some misclassification in the training data to make the model more generalizable and applicable to real-world noisy datasets. The penalty for misclassified points is controlled by a parameter </a:t>
            </a:r>
            <a:r>
              <a:rPr lang="en-US" sz="1400" b="1" dirty="0">
                <a:latin typeface="+mj-lt"/>
              </a:rPr>
              <a:t>C</a:t>
            </a:r>
            <a:r>
              <a:rPr lang="en-US" sz="1400" dirty="0" smtClean="0">
                <a:latin typeface="+mj-lt"/>
              </a:rPr>
              <a:t>.</a:t>
            </a:r>
          </a:p>
          <a:p>
            <a:pPr algn="just"/>
            <a:endParaRPr lang="en-US" sz="1400" dirty="0">
              <a:latin typeface="+mj-lt"/>
            </a:endParaRPr>
          </a:p>
          <a:p>
            <a:pPr marL="114300" indent="0" algn="just">
              <a:buNone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7. Slack Variables:</a:t>
            </a:r>
          </a:p>
          <a:p>
            <a:pPr algn="just"/>
            <a:r>
              <a:rPr lang="en-US" sz="1400" dirty="0">
                <a:latin typeface="+mj-lt"/>
              </a:rPr>
              <a:t>In soft-margin SVM, slack variables are introduced to handle misclassifications. They allow some points to lie within the margin or be misclassified but with a penalty proportional to their distance from the correct classification.</a:t>
            </a:r>
          </a:p>
        </p:txBody>
      </p:sp>
      <p:sp>
        <p:nvSpPr>
          <p:cNvPr id="6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SUPPORT VECTOR MACHINE (SVM)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306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;g1e44a481ae3_0_0"/>
          <p:cNvSpPr txBox="1">
            <a:spLocks noGrp="1"/>
          </p:cNvSpPr>
          <p:nvPr>
            <p:ph type="body" idx="1"/>
          </p:nvPr>
        </p:nvSpPr>
        <p:spPr>
          <a:xfrm>
            <a:off x="126696" y="572437"/>
            <a:ext cx="8650800" cy="3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US" sz="1400" b="1" dirty="0">
                <a:latin typeface="+mn-lt"/>
              </a:rPr>
              <a:t>A </a:t>
            </a:r>
            <a:r>
              <a:rPr lang="en-US" sz="1400" b="1" dirty="0">
                <a:solidFill>
                  <a:schemeClr val="tx1"/>
                </a:solidFill>
                <a:latin typeface="+mn-lt"/>
              </a:rPr>
              <a:t>Decision Tree </a:t>
            </a:r>
            <a:r>
              <a:rPr lang="en-US" sz="1400" b="1" dirty="0">
                <a:latin typeface="+mn-lt"/>
              </a:rPr>
              <a:t>is a supervised machine learning algorithm used for both classification and regression tasks. It works by splitting the data into subsets based on the value of input features, creating a tree-like model of decisions and their possible consequences. The model is easy to interpret, versatile, and can handle both categorical and continuous data. Here’s a detailed breakdown:</a:t>
            </a:r>
          </a:p>
        </p:txBody>
      </p:sp>
      <p:sp>
        <p:nvSpPr>
          <p:cNvPr id="6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DECISION TREE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28765162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592</Words>
  <Application>Microsoft Office PowerPoint</Application>
  <PresentationFormat>On-screen Show (16:9)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Roboto</vt:lpstr>
      <vt:lpstr>Geometric</vt:lpstr>
      <vt:lpstr>SUPPORT VECTOR MACHINE   DECISION TREE &amp; RANDOM FOREST MODELS</vt:lpstr>
      <vt:lpstr>SUPPORT VECTOR MACHINE (SVM)</vt:lpstr>
      <vt:lpstr>SUPPORT VECTOR MACHINE (SVM)</vt:lpstr>
      <vt:lpstr>SUPPORT VECTOR MACHINE (SVM)</vt:lpstr>
      <vt:lpstr>DECISION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dc:creator>azam</dc:creator>
  <cp:lastModifiedBy>azam</cp:lastModifiedBy>
  <cp:revision>186</cp:revision>
  <dcterms:modified xsi:type="dcterms:W3CDTF">2024-08-27T08:03:26Z</dcterms:modified>
</cp:coreProperties>
</file>