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343" r:id="rId3"/>
    <p:sldId id="347" r:id="rId4"/>
    <p:sldId id="348" r:id="rId5"/>
    <p:sldId id="344" r:id="rId6"/>
    <p:sldId id="346" r:id="rId7"/>
    <p:sldId id="345" r:id="rId8"/>
    <p:sldId id="349" r:id="rId9"/>
    <p:sldId id="350" r:id="rId10"/>
    <p:sldId id="351" r:id="rId11"/>
    <p:sldId id="352" r:id="rId12"/>
    <p:sldId id="353" r:id="rId13"/>
    <p:sldId id="354" r:id="rId14"/>
    <p:sldId id="362" r:id="rId15"/>
    <p:sldId id="361" r:id="rId16"/>
    <p:sldId id="355" r:id="rId17"/>
    <p:sldId id="356" r:id="rId18"/>
    <p:sldId id="360" r:id="rId19"/>
    <p:sldId id="357" r:id="rId20"/>
    <p:sldId id="358" r:id="rId21"/>
    <p:sldId id="359" r:id="rId22"/>
    <p:sldId id="363" r:id="rId23"/>
    <p:sldId id="364" r:id="rId24"/>
    <p:sldId id="365" r:id="rId25"/>
    <p:sldId id="366" r:id="rId26"/>
    <p:sldId id="367" r:id="rId27"/>
    <p:sldId id="368" r:id="rId28"/>
    <p:sldId id="369" r:id="rId29"/>
    <p:sldId id="370" r:id="rId30"/>
    <p:sldId id="371" r:id="rId31"/>
    <p:sldId id="372" r:id="rId32"/>
    <p:sldId id="374" r:id="rId33"/>
    <p:sldId id="375" r:id="rId34"/>
    <p:sldId id="376" r:id="rId35"/>
    <p:sldId id="377" r:id="rId36"/>
    <p:sldId id="373" r:id="rId37"/>
    <p:sldId id="378" r:id="rId38"/>
    <p:sldId id="379" r:id="rId39"/>
    <p:sldId id="380" r:id="rId40"/>
    <p:sldId id="381" r:id="rId41"/>
    <p:sldId id="382" r:id="rId42"/>
  </p:sldIdLst>
  <p:sldSz cx="9144000" cy="5143500" type="screen16x9"/>
  <p:notesSz cx="6858000" cy="9144000"/>
  <p:embeddedFontLs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39478" y="1595535"/>
            <a:ext cx="8222100" cy="17448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DESCRIPTIVE STATISTICS</a:t>
            </a:r>
            <a:br>
              <a:rPr lang="en-US" sz="3280" b="1" dirty="0" smtClean="0"/>
            </a:br>
            <a:r>
              <a:rPr lang="en-US" sz="3280" b="1" dirty="0" smtClean="0"/>
              <a:t>AND</a:t>
            </a:r>
            <a:br>
              <a:rPr lang="en-US" sz="3280" b="1" dirty="0" smtClean="0"/>
            </a:br>
            <a:r>
              <a:rPr lang="en-US" sz="3280" b="1" dirty="0" smtClean="0"/>
              <a:t>PROBABILTY </a:t>
            </a:r>
            <a:endParaRPr sz="328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CENTRAL TENDENCY</a:t>
            </a:r>
            <a:endParaRPr lang="en-US" sz="2400" b="1" dirty="0"/>
          </a:p>
        </p:txBody>
      </p:sp>
      <p:sp>
        <p:nvSpPr>
          <p:cNvPr id="3" name="Rectangle 2"/>
          <p:cNvSpPr/>
          <p:nvPr/>
        </p:nvSpPr>
        <p:spPr>
          <a:xfrm>
            <a:off x="466529" y="488241"/>
            <a:ext cx="8089641" cy="1169551"/>
          </a:xfrm>
          <a:prstGeom prst="rect">
            <a:avLst/>
          </a:prstGeom>
        </p:spPr>
        <p:txBody>
          <a:bodyPr wrap="square">
            <a:spAutoFit/>
          </a:bodyPr>
          <a:lstStyle/>
          <a:p>
            <a:r>
              <a:rPr lang="en-US" b="1" dirty="0"/>
              <a:t>Mode</a:t>
            </a:r>
            <a:r>
              <a:rPr lang="en-US" dirty="0"/>
              <a:t> is the value that appears most frequently in a dataset. A dataset can have one mode (</a:t>
            </a:r>
            <a:r>
              <a:rPr lang="en-US" dirty="0" err="1"/>
              <a:t>unimodal</a:t>
            </a:r>
            <a:r>
              <a:rPr lang="en-US" dirty="0"/>
              <a:t>), more than one mode (bimodal or multimodal), or no mode if all values are unique.</a:t>
            </a:r>
          </a:p>
          <a:p>
            <a:r>
              <a:rPr lang="en-US" b="1" dirty="0"/>
              <a:t>Example:</a:t>
            </a:r>
            <a:endParaRPr lang="en-US" dirty="0"/>
          </a:p>
          <a:p>
            <a:r>
              <a:rPr lang="en-US" dirty="0"/>
              <a:t>For the dataset: </a:t>
            </a:r>
            <a:r>
              <a:rPr lang="en-US" dirty="0" smtClean="0"/>
              <a:t>5,10,15,15,20,25</a:t>
            </a:r>
            <a:endParaRPr lang="en-US" dirty="0"/>
          </a:p>
          <a:p>
            <a:r>
              <a:rPr lang="en-US" dirty="0"/>
              <a:t>Mode: 15 (appears </a:t>
            </a:r>
            <a:r>
              <a:rPr lang="en-US"/>
              <a:t>twice</a:t>
            </a:r>
            <a:r>
              <a:rPr lang="en-US" smtClean="0"/>
              <a:t>)</a:t>
            </a:r>
            <a:endParaRPr lang="en-US" dirty="0"/>
          </a:p>
        </p:txBody>
      </p:sp>
    </p:spTree>
    <p:extLst>
      <p:ext uri="{BB962C8B-B14F-4D97-AF65-F5344CB8AC3E}">
        <p14:creationId xmlns:p14="http://schemas.microsoft.com/office/powerpoint/2010/main" val="2988323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466529" y="488241"/>
            <a:ext cx="8089641" cy="2031325"/>
          </a:xfrm>
          <a:prstGeom prst="rect">
            <a:avLst/>
          </a:prstGeom>
        </p:spPr>
        <p:txBody>
          <a:bodyPr wrap="square">
            <a:spAutoFit/>
          </a:bodyPr>
          <a:lstStyle/>
          <a:p>
            <a:r>
              <a:rPr lang="en-US" dirty="0"/>
              <a:t>Measures of dispersion are statistical tools used to describe the spread or variability of a set of data. They provide insights into the degree to which data points in a dataset differ from the mean or median. The most commonly used measures of dispersion include</a:t>
            </a:r>
            <a:r>
              <a:rPr lang="en-US" dirty="0" smtClean="0"/>
              <a:t>:</a:t>
            </a:r>
          </a:p>
          <a:p>
            <a:endParaRPr lang="en-US" dirty="0"/>
          </a:p>
          <a:p>
            <a:pPr marL="285750" indent="-285750">
              <a:buFont typeface="Wingdings" pitchFamily="2" charset="2"/>
              <a:buChar char="v"/>
            </a:pPr>
            <a:r>
              <a:rPr lang="en-US" b="1" dirty="0" smtClean="0"/>
              <a:t>Variance</a:t>
            </a:r>
          </a:p>
          <a:p>
            <a:pPr marL="285750" indent="-285750">
              <a:buFont typeface="Wingdings" pitchFamily="2" charset="2"/>
              <a:buChar char="v"/>
            </a:pPr>
            <a:r>
              <a:rPr lang="en-US" b="1" dirty="0"/>
              <a:t>Standard </a:t>
            </a:r>
            <a:r>
              <a:rPr lang="en-US" b="1" dirty="0" smtClean="0"/>
              <a:t>Deviation</a:t>
            </a:r>
          </a:p>
          <a:p>
            <a:pPr marL="285750" indent="-285750">
              <a:buFont typeface="Wingdings" pitchFamily="2" charset="2"/>
              <a:buChar char="v"/>
            </a:pPr>
            <a:r>
              <a:rPr lang="en-US" b="1" dirty="0" smtClean="0"/>
              <a:t>Coefficient </a:t>
            </a:r>
            <a:r>
              <a:rPr lang="en-US" b="1" dirty="0"/>
              <a:t>of Variation (CV</a:t>
            </a:r>
            <a:r>
              <a:rPr lang="en-US" b="1" dirty="0" smtClean="0"/>
              <a:t>)</a:t>
            </a:r>
          </a:p>
          <a:p>
            <a:endParaRPr lang="en-US" b="1" dirty="0"/>
          </a:p>
          <a:p>
            <a:r>
              <a:rPr lang="en-US" b="1" u="sng" dirty="0" smtClean="0"/>
              <a:t>VARIANCE:</a:t>
            </a:r>
            <a:endParaRPr lang="en-US" b="1" u="sng"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268" y="2603541"/>
            <a:ext cx="565785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0689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466529" y="488240"/>
            <a:ext cx="8089641" cy="307777"/>
          </a:xfrm>
          <a:prstGeom prst="rect">
            <a:avLst/>
          </a:prstGeom>
        </p:spPr>
        <p:txBody>
          <a:bodyPr wrap="square">
            <a:spAutoFit/>
          </a:bodyPr>
          <a:lstStyle/>
          <a:p>
            <a:r>
              <a:rPr lang="en-US" b="1" u="sng" dirty="0" smtClean="0"/>
              <a:t>STANDARD DEVIATION</a:t>
            </a:r>
            <a:endParaRPr lang="en-US" b="1" u="sng"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29" y="796018"/>
            <a:ext cx="6734175" cy="1915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291" y="2967141"/>
            <a:ext cx="6638925" cy="1875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64291" y="2661537"/>
            <a:ext cx="8089641" cy="307777"/>
          </a:xfrm>
          <a:prstGeom prst="rect">
            <a:avLst/>
          </a:prstGeom>
        </p:spPr>
        <p:txBody>
          <a:bodyPr wrap="square">
            <a:spAutoFit/>
          </a:bodyPr>
          <a:lstStyle/>
          <a:p>
            <a:r>
              <a:rPr lang="en-US" b="1" u="sng" dirty="0" smtClean="0"/>
              <a:t>COEFFICIENT OF VARIATION</a:t>
            </a:r>
            <a:endParaRPr lang="en-US" b="1" u="sng" dirty="0"/>
          </a:p>
        </p:txBody>
      </p:sp>
    </p:spTree>
    <p:extLst>
      <p:ext uri="{BB962C8B-B14F-4D97-AF65-F5344CB8AC3E}">
        <p14:creationId xmlns:p14="http://schemas.microsoft.com/office/powerpoint/2010/main" val="2701601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320481" y="488240"/>
            <a:ext cx="8089641" cy="307777"/>
          </a:xfrm>
          <a:prstGeom prst="rect">
            <a:avLst/>
          </a:prstGeom>
        </p:spPr>
        <p:txBody>
          <a:bodyPr wrap="square">
            <a:spAutoFit/>
          </a:bodyPr>
          <a:lstStyle/>
          <a:p>
            <a:r>
              <a:rPr lang="en-US" b="1" u="sng" dirty="0" smtClean="0"/>
              <a:t>SKEWNESS AND KURTOSIS</a:t>
            </a:r>
            <a:endParaRPr lang="en-US" b="1" u="sng" dirty="0"/>
          </a:p>
        </p:txBody>
      </p:sp>
      <p:sp>
        <p:nvSpPr>
          <p:cNvPr id="2" name="Rectangle 1"/>
          <p:cNvSpPr/>
          <p:nvPr/>
        </p:nvSpPr>
        <p:spPr>
          <a:xfrm>
            <a:off x="242595" y="827584"/>
            <a:ext cx="7903030" cy="2677656"/>
          </a:xfrm>
          <a:prstGeom prst="rect">
            <a:avLst/>
          </a:prstGeom>
        </p:spPr>
        <p:txBody>
          <a:bodyPr wrap="square">
            <a:spAutoFit/>
          </a:bodyPr>
          <a:lstStyle/>
          <a:p>
            <a:r>
              <a:rPr lang="en-US" sz="1200" dirty="0" err="1" smtClean="0"/>
              <a:t>Skewness</a:t>
            </a:r>
            <a:r>
              <a:rPr lang="en-US" sz="1200" dirty="0" smtClean="0"/>
              <a:t> is a measure of how skewed a distribution of data is, and can indicate where outliers are located. The value of </a:t>
            </a:r>
            <a:r>
              <a:rPr lang="en-US" sz="1200" dirty="0" err="1" smtClean="0"/>
              <a:t>skewness</a:t>
            </a:r>
            <a:r>
              <a:rPr lang="en-US" sz="1200" dirty="0" smtClean="0"/>
              <a:t> can be interpreted as follows:</a:t>
            </a:r>
          </a:p>
          <a:p>
            <a:endParaRPr lang="en-US" sz="1200" dirty="0" smtClean="0"/>
          </a:p>
          <a:p>
            <a:r>
              <a:rPr lang="en-US" sz="1200" dirty="0" smtClean="0"/>
              <a:t>Less than -0.5: Negatively skewed, or left-skewed, with data points on the right side and longer tails on the left. This indicates more larger values.</a:t>
            </a:r>
          </a:p>
          <a:p>
            <a:endParaRPr lang="en-US" sz="1200" dirty="0" smtClean="0"/>
          </a:p>
          <a:p>
            <a:r>
              <a:rPr lang="en-US" sz="1200" dirty="0" smtClean="0"/>
              <a:t>Greater than 0.5: Positively skewed, or right-skewed, with data points on the left side and longer tails on the right. This indicates more smaller values.</a:t>
            </a:r>
          </a:p>
          <a:p>
            <a:endParaRPr lang="en-US" sz="1200" dirty="0" smtClean="0"/>
          </a:p>
          <a:p>
            <a:r>
              <a:rPr lang="en-US" sz="1200" dirty="0" smtClean="0"/>
              <a:t>Between -0.5 and 0.5: Approximately symmetric.</a:t>
            </a:r>
          </a:p>
          <a:p>
            <a:endParaRPr lang="en-US" sz="1200" dirty="0" smtClean="0"/>
          </a:p>
          <a:p>
            <a:r>
              <a:rPr lang="en-US" sz="1200" dirty="0" smtClean="0"/>
              <a:t>Between -1 and -0.5 or 0.5 and 1: Slightly skewed.</a:t>
            </a:r>
          </a:p>
          <a:p>
            <a:endParaRPr lang="en-US" sz="1200" dirty="0" smtClean="0"/>
          </a:p>
          <a:p>
            <a:r>
              <a:rPr lang="en-US" sz="1200" dirty="0" smtClean="0"/>
              <a:t>Less than -1 or greater than 1: Highly skewed.</a:t>
            </a:r>
            <a:endParaRPr lang="en-US" sz="1200" dirty="0"/>
          </a:p>
        </p:txBody>
      </p:sp>
      <p:sp>
        <p:nvSpPr>
          <p:cNvPr id="4" name="AutoShape 2" descr="Skewness - Measures and Interpretation - GeeksforGee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130" y="2166412"/>
            <a:ext cx="3514854" cy="2750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5539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320481" y="488240"/>
            <a:ext cx="8089641" cy="307777"/>
          </a:xfrm>
          <a:prstGeom prst="rect">
            <a:avLst/>
          </a:prstGeom>
        </p:spPr>
        <p:txBody>
          <a:bodyPr wrap="square">
            <a:spAutoFit/>
          </a:bodyPr>
          <a:lstStyle/>
          <a:p>
            <a:r>
              <a:rPr lang="en-US" b="1" u="sng" dirty="0" smtClean="0"/>
              <a:t>SKEWNESS AND KURTOSIS</a:t>
            </a:r>
            <a:endParaRPr lang="en-US" b="1" u="sng" dirty="0"/>
          </a:p>
        </p:txBody>
      </p:sp>
      <p:sp>
        <p:nvSpPr>
          <p:cNvPr id="2" name="Rectangle 1"/>
          <p:cNvSpPr/>
          <p:nvPr/>
        </p:nvSpPr>
        <p:spPr>
          <a:xfrm>
            <a:off x="242595" y="827584"/>
            <a:ext cx="7903030" cy="954107"/>
          </a:xfrm>
          <a:prstGeom prst="rect">
            <a:avLst/>
          </a:prstGeom>
        </p:spPr>
        <p:txBody>
          <a:bodyPr wrap="square">
            <a:spAutoFit/>
          </a:bodyPr>
          <a:lstStyle/>
          <a:p>
            <a:pPr algn="just"/>
            <a:r>
              <a:rPr lang="en-US" dirty="0"/>
              <a:t>Kurtosis is a measure of whether the data are heavy-tailed or light-tailed relative to a normal distribution. That is, data sets with high kurtosis tend to have heavy tails, or outliers. Data sets with low kurtosis tend to have light tails, or lack of outliers. A uniform distribution would be the extreme case.</a:t>
            </a:r>
          </a:p>
        </p:txBody>
      </p:sp>
      <p:sp>
        <p:nvSpPr>
          <p:cNvPr id="4" name="AutoShape 2" descr="Skewness - Measures and Interpretation - GeeksforGee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253" y="1737984"/>
            <a:ext cx="5337109" cy="3003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035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466529" y="488240"/>
            <a:ext cx="8089641" cy="307777"/>
          </a:xfrm>
          <a:prstGeom prst="rect">
            <a:avLst/>
          </a:prstGeom>
        </p:spPr>
        <p:txBody>
          <a:bodyPr wrap="square">
            <a:spAutoFit/>
          </a:bodyPr>
          <a:lstStyle/>
          <a:p>
            <a:r>
              <a:rPr lang="en-US" b="1" u="sng" dirty="0" smtClean="0"/>
              <a:t>SKEWNESS AND KURTOSIS</a:t>
            </a:r>
            <a:endParaRPr lang="en-US" b="1" u="sng"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29" y="796017"/>
            <a:ext cx="7044614" cy="395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5724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466529" y="488240"/>
            <a:ext cx="8089641" cy="307777"/>
          </a:xfrm>
          <a:prstGeom prst="rect">
            <a:avLst/>
          </a:prstGeom>
        </p:spPr>
        <p:txBody>
          <a:bodyPr wrap="square">
            <a:spAutoFit/>
          </a:bodyPr>
          <a:lstStyle/>
          <a:p>
            <a:r>
              <a:rPr lang="en-US" b="1" u="sng" dirty="0" smtClean="0"/>
              <a:t>SKEWNESS AND KURTOSIS</a:t>
            </a:r>
            <a:endParaRPr lang="en-US" b="1" u="sng"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29" y="796017"/>
            <a:ext cx="6727373" cy="4062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696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466529" y="488240"/>
            <a:ext cx="8089641" cy="307777"/>
          </a:xfrm>
          <a:prstGeom prst="rect">
            <a:avLst/>
          </a:prstGeom>
        </p:spPr>
        <p:txBody>
          <a:bodyPr wrap="square">
            <a:spAutoFit/>
          </a:bodyPr>
          <a:lstStyle/>
          <a:p>
            <a:r>
              <a:rPr lang="en-US" b="1" u="sng" dirty="0" smtClean="0"/>
              <a:t>SKEWNESS AND KURTOSIS</a:t>
            </a:r>
            <a:endParaRPr lang="en-US" b="1" u="sng"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28" y="914400"/>
            <a:ext cx="6764695" cy="3621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729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DISPERSION</a:t>
            </a:r>
            <a:endParaRPr lang="en-US" sz="2400" b="1" dirty="0"/>
          </a:p>
        </p:txBody>
      </p:sp>
      <p:sp>
        <p:nvSpPr>
          <p:cNvPr id="3" name="Rectangle 2"/>
          <p:cNvSpPr/>
          <p:nvPr/>
        </p:nvSpPr>
        <p:spPr>
          <a:xfrm>
            <a:off x="466529" y="488240"/>
            <a:ext cx="8089641" cy="307777"/>
          </a:xfrm>
          <a:prstGeom prst="rect">
            <a:avLst/>
          </a:prstGeom>
        </p:spPr>
        <p:txBody>
          <a:bodyPr wrap="square">
            <a:spAutoFit/>
          </a:bodyPr>
          <a:lstStyle/>
          <a:p>
            <a:r>
              <a:rPr lang="en-US" b="1" u="sng" dirty="0" smtClean="0"/>
              <a:t>SKEWNESS AND KURTOSIS</a:t>
            </a:r>
            <a:endParaRPr lang="en-US" b="1" u="sng"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28" y="868816"/>
            <a:ext cx="676469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3552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POSITION</a:t>
            </a:r>
            <a:endParaRPr lang="en-US" sz="2400" b="1" dirty="0"/>
          </a:p>
        </p:txBody>
      </p:sp>
      <p:sp>
        <p:nvSpPr>
          <p:cNvPr id="2" name="Rectangle 1"/>
          <p:cNvSpPr/>
          <p:nvPr/>
        </p:nvSpPr>
        <p:spPr>
          <a:xfrm>
            <a:off x="466531" y="703596"/>
            <a:ext cx="8332236" cy="738664"/>
          </a:xfrm>
          <a:prstGeom prst="rect">
            <a:avLst/>
          </a:prstGeom>
        </p:spPr>
        <p:txBody>
          <a:bodyPr wrap="square">
            <a:spAutoFit/>
          </a:bodyPr>
          <a:lstStyle/>
          <a:p>
            <a:r>
              <a:rPr lang="en-US" dirty="0"/>
              <a:t>Measures of position are statistical tools that describe the location of specific values within a dataset. They help to understand how individual data points or subsets of data compare to the entire distribution. Common measures of position include percentiles, quartiles, </a:t>
            </a:r>
            <a:r>
              <a:rPr lang="en-US" dirty="0" err="1"/>
              <a:t>deciles</a:t>
            </a:r>
            <a:r>
              <a:rPr lang="en-US" dirty="0"/>
              <a:t>, and z-scores.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342" y="1442260"/>
            <a:ext cx="6232850" cy="3347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2514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DATA &amp; DATA TYPES</a:t>
            </a:r>
            <a:endParaRPr lang="en-US" sz="2400" b="1" dirty="0"/>
          </a:p>
        </p:txBody>
      </p:sp>
      <p:sp>
        <p:nvSpPr>
          <p:cNvPr id="3" name="Rectangle 2"/>
          <p:cNvSpPr/>
          <p:nvPr/>
        </p:nvSpPr>
        <p:spPr>
          <a:xfrm>
            <a:off x="466529" y="721506"/>
            <a:ext cx="8089641" cy="3108543"/>
          </a:xfrm>
          <a:prstGeom prst="rect">
            <a:avLst/>
          </a:prstGeom>
        </p:spPr>
        <p:txBody>
          <a:bodyPr wrap="square">
            <a:spAutoFit/>
          </a:bodyPr>
          <a:lstStyle/>
          <a:p>
            <a:pPr fontAlgn="base"/>
            <a:r>
              <a:rPr lang="en-US" b="1" dirty="0"/>
              <a:t>Data</a:t>
            </a:r>
            <a:r>
              <a:rPr lang="en-US" dirty="0"/>
              <a:t> refers to facts, figures, and other relevant information that are collected through various means such as surveys, experiments, and observations. In the field of statistics, data is the fundamental basis for analysis, enabling statisticians to make inferences, predictions, and decisions.</a:t>
            </a:r>
          </a:p>
          <a:p>
            <a:pPr fontAlgn="base"/>
            <a:endParaRPr lang="en-US" dirty="0" smtClean="0"/>
          </a:p>
          <a:p>
            <a:r>
              <a:rPr lang="en-US" b="1" dirty="0"/>
              <a:t>Types of Data in Statistics</a:t>
            </a:r>
          </a:p>
          <a:p>
            <a:r>
              <a:rPr lang="en-US" b="1" u="sng" dirty="0" smtClean="0"/>
              <a:t>Quantitative </a:t>
            </a:r>
            <a:r>
              <a:rPr lang="en-US" b="1" u="sng" dirty="0"/>
              <a:t>Data</a:t>
            </a:r>
            <a:r>
              <a:rPr lang="en-US" u="sng" dirty="0"/>
              <a:t> and </a:t>
            </a:r>
            <a:r>
              <a:rPr lang="en-US" b="1" u="sng" dirty="0"/>
              <a:t>Qualitative Data</a:t>
            </a:r>
            <a:r>
              <a:rPr lang="en-US" u="sng" dirty="0" smtClean="0"/>
              <a:t>.</a:t>
            </a:r>
          </a:p>
          <a:p>
            <a:endParaRPr lang="en-US" dirty="0"/>
          </a:p>
          <a:p>
            <a:r>
              <a:rPr lang="en-US" b="1" dirty="0" smtClean="0"/>
              <a:t>1. Quantitative Data</a:t>
            </a:r>
          </a:p>
          <a:p>
            <a:pPr marL="285750" indent="-285750">
              <a:buFont typeface="Wingdings" pitchFamily="2" charset="2"/>
              <a:buChar char="v"/>
            </a:pPr>
            <a:r>
              <a:rPr lang="en-US" b="1" dirty="0" smtClean="0"/>
              <a:t>Discrete Data</a:t>
            </a:r>
            <a:endParaRPr lang="en-US" dirty="0" smtClean="0"/>
          </a:p>
          <a:p>
            <a:pPr marL="285750" indent="-285750">
              <a:buFont typeface="Wingdings" pitchFamily="2" charset="2"/>
              <a:buChar char="v"/>
            </a:pPr>
            <a:r>
              <a:rPr lang="en-US" b="1" dirty="0" smtClean="0"/>
              <a:t>Continuous Data</a:t>
            </a:r>
          </a:p>
          <a:p>
            <a:endParaRPr lang="en-US" b="1" dirty="0"/>
          </a:p>
          <a:p>
            <a:r>
              <a:rPr lang="en-US" b="1" dirty="0"/>
              <a:t>2. Qualitative Data</a:t>
            </a:r>
          </a:p>
          <a:p>
            <a:pPr marL="285750" indent="-285750">
              <a:buFont typeface="Wingdings" pitchFamily="2" charset="2"/>
              <a:buChar char="v"/>
            </a:pPr>
            <a:r>
              <a:rPr lang="en-US" b="1" dirty="0" smtClean="0"/>
              <a:t>Nominal Data</a:t>
            </a:r>
          </a:p>
          <a:p>
            <a:pPr marL="285750" indent="-285750">
              <a:buFont typeface="Wingdings" pitchFamily="2" charset="2"/>
              <a:buChar char="v"/>
            </a:pPr>
            <a:r>
              <a:rPr lang="en-US" b="1" dirty="0" smtClean="0"/>
              <a:t>Ordinal Data</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927" y="2547257"/>
            <a:ext cx="6669411" cy="215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9525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POSITION</a:t>
            </a:r>
            <a:endParaRPr lang="en-US" sz="2400" b="1"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558" y="564211"/>
            <a:ext cx="5654739"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304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POSITION</a:t>
            </a:r>
            <a:endParaRPr lang="en-US" sz="2400" b="1"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754" y="597159"/>
            <a:ext cx="6341845" cy="4095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4521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CORRELATION COEFFICIENT</a:t>
            </a:r>
            <a:endParaRPr lang="en-US" sz="24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590" y="602719"/>
            <a:ext cx="6419947" cy="4179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3204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CORRELATION COEFFICIENT</a:t>
            </a:r>
            <a:endParaRPr lang="en-US" sz="24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914" y="538163"/>
            <a:ext cx="5921149" cy="4321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197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UNIVARIATE, BIVARIATE AND MULTIVARIATE PLOTS</a:t>
            </a:r>
            <a:endParaRPr lang="en-US" sz="2400" b="1" dirty="0"/>
          </a:p>
        </p:txBody>
      </p:sp>
      <p:sp>
        <p:nvSpPr>
          <p:cNvPr id="2" name="Rectangle 1"/>
          <p:cNvSpPr/>
          <p:nvPr/>
        </p:nvSpPr>
        <p:spPr>
          <a:xfrm>
            <a:off x="429208" y="606045"/>
            <a:ext cx="8080309" cy="3754874"/>
          </a:xfrm>
          <a:prstGeom prst="rect">
            <a:avLst/>
          </a:prstGeom>
        </p:spPr>
        <p:txBody>
          <a:bodyPr wrap="square">
            <a:spAutoFit/>
          </a:bodyPr>
          <a:lstStyle/>
          <a:p>
            <a:r>
              <a:rPr lang="en-US" dirty="0" err="1"/>
              <a:t>Univariate</a:t>
            </a:r>
            <a:r>
              <a:rPr lang="en-US" dirty="0"/>
              <a:t>, bivariate, and multivariate plots are graphical methods used to visualize and understand data. They are essential tools in exploratory data analysis (EDA) for identifying patterns, trends, and relationships within the data</a:t>
            </a:r>
            <a:r>
              <a:rPr lang="en-US" dirty="0" smtClean="0"/>
              <a:t>.</a:t>
            </a:r>
          </a:p>
          <a:p>
            <a:endParaRPr lang="en-US" dirty="0"/>
          </a:p>
          <a:p>
            <a:r>
              <a:rPr lang="en-US" b="1" u="sng" dirty="0" err="1"/>
              <a:t>Univariate</a:t>
            </a:r>
            <a:r>
              <a:rPr lang="en-US" b="1" u="sng" dirty="0"/>
              <a:t> Plots</a:t>
            </a:r>
          </a:p>
          <a:p>
            <a:r>
              <a:rPr lang="en-US" dirty="0" err="1"/>
              <a:t>Univariate</a:t>
            </a:r>
            <a:r>
              <a:rPr lang="en-US" dirty="0"/>
              <a:t> plots are used to visualize the distribution of a single variable</a:t>
            </a:r>
            <a:r>
              <a:rPr lang="en-US" dirty="0" smtClean="0"/>
              <a:t>.</a:t>
            </a:r>
          </a:p>
          <a:p>
            <a:endParaRPr lang="en-US" dirty="0"/>
          </a:p>
          <a:p>
            <a:pPr marL="285750" indent="-285750">
              <a:buFont typeface="Wingdings" pitchFamily="2" charset="2"/>
              <a:buChar char="v"/>
            </a:pPr>
            <a:r>
              <a:rPr lang="en-US" b="1" u="sng" dirty="0"/>
              <a:t>Histogram</a:t>
            </a:r>
            <a:r>
              <a:rPr lang="en-US" u="sng" dirty="0"/>
              <a:t>: </a:t>
            </a:r>
            <a:r>
              <a:rPr lang="en-US" dirty="0"/>
              <a:t>Displays the frequency distribution of a continuous variable. It helps in understanding the central tendency, spread, and shape of the data distribution.</a:t>
            </a:r>
          </a:p>
          <a:p>
            <a:pPr marL="285750" indent="-285750">
              <a:buFont typeface="Wingdings" pitchFamily="2" charset="2"/>
              <a:buChar char="v"/>
            </a:pPr>
            <a:endParaRPr lang="en-US" dirty="0" smtClean="0"/>
          </a:p>
          <a:p>
            <a:pPr marL="285750" indent="-285750">
              <a:buFont typeface="Wingdings" pitchFamily="2" charset="2"/>
              <a:buChar char="v"/>
            </a:pPr>
            <a:r>
              <a:rPr lang="en-US" b="1" u="sng" dirty="0"/>
              <a:t>Box Plot</a:t>
            </a:r>
            <a:r>
              <a:rPr lang="en-US" u="sng" dirty="0"/>
              <a:t>: </a:t>
            </a:r>
            <a:r>
              <a:rPr lang="en-US" dirty="0"/>
              <a:t>Shows the distribution of a continuous variable through its quartiles, highlighting the median, upper and lower quartiles, and potential outliers</a:t>
            </a:r>
            <a:r>
              <a:rPr lang="en-US" dirty="0" smtClean="0"/>
              <a:t>.</a:t>
            </a:r>
          </a:p>
          <a:p>
            <a:pPr marL="285750" indent="-285750">
              <a:buFont typeface="Wingdings" pitchFamily="2" charset="2"/>
              <a:buChar char="v"/>
            </a:pPr>
            <a:endParaRPr lang="en-US" dirty="0"/>
          </a:p>
          <a:p>
            <a:pPr marL="285750" indent="-285750">
              <a:buFont typeface="Wingdings" pitchFamily="2" charset="2"/>
              <a:buChar char="v"/>
            </a:pPr>
            <a:r>
              <a:rPr lang="en-US" b="1" u="sng" dirty="0"/>
              <a:t>Density Plot</a:t>
            </a:r>
            <a:r>
              <a:rPr lang="en-US" u="sng" dirty="0"/>
              <a:t>: </a:t>
            </a:r>
            <a:r>
              <a:rPr lang="en-US" dirty="0"/>
              <a:t>A smoothed version of the histogram, providing a continuous estimate of the probability density function of the variable</a:t>
            </a:r>
            <a:r>
              <a:rPr lang="en-US" dirty="0" smtClean="0"/>
              <a:t>.</a:t>
            </a:r>
          </a:p>
          <a:p>
            <a:pPr marL="285750" indent="-285750">
              <a:buFont typeface="Wingdings" pitchFamily="2" charset="2"/>
              <a:buChar char="v"/>
            </a:pPr>
            <a:endParaRPr lang="en-US" dirty="0"/>
          </a:p>
          <a:p>
            <a:pPr marL="285750" indent="-285750">
              <a:buFont typeface="Wingdings" pitchFamily="2" charset="2"/>
              <a:buChar char="v"/>
            </a:pPr>
            <a:r>
              <a:rPr lang="en-US" b="1" u="sng" dirty="0"/>
              <a:t>Bar Plot</a:t>
            </a:r>
            <a:r>
              <a:rPr lang="en-US" u="sng" dirty="0"/>
              <a:t>: </a:t>
            </a:r>
            <a:r>
              <a:rPr lang="en-US" dirty="0"/>
              <a:t>Used for categorical data to show the count or frequency of each category.</a:t>
            </a:r>
          </a:p>
        </p:txBody>
      </p:sp>
    </p:spTree>
    <p:extLst>
      <p:ext uri="{BB962C8B-B14F-4D97-AF65-F5344CB8AC3E}">
        <p14:creationId xmlns:p14="http://schemas.microsoft.com/office/powerpoint/2010/main" val="31948283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UNIVARIATE, BIVARIATE AND MULTIVARIATE PLOTS</a:t>
            </a:r>
            <a:endParaRPr lang="en-US" sz="2400" b="1" dirty="0"/>
          </a:p>
        </p:txBody>
      </p:sp>
      <p:sp>
        <p:nvSpPr>
          <p:cNvPr id="2" name="Rectangle 1"/>
          <p:cNvSpPr/>
          <p:nvPr/>
        </p:nvSpPr>
        <p:spPr>
          <a:xfrm>
            <a:off x="429208" y="606045"/>
            <a:ext cx="8080309" cy="3539430"/>
          </a:xfrm>
          <a:prstGeom prst="rect">
            <a:avLst/>
          </a:prstGeom>
        </p:spPr>
        <p:txBody>
          <a:bodyPr wrap="square">
            <a:spAutoFit/>
          </a:bodyPr>
          <a:lstStyle/>
          <a:p>
            <a:r>
              <a:rPr lang="en-US" b="1" u="sng" dirty="0"/>
              <a:t>Bivariate Plots</a:t>
            </a:r>
          </a:p>
          <a:p>
            <a:r>
              <a:rPr lang="en-US" dirty="0"/>
              <a:t>Bivariate plots are used to visualize the relationship between two variables</a:t>
            </a:r>
            <a:r>
              <a:rPr lang="en-US" dirty="0" smtClean="0"/>
              <a:t>.</a:t>
            </a:r>
          </a:p>
          <a:p>
            <a:endParaRPr lang="en-US" dirty="0"/>
          </a:p>
          <a:p>
            <a:pPr marL="285750" indent="-285750">
              <a:buFont typeface="Wingdings" pitchFamily="2" charset="2"/>
              <a:buChar char="v"/>
            </a:pPr>
            <a:r>
              <a:rPr lang="en-US" b="1" dirty="0"/>
              <a:t>Scatter Plot</a:t>
            </a:r>
            <a:r>
              <a:rPr lang="en-US" dirty="0"/>
              <a:t>: Displays the relationship between two continuous variables. It helps in identifying correlations, trends, and outliers</a:t>
            </a:r>
            <a:r>
              <a:rPr lang="en-US" dirty="0" smtClean="0"/>
              <a:t>.</a:t>
            </a:r>
          </a:p>
          <a:p>
            <a:pPr marL="285750" indent="-285750">
              <a:buFont typeface="Wingdings" pitchFamily="2" charset="2"/>
              <a:buChar char="v"/>
            </a:pPr>
            <a:endParaRPr lang="en-US" dirty="0"/>
          </a:p>
          <a:p>
            <a:pPr marL="285750" indent="-285750">
              <a:buFont typeface="Wingdings" pitchFamily="2" charset="2"/>
              <a:buChar char="v"/>
            </a:pPr>
            <a:r>
              <a:rPr lang="en-US" b="1" dirty="0"/>
              <a:t>Line Plot</a:t>
            </a:r>
            <a:r>
              <a:rPr lang="en-US" dirty="0"/>
              <a:t>: Useful for time series data to show the trend of a variable over time</a:t>
            </a:r>
            <a:r>
              <a:rPr lang="en-US" dirty="0" smtClean="0"/>
              <a:t>.</a:t>
            </a:r>
          </a:p>
          <a:p>
            <a:pPr marL="285750" indent="-285750">
              <a:buFont typeface="Wingdings" pitchFamily="2" charset="2"/>
              <a:buChar char="v"/>
            </a:pPr>
            <a:endParaRPr lang="en-US" dirty="0"/>
          </a:p>
          <a:p>
            <a:pPr marL="285750" indent="-285750">
              <a:buFont typeface="Wingdings" pitchFamily="2" charset="2"/>
              <a:buChar char="v"/>
            </a:pPr>
            <a:r>
              <a:rPr lang="en-US" b="1" dirty="0"/>
              <a:t>Box Plot</a:t>
            </a:r>
            <a:r>
              <a:rPr lang="en-US" dirty="0"/>
              <a:t>: Can also be used to compare the distribution of a continuous variable across different categories of a categorical variable</a:t>
            </a:r>
            <a:r>
              <a:rPr lang="en-US" dirty="0" smtClean="0"/>
              <a:t>.</a:t>
            </a:r>
          </a:p>
          <a:p>
            <a:pPr marL="285750" indent="-285750">
              <a:buFont typeface="Wingdings" pitchFamily="2" charset="2"/>
              <a:buChar char="v"/>
            </a:pPr>
            <a:endParaRPr lang="en-US" dirty="0"/>
          </a:p>
          <a:p>
            <a:pPr marL="285750" indent="-285750">
              <a:buFont typeface="Wingdings" pitchFamily="2" charset="2"/>
              <a:buChar char="v"/>
            </a:pPr>
            <a:r>
              <a:rPr lang="en-US" b="1" dirty="0" err="1"/>
              <a:t>Heatmap</a:t>
            </a:r>
            <a:r>
              <a:rPr lang="en-US" dirty="0"/>
              <a:t>: Shows the correlation between two variables using color intensity. Commonly used for correlation matrices</a:t>
            </a:r>
            <a:r>
              <a:rPr lang="en-US" dirty="0" smtClean="0"/>
              <a:t>.</a:t>
            </a:r>
          </a:p>
          <a:p>
            <a:pPr marL="285750" indent="-285750">
              <a:buFont typeface="Wingdings" pitchFamily="2" charset="2"/>
              <a:buChar char="v"/>
            </a:pPr>
            <a:endParaRPr lang="en-US" dirty="0"/>
          </a:p>
          <a:p>
            <a:pPr marL="285750" indent="-285750">
              <a:buFont typeface="Wingdings" pitchFamily="2" charset="2"/>
              <a:buChar char="v"/>
            </a:pPr>
            <a:r>
              <a:rPr lang="en-US" b="1" dirty="0"/>
              <a:t>Joint Plot</a:t>
            </a:r>
            <a:r>
              <a:rPr lang="en-US" dirty="0"/>
              <a:t>: Combines scatter plots and histograms to show the distribution of two variables and their correlation.</a:t>
            </a:r>
          </a:p>
        </p:txBody>
      </p:sp>
    </p:spTree>
    <p:extLst>
      <p:ext uri="{BB962C8B-B14F-4D97-AF65-F5344CB8AC3E}">
        <p14:creationId xmlns:p14="http://schemas.microsoft.com/office/powerpoint/2010/main" val="352269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UNIVARIATE, BIVARIATE AND MULTIVARIATE PLOTS</a:t>
            </a:r>
            <a:endParaRPr lang="en-US" sz="2400" b="1" dirty="0"/>
          </a:p>
        </p:txBody>
      </p:sp>
      <p:sp>
        <p:nvSpPr>
          <p:cNvPr id="2" name="Rectangle 1"/>
          <p:cNvSpPr/>
          <p:nvPr/>
        </p:nvSpPr>
        <p:spPr>
          <a:xfrm>
            <a:off x="429208" y="606045"/>
            <a:ext cx="8080309" cy="3754874"/>
          </a:xfrm>
          <a:prstGeom prst="rect">
            <a:avLst/>
          </a:prstGeom>
        </p:spPr>
        <p:txBody>
          <a:bodyPr wrap="square">
            <a:spAutoFit/>
          </a:bodyPr>
          <a:lstStyle/>
          <a:p>
            <a:r>
              <a:rPr lang="en-US" b="1" dirty="0"/>
              <a:t>Multivariate Plots</a:t>
            </a:r>
          </a:p>
          <a:p>
            <a:r>
              <a:rPr lang="en-US" dirty="0"/>
              <a:t>Multivariate plots are used to visualize the relationships among three or more variables</a:t>
            </a:r>
            <a:r>
              <a:rPr lang="en-US" dirty="0" smtClean="0"/>
              <a:t>.</a:t>
            </a:r>
          </a:p>
          <a:p>
            <a:endParaRPr lang="en-US" dirty="0"/>
          </a:p>
          <a:p>
            <a:pPr marL="285750" indent="-285750">
              <a:buFont typeface="Wingdings" pitchFamily="2" charset="2"/>
              <a:buChar char="v"/>
            </a:pPr>
            <a:r>
              <a:rPr lang="en-US" b="1" dirty="0"/>
              <a:t>Pair Plot</a:t>
            </a:r>
            <a:r>
              <a:rPr lang="en-US" dirty="0"/>
              <a:t>: Displays scatter plots for all pairs of variables along with histograms or density plots for the individual variables. Useful for examining pairwise relationships in the data</a:t>
            </a:r>
            <a:r>
              <a:rPr lang="en-US" dirty="0" smtClean="0"/>
              <a:t>.</a:t>
            </a:r>
          </a:p>
          <a:p>
            <a:endParaRPr lang="en-US" dirty="0"/>
          </a:p>
          <a:p>
            <a:pPr marL="285750" indent="-285750">
              <a:buFont typeface="Wingdings" pitchFamily="2" charset="2"/>
              <a:buChar char="v"/>
            </a:pPr>
            <a:r>
              <a:rPr lang="en-US" b="1" dirty="0"/>
              <a:t>Facet Grid</a:t>
            </a:r>
            <a:r>
              <a:rPr lang="en-US" dirty="0"/>
              <a:t>: Allows plotting multiple plots for different subsets of the data, based on the values of categorical variables</a:t>
            </a:r>
            <a:r>
              <a:rPr lang="en-US" dirty="0" smtClean="0"/>
              <a:t>.</a:t>
            </a:r>
          </a:p>
          <a:p>
            <a:endParaRPr lang="en-US" dirty="0"/>
          </a:p>
          <a:p>
            <a:pPr marL="285750" indent="-285750">
              <a:buFont typeface="Wingdings" pitchFamily="2" charset="2"/>
              <a:buChar char="v"/>
            </a:pPr>
            <a:r>
              <a:rPr lang="en-US" b="1" dirty="0"/>
              <a:t>3D Scatter Plot</a:t>
            </a:r>
            <a:r>
              <a:rPr lang="en-US" dirty="0"/>
              <a:t>: Visualizes the relationship among three continuous variables in a three-dimensional space</a:t>
            </a:r>
            <a:r>
              <a:rPr lang="en-US" dirty="0" smtClean="0"/>
              <a:t>.</a:t>
            </a:r>
          </a:p>
          <a:p>
            <a:endParaRPr lang="en-US" dirty="0"/>
          </a:p>
          <a:p>
            <a:pPr marL="285750" indent="-285750">
              <a:buFont typeface="Wingdings" pitchFamily="2" charset="2"/>
              <a:buChar char="v"/>
            </a:pPr>
            <a:r>
              <a:rPr lang="en-US" b="1" dirty="0" err="1"/>
              <a:t>Heatmap</a:t>
            </a:r>
            <a:r>
              <a:rPr lang="en-US" dirty="0"/>
              <a:t>: Can also be used for higher-dimensional data where a matrix representation is feasible, such as correlation matrices for multiple variables</a:t>
            </a:r>
            <a:r>
              <a:rPr lang="en-US" dirty="0" smtClean="0"/>
              <a:t>.</a:t>
            </a:r>
          </a:p>
          <a:p>
            <a:endParaRPr lang="en-US" dirty="0"/>
          </a:p>
          <a:p>
            <a:pPr marL="285750" indent="-285750">
              <a:buFont typeface="Wingdings" pitchFamily="2" charset="2"/>
              <a:buChar char="v"/>
            </a:pPr>
            <a:r>
              <a:rPr lang="en-US" b="1" dirty="0"/>
              <a:t>Parallel Coordinates Plot</a:t>
            </a:r>
            <a:r>
              <a:rPr lang="en-US" dirty="0"/>
              <a:t>: Used to visualize multi-dimensional categorical data by plotting each feature on a separate parallel axis and connecting points belonging to the same data instance.</a:t>
            </a:r>
          </a:p>
        </p:txBody>
      </p:sp>
    </p:spTree>
    <p:extLst>
      <p:ext uri="{BB962C8B-B14F-4D97-AF65-F5344CB8AC3E}">
        <p14:creationId xmlns:p14="http://schemas.microsoft.com/office/powerpoint/2010/main" val="6430088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PROBABILTY &amp; USE IN MACHINE LEARNING</a:t>
            </a:r>
            <a:endParaRPr lang="en-US" sz="2400" b="1" dirty="0"/>
          </a:p>
        </p:txBody>
      </p:sp>
      <p:sp>
        <p:nvSpPr>
          <p:cNvPr id="2" name="Rectangle 1"/>
          <p:cNvSpPr/>
          <p:nvPr/>
        </p:nvSpPr>
        <p:spPr>
          <a:xfrm>
            <a:off x="429208" y="606045"/>
            <a:ext cx="8080309" cy="2893100"/>
          </a:xfrm>
          <a:prstGeom prst="rect">
            <a:avLst/>
          </a:prstGeom>
        </p:spPr>
        <p:txBody>
          <a:bodyPr wrap="square">
            <a:spAutoFit/>
          </a:bodyPr>
          <a:lstStyle/>
          <a:p>
            <a:r>
              <a:rPr lang="en-US" dirty="0"/>
              <a:t>Probability is a fundamental concept in machine learning, providing a mathematical framework for modeling uncertainty and making predictions. Here’s a detailed look at how probability is used in machine learning</a:t>
            </a:r>
            <a:r>
              <a:rPr lang="en-US" dirty="0" smtClean="0"/>
              <a:t>:</a:t>
            </a:r>
          </a:p>
          <a:p>
            <a:endParaRPr lang="en-US" dirty="0"/>
          </a:p>
          <a:p>
            <a:r>
              <a:rPr lang="en-US" b="1" u="sng" dirty="0"/>
              <a:t>Probability </a:t>
            </a:r>
            <a:r>
              <a:rPr lang="en-US" b="1" u="sng" dirty="0" smtClean="0"/>
              <a:t>Basics</a:t>
            </a:r>
          </a:p>
          <a:p>
            <a:endParaRPr lang="en-US" b="1" u="sng" dirty="0"/>
          </a:p>
          <a:p>
            <a:r>
              <a:rPr lang="en-US" b="1" u="sng" dirty="0"/>
              <a:t>Definition</a:t>
            </a:r>
            <a:r>
              <a:rPr lang="en-US" u="sng" dirty="0"/>
              <a:t>: </a:t>
            </a:r>
            <a:r>
              <a:rPr lang="en-US" dirty="0"/>
              <a:t>Probability quantifies the likelihood of an event occurring, ranging from 0 (impossible) to 1 (certain).</a:t>
            </a:r>
          </a:p>
          <a:p>
            <a:r>
              <a:rPr lang="en-US" b="1" u="sng" dirty="0"/>
              <a:t>Probability Distribution</a:t>
            </a:r>
            <a:r>
              <a:rPr lang="en-US" u="sng" dirty="0"/>
              <a:t>: </a:t>
            </a:r>
            <a:r>
              <a:rPr lang="en-US" dirty="0"/>
              <a:t>Describes how probabilities are distributed over different outcomes. Common distributions include</a:t>
            </a:r>
            <a:r>
              <a:rPr lang="en-US" dirty="0" smtClean="0"/>
              <a:t>:</a:t>
            </a:r>
          </a:p>
          <a:p>
            <a:endParaRPr lang="en-US" dirty="0"/>
          </a:p>
          <a:p>
            <a:pPr marL="285750" lvl="1" indent="-285750">
              <a:buFont typeface="Wingdings" pitchFamily="2" charset="2"/>
              <a:buChar char="v"/>
            </a:pPr>
            <a:r>
              <a:rPr lang="en-US" b="1" dirty="0"/>
              <a:t>Discrete Distributions</a:t>
            </a:r>
            <a:r>
              <a:rPr lang="en-US" dirty="0"/>
              <a:t>: e.g., Binomial, Poisson.</a:t>
            </a:r>
          </a:p>
          <a:p>
            <a:pPr marL="285750" lvl="1" indent="-285750">
              <a:buFont typeface="Wingdings" pitchFamily="2" charset="2"/>
              <a:buChar char="v"/>
            </a:pPr>
            <a:r>
              <a:rPr lang="en-US" b="1" dirty="0"/>
              <a:t>Continuous Distributions</a:t>
            </a:r>
            <a:r>
              <a:rPr lang="en-US" dirty="0"/>
              <a:t>: e.g., Normal (Gaussian), Exponential.</a:t>
            </a:r>
          </a:p>
        </p:txBody>
      </p:sp>
    </p:spTree>
    <p:extLst>
      <p:ext uri="{BB962C8B-B14F-4D97-AF65-F5344CB8AC3E}">
        <p14:creationId xmlns:p14="http://schemas.microsoft.com/office/powerpoint/2010/main" val="22398095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PROBABILTY &amp; USE IN MACHINE LEARNING</a:t>
            </a:r>
            <a:endParaRPr lang="en-US" sz="2400" b="1" dirty="0"/>
          </a:p>
        </p:txBody>
      </p:sp>
      <p:sp>
        <p:nvSpPr>
          <p:cNvPr id="2" name="Rectangle 1"/>
          <p:cNvSpPr/>
          <p:nvPr/>
        </p:nvSpPr>
        <p:spPr>
          <a:xfrm>
            <a:off x="429208" y="475417"/>
            <a:ext cx="8369559" cy="4401205"/>
          </a:xfrm>
          <a:prstGeom prst="rect">
            <a:avLst/>
          </a:prstGeom>
        </p:spPr>
        <p:txBody>
          <a:bodyPr wrap="square">
            <a:spAutoFit/>
          </a:bodyPr>
          <a:lstStyle/>
          <a:p>
            <a:r>
              <a:rPr lang="en-US" b="1" u="sng" dirty="0"/>
              <a:t>Key Concepts in </a:t>
            </a:r>
            <a:r>
              <a:rPr lang="en-US" b="1" u="sng" dirty="0" smtClean="0"/>
              <a:t>Probability:</a:t>
            </a:r>
          </a:p>
          <a:p>
            <a:endParaRPr lang="en-US" b="1" u="sng" dirty="0"/>
          </a:p>
          <a:p>
            <a:pPr marL="285750" indent="-285750">
              <a:buFont typeface="Wingdings" pitchFamily="2" charset="2"/>
              <a:buChar char="v"/>
            </a:pPr>
            <a:r>
              <a:rPr lang="en-US" b="1" dirty="0"/>
              <a:t>Random Variables</a:t>
            </a:r>
            <a:r>
              <a:rPr lang="en-US" dirty="0"/>
              <a:t>: Variables whose possible values are numerical outcomes of a random phenomenon.</a:t>
            </a:r>
          </a:p>
          <a:p>
            <a:pPr marL="285750" indent="-285750">
              <a:buFont typeface="Wingdings" pitchFamily="2" charset="2"/>
              <a:buChar char="v"/>
            </a:pPr>
            <a:r>
              <a:rPr lang="en-US" b="1" dirty="0"/>
              <a:t>Probability Density Function (PDF)</a:t>
            </a:r>
            <a:r>
              <a:rPr lang="en-US" dirty="0"/>
              <a:t>: For continuous variables, describes the likelihood of a random variable to take on a given value.</a:t>
            </a:r>
          </a:p>
          <a:p>
            <a:pPr marL="285750" indent="-285750">
              <a:buFont typeface="Wingdings" pitchFamily="2" charset="2"/>
              <a:buChar char="v"/>
            </a:pPr>
            <a:r>
              <a:rPr lang="en-US" b="1" dirty="0"/>
              <a:t>Cumulative Distribution Function (CDF)</a:t>
            </a:r>
            <a:r>
              <a:rPr lang="en-US" dirty="0"/>
              <a:t>: The probability that a random variable takes on a value less than or equal to a given point.</a:t>
            </a:r>
          </a:p>
          <a:p>
            <a:pPr marL="285750" indent="-285750">
              <a:buFont typeface="Wingdings" pitchFamily="2" charset="2"/>
              <a:buChar char="v"/>
            </a:pPr>
            <a:r>
              <a:rPr lang="en-US" b="1" dirty="0"/>
              <a:t>Joint Probability</a:t>
            </a:r>
            <a:r>
              <a:rPr lang="en-US" dirty="0"/>
              <a:t>: The probability of two events occurring together.</a:t>
            </a:r>
          </a:p>
          <a:p>
            <a:pPr marL="285750" indent="-285750">
              <a:buFont typeface="Wingdings" pitchFamily="2" charset="2"/>
              <a:buChar char="v"/>
            </a:pPr>
            <a:r>
              <a:rPr lang="en-US" b="1" dirty="0"/>
              <a:t>Conditional Probability</a:t>
            </a:r>
            <a:r>
              <a:rPr lang="en-US" dirty="0"/>
              <a:t>: The probability of an event occurring given that another event has occurred</a:t>
            </a:r>
            <a:r>
              <a:rPr lang="en-US" dirty="0" smtClean="0"/>
              <a:t>.</a:t>
            </a:r>
          </a:p>
          <a:p>
            <a:endParaRPr lang="en-US" dirty="0"/>
          </a:p>
          <a:p>
            <a:r>
              <a:rPr lang="en-US" b="1" u="sng" dirty="0"/>
              <a:t>Role of Probability in Machine </a:t>
            </a:r>
            <a:r>
              <a:rPr lang="en-US" b="1" u="sng" dirty="0" smtClean="0"/>
              <a:t>Learning:</a:t>
            </a:r>
          </a:p>
          <a:p>
            <a:endParaRPr lang="en-US" b="1" u="sng" dirty="0"/>
          </a:p>
          <a:p>
            <a:pPr marL="285750" indent="-285750">
              <a:buFont typeface="Wingdings" pitchFamily="2" charset="2"/>
              <a:buChar char="v"/>
            </a:pPr>
            <a:r>
              <a:rPr lang="en-US" b="1" dirty="0"/>
              <a:t>Modeling Uncertainty</a:t>
            </a:r>
            <a:r>
              <a:rPr lang="en-US" dirty="0"/>
              <a:t>: Machine learning often deals with uncertain data and outcomes. Probability provides a framework to model and manage this uncertainty.</a:t>
            </a:r>
          </a:p>
          <a:p>
            <a:pPr marL="285750" indent="-285750">
              <a:buFont typeface="Wingdings" pitchFamily="2" charset="2"/>
              <a:buChar char="v"/>
            </a:pPr>
            <a:r>
              <a:rPr lang="en-US" b="1" dirty="0"/>
              <a:t>Algorithm Design</a:t>
            </a:r>
            <a:r>
              <a:rPr lang="en-US" dirty="0"/>
              <a:t>: Many machine learning algorithms are based on probabilistic principles, such as Bayesian inference and Hidden Markov Models.</a:t>
            </a:r>
          </a:p>
          <a:p>
            <a:pPr marL="285750" indent="-285750">
              <a:buFont typeface="Wingdings" pitchFamily="2" charset="2"/>
              <a:buChar char="v"/>
            </a:pPr>
            <a:r>
              <a:rPr lang="en-US" b="1" dirty="0"/>
              <a:t>Evaluation Metrics</a:t>
            </a:r>
            <a:r>
              <a:rPr lang="en-US" dirty="0"/>
              <a:t>: Probabilistic metrics like log-likelihood are used to evaluate model performance</a:t>
            </a:r>
            <a:r>
              <a:rPr lang="en-US" dirty="0" smtClean="0"/>
              <a:t>.</a:t>
            </a:r>
            <a:endParaRPr lang="en-US" dirty="0"/>
          </a:p>
        </p:txBody>
      </p:sp>
    </p:spTree>
    <p:extLst>
      <p:ext uri="{BB962C8B-B14F-4D97-AF65-F5344CB8AC3E}">
        <p14:creationId xmlns:p14="http://schemas.microsoft.com/office/powerpoint/2010/main" val="3108759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PROBABILTY &amp; USE IN MACHINE LEARNING</a:t>
            </a:r>
            <a:endParaRPr lang="en-US" sz="2400" b="1" dirty="0"/>
          </a:p>
        </p:txBody>
      </p:sp>
      <p:sp>
        <p:nvSpPr>
          <p:cNvPr id="2" name="Rectangle 1"/>
          <p:cNvSpPr/>
          <p:nvPr/>
        </p:nvSpPr>
        <p:spPr>
          <a:xfrm>
            <a:off x="429208" y="475417"/>
            <a:ext cx="8369559" cy="2462213"/>
          </a:xfrm>
          <a:prstGeom prst="rect">
            <a:avLst/>
          </a:prstGeom>
        </p:spPr>
        <p:txBody>
          <a:bodyPr wrap="square">
            <a:spAutoFit/>
          </a:bodyPr>
          <a:lstStyle/>
          <a:p>
            <a:r>
              <a:rPr lang="en-US" b="1" u="sng" dirty="0"/>
              <a:t>Examples of Probability in Machine Learning </a:t>
            </a:r>
            <a:r>
              <a:rPr lang="en-US" b="1" u="sng" dirty="0" smtClean="0"/>
              <a:t>Algorithms:</a:t>
            </a:r>
          </a:p>
          <a:p>
            <a:endParaRPr lang="en-US" b="1" u="sng" dirty="0"/>
          </a:p>
          <a:p>
            <a:r>
              <a:rPr lang="en-US" b="1" dirty="0"/>
              <a:t>Naive Bayes Classifier</a:t>
            </a:r>
            <a:r>
              <a:rPr lang="en-US" dirty="0"/>
              <a:t>:</a:t>
            </a:r>
          </a:p>
          <a:p>
            <a:pPr lvl="1"/>
            <a:r>
              <a:rPr lang="en-US" dirty="0"/>
              <a:t>Assumes independence between features and uses Bayes' theorem for </a:t>
            </a:r>
            <a:r>
              <a:rPr lang="en-US" dirty="0" smtClean="0"/>
              <a:t>classification</a:t>
            </a:r>
          </a:p>
          <a:p>
            <a:pPr lvl="1"/>
            <a:endParaRPr lang="en-US" dirty="0"/>
          </a:p>
          <a:p>
            <a:r>
              <a:rPr lang="en-US" b="1" dirty="0"/>
              <a:t>Gaussian Mixture Models (GMM)</a:t>
            </a:r>
            <a:r>
              <a:rPr lang="en-US" dirty="0"/>
              <a:t>:</a:t>
            </a:r>
          </a:p>
          <a:p>
            <a:r>
              <a:rPr lang="en-US" dirty="0"/>
              <a:t>Models the data as a mixture of multiple Gaussian distributions</a:t>
            </a:r>
          </a:p>
          <a:p>
            <a:pPr lvl="1"/>
            <a:endParaRPr lang="en-US" dirty="0" smtClean="0"/>
          </a:p>
          <a:p>
            <a:r>
              <a:rPr lang="en-US" b="1" dirty="0"/>
              <a:t>Hidden Markov Models (HMM)</a:t>
            </a:r>
            <a:r>
              <a:rPr lang="en-US" dirty="0"/>
              <a:t>:</a:t>
            </a:r>
          </a:p>
          <a:p>
            <a:r>
              <a:rPr lang="en-US"/>
              <a:t>Models sequential data with states that are not directly observable.</a:t>
            </a:r>
          </a:p>
          <a:p>
            <a:pPr lvl="1"/>
            <a:endParaRPr lang="en-US" dirty="0"/>
          </a:p>
        </p:txBody>
      </p:sp>
    </p:spTree>
    <p:extLst>
      <p:ext uri="{BB962C8B-B14F-4D97-AF65-F5344CB8AC3E}">
        <p14:creationId xmlns:p14="http://schemas.microsoft.com/office/powerpoint/2010/main" val="3847092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STRUCTURED / UNSTRUCTURED DATA</a:t>
            </a:r>
            <a:endParaRPr lang="en-US" sz="2400" b="1" dirty="0"/>
          </a:p>
        </p:txBody>
      </p:sp>
      <p:sp>
        <p:nvSpPr>
          <p:cNvPr id="3" name="Rectangle 2"/>
          <p:cNvSpPr/>
          <p:nvPr/>
        </p:nvSpPr>
        <p:spPr>
          <a:xfrm>
            <a:off x="466529" y="721506"/>
            <a:ext cx="8089641" cy="3323987"/>
          </a:xfrm>
          <a:prstGeom prst="rect">
            <a:avLst/>
          </a:prstGeom>
        </p:spPr>
        <p:txBody>
          <a:bodyPr wrap="square">
            <a:spAutoFit/>
          </a:bodyPr>
          <a:lstStyle/>
          <a:p>
            <a:r>
              <a:rPr lang="en-US" b="1" u="sng" dirty="0" smtClean="0"/>
              <a:t>Structured </a:t>
            </a:r>
            <a:r>
              <a:rPr lang="en-US" b="1" u="sng" dirty="0"/>
              <a:t>data</a:t>
            </a:r>
            <a:r>
              <a:rPr lang="en-US" u="sng" dirty="0"/>
              <a:t> </a:t>
            </a:r>
            <a:r>
              <a:rPr lang="en-US" dirty="0"/>
              <a:t>refers to data that is organized in a predefined format, often within relational databases. This type of data is highly organized, making it easily searchable and analyzable. Structured data typically resides in tables with rows and columns, where each column represents a specific attribute, and each row represents a record</a:t>
            </a:r>
            <a:r>
              <a:rPr lang="en-US" dirty="0" smtClean="0"/>
              <a:t>.</a:t>
            </a:r>
          </a:p>
          <a:p>
            <a:endParaRPr lang="en-US" dirty="0"/>
          </a:p>
          <a:p>
            <a:r>
              <a:rPr lang="en-US" b="1" u="sng" dirty="0"/>
              <a:t>Characteristics of Structured Data</a:t>
            </a:r>
            <a:r>
              <a:rPr lang="en-US" b="1" u="sng" dirty="0" smtClean="0"/>
              <a:t>:</a:t>
            </a:r>
          </a:p>
          <a:p>
            <a:endParaRPr lang="en-US" u="sng" dirty="0"/>
          </a:p>
          <a:p>
            <a:r>
              <a:rPr lang="en-US" b="1" dirty="0"/>
              <a:t>Predefined Schema:</a:t>
            </a:r>
            <a:r>
              <a:rPr lang="en-US" dirty="0"/>
              <a:t> Structured data follows a predefined data model or schema that dictates how data is stored and accessed.</a:t>
            </a:r>
          </a:p>
          <a:p>
            <a:r>
              <a:rPr lang="en-US" b="1" dirty="0"/>
              <a:t>Relational Databases:</a:t>
            </a:r>
            <a:r>
              <a:rPr lang="en-US" dirty="0"/>
              <a:t> It is commonly stored in relational databases such as MySQL, PostgreSQL, and Oracle.</a:t>
            </a:r>
          </a:p>
          <a:p>
            <a:r>
              <a:rPr lang="en-US" b="1" dirty="0"/>
              <a:t>Ease of Search and Analysis:</a:t>
            </a:r>
            <a:r>
              <a:rPr lang="en-US" dirty="0"/>
              <a:t> Due to its organized nature, structured data is easily searchable using SQL queries and can be analyzed using various statistical and analytical tools.</a:t>
            </a:r>
          </a:p>
          <a:p>
            <a:r>
              <a:rPr lang="en-US" b="1" dirty="0"/>
              <a:t>Examples:</a:t>
            </a:r>
            <a:r>
              <a:rPr lang="en-US" dirty="0"/>
              <a:t> Examples of structured data include financial records, customer information, transaction logs, and inventory data.</a:t>
            </a:r>
          </a:p>
        </p:txBody>
      </p:sp>
    </p:spTree>
    <p:extLst>
      <p:ext uri="{BB962C8B-B14F-4D97-AF65-F5344CB8AC3E}">
        <p14:creationId xmlns:p14="http://schemas.microsoft.com/office/powerpoint/2010/main" val="9830342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PROBABILTY – JOINT, MARGINAL &amp; CONDITIONAL</a:t>
            </a:r>
            <a:endParaRPr lang="en-US" sz="2400" b="1" dirty="0"/>
          </a:p>
        </p:txBody>
      </p:sp>
      <p:sp>
        <p:nvSpPr>
          <p:cNvPr id="2" name="Rectangle 1"/>
          <p:cNvSpPr/>
          <p:nvPr/>
        </p:nvSpPr>
        <p:spPr>
          <a:xfrm>
            <a:off x="429208" y="475417"/>
            <a:ext cx="8369559" cy="4308872"/>
          </a:xfrm>
          <a:prstGeom prst="rect">
            <a:avLst/>
          </a:prstGeom>
        </p:spPr>
        <p:txBody>
          <a:bodyPr wrap="square">
            <a:spAutoFit/>
          </a:bodyPr>
          <a:lstStyle/>
          <a:p>
            <a:r>
              <a:rPr lang="en-US" sz="1300" b="1" u="sng" dirty="0"/>
              <a:t>Joint Probability:</a:t>
            </a:r>
            <a:endParaRPr lang="en-US" sz="1300" u="sng" dirty="0"/>
          </a:p>
          <a:p>
            <a:r>
              <a:rPr lang="en-US" sz="1300" dirty="0"/>
              <a:t>Joint probability refers to the probability of two (or more) events happening at the same time. If we have two events, AAA and BBB, the joint probability is denoted as P(A</a:t>
            </a:r>
            <a:r>
              <a:rPr lang="en-US" sz="1300" dirty="0" smtClean="0"/>
              <a:t>∩B)P(AUB)or P(A,B)P(A</a:t>
            </a:r>
            <a:r>
              <a:rPr lang="en-US" sz="1300" dirty="0"/>
              <a:t>, B)P(A,B). It represents the likelihood of both events occurring simultaneously.</a:t>
            </a:r>
          </a:p>
          <a:p>
            <a:r>
              <a:rPr lang="en-US" sz="1300" dirty="0"/>
              <a:t>For example, if AAA is the event that a person is male, and BBB is the event that a person is over 30 years old, P(A∩B)P(A \cap B)P(A∩B) is the probability that a person is both male and over 30 years old</a:t>
            </a:r>
            <a:r>
              <a:rPr lang="en-US" sz="1300" dirty="0" smtClean="0"/>
              <a:t>.</a:t>
            </a:r>
          </a:p>
          <a:p>
            <a:endParaRPr lang="en-US" sz="1300" dirty="0"/>
          </a:p>
          <a:p>
            <a:r>
              <a:rPr lang="en-US" sz="1300" b="1" u="sng" dirty="0"/>
              <a:t>Marginal Probability:</a:t>
            </a:r>
            <a:endParaRPr lang="en-US" sz="1300" u="sng" dirty="0"/>
          </a:p>
          <a:p>
            <a:r>
              <a:rPr lang="en-US" sz="1300" dirty="0"/>
              <a:t>Marginal probability refers to the probability of a single event occurring without consideration of any other events. It is obtained by summing or integrating the joint probabilities over all possible values of the other event(s</a:t>
            </a:r>
            <a:r>
              <a:rPr lang="en-US" sz="1300" dirty="0" smtClean="0"/>
              <a:t>).</a:t>
            </a:r>
          </a:p>
          <a:p>
            <a:endParaRPr lang="en-US" sz="1300" dirty="0"/>
          </a:p>
          <a:p>
            <a:r>
              <a:rPr lang="en-US" sz="1300" dirty="0"/>
              <a:t>For example, if we have the joint probability distribution of two events, AAA and BBB, the marginal probability of AAA, denoted as P(A)P(A)P(A), is calculated as: P(A)=∑BP(A∩B)P(A) = \sum_{B} P(A \cap B)P(A)=∑B​P(A∩B) or, in the case of a continuous distribution: P(A)=∫P(A,B) </a:t>
            </a:r>
            <a:r>
              <a:rPr lang="en-US" sz="1300" dirty="0" err="1"/>
              <a:t>dBP</a:t>
            </a:r>
            <a:r>
              <a:rPr lang="en-US" sz="1300" dirty="0"/>
              <a:t>(A) = \</a:t>
            </a:r>
            <a:r>
              <a:rPr lang="en-US" sz="1300" dirty="0" err="1"/>
              <a:t>int</a:t>
            </a:r>
            <a:r>
              <a:rPr lang="en-US" sz="1300" dirty="0"/>
              <a:t> P(A, B) \, </a:t>
            </a:r>
            <a:r>
              <a:rPr lang="en-US" sz="1300" dirty="0" err="1"/>
              <a:t>dBP</a:t>
            </a:r>
            <a:r>
              <a:rPr lang="en-US" sz="1300" dirty="0"/>
              <a:t>(A)=∫</a:t>
            </a:r>
            <a:r>
              <a:rPr lang="en-US" sz="1300" dirty="0" smtClean="0"/>
              <a:t>P(A,B)dB</a:t>
            </a:r>
          </a:p>
          <a:p>
            <a:endParaRPr lang="en-US" sz="1300" dirty="0"/>
          </a:p>
          <a:p>
            <a:r>
              <a:rPr lang="en-US" sz="1300" b="1" u="sng" dirty="0"/>
              <a:t>Conditional Probability:</a:t>
            </a:r>
            <a:endParaRPr lang="en-US" sz="1300" u="sng" dirty="0"/>
          </a:p>
          <a:p>
            <a:r>
              <a:rPr lang="en-US" sz="1300" dirty="0"/>
              <a:t>Conditional probability refers to the probability of one event occurring given that another event has already occurred. If we want to know the probability of event AAA occurring given that event BBB has occurred, we denote it as P(A∣B)P(A|B)P(A∣B).</a:t>
            </a:r>
          </a:p>
          <a:p>
            <a:pPr lvl="1"/>
            <a:endParaRPr lang="en-US" dirty="0"/>
          </a:p>
        </p:txBody>
      </p:sp>
    </p:spTree>
    <p:extLst>
      <p:ext uri="{BB962C8B-B14F-4D97-AF65-F5344CB8AC3E}">
        <p14:creationId xmlns:p14="http://schemas.microsoft.com/office/powerpoint/2010/main" val="10616042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PROBABILTY DISTRIBUTION</a:t>
            </a:r>
            <a:endParaRPr lang="en-US" sz="2400" b="1" dirty="0"/>
          </a:p>
        </p:txBody>
      </p:sp>
      <p:sp>
        <p:nvSpPr>
          <p:cNvPr id="2" name="Rectangle 1"/>
          <p:cNvSpPr/>
          <p:nvPr/>
        </p:nvSpPr>
        <p:spPr>
          <a:xfrm>
            <a:off x="429208" y="475417"/>
            <a:ext cx="8369559" cy="1046440"/>
          </a:xfrm>
          <a:prstGeom prst="rect">
            <a:avLst/>
          </a:prstGeom>
        </p:spPr>
        <p:txBody>
          <a:bodyPr wrap="square">
            <a:spAutoFit/>
          </a:bodyPr>
          <a:lstStyle/>
          <a:p>
            <a:r>
              <a:rPr lang="en-US" sz="1200" dirty="0"/>
              <a:t>A probability distribution describes how the values of a random variable are distributed. It provides a function that maps each possible outcome of the random variable to its probability of occurrence. Understanding probability distributions is crucial in both statistics and machine learning as they form the basis for statistical inference, model building, and prediction</a:t>
            </a:r>
            <a:r>
              <a:rPr lang="en-US" sz="1200" dirty="0" smtClean="0"/>
              <a:t>.</a:t>
            </a:r>
          </a:p>
          <a:p>
            <a:r>
              <a:rPr lang="en-US" b="1" u="sng" dirty="0"/>
              <a:t>Types of Probability Distributions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208" y="1620465"/>
            <a:ext cx="6111551" cy="3178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14634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PROBABILTY DISTRIBUTION</a:t>
            </a:r>
            <a:endParaRPr lang="en-US" sz="2400" b="1" dirty="0"/>
          </a:p>
        </p:txBody>
      </p:sp>
      <p:sp>
        <p:nvSpPr>
          <p:cNvPr id="2" name="Rectangle 1"/>
          <p:cNvSpPr/>
          <p:nvPr/>
        </p:nvSpPr>
        <p:spPr>
          <a:xfrm>
            <a:off x="429208" y="475417"/>
            <a:ext cx="8369559" cy="307777"/>
          </a:xfrm>
          <a:prstGeom prst="rect">
            <a:avLst/>
          </a:prstGeom>
        </p:spPr>
        <p:txBody>
          <a:bodyPr wrap="square">
            <a:spAutoFit/>
          </a:bodyPr>
          <a:lstStyle/>
          <a:p>
            <a:r>
              <a:rPr lang="en-US" b="1" u="sng" dirty="0" smtClean="0"/>
              <a:t>Discrete </a:t>
            </a:r>
            <a:r>
              <a:rPr lang="en-US" b="1" u="sng" dirty="0"/>
              <a:t>Probability </a:t>
            </a:r>
            <a:r>
              <a:rPr lang="en-US" b="1" u="sng" dirty="0" smtClean="0"/>
              <a:t>Distributions And Their Machine Learning Applications</a:t>
            </a:r>
            <a:endParaRPr lang="en-US" b="1" u="sng"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208" y="862012"/>
            <a:ext cx="6438124" cy="3945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8455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PROBABILTY DISTRIBUTION</a:t>
            </a:r>
            <a:endParaRPr lang="en-US" sz="2400" b="1" dirty="0"/>
          </a:p>
        </p:txBody>
      </p:sp>
      <p:sp>
        <p:nvSpPr>
          <p:cNvPr id="2" name="Rectangle 1"/>
          <p:cNvSpPr/>
          <p:nvPr/>
        </p:nvSpPr>
        <p:spPr>
          <a:xfrm>
            <a:off x="429208" y="475417"/>
            <a:ext cx="8369559" cy="307777"/>
          </a:xfrm>
          <a:prstGeom prst="rect">
            <a:avLst/>
          </a:prstGeom>
        </p:spPr>
        <p:txBody>
          <a:bodyPr wrap="square">
            <a:spAutoFit/>
          </a:bodyPr>
          <a:lstStyle/>
          <a:p>
            <a:r>
              <a:rPr lang="en-US" b="1" u="sng" dirty="0" smtClean="0"/>
              <a:t>Discrete </a:t>
            </a:r>
            <a:r>
              <a:rPr lang="en-US" b="1" u="sng" dirty="0"/>
              <a:t>Probability </a:t>
            </a:r>
            <a:r>
              <a:rPr lang="en-US" b="1" u="sng" dirty="0" smtClean="0"/>
              <a:t>Distributions And Their Machine Learning Applications</a:t>
            </a:r>
            <a:endParaRPr lang="en-US" b="1" u="sng"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514" y="857839"/>
            <a:ext cx="6568751"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29014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PROBABILTY DISTRIBUTION</a:t>
            </a:r>
            <a:endParaRPr lang="en-US" sz="2400" b="1" dirty="0"/>
          </a:p>
        </p:txBody>
      </p:sp>
      <p:sp>
        <p:nvSpPr>
          <p:cNvPr id="2" name="Rectangle 1"/>
          <p:cNvSpPr/>
          <p:nvPr/>
        </p:nvSpPr>
        <p:spPr>
          <a:xfrm>
            <a:off x="429208" y="475417"/>
            <a:ext cx="8369559" cy="307777"/>
          </a:xfrm>
          <a:prstGeom prst="rect">
            <a:avLst/>
          </a:prstGeom>
        </p:spPr>
        <p:txBody>
          <a:bodyPr wrap="square">
            <a:spAutoFit/>
          </a:bodyPr>
          <a:lstStyle/>
          <a:p>
            <a:r>
              <a:rPr lang="en-US" b="1" u="sng" dirty="0" smtClean="0"/>
              <a:t>Discrete </a:t>
            </a:r>
            <a:r>
              <a:rPr lang="en-US" b="1" u="sng" dirty="0"/>
              <a:t>Probability </a:t>
            </a:r>
            <a:r>
              <a:rPr lang="en-US" b="1" u="sng" dirty="0" smtClean="0"/>
              <a:t>Distributions And Their Machine Learning Applications</a:t>
            </a:r>
            <a:endParaRPr lang="en-US" b="1" u="sng"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002" y="926550"/>
            <a:ext cx="6248691" cy="361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7746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PROBABILTY DISTRIBUTION</a:t>
            </a:r>
            <a:endParaRPr lang="en-US" sz="2400" b="1" dirty="0"/>
          </a:p>
        </p:txBody>
      </p:sp>
      <p:sp>
        <p:nvSpPr>
          <p:cNvPr id="2" name="Rectangle 1"/>
          <p:cNvSpPr/>
          <p:nvPr/>
        </p:nvSpPr>
        <p:spPr>
          <a:xfrm>
            <a:off x="429208" y="475417"/>
            <a:ext cx="8369559" cy="307777"/>
          </a:xfrm>
          <a:prstGeom prst="rect">
            <a:avLst/>
          </a:prstGeom>
        </p:spPr>
        <p:txBody>
          <a:bodyPr wrap="square">
            <a:spAutoFit/>
          </a:bodyPr>
          <a:lstStyle/>
          <a:p>
            <a:r>
              <a:rPr lang="en-US" b="1" u="sng" dirty="0" smtClean="0"/>
              <a:t>Discrete </a:t>
            </a:r>
            <a:r>
              <a:rPr lang="en-US" b="1" u="sng" dirty="0"/>
              <a:t>Probability </a:t>
            </a:r>
            <a:r>
              <a:rPr lang="en-US" b="1" u="sng" dirty="0" smtClean="0"/>
              <a:t>Distributions And Their Machine Learning Applications</a:t>
            </a:r>
            <a:endParaRPr lang="en-US" b="1" u="sng"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207" y="820518"/>
            <a:ext cx="647544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40496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PROBABILTY DISTRIBUTION</a:t>
            </a:r>
            <a:endParaRPr lang="en-US" sz="24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239" y="601170"/>
            <a:ext cx="7044613" cy="3330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21924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PROBABILTY DISTRIBUTION</a:t>
            </a:r>
            <a:endParaRPr lang="en-US" sz="2400" b="1" dirty="0"/>
          </a:p>
        </p:txBody>
      </p:sp>
      <p:sp>
        <p:nvSpPr>
          <p:cNvPr id="2" name="Rectangle 1"/>
          <p:cNvSpPr/>
          <p:nvPr/>
        </p:nvSpPr>
        <p:spPr>
          <a:xfrm>
            <a:off x="429208" y="475417"/>
            <a:ext cx="8369559" cy="307777"/>
          </a:xfrm>
          <a:prstGeom prst="rect">
            <a:avLst/>
          </a:prstGeom>
        </p:spPr>
        <p:txBody>
          <a:bodyPr wrap="square">
            <a:spAutoFit/>
          </a:bodyPr>
          <a:lstStyle/>
          <a:p>
            <a:r>
              <a:rPr lang="en-US" b="1" u="sng" dirty="0" smtClean="0"/>
              <a:t>Continuous </a:t>
            </a:r>
            <a:r>
              <a:rPr lang="en-US" b="1" u="sng" dirty="0"/>
              <a:t>Probability </a:t>
            </a:r>
            <a:r>
              <a:rPr lang="en-US" b="1" u="sng" dirty="0" smtClean="0"/>
              <a:t>Distributions And Their Machine Learning Applications</a:t>
            </a:r>
            <a:endParaRPr lang="en-US" b="1" u="sng"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208" y="873384"/>
            <a:ext cx="6606074"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4370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PROBABILTY DISTRIBUTION</a:t>
            </a:r>
            <a:endParaRPr lang="en-US" sz="2400" b="1" dirty="0"/>
          </a:p>
        </p:txBody>
      </p:sp>
      <p:sp>
        <p:nvSpPr>
          <p:cNvPr id="2" name="Rectangle 1"/>
          <p:cNvSpPr/>
          <p:nvPr/>
        </p:nvSpPr>
        <p:spPr>
          <a:xfrm>
            <a:off x="429208" y="475417"/>
            <a:ext cx="8369559" cy="307777"/>
          </a:xfrm>
          <a:prstGeom prst="rect">
            <a:avLst/>
          </a:prstGeom>
        </p:spPr>
        <p:txBody>
          <a:bodyPr wrap="square">
            <a:spAutoFit/>
          </a:bodyPr>
          <a:lstStyle/>
          <a:p>
            <a:r>
              <a:rPr lang="en-US" b="1" u="sng" dirty="0" smtClean="0"/>
              <a:t>Continuous </a:t>
            </a:r>
            <a:r>
              <a:rPr lang="en-US" b="1" u="sng" dirty="0"/>
              <a:t>Probability </a:t>
            </a:r>
            <a:r>
              <a:rPr lang="en-US" b="1" u="sng" dirty="0" smtClean="0"/>
              <a:t>Distributions And Their Machine Learning Applications</a:t>
            </a:r>
            <a:endParaRPr lang="en-US" b="1" u="sng"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208" y="860458"/>
            <a:ext cx="6690049"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6831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PROBABILTY DISTRIBUTION</a:t>
            </a:r>
            <a:endParaRPr lang="en-US" sz="2400" b="1" dirty="0"/>
          </a:p>
        </p:txBody>
      </p:sp>
      <p:sp>
        <p:nvSpPr>
          <p:cNvPr id="2" name="Rectangle 1"/>
          <p:cNvSpPr/>
          <p:nvPr/>
        </p:nvSpPr>
        <p:spPr>
          <a:xfrm>
            <a:off x="429208" y="475417"/>
            <a:ext cx="8369559" cy="307777"/>
          </a:xfrm>
          <a:prstGeom prst="rect">
            <a:avLst/>
          </a:prstGeom>
        </p:spPr>
        <p:txBody>
          <a:bodyPr wrap="square">
            <a:spAutoFit/>
          </a:bodyPr>
          <a:lstStyle/>
          <a:p>
            <a:r>
              <a:rPr lang="en-US" b="1" u="sng" dirty="0" smtClean="0"/>
              <a:t>Continuous </a:t>
            </a:r>
            <a:r>
              <a:rPr lang="en-US" b="1" u="sng" dirty="0"/>
              <a:t>Probability </a:t>
            </a:r>
            <a:r>
              <a:rPr lang="en-US" b="1" u="sng" dirty="0" smtClean="0"/>
              <a:t>Distributions And Their Machine Learning Applications</a:t>
            </a:r>
            <a:endParaRPr lang="en-US" b="1" u="sng"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03" y="858319"/>
            <a:ext cx="638729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716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STRUCTURED / UNSTRUCTURED DATA</a:t>
            </a:r>
            <a:endParaRPr lang="en-US" sz="2400" b="1" dirty="0"/>
          </a:p>
        </p:txBody>
      </p:sp>
      <p:sp>
        <p:nvSpPr>
          <p:cNvPr id="3" name="Rectangle 2"/>
          <p:cNvSpPr/>
          <p:nvPr/>
        </p:nvSpPr>
        <p:spPr>
          <a:xfrm>
            <a:off x="466529" y="721506"/>
            <a:ext cx="8089641" cy="3539430"/>
          </a:xfrm>
          <a:prstGeom prst="rect">
            <a:avLst/>
          </a:prstGeom>
        </p:spPr>
        <p:txBody>
          <a:bodyPr wrap="square">
            <a:spAutoFit/>
          </a:bodyPr>
          <a:lstStyle/>
          <a:p>
            <a:r>
              <a:rPr lang="en-US" b="1" u="sng" dirty="0" smtClean="0"/>
              <a:t>Unstructured </a:t>
            </a:r>
            <a:r>
              <a:rPr lang="en-US" b="1" u="sng" dirty="0"/>
              <a:t>data </a:t>
            </a:r>
            <a:r>
              <a:rPr lang="en-US" dirty="0"/>
              <a:t>refers to data that does not have a predefined format or structure. This type of data is often text-heavy and may include various types of multimedia content such as images, videos, and audio files. Unstructured data is typically more complex and difficult to analyze compared to structured data</a:t>
            </a:r>
            <a:r>
              <a:rPr lang="en-US" dirty="0" smtClean="0"/>
              <a:t>.</a:t>
            </a:r>
          </a:p>
          <a:p>
            <a:endParaRPr lang="en-US" dirty="0"/>
          </a:p>
          <a:p>
            <a:r>
              <a:rPr lang="en-US" b="1" u="sng" dirty="0"/>
              <a:t>Characteristics of Unstructured Data</a:t>
            </a:r>
            <a:r>
              <a:rPr lang="en-US" b="1" u="sng" dirty="0" smtClean="0"/>
              <a:t>:</a:t>
            </a:r>
          </a:p>
          <a:p>
            <a:endParaRPr lang="en-US" dirty="0"/>
          </a:p>
          <a:p>
            <a:r>
              <a:rPr lang="en-US" b="1" dirty="0"/>
              <a:t>No Predefined Schema:</a:t>
            </a:r>
            <a:r>
              <a:rPr lang="en-US" dirty="0"/>
              <a:t> Unstructured data does not follow a specific format or schema, making it more flexible but harder to manage.</a:t>
            </a:r>
          </a:p>
          <a:p>
            <a:r>
              <a:rPr lang="en-US" b="1" dirty="0"/>
              <a:t>Storage in NoSQL Databases and Data Lakes:</a:t>
            </a:r>
            <a:r>
              <a:rPr lang="en-US" dirty="0"/>
              <a:t> It is commonly stored in NoSQL databases like </a:t>
            </a:r>
            <a:r>
              <a:rPr lang="en-US" dirty="0" err="1"/>
              <a:t>MongoDB</a:t>
            </a:r>
            <a:r>
              <a:rPr lang="en-US" dirty="0"/>
              <a:t> or data lakes which can handle large volumes of diverse data types.</a:t>
            </a:r>
          </a:p>
          <a:p>
            <a:r>
              <a:rPr lang="en-US" b="1" dirty="0"/>
              <a:t>Complexity in Search and Analysis:</a:t>
            </a:r>
            <a:r>
              <a:rPr lang="en-US" dirty="0"/>
              <a:t> Searching and analyzing unstructured data require specialized tools and techniques, such as natural language processing (NLP) and machine learning algorithms.</a:t>
            </a:r>
          </a:p>
          <a:p>
            <a:r>
              <a:rPr lang="en-US" b="1" dirty="0"/>
              <a:t>Examples:</a:t>
            </a:r>
            <a:r>
              <a:rPr lang="en-US" dirty="0"/>
              <a:t> Examples of unstructured data include emails, social media posts, sensor data, documents, images, videos, and audio recordings.</a:t>
            </a:r>
          </a:p>
        </p:txBody>
      </p:sp>
    </p:spTree>
    <p:extLst>
      <p:ext uri="{BB962C8B-B14F-4D97-AF65-F5344CB8AC3E}">
        <p14:creationId xmlns:p14="http://schemas.microsoft.com/office/powerpoint/2010/main" val="41470280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PROBABILTY DISTRIBUTION</a:t>
            </a:r>
            <a:endParaRPr lang="en-US" sz="2400" b="1" dirty="0"/>
          </a:p>
        </p:txBody>
      </p:sp>
      <p:sp>
        <p:nvSpPr>
          <p:cNvPr id="2" name="Rectangle 1"/>
          <p:cNvSpPr/>
          <p:nvPr/>
        </p:nvSpPr>
        <p:spPr>
          <a:xfrm>
            <a:off x="429208" y="475417"/>
            <a:ext cx="8369559" cy="307777"/>
          </a:xfrm>
          <a:prstGeom prst="rect">
            <a:avLst/>
          </a:prstGeom>
        </p:spPr>
        <p:txBody>
          <a:bodyPr wrap="square">
            <a:spAutoFit/>
          </a:bodyPr>
          <a:lstStyle/>
          <a:p>
            <a:r>
              <a:rPr lang="en-US" b="1" u="sng" dirty="0" smtClean="0"/>
              <a:t>Continuous </a:t>
            </a:r>
            <a:r>
              <a:rPr lang="en-US" b="1" u="sng" dirty="0"/>
              <a:t>Probability </a:t>
            </a:r>
            <a:r>
              <a:rPr lang="en-US" b="1" u="sng" dirty="0" smtClean="0"/>
              <a:t>Distributions And Their Machine Learning Applications</a:t>
            </a:r>
            <a:endParaRPr lang="en-US" b="1" u="sng"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208" y="879313"/>
            <a:ext cx="6522098" cy="3697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61776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PROBABILTY DISTRIBUTION</a:t>
            </a:r>
            <a:endParaRPr lang="en-US" sz="2400" b="1" dirty="0"/>
          </a:p>
        </p:txBody>
      </p:sp>
      <p:sp>
        <p:nvSpPr>
          <p:cNvPr id="2" name="Rectangle 1"/>
          <p:cNvSpPr/>
          <p:nvPr/>
        </p:nvSpPr>
        <p:spPr>
          <a:xfrm>
            <a:off x="429208" y="475417"/>
            <a:ext cx="8369559" cy="307777"/>
          </a:xfrm>
          <a:prstGeom prst="rect">
            <a:avLst/>
          </a:prstGeom>
        </p:spPr>
        <p:txBody>
          <a:bodyPr wrap="square">
            <a:spAutoFit/>
          </a:bodyPr>
          <a:lstStyle/>
          <a:p>
            <a:r>
              <a:rPr lang="en-US" b="1" u="sng" dirty="0" smtClean="0"/>
              <a:t>Bayesian Probability:</a:t>
            </a:r>
            <a:endParaRPr lang="en-US" b="1" u="sng" dirty="0"/>
          </a:p>
        </p:txBody>
      </p:sp>
      <p:sp>
        <p:nvSpPr>
          <p:cNvPr id="3" name="Rectangle 2"/>
          <p:cNvSpPr/>
          <p:nvPr/>
        </p:nvSpPr>
        <p:spPr>
          <a:xfrm>
            <a:off x="522514" y="898699"/>
            <a:ext cx="7800391" cy="1169551"/>
          </a:xfrm>
          <a:prstGeom prst="rect">
            <a:avLst/>
          </a:prstGeom>
        </p:spPr>
        <p:txBody>
          <a:bodyPr wrap="square">
            <a:spAutoFit/>
          </a:bodyPr>
          <a:lstStyle/>
          <a:p>
            <a:pPr algn="just"/>
            <a:r>
              <a:rPr lang="en-US" dirty="0"/>
              <a:t>Bayesian probability is a method of probability interpretation that provides a way to update the probability estimate for a hypothesis as more evidence or information becomes available. It is based on Bayes' Theorem, which relates the conditional and marginal probabilities of random events. Bayesian methods are widely used in machine learning for probabilistic modeling, inference, and decision-making.</a:t>
            </a:r>
          </a:p>
        </p:txBody>
      </p:sp>
    </p:spTree>
    <p:extLst>
      <p:ext uri="{BB962C8B-B14F-4D97-AF65-F5344CB8AC3E}">
        <p14:creationId xmlns:p14="http://schemas.microsoft.com/office/powerpoint/2010/main" val="3580517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25558"/>
          </a:xfrm>
          <a:prstGeom prst="rect">
            <a:avLst/>
          </a:prstGeom>
        </p:spPr>
        <p:txBody>
          <a:bodyPr spcFirstLastPara="1" wrap="square" lIns="91425" tIns="91425" rIns="91425" bIns="91425" anchor="t" anchorCtr="0">
            <a:noAutofit/>
          </a:bodyPr>
          <a:lstStyle/>
          <a:p>
            <a:pPr algn="ctr"/>
            <a:r>
              <a:rPr lang="en-US" sz="2400" b="1" dirty="0" smtClean="0"/>
              <a:t>QUANTATIVE  &amp; QUALITATIVE DATA</a:t>
            </a:r>
            <a:endParaRPr lang="en-US" sz="2400" b="1" dirty="0"/>
          </a:p>
        </p:txBody>
      </p:sp>
      <p:sp>
        <p:nvSpPr>
          <p:cNvPr id="3" name="Rectangle 2"/>
          <p:cNvSpPr/>
          <p:nvPr/>
        </p:nvSpPr>
        <p:spPr>
          <a:xfrm>
            <a:off x="466529" y="721506"/>
            <a:ext cx="8089641" cy="2554545"/>
          </a:xfrm>
          <a:prstGeom prst="rect">
            <a:avLst/>
          </a:prstGeom>
        </p:spPr>
        <p:txBody>
          <a:bodyPr wrap="square">
            <a:spAutoFit/>
          </a:bodyPr>
          <a:lstStyle/>
          <a:p>
            <a:r>
              <a:rPr lang="en-US" sz="1600" b="1" u="sng" dirty="0" smtClean="0"/>
              <a:t>Quantitative </a:t>
            </a:r>
            <a:r>
              <a:rPr lang="en-US" sz="1600" b="1" u="sng" dirty="0"/>
              <a:t>Data</a:t>
            </a:r>
          </a:p>
          <a:p>
            <a:r>
              <a:rPr lang="en-US" sz="1600" dirty="0"/>
              <a:t>Quantitative data represents numerical values and is used to quantify the variables. It can be further divided into two subtypes</a:t>
            </a:r>
            <a:r>
              <a:rPr lang="en-US" sz="1600" dirty="0" smtClean="0"/>
              <a:t>:</a:t>
            </a:r>
          </a:p>
          <a:p>
            <a:endParaRPr lang="en-US" sz="1600" dirty="0"/>
          </a:p>
          <a:p>
            <a:r>
              <a:rPr lang="en-US" sz="1600" b="1" dirty="0"/>
              <a:t>Discrete Data:</a:t>
            </a:r>
            <a:r>
              <a:rPr lang="en-US" sz="1600" dirty="0"/>
              <a:t> This type of data can take on only specific values, often integers, and is countable. Examples include the number of students in a class, the number of cars in a parking lot, or the number of books on a shelf</a:t>
            </a:r>
            <a:r>
              <a:rPr lang="en-US" sz="1600" dirty="0" smtClean="0"/>
              <a:t>.</a:t>
            </a:r>
          </a:p>
          <a:p>
            <a:endParaRPr lang="en-US" sz="1600" dirty="0"/>
          </a:p>
          <a:p>
            <a:r>
              <a:rPr lang="en-US" sz="1600" b="1" dirty="0"/>
              <a:t>Continuous Data:</a:t>
            </a:r>
            <a:r>
              <a:rPr lang="en-US" sz="1600" dirty="0"/>
              <a:t> This type of data can take on any value within a given range and is measurable. Examples include height, weight, temperature, and time.</a:t>
            </a:r>
          </a:p>
        </p:txBody>
      </p:sp>
    </p:spTree>
    <p:extLst>
      <p:ext uri="{BB962C8B-B14F-4D97-AF65-F5344CB8AC3E}">
        <p14:creationId xmlns:p14="http://schemas.microsoft.com/office/powerpoint/2010/main" val="3931572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25558"/>
          </a:xfrm>
          <a:prstGeom prst="rect">
            <a:avLst/>
          </a:prstGeom>
        </p:spPr>
        <p:txBody>
          <a:bodyPr spcFirstLastPara="1" wrap="square" lIns="91425" tIns="91425" rIns="91425" bIns="91425" anchor="t" anchorCtr="0">
            <a:noAutofit/>
          </a:bodyPr>
          <a:lstStyle/>
          <a:p>
            <a:pPr algn="ctr"/>
            <a:r>
              <a:rPr lang="en-US" sz="2400" b="1" dirty="0" smtClean="0"/>
              <a:t>QUANTATIVE  &amp; QUALITATIVE DATA</a:t>
            </a:r>
            <a:endParaRPr lang="en-US" sz="2400" b="1" dirty="0"/>
          </a:p>
        </p:txBody>
      </p:sp>
      <p:sp>
        <p:nvSpPr>
          <p:cNvPr id="3" name="Rectangle 2"/>
          <p:cNvSpPr/>
          <p:nvPr/>
        </p:nvSpPr>
        <p:spPr>
          <a:xfrm>
            <a:off x="466529" y="721506"/>
            <a:ext cx="8089641" cy="3293209"/>
          </a:xfrm>
          <a:prstGeom prst="rect">
            <a:avLst/>
          </a:prstGeom>
        </p:spPr>
        <p:txBody>
          <a:bodyPr wrap="square">
            <a:spAutoFit/>
          </a:bodyPr>
          <a:lstStyle/>
          <a:p>
            <a:r>
              <a:rPr lang="en-US" sz="1600" b="1" u="sng" dirty="0" smtClean="0"/>
              <a:t>Qualitative </a:t>
            </a:r>
            <a:r>
              <a:rPr lang="en-US" sz="1600" b="1" u="sng" dirty="0"/>
              <a:t>Data</a:t>
            </a:r>
          </a:p>
          <a:p>
            <a:r>
              <a:rPr lang="en-US" sz="1600" dirty="0"/>
              <a:t>Qualitative data, also known as categorical data, represents characteristics and attributes that cannot be measured but can be categorized. It can be divided into two subtypes</a:t>
            </a:r>
            <a:r>
              <a:rPr lang="en-US" sz="1600" dirty="0" smtClean="0"/>
              <a:t>:</a:t>
            </a:r>
          </a:p>
          <a:p>
            <a:endParaRPr lang="en-US" sz="1600" dirty="0"/>
          </a:p>
          <a:p>
            <a:r>
              <a:rPr lang="en-US" sz="1600" b="1" dirty="0"/>
              <a:t>Nominal Data:</a:t>
            </a:r>
            <a:r>
              <a:rPr lang="en-US" sz="1600" dirty="0"/>
              <a:t> This type of data represents categories that do not have a natural order or ranking. Examples include gender (male/female), blood type (A, B, AB, O), and nationality</a:t>
            </a:r>
            <a:r>
              <a:rPr lang="en-US" sz="1600" dirty="0" smtClean="0"/>
              <a:t>.</a:t>
            </a:r>
          </a:p>
          <a:p>
            <a:endParaRPr lang="en-US" sz="1600" dirty="0"/>
          </a:p>
          <a:p>
            <a:r>
              <a:rPr lang="en-US" sz="1600" b="1" dirty="0"/>
              <a:t>Ordinal Data:</a:t>
            </a:r>
            <a:r>
              <a:rPr lang="en-US" sz="1600" dirty="0"/>
              <a:t> This type of data represents categories that have a natural order or ranking, but the intervals between the categories are not necessarily equal. Examples include educational level (high school, bachelor's, master's, PhD), and satisfaction rating (satisfied, neutral, dissatisfied).</a:t>
            </a:r>
          </a:p>
        </p:txBody>
      </p:sp>
    </p:spTree>
    <p:extLst>
      <p:ext uri="{BB962C8B-B14F-4D97-AF65-F5344CB8AC3E}">
        <p14:creationId xmlns:p14="http://schemas.microsoft.com/office/powerpoint/2010/main" val="1654706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QUANTATIVE  &amp; QUALITATIVE DATA</a:t>
            </a:r>
          </a:p>
        </p:txBody>
      </p:sp>
      <p:sp>
        <p:nvSpPr>
          <p:cNvPr id="3" name="Rectangle 2"/>
          <p:cNvSpPr/>
          <p:nvPr/>
        </p:nvSpPr>
        <p:spPr>
          <a:xfrm>
            <a:off x="466529" y="488241"/>
            <a:ext cx="8089641" cy="4185761"/>
          </a:xfrm>
          <a:prstGeom prst="rect">
            <a:avLst/>
          </a:prstGeom>
        </p:spPr>
        <p:txBody>
          <a:bodyPr wrap="square">
            <a:spAutoFit/>
          </a:bodyPr>
          <a:lstStyle/>
          <a:p>
            <a:r>
              <a:rPr lang="en-US" b="1" dirty="0"/>
              <a:t>Levels of </a:t>
            </a:r>
            <a:r>
              <a:rPr lang="en-US" b="1" dirty="0" smtClean="0"/>
              <a:t>Measurement</a:t>
            </a:r>
          </a:p>
          <a:p>
            <a:r>
              <a:rPr lang="en-US" dirty="0" smtClean="0"/>
              <a:t>Data </a:t>
            </a:r>
            <a:r>
              <a:rPr lang="en-US" dirty="0"/>
              <a:t>in statistics can also be classified based on levels of measurement, which indicate the nature of the data and the mathematical operations that can be performed on them. The four levels of measurement are</a:t>
            </a:r>
            <a:r>
              <a:rPr lang="en-US" dirty="0" smtClean="0"/>
              <a:t>:</a:t>
            </a:r>
          </a:p>
          <a:p>
            <a:endParaRPr lang="en-US" dirty="0"/>
          </a:p>
          <a:p>
            <a:r>
              <a:rPr lang="en-US" b="1" dirty="0"/>
              <a:t>Nominal Level:</a:t>
            </a:r>
            <a:r>
              <a:rPr lang="en-US" dirty="0"/>
              <a:t> This is the simplest level of measurement, where data are categorized based on names, labels, or qualities. There is no order or ranking among the categories. Examples include eye color, type of car, and brand names</a:t>
            </a:r>
            <a:r>
              <a:rPr lang="en-US" dirty="0" smtClean="0"/>
              <a:t>.</a:t>
            </a:r>
          </a:p>
          <a:p>
            <a:endParaRPr lang="en-US" dirty="0"/>
          </a:p>
          <a:p>
            <a:r>
              <a:rPr lang="en-US" b="1" dirty="0"/>
              <a:t>Ordinal Level:</a:t>
            </a:r>
            <a:r>
              <a:rPr lang="en-US" dirty="0"/>
              <a:t> This level involves data that can be ordered or ranked, but the intervals between the ranks are not equal. Examples include rankings in a competition (1st, 2nd, 3rd), levels of satisfaction, and socioeconomic status</a:t>
            </a:r>
            <a:r>
              <a:rPr lang="en-US" dirty="0" smtClean="0"/>
              <a:t>.</a:t>
            </a:r>
          </a:p>
          <a:p>
            <a:endParaRPr lang="en-US" dirty="0"/>
          </a:p>
          <a:p>
            <a:r>
              <a:rPr lang="en-US" b="1" dirty="0"/>
              <a:t>Interval Level:</a:t>
            </a:r>
            <a:r>
              <a:rPr lang="en-US" dirty="0"/>
              <a:t> This level of measurement includes ordered data with equal intervals between values, but there is no true zero point. Examples include temperature in Celsius or Fahrenheit and IQ scores</a:t>
            </a:r>
            <a:r>
              <a:rPr lang="en-US" dirty="0" smtClean="0"/>
              <a:t>.</a:t>
            </a:r>
          </a:p>
          <a:p>
            <a:endParaRPr lang="en-US" dirty="0"/>
          </a:p>
          <a:p>
            <a:r>
              <a:rPr lang="en-US" b="1" dirty="0"/>
              <a:t>Ratio Level:</a:t>
            </a:r>
            <a:r>
              <a:rPr lang="en-US" dirty="0"/>
              <a:t> This is the highest level of measurement, which includes ordered data with equal intervals and a true zero point. Examples include height, weight, age, and income.</a:t>
            </a:r>
          </a:p>
        </p:txBody>
      </p:sp>
    </p:spTree>
    <p:extLst>
      <p:ext uri="{BB962C8B-B14F-4D97-AF65-F5344CB8AC3E}">
        <p14:creationId xmlns:p14="http://schemas.microsoft.com/office/powerpoint/2010/main" val="2393297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CENTRAL TENDENCY</a:t>
            </a:r>
            <a:endParaRPr lang="en-US" sz="2400" b="1" dirty="0"/>
          </a:p>
        </p:txBody>
      </p:sp>
      <p:sp>
        <p:nvSpPr>
          <p:cNvPr id="3" name="Rectangle 2"/>
          <p:cNvSpPr/>
          <p:nvPr/>
        </p:nvSpPr>
        <p:spPr>
          <a:xfrm>
            <a:off x="466529" y="488241"/>
            <a:ext cx="8089641" cy="2462213"/>
          </a:xfrm>
          <a:prstGeom prst="rect">
            <a:avLst/>
          </a:prstGeom>
        </p:spPr>
        <p:txBody>
          <a:bodyPr wrap="square">
            <a:spAutoFit/>
          </a:bodyPr>
          <a:lstStyle/>
          <a:p>
            <a:r>
              <a:rPr lang="en-US" b="1" dirty="0" smtClean="0"/>
              <a:t>Measures </a:t>
            </a:r>
            <a:r>
              <a:rPr lang="en-US" b="1" dirty="0"/>
              <a:t>of central tendency</a:t>
            </a:r>
            <a:r>
              <a:rPr lang="en-US" dirty="0"/>
              <a:t> are statistical metrics that describe the center or typical value of a dataset. They provide a summary of the dataset and help to understand the distribution of the data. The three main measures of central tendency are </a:t>
            </a:r>
            <a:r>
              <a:rPr lang="en-US" b="1" dirty="0"/>
              <a:t>mean</a:t>
            </a:r>
            <a:r>
              <a:rPr lang="en-US" dirty="0"/>
              <a:t>, </a:t>
            </a:r>
            <a:r>
              <a:rPr lang="en-US" b="1" dirty="0"/>
              <a:t>median</a:t>
            </a:r>
            <a:r>
              <a:rPr lang="en-US" dirty="0"/>
              <a:t>, and </a:t>
            </a:r>
            <a:r>
              <a:rPr lang="en-US" b="1" dirty="0"/>
              <a:t>mode</a:t>
            </a:r>
            <a:r>
              <a:rPr lang="en-US" dirty="0" smtClean="0"/>
              <a:t>.</a:t>
            </a:r>
          </a:p>
          <a:p>
            <a:endParaRPr lang="en-US" dirty="0"/>
          </a:p>
          <a:p>
            <a:r>
              <a:rPr lang="en-US" b="1" dirty="0" smtClean="0"/>
              <a:t>Mean</a:t>
            </a:r>
            <a:r>
              <a:rPr lang="en-US" dirty="0"/>
              <a:t>, also known as the average, is the sum of all the values in a dataset divided by the number of values.</a:t>
            </a:r>
          </a:p>
          <a:p>
            <a:r>
              <a:rPr lang="en-US" b="1" dirty="0"/>
              <a:t>Formula:</a:t>
            </a:r>
            <a:endParaRPr lang="en-US" dirty="0"/>
          </a:p>
          <a:p>
            <a:r>
              <a:rPr lang="en-US" dirty="0" smtClean="0"/>
              <a:t>	Mean = Sum of All Number / Total Numbers</a:t>
            </a:r>
            <a:endParaRPr lang="en-US" dirty="0"/>
          </a:p>
          <a:p>
            <a:r>
              <a:rPr lang="en-US" b="1" dirty="0" smtClean="0"/>
              <a:t>Example</a:t>
            </a:r>
            <a:r>
              <a:rPr lang="en-US" b="1" dirty="0"/>
              <a:t>:</a:t>
            </a:r>
            <a:endParaRPr lang="en-US" dirty="0"/>
          </a:p>
          <a:p>
            <a:r>
              <a:rPr lang="en-US" dirty="0"/>
              <a:t>For the dataset: </a:t>
            </a:r>
            <a:r>
              <a:rPr lang="en-US" dirty="0" smtClean="0"/>
              <a:t>5,10,15,20,25</a:t>
            </a:r>
            <a:endParaRPr lang="en-US" dirty="0"/>
          </a:p>
          <a:p>
            <a:r>
              <a:rPr lang="en-US" dirty="0" smtClean="0"/>
              <a:t>Mean=5+10+15+20+25 = 75 / 5 = 15</a:t>
            </a:r>
            <a:endParaRPr lang="en-US" dirty="0"/>
          </a:p>
        </p:txBody>
      </p:sp>
    </p:spTree>
    <p:extLst>
      <p:ext uri="{BB962C8B-B14F-4D97-AF65-F5344CB8AC3E}">
        <p14:creationId xmlns:p14="http://schemas.microsoft.com/office/powerpoint/2010/main" val="4155509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CENTRAL TENDENCY</a:t>
            </a:r>
            <a:endParaRPr lang="en-US" sz="2400" b="1" dirty="0"/>
          </a:p>
        </p:txBody>
      </p:sp>
      <p:sp>
        <p:nvSpPr>
          <p:cNvPr id="3" name="Rectangle 2"/>
          <p:cNvSpPr/>
          <p:nvPr/>
        </p:nvSpPr>
        <p:spPr>
          <a:xfrm>
            <a:off x="466529" y="488241"/>
            <a:ext cx="8089641" cy="3754874"/>
          </a:xfrm>
          <a:prstGeom prst="rect">
            <a:avLst/>
          </a:prstGeom>
        </p:spPr>
        <p:txBody>
          <a:bodyPr wrap="square">
            <a:spAutoFit/>
          </a:bodyPr>
          <a:lstStyle/>
          <a:p>
            <a:r>
              <a:rPr lang="en-US" b="1" dirty="0"/>
              <a:t>Median</a:t>
            </a:r>
            <a:r>
              <a:rPr lang="en-US" dirty="0"/>
              <a:t> is the middle value in a dataset when the values are arranged in ascending or descending order. If the number of values is even, the median is the average of the two middle values</a:t>
            </a:r>
            <a:r>
              <a:rPr lang="en-US" dirty="0" smtClean="0"/>
              <a:t>.</a:t>
            </a:r>
          </a:p>
          <a:p>
            <a:endParaRPr lang="en-US" dirty="0"/>
          </a:p>
          <a:p>
            <a:r>
              <a:rPr lang="en-US" b="1" dirty="0"/>
              <a:t>Steps to Find the Median:</a:t>
            </a:r>
            <a:endParaRPr lang="en-US" dirty="0"/>
          </a:p>
          <a:p>
            <a:r>
              <a:rPr lang="en-US" dirty="0"/>
              <a:t>Arrange the data in ascending order.</a:t>
            </a:r>
          </a:p>
          <a:p>
            <a:r>
              <a:rPr lang="en-US" dirty="0"/>
              <a:t>If the number of observations (</a:t>
            </a:r>
            <a:r>
              <a:rPr lang="en-US" dirty="0" smtClean="0"/>
              <a:t>n) </a:t>
            </a:r>
            <a:r>
              <a:rPr lang="en-US" dirty="0"/>
              <a:t>is odd, the median is the middle value.</a:t>
            </a:r>
          </a:p>
          <a:p>
            <a:r>
              <a:rPr lang="en-US" dirty="0"/>
              <a:t>If </a:t>
            </a:r>
            <a:r>
              <a:rPr lang="en-US" dirty="0" smtClean="0"/>
              <a:t>n </a:t>
            </a:r>
            <a:r>
              <a:rPr lang="en-US" dirty="0"/>
              <a:t>is even, the median is the average of the two middle values</a:t>
            </a:r>
            <a:r>
              <a:rPr lang="en-US" dirty="0" smtClean="0"/>
              <a:t>.</a:t>
            </a:r>
          </a:p>
          <a:p>
            <a:endParaRPr lang="en-US" dirty="0"/>
          </a:p>
          <a:p>
            <a:r>
              <a:rPr lang="en-US" b="1" dirty="0"/>
              <a:t>Example:</a:t>
            </a:r>
            <a:endParaRPr lang="en-US" dirty="0"/>
          </a:p>
          <a:p>
            <a:r>
              <a:rPr lang="en-US" dirty="0"/>
              <a:t>For the dataset: </a:t>
            </a:r>
            <a:r>
              <a:rPr lang="en-US" dirty="0" smtClean="0"/>
              <a:t>5,10,20,15,25</a:t>
            </a:r>
          </a:p>
          <a:p>
            <a:r>
              <a:rPr lang="en-US" dirty="0" smtClean="0"/>
              <a:t>Ordered </a:t>
            </a:r>
            <a:r>
              <a:rPr lang="en-US" dirty="0"/>
              <a:t>dataset: </a:t>
            </a:r>
            <a:r>
              <a:rPr lang="en-US" dirty="0" smtClean="0"/>
              <a:t>5,10,15,20,25</a:t>
            </a:r>
          </a:p>
          <a:p>
            <a:endParaRPr lang="en-US" dirty="0"/>
          </a:p>
          <a:p>
            <a:r>
              <a:rPr lang="en-US" dirty="0"/>
              <a:t>Median: 15 (middle value)</a:t>
            </a:r>
          </a:p>
          <a:p>
            <a:r>
              <a:rPr lang="en-US" dirty="0"/>
              <a:t>For the dataset: </a:t>
            </a:r>
            <a:r>
              <a:rPr lang="en-US" dirty="0" smtClean="0"/>
              <a:t>5,10,20,15, 25</a:t>
            </a:r>
          </a:p>
          <a:p>
            <a:r>
              <a:rPr lang="en-US" dirty="0" smtClean="0"/>
              <a:t>Ordered </a:t>
            </a:r>
            <a:r>
              <a:rPr lang="en-US" dirty="0"/>
              <a:t>dataset: </a:t>
            </a:r>
            <a:r>
              <a:rPr lang="en-US" dirty="0" smtClean="0"/>
              <a:t>5,10,15,20,25</a:t>
            </a:r>
          </a:p>
          <a:p>
            <a:endParaRPr lang="en-US" dirty="0"/>
          </a:p>
          <a:p>
            <a:r>
              <a:rPr lang="en-US" dirty="0"/>
              <a:t>Median: </a:t>
            </a:r>
            <a:r>
              <a:rPr lang="en-US" dirty="0" smtClean="0"/>
              <a:t>15</a:t>
            </a:r>
            <a:endParaRPr lang="en-US" dirty="0"/>
          </a:p>
        </p:txBody>
      </p:sp>
    </p:spTree>
    <p:extLst>
      <p:ext uri="{BB962C8B-B14F-4D97-AF65-F5344CB8AC3E}">
        <p14:creationId xmlns:p14="http://schemas.microsoft.com/office/powerpoint/2010/main" val="3462783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TotalTime>
  <Words>2482</Words>
  <Application>Microsoft Office PowerPoint</Application>
  <PresentationFormat>On-screen Show (16:9)</PresentationFormat>
  <Paragraphs>238</Paragraphs>
  <Slides>41</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Roboto</vt:lpstr>
      <vt:lpstr>Wingdings</vt:lpstr>
      <vt:lpstr>Arial</vt:lpstr>
      <vt:lpstr>Geometric</vt:lpstr>
      <vt:lpstr>DESCRIPTIVE STATISTICS AND PROBABILTY </vt:lpstr>
      <vt:lpstr>DATA &amp; DATA TYPES</vt:lpstr>
      <vt:lpstr>STRUCTURED / UNSTRUCTURED DATA</vt:lpstr>
      <vt:lpstr>STRUCTURED / UNSTRUCTURED DATA</vt:lpstr>
      <vt:lpstr>QUANTATIVE  &amp; QUALITATIVE DATA</vt:lpstr>
      <vt:lpstr>QUANTATIVE  &amp; QUALITATIVE DATA</vt:lpstr>
      <vt:lpstr>QUANTATIVE  &amp; QUALITATIVE DATA</vt:lpstr>
      <vt:lpstr>MEASURES OF CENTRAL TENDENCY</vt:lpstr>
      <vt:lpstr>MEASURES OF CENTRAL TENDENCY</vt:lpstr>
      <vt:lpstr>MEASURES OF CENTRAL TENDENCY</vt:lpstr>
      <vt:lpstr>MEASURES OF DISPERSION</vt:lpstr>
      <vt:lpstr>MEASURES OF DISPERSION</vt:lpstr>
      <vt:lpstr>MEASURES OF DISPERSION</vt:lpstr>
      <vt:lpstr>MEASURES OF DISPERSION</vt:lpstr>
      <vt:lpstr>MEASURES OF DISPERSION</vt:lpstr>
      <vt:lpstr>MEASURES OF DISPERSION</vt:lpstr>
      <vt:lpstr>MEASURES OF DISPERSION</vt:lpstr>
      <vt:lpstr>MEASURES OF DISPERSION</vt:lpstr>
      <vt:lpstr>MEASURES OF POSITION</vt:lpstr>
      <vt:lpstr>MEASURES OF POSITION</vt:lpstr>
      <vt:lpstr>MEASURES OF POSITION</vt:lpstr>
      <vt:lpstr>CORRELATION COEFFICIENT</vt:lpstr>
      <vt:lpstr>CORRELATION COEFFICIENT</vt:lpstr>
      <vt:lpstr>UNIVARIATE, BIVARIATE AND MULTIVARIATE PLOTS</vt:lpstr>
      <vt:lpstr>UNIVARIATE, BIVARIATE AND MULTIVARIATE PLOTS</vt:lpstr>
      <vt:lpstr>UNIVARIATE, BIVARIATE AND MULTIVARIATE PLOTS</vt:lpstr>
      <vt:lpstr>PROBABILTY &amp; USE IN MACHINE LEARNING</vt:lpstr>
      <vt:lpstr>PROBABILTY &amp; USE IN MACHINE LEARNING</vt:lpstr>
      <vt:lpstr>PROBABILTY &amp; USE IN MACHINE LEARNING</vt:lpstr>
      <vt:lpstr>PROBABILTY – JOINT, MARGINAL &amp; CONDITIONAL</vt:lpstr>
      <vt:lpstr>PROBABILTY DISTRIBUTION</vt:lpstr>
      <vt:lpstr>PROBABILTY DISTRIBUTION</vt:lpstr>
      <vt:lpstr>PROBABILTY DISTRIBUTION</vt:lpstr>
      <vt:lpstr>PROBABILTY DISTRIBUTION</vt:lpstr>
      <vt:lpstr>PROBABILTY DISTRIBUTION</vt:lpstr>
      <vt:lpstr>PROBABILTY DISTRIBUTION</vt:lpstr>
      <vt:lpstr>PROBABILTY DISTRIBUTION</vt:lpstr>
      <vt:lpstr>PROBABILTY DISTRIBUTION</vt:lpstr>
      <vt:lpstr>PROBABILTY DISTRIBUTION</vt:lpstr>
      <vt:lpstr>PROBABILTY DISTRIBUTION</vt:lpstr>
      <vt:lpstr>PROBABILTY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dc:creator>azam</dc:creator>
  <cp:lastModifiedBy>Azam</cp:lastModifiedBy>
  <cp:revision>122</cp:revision>
  <dcterms:modified xsi:type="dcterms:W3CDTF">2024-07-31T11:22:22Z</dcterms:modified>
</cp:coreProperties>
</file>