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336" r:id="rId2"/>
    <p:sldId id="304" r:id="rId3"/>
    <p:sldId id="318" r:id="rId4"/>
    <p:sldId id="319" r:id="rId5"/>
    <p:sldId id="320" r:id="rId6"/>
    <p:sldId id="321" r:id="rId7"/>
    <p:sldId id="322" r:id="rId8"/>
    <p:sldId id="323" r:id="rId9"/>
    <p:sldId id="324" r:id="rId10"/>
    <p:sldId id="330" r:id="rId11"/>
    <p:sldId id="328" r:id="rId12"/>
    <p:sldId id="332" r:id="rId13"/>
    <p:sldId id="333" r:id="rId14"/>
    <p:sldId id="334" r:id="rId15"/>
    <p:sldId id="335" r:id="rId16"/>
    <p:sldId id="325" r:id="rId17"/>
    <p:sldId id="326" r:id="rId18"/>
    <p:sldId id="337" r:id="rId19"/>
    <p:sldId id="345" r:id="rId20"/>
    <p:sldId id="346" r:id="rId21"/>
    <p:sldId id="347" r:id="rId22"/>
    <p:sldId id="327" r:id="rId23"/>
    <p:sldId id="338" r:id="rId24"/>
    <p:sldId id="339" r:id="rId25"/>
    <p:sldId id="348" r:id="rId26"/>
    <p:sldId id="349" r:id="rId27"/>
    <p:sldId id="350" r:id="rId28"/>
    <p:sldId id="351" r:id="rId29"/>
  </p:sldIdLst>
  <p:sldSz cx="9144000" cy="5143500" type="screen16x9"/>
  <p:notesSz cx="6858000" cy="9144000"/>
  <p:embeddedFontLst>
    <p:embeddedFont>
      <p:font typeface="Roboto" panose="020B0604020202020204" charset="0"/>
      <p:regular r:id="rId31"/>
      <p:bold r:id="rId32"/>
      <p:italic r:id="rId33"/>
      <p:boldItalic r:id="rId34"/>
    </p:embeddedFont>
    <p:embeddedFont>
      <p:font typeface="Verdana" panose="020B0604030504040204" pitchFamily="34" charset="0"/>
      <p:regular r:id="rId35"/>
      <p:bold r:id="rId36"/>
      <p:italic r:id="rId37"/>
      <p:boldItalic r:id="rId38"/>
    </p:embeddedFont>
    <p:embeddedFont>
      <p:font typeface="Segoe UI" panose="020B0502040204020203" pitchFamily="34" charset="0"/>
      <p:regular r:id="rId39"/>
      <p:bold r:id="rId40"/>
      <p:italic r:id="rId41"/>
      <p:boldItalic r:id="rId42"/>
    </p:embeddedFont>
    <p:embeddedFont>
      <p:font typeface="Consolas" panose="020B0609020204030204" pitchFamily="49"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433332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4052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1757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2157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4921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7612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4845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0493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59082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04171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43981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2558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geeksforgeeks.org/cpp-tutorial/"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www.geeksforgeeks.org/java/"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prepinsta.com/?page_id=694374&amp;preview=true"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48810" y="2447188"/>
            <a:ext cx="8222100" cy="12904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US" sz="3280" b="1" dirty="0" smtClean="0"/>
              <a:t/>
            </a:r>
            <a:br>
              <a:rPr lang="en-US" sz="3280" b="1" dirty="0" smtClean="0"/>
            </a:br>
            <a:r>
              <a:rPr lang="en-US" sz="3280" b="1" dirty="0" smtClean="0"/>
              <a:t>PYTHON PROGRAMMING </a:t>
            </a:r>
            <a:br>
              <a:rPr lang="en-US" sz="3280" b="1" dirty="0" smtClean="0"/>
            </a:br>
            <a:r>
              <a:rPr lang="en-US" sz="3280" b="1" dirty="0" smtClean="0"/>
              <a:t>Version:  3.12.4</a:t>
            </a:r>
            <a:endParaRPr sz="3280" b="1" dirty="0"/>
          </a:p>
        </p:txBody>
      </p:sp>
      <p:sp>
        <p:nvSpPr>
          <p:cNvPr id="3" name="Google Shape;85;p13"/>
          <p:cNvSpPr txBox="1">
            <a:spLocks/>
          </p:cNvSpPr>
          <p:nvPr/>
        </p:nvSpPr>
        <p:spPr>
          <a:xfrm>
            <a:off x="521697" y="913735"/>
            <a:ext cx="8222100" cy="129043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pPr algn="ctr">
              <a:buSzPts val="990"/>
            </a:pPr>
            <a:r>
              <a:rPr lang="en-US" sz="3280" b="1" dirty="0" smtClean="0"/>
              <a:t/>
            </a:r>
            <a:br>
              <a:rPr lang="en-US" sz="3280" b="1" dirty="0" smtClean="0"/>
            </a:br>
            <a:r>
              <a:rPr lang="en-US" sz="3280" b="1" dirty="0" smtClean="0"/>
              <a:t>ARTIFICAL INTELLIGENCE </a:t>
            </a:r>
            <a:br>
              <a:rPr lang="en-US" sz="3280" b="1" dirty="0" smtClean="0"/>
            </a:br>
            <a:r>
              <a:rPr lang="en-US" sz="3280" b="1" dirty="0" smtClean="0"/>
              <a:t>MACHINE &amp; DEEP LEARNING</a:t>
            </a:r>
            <a:endParaRPr lang="en-US" sz="3280" b="1" dirty="0"/>
          </a:p>
        </p:txBody>
      </p:sp>
    </p:spTree>
    <p:extLst>
      <p:ext uri="{BB962C8B-B14F-4D97-AF65-F5344CB8AC3E}">
        <p14:creationId xmlns:p14="http://schemas.microsoft.com/office/powerpoint/2010/main" val="3822535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u="sng" dirty="0" smtClean="0">
                <a:latin typeface="+mj-lt"/>
              </a:rPr>
              <a:t>PYTHON FILE HANDLING</a:t>
            </a:r>
            <a:endParaRPr lang="en-US" sz="2600" b="1" u="sng" dirty="0">
              <a:latin typeface="+mj-lt"/>
            </a:endParaRPr>
          </a:p>
        </p:txBody>
      </p:sp>
      <p:sp>
        <p:nvSpPr>
          <p:cNvPr id="104" name="Google Shape;104;p16"/>
          <p:cNvSpPr txBox="1"/>
          <p:nvPr/>
        </p:nvSpPr>
        <p:spPr>
          <a:xfrm>
            <a:off x="321600" y="526882"/>
            <a:ext cx="8500800" cy="4493508"/>
          </a:xfrm>
          <a:prstGeom prst="rect">
            <a:avLst/>
          </a:prstGeom>
          <a:noFill/>
          <a:ln>
            <a:noFill/>
          </a:ln>
        </p:spPr>
        <p:txBody>
          <a:bodyPr spcFirstLastPara="1" wrap="square" lIns="91425" tIns="91425" rIns="91425" bIns="91425" anchor="t" anchorCtr="0">
            <a:spAutoFit/>
          </a:bodyPr>
          <a:lstStyle/>
          <a:p>
            <a:r>
              <a:rPr lang="en-US" sz="1200" dirty="0"/>
              <a:t>Python supports file handling and allows users to handle files i.e., to read and write files, along with many other file handling options, to operate on files</a:t>
            </a:r>
            <a:r>
              <a:rPr lang="en-US" sz="1200" dirty="0" smtClean="0"/>
              <a:t>.</a:t>
            </a:r>
          </a:p>
          <a:p>
            <a:endParaRPr lang="en-US" sz="1200" b="1" dirty="0" smtClean="0">
              <a:solidFill>
                <a:schemeClr val="tx1"/>
              </a:solidFill>
            </a:endParaRPr>
          </a:p>
          <a:p>
            <a:r>
              <a:rPr lang="en-US" sz="1200" b="1" u="sng" dirty="0"/>
              <a:t>Python File Open</a:t>
            </a:r>
          </a:p>
          <a:p>
            <a:r>
              <a:rPr lang="en-US" sz="1200" b="1" dirty="0">
                <a:solidFill>
                  <a:schemeClr val="tx1"/>
                </a:solidFill>
              </a:rPr>
              <a:t>f = open(filename, mode</a:t>
            </a:r>
            <a:r>
              <a:rPr lang="en-US" sz="1200" b="1" dirty="0" smtClean="0">
                <a:solidFill>
                  <a:schemeClr val="tx1"/>
                </a:solidFill>
              </a:rPr>
              <a:t>)</a:t>
            </a:r>
          </a:p>
          <a:p>
            <a:endParaRPr lang="en-US" sz="1200" b="1" dirty="0">
              <a:solidFill>
                <a:schemeClr val="tx1"/>
              </a:solidFill>
            </a:endParaRPr>
          </a:p>
          <a:p>
            <a:pPr fontAlgn="base"/>
            <a:r>
              <a:rPr lang="en-US" sz="1200" dirty="0"/>
              <a:t>Where the following mode is supported:</a:t>
            </a:r>
          </a:p>
          <a:p>
            <a:pPr fontAlgn="base"/>
            <a:r>
              <a:rPr lang="en-US" sz="1200" b="1" dirty="0"/>
              <a:t>r: </a:t>
            </a:r>
            <a:r>
              <a:rPr lang="en-US" sz="1200" dirty="0"/>
              <a:t>open an existing file for a read operation.</a:t>
            </a:r>
          </a:p>
          <a:p>
            <a:pPr fontAlgn="base"/>
            <a:r>
              <a:rPr lang="en-US" sz="1200" b="1" dirty="0"/>
              <a:t>w:</a:t>
            </a:r>
            <a:r>
              <a:rPr lang="en-US" sz="1200" dirty="0"/>
              <a:t> open an existing file for a write operation. If the file already contains some data, then it will be overridden but if the file is not present then it creates the file as well.</a:t>
            </a:r>
          </a:p>
          <a:p>
            <a:pPr fontAlgn="base"/>
            <a:r>
              <a:rPr lang="en-US" sz="1200" b="1" dirty="0"/>
              <a:t>a:  </a:t>
            </a:r>
            <a:r>
              <a:rPr lang="en-US" sz="1200" dirty="0"/>
              <a:t>open an existing file for append operation. It won’t override existing data.</a:t>
            </a:r>
          </a:p>
          <a:p>
            <a:pPr fontAlgn="base"/>
            <a:r>
              <a:rPr lang="en-US" sz="1200" b="1" dirty="0"/>
              <a:t>r+:</a:t>
            </a:r>
            <a:r>
              <a:rPr lang="en-US" sz="1200" dirty="0"/>
              <a:t>  To read and write data into the file. This mode does not override the existing data, but you can modify the data starting from the beginning of the file.</a:t>
            </a:r>
          </a:p>
          <a:p>
            <a:pPr fontAlgn="base"/>
            <a:r>
              <a:rPr lang="en-US" sz="1200" b="1" dirty="0"/>
              <a:t>w+:</a:t>
            </a:r>
            <a:r>
              <a:rPr lang="en-US" sz="1200" dirty="0"/>
              <a:t> To write and read data. It overwrites the previous file if one exists, it will truncate the file to zero length or create a file if it does not exist.</a:t>
            </a:r>
          </a:p>
          <a:p>
            <a:pPr fontAlgn="base"/>
            <a:r>
              <a:rPr lang="en-US" sz="1200" b="1" dirty="0"/>
              <a:t>a+:</a:t>
            </a:r>
            <a:r>
              <a:rPr lang="en-US" sz="1200" dirty="0"/>
              <a:t> To append and read data from the file. It won’t override existing data.</a:t>
            </a:r>
          </a:p>
          <a:p>
            <a:endParaRPr lang="en-US" sz="1100" b="1" dirty="0">
              <a:solidFill>
                <a:schemeClr val="tx1"/>
              </a:solidFill>
            </a:endParaRPr>
          </a:p>
          <a:p>
            <a:r>
              <a:rPr lang="en-US" sz="1100" b="1" u="sng" dirty="0"/>
              <a:t>Working in Read mode</a:t>
            </a:r>
          </a:p>
          <a:p>
            <a:r>
              <a:rPr lang="en-US" sz="1100" b="1" dirty="0">
                <a:solidFill>
                  <a:schemeClr val="tx1"/>
                </a:solidFill>
              </a:rPr>
              <a:t>file = open('geek.txt', 'r</a:t>
            </a:r>
            <a:r>
              <a:rPr lang="en-US" sz="1100" b="1" dirty="0" smtClean="0">
                <a:solidFill>
                  <a:schemeClr val="tx1"/>
                </a:solidFill>
              </a:rPr>
              <a:t>')</a:t>
            </a:r>
          </a:p>
          <a:p>
            <a:r>
              <a:rPr lang="en-US" sz="1100" b="1" dirty="0">
                <a:solidFill>
                  <a:schemeClr val="tx1"/>
                </a:solidFill>
              </a:rPr>
              <a:t>print (</a:t>
            </a:r>
            <a:r>
              <a:rPr lang="en-US" sz="1100" b="1" dirty="0" err="1">
                <a:solidFill>
                  <a:schemeClr val="tx1"/>
                </a:solidFill>
              </a:rPr>
              <a:t>file.read</a:t>
            </a:r>
            <a:r>
              <a:rPr lang="en-US" sz="1100" b="1" dirty="0" smtClean="0">
                <a:solidFill>
                  <a:schemeClr val="tx1"/>
                </a:solidFill>
              </a:rPr>
              <a:t>())</a:t>
            </a:r>
          </a:p>
          <a:p>
            <a:r>
              <a:rPr lang="en-US" sz="1100" b="1" dirty="0">
                <a:solidFill>
                  <a:schemeClr val="tx1"/>
                </a:solidFill>
              </a:rPr>
              <a:t> </a:t>
            </a:r>
            <a:r>
              <a:rPr lang="en-US" sz="1100" b="1" dirty="0" smtClean="0">
                <a:solidFill>
                  <a:schemeClr val="tx1"/>
                </a:solidFill>
              </a:rPr>
              <a:t>       OR</a:t>
            </a:r>
          </a:p>
          <a:p>
            <a:r>
              <a:rPr lang="en-US" sz="1100" b="1" dirty="0">
                <a:solidFill>
                  <a:schemeClr val="tx1"/>
                </a:solidFill>
              </a:rPr>
              <a:t>for each in file: </a:t>
            </a:r>
            <a:endParaRPr lang="en-US" sz="1100" b="1" dirty="0" smtClean="0">
              <a:solidFill>
                <a:schemeClr val="tx1"/>
              </a:solidFill>
            </a:endParaRPr>
          </a:p>
          <a:p>
            <a:r>
              <a:rPr lang="en-US" sz="1100" b="1" dirty="0">
                <a:solidFill>
                  <a:schemeClr val="tx1"/>
                </a:solidFill>
              </a:rPr>
              <a:t> </a:t>
            </a:r>
            <a:r>
              <a:rPr lang="en-US" sz="1100" b="1" dirty="0" smtClean="0">
                <a:solidFill>
                  <a:schemeClr val="tx1"/>
                </a:solidFill>
              </a:rPr>
              <a:t>  print </a:t>
            </a:r>
            <a:r>
              <a:rPr lang="en-US" sz="1100" b="1" dirty="0">
                <a:solidFill>
                  <a:schemeClr val="tx1"/>
                </a:solidFill>
              </a:rPr>
              <a:t>(each)</a:t>
            </a:r>
          </a:p>
        </p:txBody>
      </p:sp>
    </p:spTree>
    <p:extLst>
      <p:ext uri="{BB962C8B-B14F-4D97-AF65-F5344CB8AC3E}">
        <p14:creationId xmlns:p14="http://schemas.microsoft.com/office/powerpoint/2010/main" val="380603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u="sng" dirty="0" smtClean="0">
                <a:latin typeface="+mj-lt"/>
              </a:rPr>
              <a:t>PYTHON FILE HANDLING</a:t>
            </a:r>
            <a:endParaRPr lang="en-US" sz="2600" b="1" u="sng" dirty="0">
              <a:latin typeface="+mj-lt"/>
            </a:endParaRPr>
          </a:p>
        </p:txBody>
      </p:sp>
      <p:sp>
        <p:nvSpPr>
          <p:cNvPr id="104" name="Google Shape;104;p16"/>
          <p:cNvSpPr txBox="1"/>
          <p:nvPr/>
        </p:nvSpPr>
        <p:spPr>
          <a:xfrm>
            <a:off x="321600" y="526882"/>
            <a:ext cx="8500800" cy="3877954"/>
          </a:xfrm>
          <a:prstGeom prst="rect">
            <a:avLst/>
          </a:prstGeom>
          <a:noFill/>
          <a:ln>
            <a:noFill/>
          </a:ln>
        </p:spPr>
        <p:txBody>
          <a:bodyPr spcFirstLastPara="1" wrap="square" lIns="91425" tIns="91425" rIns="91425" bIns="91425" anchor="t" anchorCtr="0">
            <a:spAutoFit/>
          </a:bodyPr>
          <a:lstStyle/>
          <a:p>
            <a:r>
              <a:rPr lang="en-US" sz="1200" dirty="0"/>
              <a:t>We can also split lines while reading files in Python. The split() function splits the variable when space is encountered. </a:t>
            </a:r>
            <a:endParaRPr lang="en-US" sz="1200" dirty="0" smtClean="0"/>
          </a:p>
          <a:p>
            <a:endParaRPr lang="en-US" sz="1200" b="1" dirty="0">
              <a:solidFill>
                <a:schemeClr val="tx1"/>
              </a:solidFill>
            </a:endParaRPr>
          </a:p>
          <a:p>
            <a:r>
              <a:rPr lang="en-US" sz="1200" b="1" dirty="0">
                <a:solidFill>
                  <a:schemeClr val="tx1"/>
                </a:solidFill>
              </a:rPr>
              <a:t>with open("geeks.txt", "r") as file</a:t>
            </a:r>
            <a:r>
              <a:rPr lang="en-US" sz="1200" b="1" dirty="0" smtClean="0">
                <a:solidFill>
                  <a:schemeClr val="tx1"/>
                </a:solidFill>
              </a:rPr>
              <a:t>:</a:t>
            </a:r>
          </a:p>
          <a:p>
            <a:r>
              <a:rPr lang="en-US" sz="1200" b="1" dirty="0">
                <a:solidFill>
                  <a:schemeClr val="tx1"/>
                </a:solidFill>
              </a:rPr>
              <a:t> </a:t>
            </a:r>
            <a:r>
              <a:rPr lang="en-US" sz="1200" b="1" dirty="0" smtClean="0">
                <a:solidFill>
                  <a:schemeClr val="tx1"/>
                </a:solidFill>
              </a:rPr>
              <a:t>    </a:t>
            </a:r>
            <a:r>
              <a:rPr lang="en-US" sz="1200" b="1" dirty="0">
                <a:solidFill>
                  <a:schemeClr val="tx1"/>
                </a:solidFill>
              </a:rPr>
              <a:t>data = </a:t>
            </a:r>
            <a:r>
              <a:rPr lang="en-US" sz="1200" b="1" dirty="0" err="1">
                <a:solidFill>
                  <a:schemeClr val="tx1"/>
                </a:solidFill>
              </a:rPr>
              <a:t>file.readlines</a:t>
            </a:r>
            <a:r>
              <a:rPr lang="en-US" sz="1200" b="1" dirty="0" smtClean="0">
                <a:solidFill>
                  <a:schemeClr val="tx1"/>
                </a:solidFill>
              </a:rPr>
              <a:t>()</a:t>
            </a:r>
          </a:p>
          <a:p>
            <a:r>
              <a:rPr lang="en-US" sz="1200" b="1" dirty="0" smtClean="0">
                <a:solidFill>
                  <a:schemeClr val="tx1"/>
                </a:solidFill>
              </a:rPr>
              <a:t>     </a:t>
            </a:r>
            <a:r>
              <a:rPr lang="en-US" sz="1200" b="1" dirty="0">
                <a:solidFill>
                  <a:schemeClr val="tx1"/>
                </a:solidFill>
              </a:rPr>
              <a:t>for line in data</a:t>
            </a:r>
            <a:r>
              <a:rPr lang="en-US" sz="1200" b="1" dirty="0" smtClean="0">
                <a:solidFill>
                  <a:schemeClr val="tx1"/>
                </a:solidFill>
              </a:rPr>
              <a:t>:</a:t>
            </a:r>
          </a:p>
          <a:p>
            <a:r>
              <a:rPr lang="en-US" sz="1200" b="1" dirty="0">
                <a:solidFill>
                  <a:schemeClr val="tx1"/>
                </a:solidFill>
              </a:rPr>
              <a:t> </a:t>
            </a:r>
            <a:r>
              <a:rPr lang="en-US" sz="1200" b="1" dirty="0" smtClean="0">
                <a:solidFill>
                  <a:schemeClr val="tx1"/>
                </a:solidFill>
              </a:rPr>
              <a:t>        </a:t>
            </a:r>
            <a:r>
              <a:rPr lang="en-US" sz="1200" b="1" dirty="0">
                <a:solidFill>
                  <a:schemeClr val="tx1"/>
                </a:solidFill>
              </a:rPr>
              <a:t>word = </a:t>
            </a:r>
            <a:r>
              <a:rPr lang="en-US" sz="1200" b="1" dirty="0" err="1">
                <a:solidFill>
                  <a:schemeClr val="tx1"/>
                </a:solidFill>
              </a:rPr>
              <a:t>line.split</a:t>
            </a:r>
            <a:r>
              <a:rPr lang="en-US" sz="1200" b="1" dirty="0" smtClean="0">
                <a:solidFill>
                  <a:schemeClr val="tx1"/>
                </a:solidFill>
              </a:rPr>
              <a:t>()</a:t>
            </a:r>
          </a:p>
          <a:p>
            <a:r>
              <a:rPr lang="en-US" sz="1200" b="1" dirty="0">
                <a:solidFill>
                  <a:schemeClr val="tx1"/>
                </a:solidFill>
              </a:rPr>
              <a:t> </a:t>
            </a:r>
            <a:r>
              <a:rPr lang="en-US" sz="1200" b="1" dirty="0" smtClean="0">
                <a:solidFill>
                  <a:schemeClr val="tx1"/>
                </a:solidFill>
              </a:rPr>
              <a:t>        </a:t>
            </a:r>
            <a:r>
              <a:rPr lang="en-US" sz="1200" b="1" dirty="0">
                <a:solidFill>
                  <a:schemeClr val="tx1"/>
                </a:solidFill>
              </a:rPr>
              <a:t>print (word</a:t>
            </a:r>
            <a:r>
              <a:rPr lang="en-US" sz="1200" b="1" dirty="0" smtClean="0">
                <a:solidFill>
                  <a:schemeClr val="tx1"/>
                </a:solidFill>
              </a:rPr>
              <a:t>)</a:t>
            </a:r>
          </a:p>
          <a:p>
            <a:endParaRPr lang="en-US" sz="1200" b="1" dirty="0">
              <a:solidFill>
                <a:schemeClr val="tx1"/>
              </a:solidFill>
            </a:endParaRPr>
          </a:p>
          <a:p>
            <a:r>
              <a:rPr lang="en-US" sz="1200" b="1" u="sng" dirty="0"/>
              <a:t>Creating a File using the write() </a:t>
            </a:r>
            <a:r>
              <a:rPr lang="en-US" sz="1200" b="1" u="sng" dirty="0" smtClean="0"/>
              <a:t>Function</a:t>
            </a:r>
          </a:p>
          <a:p>
            <a:endParaRPr lang="en-US" sz="1200" b="1" u="sng" dirty="0"/>
          </a:p>
          <a:p>
            <a:r>
              <a:rPr lang="en-US" sz="1200" b="1" dirty="0">
                <a:solidFill>
                  <a:schemeClr val="tx1"/>
                </a:solidFill>
              </a:rPr>
              <a:t>file = open('</a:t>
            </a:r>
            <a:r>
              <a:rPr lang="en-US" sz="1200" b="1" dirty="0" err="1">
                <a:solidFill>
                  <a:schemeClr val="tx1"/>
                </a:solidFill>
              </a:rPr>
              <a:t>geek.txt','w</a:t>
            </a:r>
            <a:r>
              <a:rPr lang="en-US" sz="1200" b="1" dirty="0" smtClean="0">
                <a:solidFill>
                  <a:schemeClr val="tx1"/>
                </a:solidFill>
              </a:rPr>
              <a:t>')</a:t>
            </a:r>
          </a:p>
          <a:p>
            <a:r>
              <a:rPr lang="en-US" sz="1200" b="1" dirty="0" err="1">
                <a:solidFill>
                  <a:schemeClr val="tx1"/>
                </a:solidFill>
              </a:rPr>
              <a:t>file.write</a:t>
            </a:r>
            <a:r>
              <a:rPr lang="en-US" sz="1200" b="1" dirty="0">
                <a:solidFill>
                  <a:schemeClr val="tx1"/>
                </a:solidFill>
              </a:rPr>
              <a:t>("This is the write command</a:t>
            </a:r>
            <a:r>
              <a:rPr lang="en-US" sz="1200" b="1" dirty="0" smtClean="0">
                <a:solidFill>
                  <a:schemeClr val="tx1"/>
                </a:solidFill>
              </a:rPr>
              <a:t>")</a:t>
            </a:r>
          </a:p>
          <a:p>
            <a:r>
              <a:rPr lang="en-US" sz="1200" b="1" dirty="0" err="1">
                <a:solidFill>
                  <a:schemeClr val="tx1"/>
                </a:solidFill>
              </a:rPr>
              <a:t>file.write</a:t>
            </a:r>
            <a:r>
              <a:rPr lang="en-US" sz="1200" b="1" dirty="0">
                <a:solidFill>
                  <a:schemeClr val="tx1"/>
                </a:solidFill>
              </a:rPr>
              <a:t>("It allows us to write in a particular file</a:t>
            </a:r>
            <a:r>
              <a:rPr lang="en-US" sz="1200" b="1" dirty="0" smtClean="0">
                <a:solidFill>
                  <a:schemeClr val="tx1"/>
                </a:solidFill>
              </a:rPr>
              <a:t>")</a:t>
            </a:r>
          </a:p>
          <a:p>
            <a:r>
              <a:rPr lang="en-US" sz="1200" b="1" dirty="0" err="1">
                <a:solidFill>
                  <a:schemeClr val="tx1"/>
                </a:solidFill>
              </a:rPr>
              <a:t>file.close</a:t>
            </a:r>
            <a:r>
              <a:rPr lang="en-US" sz="1200" b="1" dirty="0" smtClean="0">
                <a:solidFill>
                  <a:schemeClr val="tx1"/>
                </a:solidFill>
              </a:rPr>
              <a:t>()</a:t>
            </a:r>
          </a:p>
          <a:p>
            <a:endParaRPr lang="en-US" sz="1200" b="1" dirty="0">
              <a:solidFill>
                <a:schemeClr val="tx1"/>
              </a:solidFill>
            </a:endParaRPr>
          </a:p>
          <a:p>
            <a:r>
              <a:rPr lang="en-US" sz="1200" b="1" u="sng" dirty="0"/>
              <a:t>Working of Append </a:t>
            </a:r>
            <a:r>
              <a:rPr lang="en-US" sz="1200" b="1" u="sng" dirty="0" smtClean="0"/>
              <a:t>Mode</a:t>
            </a:r>
          </a:p>
          <a:p>
            <a:endParaRPr lang="en-US" sz="1200" b="1" u="sng" dirty="0"/>
          </a:p>
          <a:p>
            <a:r>
              <a:rPr lang="en-US" sz="1200" b="1" dirty="0">
                <a:solidFill>
                  <a:schemeClr val="tx1"/>
                </a:solidFill>
              </a:rPr>
              <a:t>file = open('geek.txt', 'a</a:t>
            </a:r>
            <a:r>
              <a:rPr lang="en-US" sz="1200" b="1" dirty="0" smtClean="0">
                <a:solidFill>
                  <a:schemeClr val="tx1"/>
                </a:solidFill>
              </a:rPr>
              <a:t>')</a:t>
            </a:r>
          </a:p>
          <a:p>
            <a:r>
              <a:rPr lang="en-US" sz="1200" b="1" dirty="0" err="1">
                <a:solidFill>
                  <a:schemeClr val="tx1"/>
                </a:solidFill>
              </a:rPr>
              <a:t>file.write</a:t>
            </a:r>
            <a:r>
              <a:rPr lang="en-US" sz="1200" b="1" dirty="0">
                <a:solidFill>
                  <a:schemeClr val="tx1"/>
                </a:solidFill>
              </a:rPr>
              <a:t>("This will add this line</a:t>
            </a:r>
            <a:r>
              <a:rPr lang="en-US" sz="1200" b="1" dirty="0" smtClean="0">
                <a:solidFill>
                  <a:schemeClr val="tx1"/>
                </a:solidFill>
              </a:rPr>
              <a:t>")</a:t>
            </a:r>
          </a:p>
          <a:p>
            <a:r>
              <a:rPr lang="en-US" sz="1200" b="1" dirty="0" err="1">
                <a:solidFill>
                  <a:schemeClr val="tx1"/>
                </a:solidFill>
              </a:rPr>
              <a:t>file.close</a:t>
            </a:r>
            <a:r>
              <a:rPr lang="en-US" sz="1200" b="1" dirty="0" smtClean="0">
                <a:solidFill>
                  <a:schemeClr val="tx1"/>
                </a:solidFill>
              </a:rPr>
              <a:t>()</a:t>
            </a:r>
            <a:r>
              <a:rPr lang="en-US" sz="1200" b="1" dirty="0">
                <a:solidFill>
                  <a:schemeClr val="tx1"/>
                </a:solidFill>
              </a:rPr>
              <a:t>	</a:t>
            </a:r>
            <a:r>
              <a:rPr lang="en-US" sz="1100" b="1" dirty="0" smtClean="0">
                <a:solidFill>
                  <a:schemeClr val="tx1"/>
                </a:solidFill>
              </a:rPr>
              <a:t>		</a:t>
            </a:r>
            <a:endParaRPr lang="en-US" sz="1100" b="1" dirty="0">
              <a:solidFill>
                <a:schemeClr val="tx1"/>
              </a:solidFill>
            </a:endParaRPr>
          </a:p>
        </p:txBody>
      </p:sp>
    </p:spTree>
    <p:extLst>
      <p:ext uri="{BB962C8B-B14F-4D97-AF65-F5344CB8AC3E}">
        <p14:creationId xmlns:p14="http://schemas.microsoft.com/office/powerpoint/2010/main" val="3480484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u="sng" dirty="0" smtClean="0">
                <a:latin typeface="+mj-lt"/>
              </a:rPr>
              <a:t>PYTHON EXCEPTION HANDLING</a:t>
            </a:r>
            <a:endParaRPr lang="en-US" sz="2600" b="1" u="sng" dirty="0">
              <a:latin typeface="+mj-lt"/>
            </a:endParaRPr>
          </a:p>
        </p:txBody>
      </p:sp>
      <p:sp>
        <p:nvSpPr>
          <p:cNvPr id="104" name="Google Shape;104;p16"/>
          <p:cNvSpPr txBox="1"/>
          <p:nvPr/>
        </p:nvSpPr>
        <p:spPr>
          <a:xfrm>
            <a:off x="321600" y="526882"/>
            <a:ext cx="8500800" cy="3493234"/>
          </a:xfrm>
          <a:prstGeom prst="rect">
            <a:avLst/>
          </a:prstGeom>
          <a:noFill/>
          <a:ln>
            <a:noFill/>
          </a:ln>
        </p:spPr>
        <p:txBody>
          <a:bodyPr spcFirstLastPara="1" wrap="square" lIns="91425" tIns="91425" rIns="91425" bIns="91425" anchor="t" anchorCtr="0">
            <a:spAutoFit/>
          </a:bodyPr>
          <a:lstStyle/>
          <a:p>
            <a:r>
              <a:rPr lang="en-US" sz="1200" dirty="0"/>
              <a:t>In Python, there are several built-in Python exceptions that can be raised when an error occurs during the execution of a program. Here are some of the most common types of exceptions in Python</a:t>
            </a:r>
            <a:r>
              <a:rPr lang="en-US" sz="1200" dirty="0" smtClean="0"/>
              <a:t>:</a:t>
            </a:r>
          </a:p>
          <a:p>
            <a:endParaRPr lang="en-US" sz="1200" b="1" dirty="0">
              <a:solidFill>
                <a:schemeClr val="tx1"/>
              </a:solidFill>
            </a:endParaRPr>
          </a:p>
          <a:p>
            <a:pPr fontAlgn="base"/>
            <a:r>
              <a:rPr lang="en-US" sz="1200" b="1" dirty="0" err="1"/>
              <a:t>SyntaxError</a:t>
            </a:r>
            <a:r>
              <a:rPr lang="en-US" sz="1200" b="1" dirty="0"/>
              <a:t>:</a:t>
            </a:r>
            <a:r>
              <a:rPr lang="en-US" sz="1200" dirty="0"/>
              <a:t> This exception is raised when the interpreter encounters a syntax error in the code, such as a misspelled keyword, a missing colon, or an unbalanced parenthesis.</a:t>
            </a:r>
          </a:p>
          <a:p>
            <a:pPr fontAlgn="base"/>
            <a:r>
              <a:rPr lang="en-US" sz="1200" b="1" dirty="0" err="1"/>
              <a:t>TypeError</a:t>
            </a:r>
            <a:r>
              <a:rPr lang="en-US" sz="1200" dirty="0"/>
              <a:t>: This exception is raised when an operation or function is applied to an object of the wrong type, such as adding a string to an integer.</a:t>
            </a:r>
          </a:p>
          <a:p>
            <a:pPr fontAlgn="base"/>
            <a:r>
              <a:rPr lang="en-US" sz="1200" b="1" dirty="0" err="1"/>
              <a:t>NameError</a:t>
            </a:r>
            <a:r>
              <a:rPr lang="en-US" sz="1200" dirty="0"/>
              <a:t>: This exception is raised when a variable or function name is not found in the current scope.</a:t>
            </a:r>
          </a:p>
          <a:p>
            <a:pPr fontAlgn="base"/>
            <a:r>
              <a:rPr lang="en-US" sz="1200" b="1" dirty="0" err="1"/>
              <a:t>IndexError</a:t>
            </a:r>
            <a:r>
              <a:rPr lang="en-US" sz="1200" dirty="0"/>
              <a:t>: This exception is raised when an index is out of range for a list, tuple, or other sequence types.</a:t>
            </a:r>
          </a:p>
          <a:p>
            <a:pPr fontAlgn="base"/>
            <a:r>
              <a:rPr lang="en-US" sz="1200" b="1" dirty="0" err="1"/>
              <a:t>KeyError</a:t>
            </a:r>
            <a:r>
              <a:rPr lang="en-US" sz="1200" dirty="0"/>
              <a:t>: This exception is raised when a key is not found in a dictionary.</a:t>
            </a:r>
          </a:p>
          <a:p>
            <a:pPr fontAlgn="base"/>
            <a:r>
              <a:rPr lang="en-US" sz="1200" b="1" dirty="0" err="1"/>
              <a:t>ValueError</a:t>
            </a:r>
            <a:r>
              <a:rPr lang="en-US" sz="1200" dirty="0"/>
              <a:t>: This exception is raised when a function or method is called with an invalid argument or input, such as trying to convert a string to an integer when the string does not represent a valid integer.</a:t>
            </a:r>
          </a:p>
          <a:p>
            <a:pPr fontAlgn="base"/>
            <a:r>
              <a:rPr lang="en-US" sz="1200" b="1" dirty="0" err="1"/>
              <a:t>AttributeError</a:t>
            </a:r>
            <a:r>
              <a:rPr lang="en-US" sz="1200" dirty="0"/>
              <a:t>: This exception is raised when an attribute or method is not found on an object, such as trying to access a non-existent attribute of a class instance.</a:t>
            </a:r>
          </a:p>
          <a:p>
            <a:pPr fontAlgn="base"/>
            <a:r>
              <a:rPr lang="en-US" sz="1200" b="1" dirty="0" err="1"/>
              <a:t>IOError</a:t>
            </a:r>
            <a:r>
              <a:rPr lang="en-US" sz="1200" dirty="0"/>
              <a:t>: This exception is raised when an I/O operation, such as reading or writing a file, fails due to an input/output error.</a:t>
            </a:r>
          </a:p>
          <a:p>
            <a:pPr fontAlgn="base"/>
            <a:r>
              <a:rPr lang="en-US" sz="1200" b="1" dirty="0" err="1"/>
              <a:t>ZeroDivisionError</a:t>
            </a:r>
            <a:r>
              <a:rPr lang="en-US" sz="1200" dirty="0"/>
              <a:t>: This exception is raised when an attempt is made to divide a number by zero.</a:t>
            </a:r>
          </a:p>
          <a:p>
            <a:pPr fontAlgn="base"/>
            <a:r>
              <a:rPr lang="en-US" sz="1200" b="1" dirty="0" err="1"/>
              <a:t>ImportError</a:t>
            </a:r>
            <a:r>
              <a:rPr lang="en-US" sz="1200" dirty="0"/>
              <a:t>: This exception is raised when an import statement fails to find or load a module.</a:t>
            </a:r>
          </a:p>
          <a:p>
            <a:r>
              <a:rPr lang="en-US" sz="1100" b="1" dirty="0" smtClean="0">
                <a:solidFill>
                  <a:schemeClr val="tx1"/>
                </a:solidFill>
              </a:rPr>
              <a:t>		</a:t>
            </a:r>
            <a:endParaRPr lang="en-US" sz="1100" b="1" dirty="0">
              <a:solidFill>
                <a:schemeClr val="tx1"/>
              </a:solidFill>
            </a:endParaRPr>
          </a:p>
        </p:txBody>
      </p:sp>
    </p:spTree>
    <p:extLst>
      <p:ext uri="{BB962C8B-B14F-4D97-AF65-F5344CB8AC3E}">
        <p14:creationId xmlns:p14="http://schemas.microsoft.com/office/powerpoint/2010/main" val="41226125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u="sng" dirty="0" smtClean="0">
                <a:latin typeface="+mj-lt"/>
              </a:rPr>
              <a:t>PYTHON EXCEPTION HANDLING</a:t>
            </a:r>
            <a:endParaRPr lang="en-US" sz="2600" b="1" u="sng" dirty="0">
              <a:latin typeface="+mj-lt"/>
            </a:endParaRPr>
          </a:p>
        </p:txBody>
      </p:sp>
      <p:sp>
        <p:nvSpPr>
          <p:cNvPr id="104" name="Google Shape;104;p16"/>
          <p:cNvSpPr txBox="1"/>
          <p:nvPr/>
        </p:nvSpPr>
        <p:spPr>
          <a:xfrm>
            <a:off x="321600" y="526882"/>
            <a:ext cx="8500800" cy="4093398"/>
          </a:xfrm>
          <a:prstGeom prst="rect">
            <a:avLst/>
          </a:prstGeom>
          <a:noFill/>
          <a:ln>
            <a:noFill/>
          </a:ln>
        </p:spPr>
        <p:txBody>
          <a:bodyPr spcFirstLastPara="1" wrap="square" lIns="91425" tIns="91425" rIns="91425" bIns="91425" anchor="t" anchorCtr="0">
            <a:spAutoFit/>
          </a:bodyPr>
          <a:lstStyle/>
          <a:p>
            <a:pPr fontAlgn="base"/>
            <a:r>
              <a:rPr lang="en-US" sz="1200" b="1" dirty="0"/>
              <a:t>Try and Except Statement – Catching Exceptions</a:t>
            </a:r>
          </a:p>
          <a:p>
            <a:endParaRPr lang="en-US" sz="1100" b="1" dirty="0" smtClean="0">
              <a:solidFill>
                <a:schemeClr val="tx1"/>
              </a:solidFill>
            </a:endParaRPr>
          </a:p>
          <a:p>
            <a:r>
              <a:rPr lang="en-US" sz="1100" dirty="0"/>
              <a:t>Try and except statements are used to catch and handle exceptions in Python. Statements that can raise exceptions are kept inside the try clause and the statements that handle the exception are written inside except clause</a:t>
            </a:r>
            <a:r>
              <a:rPr lang="en-US" sz="1100" dirty="0" smtClean="0"/>
              <a:t>.</a:t>
            </a:r>
          </a:p>
          <a:p>
            <a:endParaRPr lang="en-US" sz="1100" b="1" dirty="0">
              <a:solidFill>
                <a:schemeClr val="tx1"/>
              </a:solidFill>
            </a:endParaRPr>
          </a:p>
          <a:p>
            <a:pPr fontAlgn="base"/>
            <a:r>
              <a:rPr lang="en-US" sz="1100" b="1" dirty="0">
                <a:solidFill>
                  <a:schemeClr val="tx1"/>
                </a:solidFill>
              </a:rPr>
              <a:t>a = [1, 2, 3]</a:t>
            </a:r>
          </a:p>
          <a:p>
            <a:pPr fontAlgn="base"/>
            <a:r>
              <a:rPr lang="en-US" sz="1100" b="1" dirty="0">
                <a:solidFill>
                  <a:schemeClr val="tx1"/>
                </a:solidFill>
              </a:rPr>
              <a:t>try: </a:t>
            </a:r>
          </a:p>
          <a:p>
            <a:pPr fontAlgn="base"/>
            <a:r>
              <a:rPr lang="en-US" sz="1100" b="1" dirty="0">
                <a:solidFill>
                  <a:schemeClr val="tx1"/>
                </a:solidFill>
              </a:rPr>
              <a:t>    print ("Second element = %d" %(a[1]))</a:t>
            </a:r>
          </a:p>
          <a:p>
            <a:pPr fontAlgn="base"/>
            <a:r>
              <a:rPr lang="en-US" sz="1100" b="1" dirty="0">
                <a:solidFill>
                  <a:schemeClr val="tx1"/>
                </a:solidFill>
              </a:rPr>
              <a:t> </a:t>
            </a:r>
          </a:p>
          <a:p>
            <a:pPr fontAlgn="base"/>
            <a:r>
              <a:rPr lang="en-US" sz="1100" b="1" dirty="0">
                <a:solidFill>
                  <a:schemeClr val="tx1"/>
                </a:solidFill>
              </a:rPr>
              <a:t>    print ("Fourth element = %d" %(a[3]))</a:t>
            </a:r>
          </a:p>
          <a:p>
            <a:pPr fontAlgn="base"/>
            <a:r>
              <a:rPr lang="en-US" sz="1100" b="1" dirty="0">
                <a:solidFill>
                  <a:schemeClr val="tx1"/>
                </a:solidFill>
              </a:rPr>
              <a:t> </a:t>
            </a:r>
          </a:p>
          <a:p>
            <a:pPr fontAlgn="base"/>
            <a:r>
              <a:rPr lang="en-US" sz="1100" b="1" dirty="0">
                <a:solidFill>
                  <a:schemeClr val="tx1"/>
                </a:solidFill>
              </a:rPr>
              <a:t>except:</a:t>
            </a:r>
          </a:p>
          <a:p>
            <a:pPr fontAlgn="base"/>
            <a:r>
              <a:rPr lang="en-US" sz="1100" b="1" dirty="0">
                <a:solidFill>
                  <a:schemeClr val="tx1"/>
                </a:solidFill>
              </a:rPr>
              <a:t>    print ("An error occurred</a:t>
            </a:r>
            <a:r>
              <a:rPr lang="en-US" sz="1100" b="1" dirty="0" smtClean="0">
                <a:solidFill>
                  <a:schemeClr val="tx1"/>
                </a:solidFill>
              </a:rPr>
              <a:t>")</a:t>
            </a:r>
          </a:p>
          <a:p>
            <a:pPr fontAlgn="base"/>
            <a:endParaRPr lang="en-US" sz="1100" b="1" dirty="0">
              <a:solidFill>
                <a:schemeClr val="tx1"/>
              </a:solidFill>
            </a:endParaRPr>
          </a:p>
          <a:p>
            <a:pPr fontAlgn="base"/>
            <a:endParaRPr lang="en-US" sz="1100" b="1" dirty="0" smtClean="0">
              <a:solidFill>
                <a:schemeClr val="tx1"/>
              </a:solidFill>
            </a:endParaRPr>
          </a:p>
          <a:p>
            <a:pPr fontAlgn="base"/>
            <a:r>
              <a:rPr lang="en-US" sz="1100" b="1" dirty="0"/>
              <a:t>Catching Specific Exception</a:t>
            </a:r>
          </a:p>
          <a:p>
            <a:pPr fontAlgn="base"/>
            <a:endParaRPr lang="en-US" sz="1100" b="1" dirty="0" smtClean="0">
              <a:solidFill>
                <a:schemeClr val="tx1"/>
              </a:solidFill>
            </a:endParaRPr>
          </a:p>
          <a:p>
            <a:pPr fontAlgn="base"/>
            <a:r>
              <a:rPr lang="en-US" sz="1100" b="1" dirty="0">
                <a:solidFill>
                  <a:schemeClr val="tx1"/>
                </a:solidFill>
              </a:rPr>
              <a:t>try:</a:t>
            </a:r>
            <a:br>
              <a:rPr lang="en-US" sz="1100" b="1" dirty="0">
                <a:solidFill>
                  <a:schemeClr val="tx1"/>
                </a:solidFill>
              </a:rPr>
            </a:br>
            <a:r>
              <a:rPr lang="en-US" sz="1100" b="1" dirty="0">
                <a:solidFill>
                  <a:schemeClr val="tx1"/>
                </a:solidFill>
              </a:rPr>
              <a:t># statement(s)</a:t>
            </a:r>
            <a:br>
              <a:rPr lang="en-US" sz="1100" b="1" dirty="0">
                <a:solidFill>
                  <a:schemeClr val="tx1"/>
                </a:solidFill>
              </a:rPr>
            </a:br>
            <a:r>
              <a:rPr lang="en-US" sz="1100" b="1" dirty="0">
                <a:solidFill>
                  <a:schemeClr val="tx1"/>
                </a:solidFill>
              </a:rPr>
              <a:t>except </a:t>
            </a:r>
            <a:r>
              <a:rPr lang="en-US" sz="1100" b="1" dirty="0" err="1">
                <a:solidFill>
                  <a:schemeClr val="tx1"/>
                </a:solidFill>
              </a:rPr>
              <a:t>IndexError</a:t>
            </a:r>
            <a:r>
              <a:rPr lang="en-US" sz="1100" b="1" dirty="0">
                <a:solidFill>
                  <a:schemeClr val="tx1"/>
                </a:solidFill>
              </a:rPr>
              <a:t>:</a:t>
            </a:r>
            <a:br>
              <a:rPr lang="en-US" sz="1100" b="1" dirty="0">
                <a:solidFill>
                  <a:schemeClr val="tx1"/>
                </a:solidFill>
              </a:rPr>
            </a:br>
            <a:r>
              <a:rPr lang="en-US" sz="1100" b="1" dirty="0">
                <a:solidFill>
                  <a:schemeClr val="tx1"/>
                </a:solidFill>
              </a:rPr>
              <a:t># statement(s)</a:t>
            </a:r>
            <a:br>
              <a:rPr lang="en-US" sz="1100" b="1" dirty="0">
                <a:solidFill>
                  <a:schemeClr val="tx1"/>
                </a:solidFill>
              </a:rPr>
            </a:br>
            <a:r>
              <a:rPr lang="en-US" sz="1100" b="1" dirty="0">
                <a:solidFill>
                  <a:schemeClr val="tx1"/>
                </a:solidFill>
              </a:rPr>
              <a:t>except </a:t>
            </a:r>
            <a:r>
              <a:rPr lang="en-US" sz="1100" b="1" dirty="0" err="1">
                <a:solidFill>
                  <a:schemeClr val="tx1"/>
                </a:solidFill>
              </a:rPr>
              <a:t>ValueError</a:t>
            </a:r>
            <a:r>
              <a:rPr lang="en-US" sz="1100" b="1" dirty="0">
                <a:solidFill>
                  <a:schemeClr val="tx1"/>
                </a:solidFill>
              </a:rPr>
              <a:t>:</a:t>
            </a:r>
            <a:br>
              <a:rPr lang="en-US" sz="1100" b="1" dirty="0">
                <a:solidFill>
                  <a:schemeClr val="tx1"/>
                </a:solidFill>
              </a:rPr>
            </a:br>
            <a:r>
              <a:rPr lang="en-US" sz="1100" b="1" dirty="0">
                <a:solidFill>
                  <a:schemeClr val="tx1"/>
                </a:solidFill>
              </a:rPr>
              <a:t># statement(s</a:t>
            </a:r>
            <a:r>
              <a:rPr lang="en-US" sz="1100" b="1" dirty="0" smtClean="0">
                <a:solidFill>
                  <a:schemeClr val="tx1"/>
                </a:solidFill>
              </a:rPr>
              <a:t>)		</a:t>
            </a:r>
            <a:endParaRPr lang="en-US" sz="1100" b="1" dirty="0">
              <a:solidFill>
                <a:schemeClr val="tx1"/>
              </a:solidFill>
            </a:endParaRPr>
          </a:p>
        </p:txBody>
      </p:sp>
    </p:spTree>
    <p:extLst>
      <p:ext uri="{BB962C8B-B14F-4D97-AF65-F5344CB8AC3E}">
        <p14:creationId xmlns:p14="http://schemas.microsoft.com/office/powerpoint/2010/main" val="569714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u="sng" dirty="0" smtClean="0">
                <a:latin typeface="+mj-lt"/>
              </a:rPr>
              <a:t>PYTHON EXCEPTION HANDLING</a:t>
            </a:r>
            <a:endParaRPr lang="en-US" sz="2600" b="1" u="sng" dirty="0">
              <a:latin typeface="+mj-lt"/>
            </a:endParaRPr>
          </a:p>
        </p:txBody>
      </p:sp>
      <p:sp>
        <p:nvSpPr>
          <p:cNvPr id="104" name="Google Shape;104;p16"/>
          <p:cNvSpPr txBox="1"/>
          <p:nvPr/>
        </p:nvSpPr>
        <p:spPr>
          <a:xfrm>
            <a:off x="321600" y="526882"/>
            <a:ext cx="8500800" cy="4185731"/>
          </a:xfrm>
          <a:prstGeom prst="rect">
            <a:avLst/>
          </a:prstGeom>
          <a:noFill/>
          <a:ln>
            <a:noFill/>
          </a:ln>
        </p:spPr>
        <p:txBody>
          <a:bodyPr spcFirstLastPara="1" wrap="square" lIns="91425" tIns="91425" rIns="91425" bIns="91425" anchor="t" anchorCtr="0">
            <a:spAutoFit/>
          </a:bodyPr>
          <a:lstStyle/>
          <a:p>
            <a:pPr fontAlgn="base"/>
            <a:r>
              <a:rPr lang="en-US" sz="1000" b="1" u="sng" dirty="0"/>
              <a:t>Finally Keyword in Python</a:t>
            </a:r>
          </a:p>
          <a:p>
            <a:pPr fontAlgn="base"/>
            <a:r>
              <a:rPr lang="en-US" sz="1000" dirty="0"/>
              <a:t>Python provides a keyword </a:t>
            </a:r>
            <a:r>
              <a:rPr lang="en-US" sz="1000" u="sng" dirty="0"/>
              <a:t>finally</a:t>
            </a:r>
            <a:r>
              <a:rPr lang="en-US" sz="1000" dirty="0"/>
              <a:t>, which is always executed after the try and except blocks. The final block always executes after the normal termination of the try block or after the try block terminates due to some exception</a:t>
            </a:r>
            <a:r>
              <a:rPr lang="en-US" sz="1000" dirty="0" smtClean="0"/>
              <a:t>.</a:t>
            </a:r>
          </a:p>
          <a:p>
            <a:pPr fontAlgn="base"/>
            <a:r>
              <a:rPr lang="en-US" sz="1000" b="1" dirty="0" smtClean="0">
                <a:solidFill>
                  <a:schemeClr val="tx1"/>
                </a:solidFill>
              </a:rPr>
              <a:t>Syntax</a:t>
            </a:r>
            <a:r>
              <a:rPr lang="en-US" sz="1000" b="1" dirty="0">
                <a:solidFill>
                  <a:schemeClr val="tx1"/>
                </a:solidFill>
              </a:rPr>
              <a:t>:</a:t>
            </a:r>
          </a:p>
          <a:p>
            <a:r>
              <a:rPr lang="en-US" sz="1000" b="1" dirty="0">
                <a:solidFill>
                  <a:schemeClr val="tx1"/>
                </a:solidFill>
              </a:rPr>
              <a:t>try:</a:t>
            </a:r>
            <a:br>
              <a:rPr lang="en-US" sz="1000" b="1" dirty="0">
                <a:solidFill>
                  <a:schemeClr val="tx1"/>
                </a:solidFill>
              </a:rPr>
            </a:br>
            <a:r>
              <a:rPr lang="en-US" sz="1000" b="1" dirty="0">
                <a:solidFill>
                  <a:schemeClr val="tx1"/>
                </a:solidFill>
              </a:rPr>
              <a:t># Some Code.... </a:t>
            </a:r>
            <a:br>
              <a:rPr lang="en-US" sz="1000" b="1" dirty="0">
                <a:solidFill>
                  <a:schemeClr val="tx1"/>
                </a:solidFill>
              </a:rPr>
            </a:br>
            <a:r>
              <a:rPr lang="en-US" sz="1000" b="1" dirty="0">
                <a:solidFill>
                  <a:schemeClr val="tx1"/>
                </a:solidFill>
              </a:rPr>
              <a:t/>
            </a:r>
            <a:br>
              <a:rPr lang="en-US" sz="1000" b="1" dirty="0">
                <a:solidFill>
                  <a:schemeClr val="tx1"/>
                </a:solidFill>
              </a:rPr>
            </a:br>
            <a:r>
              <a:rPr lang="en-US" sz="1000" b="1" dirty="0">
                <a:solidFill>
                  <a:schemeClr val="tx1"/>
                </a:solidFill>
              </a:rPr>
              <a:t>except:</a:t>
            </a:r>
            <a:br>
              <a:rPr lang="en-US" sz="1000" b="1" dirty="0">
                <a:solidFill>
                  <a:schemeClr val="tx1"/>
                </a:solidFill>
              </a:rPr>
            </a:br>
            <a:r>
              <a:rPr lang="en-US" sz="1000" b="1" dirty="0">
                <a:solidFill>
                  <a:schemeClr val="tx1"/>
                </a:solidFill>
              </a:rPr>
              <a:t># optional block</a:t>
            </a:r>
            <a:br>
              <a:rPr lang="en-US" sz="1000" b="1" dirty="0">
                <a:solidFill>
                  <a:schemeClr val="tx1"/>
                </a:solidFill>
              </a:rPr>
            </a:br>
            <a:r>
              <a:rPr lang="en-US" sz="1000" b="1" dirty="0">
                <a:solidFill>
                  <a:schemeClr val="tx1"/>
                </a:solidFill>
              </a:rPr>
              <a:t># Handling of exception (if required)</a:t>
            </a:r>
            <a:br>
              <a:rPr lang="en-US" sz="1000" b="1" dirty="0">
                <a:solidFill>
                  <a:schemeClr val="tx1"/>
                </a:solidFill>
              </a:rPr>
            </a:br>
            <a:r>
              <a:rPr lang="en-US" sz="1000" b="1" dirty="0">
                <a:solidFill>
                  <a:schemeClr val="tx1"/>
                </a:solidFill>
              </a:rPr>
              <a:t/>
            </a:r>
            <a:br>
              <a:rPr lang="en-US" sz="1000" b="1" dirty="0">
                <a:solidFill>
                  <a:schemeClr val="tx1"/>
                </a:solidFill>
              </a:rPr>
            </a:br>
            <a:r>
              <a:rPr lang="en-US" sz="1000" b="1" dirty="0">
                <a:solidFill>
                  <a:schemeClr val="tx1"/>
                </a:solidFill>
              </a:rPr>
              <a:t>else:</a:t>
            </a:r>
            <a:br>
              <a:rPr lang="en-US" sz="1000" b="1" dirty="0">
                <a:solidFill>
                  <a:schemeClr val="tx1"/>
                </a:solidFill>
              </a:rPr>
            </a:br>
            <a:r>
              <a:rPr lang="en-US" sz="1000" b="1" dirty="0">
                <a:solidFill>
                  <a:schemeClr val="tx1"/>
                </a:solidFill>
              </a:rPr>
              <a:t># execute if no exception</a:t>
            </a:r>
            <a:br>
              <a:rPr lang="en-US" sz="1000" b="1" dirty="0">
                <a:solidFill>
                  <a:schemeClr val="tx1"/>
                </a:solidFill>
              </a:rPr>
            </a:br>
            <a:r>
              <a:rPr lang="en-US" sz="1000" b="1" dirty="0">
                <a:solidFill>
                  <a:schemeClr val="tx1"/>
                </a:solidFill>
              </a:rPr>
              <a:t/>
            </a:r>
            <a:br>
              <a:rPr lang="en-US" sz="1000" b="1" dirty="0">
                <a:solidFill>
                  <a:schemeClr val="tx1"/>
                </a:solidFill>
              </a:rPr>
            </a:br>
            <a:r>
              <a:rPr lang="en-US" sz="1000" b="1" dirty="0">
                <a:solidFill>
                  <a:schemeClr val="tx1"/>
                </a:solidFill>
              </a:rPr>
              <a:t>finally:</a:t>
            </a:r>
            <a:br>
              <a:rPr lang="en-US" sz="1000" b="1" dirty="0">
                <a:solidFill>
                  <a:schemeClr val="tx1"/>
                </a:solidFill>
              </a:rPr>
            </a:br>
            <a:r>
              <a:rPr lang="en-US" sz="1000" b="1" dirty="0">
                <a:solidFill>
                  <a:schemeClr val="tx1"/>
                </a:solidFill>
              </a:rPr>
              <a:t># Some code .....(always executed</a:t>
            </a:r>
            <a:r>
              <a:rPr lang="en-US" sz="1000" b="1" dirty="0" smtClean="0">
                <a:solidFill>
                  <a:schemeClr val="tx1"/>
                </a:solidFill>
              </a:rPr>
              <a:t>)</a:t>
            </a:r>
          </a:p>
          <a:p>
            <a:endParaRPr lang="en-US" sz="1000" b="1" dirty="0">
              <a:solidFill>
                <a:schemeClr val="tx1"/>
              </a:solidFill>
            </a:endParaRPr>
          </a:p>
          <a:p>
            <a:pPr fontAlgn="base"/>
            <a:r>
              <a:rPr lang="en-US" sz="1000" dirty="0">
                <a:solidFill>
                  <a:schemeClr val="tx1"/>
                </a:solidFill>
              </a:rPr>
              <a:t>try:</a:t>
            </a:r>
          </a:p>
          <a:p>
            <a:pPr fontAlgn="base"/>
            <a:r>
              <a:rPr lang="en-US" sz="1000" dirty="0">
                <a:solidFill>
                  <a:schemeClr val="tx1"/>
                </a:solidFill>
              </a:rPr>
              <a:t>    k = 5//0</a:t>
            </a:r>
          </a:p>
          <a:p>
            <a:pPr fontAlgn="base"/>
            <a:r>
              <a:rPr lang="en-US" sz="1000" dirty="0">
                <a:solidFill>
                  <a:schemeClr val="tx1"/>
                </a:solidFill>
              </a:rPr>
              <a:t>    print(k)</a:t>
            </a:r>
          </a:p>
          <a:p>
            <a:pPr fontAlgn="base"/>
            <a:r>
              <a:rPr lang="en-US" sz="1000" dirty="0">
                <a:solidFill>
                  <a:schemeClr val="tx1"/>
                </a:solidFill>
              </a:rPr>
              <a:t> </a:t>
            </a:r>
          </a:p>
          <a:p>
            <a:pPr fontAlgn="base"/>
            <a:r>
              <a:rPr lang="en-US" sz="1000" dirty="0">
                <a:solidFill>
                  <a:schemeClr val="tx1"/>
                </a:solidFill>
              </a:rPr>
              <a:t>except </a:t>
            </a:r>
            <a:r>
              <a:rPr lang="en-US" sz="1000" dirty="0" err="1">
                <a:solidFill>
                  <a:schemeClr val="tx1"/>
                </a:solidFill>
              </a:rPr>
              <a:t>ZeroDivisionError</a:t>
            </a:r>
            <a:r>
              <a:rPr lang="en-US" sz="1000" dirty="0">
                <a:solidFill>
                  <a:schemeClr val="tx1"/>
                </a:solidFill>
              </a:rPr>
              <a:t>:</a:t>
            </a:r>
          </a:p>
          <a:p>
            <a:pPr fontAlgn="base"/>
            <a:r>
              <a:rPr lang="en-US" sz="1000" dirty="0">
                <a:solidFill>
                  <a:schemeClr val="tx1"/>
                </a:solidFill>
              </a:rPr>
              <a:t>    print("Can't divide by zero")</a:t>
            </a:r>
          </a:p>
          <a:p>
            <a:pPr fontAlgn="base"/>
            <a:r>
              <a:rPr lang="en-US" sz="1000" dirty="0">
                <a:solidFill>
                  <a:schemeClr val="tx1"/>
                </a:solidFill>
              </a:rPr>
              <a:t> </a:t>
            </a:r>
          </a:p>
          <a:p>
            <a:pPr fontAlgn="base"/>
            <a:r>
              <a:rPr lang="en-US" sz="1000" dirty="0">
                <a:solidFill>
                  <a:schemeClr val="tx1"/>
                </a:solidFill>
              </a:rPr>
              <a:t>finally:</a:t>
            </a:r>
          </a:p>
          <a:p>
            <a:pPr fontAlgn="base"/>
            <a:r>
              <a:rPr lang="en-US" sz="1000" dirty="0">
                <a:solidFill>
                  <a:schemeClr val="tx1"/>
                </a:solidFill>
              </a:rPr>
              <a:t>    print('This is always executed</a:t>
            </a:r>
            <a:r>
              <a:rPr lang="en-US" sz="1000" dirty="0" smtClean="0">
                <a:solidFill>
                  <a:schemeClr val="tx1"/>
                </a:solidFill>
              </a:rPr>
              <a:t>')</a:t>
            </a:r>
            <a:endParaRPr lang="en-US" sz="1000" dirty="0">
              <a:solidFill>
                <a:schemeClr val="tx1"/>
              </a:solidFill>
            </a:endParaRPr>
          </a:p>
        </p:txBody>
      </p:sp>
    </p:spTree>
    <p:extLst>
      <p:ext uri="{BB962C8B-B14F-4D97-AF65-F5344CB8AC3E}">
        <p14:creationId xmlns:p14="http://schemas.microsoft.com/office/powerpoint/2010/main" val="24045223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u="sng" dirty="0" smtClean="0">
                <a:latin typeface="+mj-lt"/>
              </a:rPr>
              <a:t>PYTHON EXCEPTION HANDLING</a:t>
            </a:r>
            <a:endParaRPr lang="en-US" sz="2600" b="1" u="sng" dirty="0">
              <a:latin typeface="+mj-lt"/>
            </a:endParaRPr>
          </a:p>
        </p:txBody>
      </p:sp>
      <p:sp>
        <p:nvSpPr>
          <p:cNvPr id="104" name="Google Shape;104;p16"/>
          <p:cNvSpPr txBox="1"/>
          <p:nvPr/>
        </p:nvSpPr>
        <p:spPr>
          <a:xfrm>
            <a:off x="321600" y="526882"/>
            <a:ext cx="8500800" cy="1785074"/>
          </a:xfrm>
          <a:prstGeom prst="rect">
            <a:avLst/>
          </a:prstGeom>
          <a:noFill/>
          <a:ln>
            <a:noFill/>
          </a:ln>
        </p:spPr>
        <p:txBody>
          <a:bodyPr spcFirstLastPara="1" wrap="square" lIns="91425" tIns="91425" rIns="91425" bIns="91425" anchor="t" anchorCtr="0">
            <a:spAutoFit/>
          </a:bodyPr>
          <a:lstStyle/>
          <a:p>
            <a:pPr fontAlgn="base"/>
            <a:r>
              <a:rPr lang="en-US" sz="1000" b="1" u="sng" dirty="0"/>
              <a:t>Raising </a:t>
            </a:r>
            <a:r>
              <a:rPr lang="en-US" sz="1000" b="1" u="sng" dirty="0" smtClean="0"/>
              <a:t>Exception</a:t>
            </a:r>
          </a:p>
          <a:p>
            <a:pPr fontAlgn="base"/>
            <a:r>
              <a:rPr lang="en-US" sz="1000" dirty="0"/>
              <a:t>The raise</a:t>
            </a:r>
            <a:r>
              <a:rPr lang="en-US" sz="1000" u="sng" dirty="0"/>
              <a:t> </a:t>
            </a:r>
            <a:r>
              <a:rPr lang="en-US" sz="1000" dirty="0"/>
              <a:t>statement allows the programmer to force a specific exception to occur. The sole argument in raise indicates the exception to be raised</a:t>
            </a:r>
            <a:r>
              <a:rPr lang="en-US" sz="1000" dirty="0" smtClean="0"/>
              <a:t>.</a:t>
            </a:r>
          </a:p>
          <a:p>
            <a:pPr fontAlgn="base"/>
            <a:endParaRPr lang="en-US" sz="1000" b="1" dirty="0"/>
          </a:p>
          <a:p>
            <a:pPr fontAlgn="base"/>
            <a:endParaRPr lang="en-US" sz="1000" b="1" dirty="0" smtClean="0"/>
          </a:p>
          <a:p>
            <a:pPr fontAlgn="base"/>
            <a:r>
              <a:rPr lang="en-US" sz="1000" b="1" dirty="0">
                <a:solidFill>
                  <a:schemeClr val="tx1"/>
                </a:solidFill>
              </a:rPr>
              <a:t>try: </a:t>
            </a:r>
          </a:p>
          <a:p>
            <a:pPr fontAlgn="base"/>
            <a:r>
              <a:rPr lang="en-US" sz="1000" b="1" dirty="0">
                <a:solidFill>
                  <a:schemeClr val="tx1"/>
                </a:solidFill>
              </a:rPr>
              <a:t>    raise </a:t>
            </a:r>
            <a:r>
              <a:rPr lang="en-US" sz="1000" b="1" dirty="0" err="1">
                <a:solidFill>
                  <a:schemeClr val="tx1"/>
                </a:solidFill>
              </a:rPr>
              <a:t>NameError</a:t>
            </a:r>
            <a:r>
              <a:rPr lang="en-US" sz="1000" b="1" dirty="0">
                <a:solidFill>
                  <a:schemeClr val="tx1"/>
                </a:solidFill>
              </a:rPr>
              <a:t>("Hi there")</a:t>
            </a:r>
          </a:p>
          <a:p>
            <a:pPr fontAlgn="base"/>
            <a:r>
              <a:rPr lang="en-US" sz="1000" b="1" dirty="0">
                <a:solidFill>
                  <a:schemeClr val="tx1"/>
                </a:solidFill>
              </a:rPr>
              <a:t>except </a:t>
            </a:r>
            <a:r>
              <a:rPr lang="en-US" sz="1000" b="1" dirty="0" err="1">
                <a:solidFill>
                  <a:schemeClr val="tx1"/>
                </a:solidFill>
              </a:rPr>
              <a:t>NameError</a:t>
            </a:r>
            <a:r>
              <a:rPr lang="en-US" sz="1000" b="1" dirty="0">
                <a:solidFill>
                  <a:schemeClr val="tx1"/>
                </a:solidFill>
              </a:rPr>
              <a:t>:</a:t>
            </a:r>
          </a:p>
          <a:p>
            <a:pPr fontAlgn="base"/>
            <a:r>
              <a:rPr lang="en-US" sz="1000" b="1" dirty="0">
                <a:solidFill>
                  <a:schemeClr val="tx1"/>
                </a:solidFill>
              </a:rPr>
              <a:t>    print ("An exception")</a:t>
            </a:r>
          </a:p>
          <a:p>
            <a:pPr fontAlgn="base"/>
            <a:r>
              <a:rPr lang="en-US" sz="1000" b="1" dirty="0">
                <a:solidFill>
                  <a:schemeClr val="tx1"/>
                </a:solidFill>
              </a:rPr>
              <a:t>    raise</a:t>
            </a:r>
          </a:p>
          <a:p>
            <a:pPr fontAlgn="base"/>
            <a:endParaRPr lang="en-US" sz="1000" b="1" dirty="0"/>
          </a:p>
        </p:txBody>
      </p:sp>
    </p:spTree>
    <p:extLst>
      <p:ext uri="{BB962C8B-B14F-4D97-AF65-F5344CB8AC3E}">
        <p14:creationId xmlns:p14="http://schemas.microsoft.com/office/powerpoint/2010/main" val="18899869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dirty="0">
                <a:latin typeface="+mj-lt"/>
              </a:rPr>
              <a:t>Python Classes and Objects</a:t>
            </a:r>
          </a:p>
        </p:txBody>
      </p:sp>
      <p:sp>
        <p:nvSpPr>
          <p:cNvPr id="104" name="Google Shape;104;p16"/>
          <p:cNvSpPr txBox="1"/>
          <p:nvPr/>
        </p:nvSpPr>
        <p:spPr>
          <a:xfrm>
            <a:off x="321600" y="526882"/>
            <a:ext cx="8500800" cy="3139291"/>
          </a:xfrm>
          <a:prstGeom prst="rect">
            <a:avLst/>
          </a:prstGeom>
          <a:noFill/>
          <a:ln>
            <a:noFill/>
          </a:ln>
        </p:spPr>
        <p:txBody>
          <a:bodyPr spcFirstLastPara="1" wrap="square" lIns="91425" tIns="91425" rIns="91425" bIns="91425" anchor="t" anchorCtr="0">
            <a:spAutoFit/>
          </a:bodyPr>
          <a:lstStyle/>
          <a:p>
            <a:r>
              <a:rPr lang="en-US" sz="1200" dirty="0"/>
              <a:t>Python is an object oriented programming language.</a:t>
            </a:r>
          </a:p>
          <a:p>
            <a:r>
              <a:rPr lang="en-US" sz="1200" dirty="0"/>
              <a:t>Almost everything in Python is an object, with its properties and methods.</a:t>
            </a:r>
          </a:p>
          <a:p>
            <a:r>
              <a:rPr lang="en-US" sz="1200" dirty="0"/>
              <a:t>A Class is like an object constructor, or a "blueprint" for creating objects</a:t>
            </a:r>
            <a:r>
              <a:rPr lang="en-US" sz="1200" dirty="0" smtClean="0"/>
              <a:t>.</a:t>
            </a:r>
          </a:p>
          <a:p>
            <a:endParaRPr lang="en-US" sz="1200" dirty="0"/>
          </a:p>
          <a:p>
            <a:r>
              <a:rPr lang="en-US" sz="1200" b="1" u="sng" dirty="0"/>
              <a:t>Create a Class</a:t>
            </a:r>
          </a:p>
          <a:p>
            <a:r>
              <a:rPr lang="en-US" sz="1200" dirty="0"/>
              <a:t>To create a class, use the keyword class:</a:t>
            </a:r>
          </a:p>
          <a:p>
            <a:endParaRPr lang="en-US" sz="1200" dirty="0" smtClean="0"/>
          </a:p>
          <a:p>
            <a:r>
              <a:rPr lang="en-US" sz="1200" dirty="0">
                <a:solidFill>
                  <a:schemeClr val="tx1"/>
                </a:solidFill>
              </a:rPr>
              <a:t>class </a:t>
            </a:r>
            <a:r>
              <a:rPr lang="en-US" sz="1200" dirty="0" err="1">
                <a:solidFill>
                  <a:schemeClr val="tx1"/>
                </a:solidFill>
              </a:rPr>
              <a:t>MyClass</a:t>
            </a:r>
            <a:r>
              <a:rPr lang="en-US" sz="1200" dirty="0">
                <a:solidFill>
                  <a:schemeClr val="tx1"/>
                </a:solidFill>
              </a:rPr>
              <a:t>:</a:t>
            </a:r>
            <a:br>
              <a:rPr lang="en-US" sz="1200" dirty="0">
                <a:solidFill>
                  <a:schemeClr val="tx1"/>
                </a:solidFill>
              </a:rPr>
            </a:br>
            <a:r>
              <a:rPr lang="en-US" sz="1200" dirty="0">
                <a:solidFill>
                  <a:schemeClr val="tx1"/>
                </a:solidFill>
              </a:rPr>
              <a:t>  x = </a:t>
            </a:r>
            <a:r>
              <a:rPr lang="en-US" sz="1200" dirty="0" smtClean="0">
                <a:solidFill>
                  <a:schemeClr val="tx1"/>
                </a:solidFill>
              </a:rPr>
              <a:t>5</a:t>
            </a:r>
          </a:p>
          <a:p>
            <a:endParaRPr lang="en-US" sz="1200" dirty="0"/>
          </a:p>
          <a:p>
            <a:r>
              <a:rPr lang="en-US" sz="1200" b="1" u="sng" dirty="0"/>
              <a:t>Create Object</a:t>
            </a:r>
          </a:p>
          <a:p>
            <a:r>
              <a:rPr lang="en-US" sz="1200" dirty="0"/>
              <a:t>Now we can use the class named </a:t>
            </a:r>
            <a:r>
              <a:rPr lang="en-US" sz="1200" dirty="0" err="1"/>
              <a:t>MyClass</a:t>
            </a:r>
            <a:r>
              <a:rPr lang="en-US" sz="1200" dirty="0"/>
              <a:t> to create objects:</a:t>
            </a:r>
          </a:p>
          <a:p>
            <a:endParaRPr lang="en-US" sz="1200" dirty="0" smtClean="0"/>
          </a:p>
          <a:p>
            <a:r>
              <a:rPr lang="en-US" sz="1200" b="1" dirty="0">
                <a:solidFill>
                  <a:schemeClr val="tx1"/>
                </a:solidFill>
              </a:rPr>
              <a:t>p1 = </a:t>
            </a:r>
            <a:r>
              <a:rPr lang="en-US" sz="1200" b="1" dirty="0" err="1">
                <a:solidFill>
                  <a:schemeClr val="tx1"/>
                </a:solidFill>
              </a:rPr>
              <a:t>MyClass</a:t>
            </a:r>
            <a:r>
              <a:rPr lang="en-US" sz="1200" b="1" dirty="0">
                <a:solidFill>
                  <a:schemeClr val="tx1"/>
                </a:solidFill>
              </a:rPr>
              <a:t>()</a:t>
            </a:r>
            <a:br>
              <a:rPr lang="en-US" sz="1200" b="1" dirty="0">
                <a:solidFill>
                  <a:schemeClr val="tx1"/>
                </a:solidFill>
              </a:rPr>
            </a:br>
            <a:r>
              <a:rPr lang="en-US" sz="1200" b="1" dirty="0">
                <a:solidFill>
                  <a:schemeClr val="tx1"/>
                </a:solidFill>
              </a:rPr>
              <a:t>print(p1.x</a:t>
            </a:r>
            <a:r>
              <a:rPr lang="en-US" sz="1200" b="1" dirty="0" smtClean="0">
                <a:solidFill>
                  <a:schemeClr val="tx1"/>
                </a:solidFill>
              </a:rPr>
              <a:t>)</a:t>
            </a:r>
          </a:p>
          <a:p>
            <a:endParaRPr lang="en-US" sz="1200" dirty="0"/>
          </a:p>
        </p:txBody>
      </p:sp>
    </p:spTree>
    <p:extLst>
      <p:ext uri="{BB962C8B-B14F-4D97-AF65-F5344CB8AC3E}">
        <p14:creationId xmlns:p14="http://schemas.microsoft.com/office/powerpoint/2010/main" val="24545440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59887"/>
            <a:ext cx="9144000" cy="523232"/>
          </a:xfrm>
          <a:prstGeom prst="rect">
            <a:avLst/>
          </a:prstGeom>
        </p:spPr>
        <p:txBody>
          <a:bodyPr spcFirstLastPara="1" wrap="square" lIns="91425" tIns="91425" rIns="91425" bIns="91425" anchor="t" anchorCtr="0">
            <a:noAutofit/>
          </a:bodyPr>
          <a:lstStyle/>
          <a:p>
            <a:pPr algn="ctr"/>
            <a:r>
              <a:rPr lang="en-US" sz="2600" b="1" dirty="0">
                <a:latin typeface="+mj-lt"/>
              </a:rPr>
              <a:t>Python Classes and Objects</a:t>
            </a:r>
          </a:p>
        </p:txBody>
      </p:sp>
      <p:sp>
        <p:nvSpPr>
          <p:cNvPr id="104" name="Google Shape;104;p16"/>
          <p:cNvSpPr txBox="1"/>
          <p:nvPr/>
        </p:nvSpPr>
        <p:spPr>
          <a:xfrm>
            <a:off x="120709" y="463345"/>
            <a:ext cx="8500800" cy="3877954"/>
          </a:xfrm>
          <a:prstGeom prst="rect">
            <a:avLst/>
          </a:prstGeom>
          <a:noFill/>
          <a:ln>
            <a:noFill/>
          </a:ln>
        </p:spPr>
        <p:txBody>
          <a:bodyPr spcFirstLastPara="1" wrap="square" lIns="91425" tIns="91425" rIns="91425" bIns="91425" anchor="t" anchorCtr="0">
            <a:spAutoFit/>
          </a:bodyPr>
          <a:lstStyle/>
          <a:p>
            <a:r>
              <a:rPr lang="en-US" sz="1200" b="1" u="sng" dirty="0" smtClean="0"/>
              <a:t>Object </a:t>
            </a:r>
            <a:r>
              <a:rPr lang="en-US" sz="1200" b="1" u="sng" dirty="0"/>
              <a:t>Methods</a:t>
            </a:r>
          </a:p>
          <a:p>
            <a:r>
              <a:rPr lang="en-US" sz="1200" dirty="0"/>
              <a:t>Objects can also contain methods. Methods in objects are functions that belong to the object.</a:t>
            </a:r>
          </a:p>
          <a:p>
            <a:endParaRPr lang="en-US" sz="1200" b="1" dirty="0" smtClean="0">
              <a:solidFill>
                <a:schemeClr val="tx1"/>
              </a:solidFill>
            </a:endParaRPr>
          </a:p>
          <a:p>
            <a:r>
              <a:rPr lang="en-US" sz="1200" b="1" dirty="0">
                <a:solidFill>
                  <a:schemeClr val="tx1"/>
                </a:solidFill>
              </a:rPr>
              <a:t>class Person:</a:t>
            </a:r>
            <a:br>
              <a:rPr lang="en-US" sz="1200" b="1" dirty="0">
                <a:solidFill>
                  <a:schemeClr val="tx1"/>
                </a:solidFill>
              </a:rPr>
            </a:br>
            <a:r>
              <a:rPr lang="en-US" sz="1200" b="1" dirty="0">
                <a:solidFill>
                  <a:schemeClr val="tx1"/>
                </a:solidFill>
              </a:rPr>
              <a:t>  </a:t>
            </a:r>
            <a:r>
              <a:rPr lang="en-US" sz="1200" b="1" dirty="0" err="1">
                <a:solidFill>
                  <a:schemeClr val="tx1"/>
                </a:solidFill>
              </a:rPr>
              <a:t>def</a:t>
            </a:r>
            <a:r>
              <a:rPr lang="en-US" sz="1200" b="1" dirty="0">
                <a:solidFill>
                  <a:schemeClr val="tx1"/>
                </a:solidFill>
              </a:rPr>
              <a:t> __</a:t>
            </a:r>
            <a:r>
              <a:rPr lang="en-US" sz="1200" b="1" dirty="0" err="1">
                <a:solidFill>
                  <a:schemeClr val="tx1"/>
                </a:solidFill>
              </a:rPr>
              <a:t>init</a:t>
            </a:r>
            <a:r>
              <a:rPr lang="en-US" sz="1200" b="1" dirty="0">
                <a:solidFill>
                  <a:schemeClr val="tx1"/>
                </a:solidFill>
              </a:rPr>
              <a:t>__(self, name, age):</a:t>
            </a:r>
            <a:br>
              <a:rPr lang="en-US" sz="1200" b="1" dirty="0">
                <a:solidFill>
                  <a:schemeClr val="tx1"/>
                </a:solidFill>
              </a:rPr>
            </a:br>
            <a:r>
              <a:rPr lang="en-US" sz="1200" b="1" dirty="0">
                <a:solidFill>
                  <a:schemeClr val="tx1"/>
                </a:solidFill>
              </a:rPr>
              <a:t>    self.name = name</a:t>
            </a:r>
            <a:br>
              <a:rPr lang="en-US" sz="1200" b="1" dirty="0">
                <a:solidFill>
                  <a:schemeClr val="tx1"/>
                </a:solidFill>
              </a:rPr>
            </a:br>
            <a:r>
              <a:rPr lang="en-US" sz="1200" b="1" dirty="0">
                <a:solidFill>
                  <a:schemeClr val="tx1"/>
                </a:solidFill>
              </a:rPr>
              <a:t>    </a:t>
            </a:r>
            <a:r>
              <a:rPr lang="en-US" sz="1200" b="1" dirty="0" err="1">
                <a:solidFill>
                  <a:schemeClr val="tx1"/>
                </a:solidFill>
              </a:rPr>
              <a:t>self.age</a:t>
            </a:r>
            <a:r>
              <a:rPr lang="en-US" sz="1200" b="1" dirty="0">
                <a:solidFill>
                  <a:schemeClr val="tx1"/>
                </a:solidFill>
              </a:rPr>
              <a:t> = age</a:t>
            </a:r>
            <a:br>
              <a:rPr lang="en-US" sz="1200" b="1" dirty="0">
                <a:solidFill>
                  <a:schemeClr val="tx1"/>
                </a:solidFill>
              </a:rPr>
            </a:br>
            <a:r>
              <a:rPr lang="en-US" sz="1200" b="1" dirty="0">
                <a:solidFill>
                  <a:schemeClr val="tx1"/>
                </a:solidFill>
              </a:rPr>
              <a:t/>
            </a:r>
            <a:br>
              <a:rPr lang="en-US" sz="1200" b="1" dirty="0">
                <a:solidFill>
                  <a:schemeClr val="tx1"/>
                </a:solidFill>
              </a:rPr>
            </a:br>
            <a:r>
              <a:rPr lang="en-US" sz="1200" b="1" dirty="0">
                <a:solidFill>
                  <a:schemeClr val="tx1"/>
                </a:solidFill>
              </a:rPr>
              <a:t>  </a:t>
            </a:r>
            <a:r>
              <a:rPr lang="en-US" sz="1200" b="1" dirty="0" err="1">
                <a:solidFill>
                  <a:schemeClr val="tx1"/>
                </a:solidFill>
              </a:rPr>
              <a:t>def</a:t>
            </a:r>
            <a:r>
              <a:rPr lang="en-US" sz="1200" b="1" dirty="0">
                <a:solidFill>
                  <a:schemeClr val="tx1"/>
                </a:solidFill>
              </a:rPr>
              <a:t> </a:t>
            </a:r>
            <a:r>
              <a:rPr lang="en-US" sz="1200" b="1" dirty="0" err="1">
                <a:solidFill>
                  <a:schemeClr val="tx1"/>
                </a:solidFill>
              </a:rPr>
              <a:t>myfunc</a:t>
            </a:r>
            <a:r>
              <a:rPr lang="en-US" sz="1200" b="1" dirty="0">
                <a:solidFill>
                  <a:schemeClr val="tx1"/>
                </a:solidFill>
              </a:rPr>
              <a:t>(self):</a:t>
            </a:r>
            <a:br>
              <a:rPr lang="en-US" sz="1200" b="1" dirty="0">
                <a:solidFill>
                  <a:schemeClr val="tx1"/>
                </a:solidFill>
              </a:rPr>
            </a:br>
            <a:r>
              <a:rPr lang="en-US" sz="1200" b="1" dirty="0">
                <a:solidFill>
                  <a:schemeClr val="tx1"/>
                </a:solidFill>
              </a:rPr>
              <a:t>    print("Hello my name is " + self.name)</a:t>
            </a:r>
            <a:br>
              <a:rPr lang="en-US" sz="1200" b="1" dirty="0">
                <a:solidFill>
                  <a:schemeClr val="tx1"/>
                </a:solidFill>
              </a:rPr>
            </a:br>
            <a:r>
              <a:rPr lang="en-US" sz="1200" b="1" dirty="0">
                <a:solidFill>
                  <a:schemeClr val="tx1"/>
                </a:solidFill>
              </a:rPr>
              <a:t/>
            </a:r>
            <a:br>
              <a:rPr lang="en-US" sz="1200" b="1" dirty="0">
                <a:solidFill>
                  <a:schemeClr val="tx1"/>
                </a:solidFill>
              </a:rPr>
            </a:br>
            <a:r>
              <a:rPr lang="en-US" sz="1200" b="1" dirty="0">
                <a:solidFill>
                  <a:schemeClr val="tx1"/>
                </a:solidFill>
              </a:rPr>
              <a:t>p1 = Person("John", 36)</a:t>
            </a:r>
            <a:br>
              <a:rPr lang="en-US" sz="1200" b="1" dirty="0">
                <a:solidFill>
                  <a:schemeClr val="tx1"/>
                </a:solidFill>
              </a:rPr>
            </a:br>
            <a:r>
              <a:rPr lang="en-US" sz="1200" b="1" dirty="0">
                <a:solidFill>
                  <a:schemeClr val="tx1"/>
                </a:solidFill>
              </a:rPr>
              <a:t>p1.myfunc</a:t>
            </a:r>
            <a:r>
              <a:rPr lang="en-US" sz="1200" b="1" dirty="0" smtClean="0">
                <a:solidFill>
                  <a:schemeClr val="tx1"/>
                </a:solidFill>
              </a:rPr>
              <a:t>()</a:t>
            </a:r>
          </a:p>
          <a:p>
            <a:endParaRPr lang="en-US" sz="1200" b="1" dirty="0">
              <a:solidFill>
                <a:schemeClr val="tx1"/>
              </a:solidFill>
            </a:endParaRPr>
          </a:p>
          <a:p>
            <a:r>
              <a:rPr lang="en-US" sz="1200" b="1" u="sng" dirty="0"/>
              <a:t>Modify Object Properties</a:t>
            </a:r>
          </a:p>
          <a:p>
            <a:r>
              <a:rPr lang="en-US" sz="1200" b="1" dirty="0" smtClean="0">
                <a:solidFill>
                  <a:schemeClr val="tx1"/>
                </a:solidFill>
              </a:rPr>
              <a:t>p1.age </a:t>
            </a:r>
            <a:r>
              <a:rPr lang="en-US" sz="1200" b="1" dirty="0">
                <a:solidFill>
                  <a:schemeClr val="tx1"/>
                </a:solidFill>
              </a:rPr>
              <a:t>= </a:t>
            </a:r>
            <a:r>
              <a:rPr lang="en-US" sz="1200" b="1" dirty="0" smtClean="0">
                <a:solidFill>
                  <a:schemeClr val="tx1"/>
                </a:solidFill>
              </a:rPr>
              <a:t>40</a:t>
            </a:r>
          </a:p>
          <a:p>
            <a:endParaRPr lang="en-US" sz="1200" b="1" dirty="0">
              <a:solidFill>
                <a:schemeClr val="tx1"/>
              </a:solidFill>
            </a:endParaRPr>
          </a:p>
          <a:p>
            <a:r>
              <a:rPr lang="en-US" sz="1200" b="1" u="sng" dirty="0"/>
              <a:t>Delete Object Properties</a:t>
            </a:r>
          </a:p>
          <a:p>
            <a:r>
              <a:rPr lang="en-US" sz="1200" dirty="0"/>
              <a:t>Delete the age property from the p1 object</a:t>
            </a:r>
            <a:r>
              <a:rPr lang="en-US" sz="1200" dirty="0" smtClean="0"/>
              <a:t>:</a:t>
            </a:r>
          </a:p>
          <a:p>
            <a:r>
              <a:rPr lang="en-US" sz="1200" b="1" dirty="0">
                <a:solidFill>
                  <a:schemeClr val="tx1"/>
                </a:solidFill>
              </a:rPr>
              <a:t>del </a:t>
            </a:r>
            <a:r>
              <a:rPr lang="en-US" sz="1200" b="1" dirty="0" smtClean="0">
                <a:solidFill>
                  <a:schemeClr val="tx1"/>
                </a:solidFill>
              </a:rPr>
              <a:t>p1.age</a:t>
            </a:r>
            <a:endParaRPr lang="en-US" sz="1100" b="1" dirty="0">
              <a:solidFill>
                <a:schemeClr val="tx1"/>
              </a:solidFill>
            </a:endParaRPr>
          </a:p>
        </p:txBody>
      </p:sp>
      <p:sp>
        <p:nvSpPr>
          <p:cNvPr id="2" name="Rectangle 1"/>
          <p:cNvSpPr>
            <a:spLocks noChangeArrowheads="1"/>
          </p:cNvSpPr>
          <p:nvPr/>
        </p:nvSpPr>
        <p:spPr bwMode="auto">
          <a:xfrm>
            <a:off x="0" y="4443714"/>
            <a:ext cx="9144000" cy="246221"/>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00"/>
                </a:solidFill>
                <a:effectLst/>
                <a:latin typeface="Verdana" panose="020B0604030504040204" pitchFamily="34" charset="0"/>
              </a:rPr>
              <a:t>Note:</a:t>
            </a:r>
            <a:r>
              <a:rPr kumimoji="0" lang="en-US" altLang="en-US" sz="1000" b="0" i="0" u="none" strike="noStrike" cap="none" normalizeH="0" baseline="0" dirty="0" smtClean="0">
                <a:ln>
                  <a:noFill/>
                </a:ln>
                <a:solidFill>
                  <a:srgbClr val="000000"/>
                </a:solidFill>
                <a:effectLst/>
                <a:latin typeface="Verdana" panose="020B0604030504040204" pitchFamily="34" charset="0"/>
              </a:rPr>
              <a:t> The </a:t>
            </a:r>
            <a:r>
              <a:rPr kumimoji="0" lang="en-US" altLang="en-US" sz="1000" b="0" i="0" u="none" strike="noStrike" cap="none" normalizeH="0" baseline="0" dirty="0" smtClean="0">
                <a:ln>
                  <a:noFill/>
                </a:ln>
                <a:solidFill>
                  <a:srgbClr val="DC143C"/>
                </a:solidFill>
                <a:effectLst/>
                <a:latin typeface="Consolas" panose="020B0609020204030204" pitchFamily="49" charset="0"/>
              </a:rPr>
              <a:t>self</a:t>
            </a:r>
            <a:r>
              <a:rPr kumimoji="0" lang="en-US" altLang="en-US" sz="1000" b="0" i="0" u="none" strike="noStrike" cap="none" normalizeH="0" baseline="0" dirty="0" smtClean="0">
                <a:ln>
                  <a:noFill/>
                </a:ln>
                <a:solidFill>
                  <a:srgbClr val="000000"/>
                </a:solidFill>
                <a:effectLst/>
                <a:latin typeface="Verdana" panose="020B0604030504040204" pitchFamily="34" charset="0"/>
              </a:rPr>
              <a:t> parameter is a reference to the current instance of the class, and is used to access variables that belong to the class.</a:t>
            </a:r>
            <a:r>
              <a:rPr kumimoji="0" lang="en-US" altLang="en-US" sz="10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40753993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dirty="0">
                <a:latin typeface="+mj-lt"/>
              </a:rPr>
              <a:t>Python Classes and Objects</a:t>
            </a:r>
          </a:p>
        </p:txBody>
      </p:sp>
      <p:sp>
        <p:nvSpPr>
          <p:cNvPr id="104" name="Google Shape;104;p16"/>
          <p:cNvSpPr txBox="1"/>
          <p:nvPr/>
        </p:nvSpPr>
        <p:spPr>
          <a:xfrm>
            <a:off x="141492" y="373391"/>
            <a:ext cx="8500800" cy="4678173"/>
          </a:xfrm>
          <a:prstGeom prst="rect">
            <a:avLst/>
          </a:prstGeom>
          <a:noFill/>
          <a:ln>
            <a:noFill/>
          </a:ln>
        </p:spPr>
        <p:txBody>
          <a:bodyPr spcFirstLastPara="1" wrap="square" lIns="91425" tIns="91425" rIns="91425" bIns="91425" anchor="t" anchorCtr="0">
            <a:spAutoFit/>
          </a:bodyPr>
          <a:lstStyle/>
          <a:p>
            <a:r>
              <a:rPr lang="en-US" sz="1200" b="1" u="sng" dirty="0" smtClean="0">
                <a:latin typeface="+mj-lt"/>
              </a:rPr>
              <a:t>The </a:t>
            </a:r>
            <a:r>
              <a:rPr lang="en-US" sz="1200" b="1" u="sng" dirty="0">
                <a:latin typeface="+mj-lt"/>
              </a:rPr>
              <a:t>__</a:t>
            </a:r>
            <a:r>
              <a:rPr lang="en-US" sz="1200" b="1" u="sng" dirty="0" err="1">
                <a:latin typeface="+mj-lt"/>
              </a:rPr>
              <a:t>init</a:t>
            </a:r>
            <a:r>
              <a:rPr lang="en-US" sz="1200" b="1" u="sng" dirty="0">
                <a:latin typeface="+mj-lt"/>
              </a:rPr>
              <a:t>__() </a:t>
            </a:r>
            <a:r>
              <a:rPr lang="en-US" sz="1200" b="1" u="sng" dirty="0" smtClean="0">
                <a:latin typeface="+mj-lt"/>
              </a:rPr>
              <a:t>Function</a:t>
            </a:r>
          </a:p>
          <a:p>
            <a:endParaRPr lang="en-US" sz="1200" dirty="0" smtClean="0">
              <a:latin typeface="+mj-lt"/>
            </a:endParaRPr>
          </a:p>
          <a:p>
            <a:r>
              <a:rPr lang="en-US" sz="1200" b="1" dirty="0">
                <a:latin typeface="+mj-lt"/>
              </a:rPr>
              <a:t>__</a:t>
            </a:r>
            <a:r>
              <a:rPr lang="en-US" sz="1200" b="1" dirty="0" err="1">
                <a:latin typeface="+mj-lt"/>
              </a:rPr>
              <a:t>init</a:t>
            </a:r>
            <a:r>
              <a:rPr lang="en-US" sz="1200" b="1" dirty="0">
                <a:latin typeface="+mj-lt"/>
              </a:rPr>
              <a:t>__ </a:t>
            </a:r>
            <a:r>
              <a:rPr lang="en-US" sz="1200" b="1" dirty="0" smtClean="0">
                <a:latin typeface="+mj-lt"/>
              </a:rPr>
              <a:t>Function</a:t>
            </a:r>
            <a:r>
              <a:rPr lang="en-US" sz="1200" dirty="0">
                <a:latin typeface="+mj-lt"/>
              </a:rPr>
              <a:t> in Python is used to initialize objects of a class. It is also called a constructor</a:t>
            </a:r>
            <a:r>
              <a:rPr lang="en-US" sz="1200" dirty="0" smtClean="0">
                <a:latin typeface="+mj-lt"/>
              </a:rPr>
              <a:t>.</a:t>
            </a:r>
          </a:p>
          <a:p>
            <a:r>
              <a:rPr lang="en-US" sz="1200" b="1" dirty="0">
                <a:latin typeface="+mj-lt"/>
              </a:rPr>
              <a:t>__</a:t>
            </a:r>
            <a:r>
              <a:rPr lang="en-US" sz="1200" b="1" dirty="0" err="1">
                <a:latin typeface="+mj-lt"/>
              </a:rPr>
              <a:t>init</a:t>
            </a:r>
            <a:r>
              <a:rPr lang="en-US" sz="1200" b="1" dirty="0">
                <a:latin typeface="+mj-lt"/>
              </a:rPr>
              <a:t>__ </a:t>
            </a:r>
            <a:r>
              <a:rPr lang="en-US" sz="1200" b="1" dirty="0" smtClean="0">
                <a:latin typeface="+mj-lt"/>
              </a:rPr>
              <a:t>Function</a:t>
            </a:r>
            <a:r>
              <a:rPr lang="en-US" sz="1200" dirty="0">
                <a:latin typeface="+mj-lt"/>
              </a:rPr>
              <a:t> is like default constructor in </a:t>
            </a:r>
            <a:r>
              <a:rPr lang="en-US" sz="1200" u="sng" dirty="0">
                <a:latin typeface="+mj-lt"/>
                <a:hlinkClick r:id="rId3"/>
              </a:rPr>
              <a:t>C++ </a:t>
            </a:r>
            <a:r>
              <a:rPr lang="en-US" sz="1200" dirty="0">
                <a:latin typeface="+mj-lt"/>
              </a:rPr>
              <a:t>and </a:t>
            </a:r>
            <a:r>
              <a:rPr lang="en-US" sz="1200" u="sng" dirty="0">
                <a:latin typeface="+mj-lt"/>
                <a:hlinkClick r:id="rId4"/>
              </a:rPr>
              <a:t>Java</a:t>
            </a:r>
            <a:r>
              <a:rPr lang="en-US" sz="1200" dirty="0">
                <a:latin typeface="+mj-lt"/>
              </a:rPr>
              <a:t>. Constructors are used to initialize the object’s state.</a:t>
            </a:r>
          </a:p>
          <a:p>
            <a:r>
              <a:rPr lang="en-US" sz="1200" dirty="0" smtClean="0">
                <a:latin typeface="+mj-lt"/>
              </a:rPr>
              <a:t>All </a:t>
            </a:r>
            <a:r>
              <a:rPr lang="en-US" sz="1200" dirty="0">
                <a:latin typeface="+mj-lt"/>
              </a:rPr>
              <a:t>classes have a function called __</a:t>
            </a:r>
            <a:r>
              <a:rPr lang="en-US" sz="1200" dirty="0" err="1">
                <a:latin typeface="+mj-lt"/>
              </a:rPr>
              <a:t>init</a:t>
            </a:r>
            <a:r>
              <a:rPr lang="en-US" sz="1200" dirty="0">
                <a:latin typeface="+mj-lt"/>
              </a:rPr>
              <a:t>__(), which is always executed when the class is being initiated.</a:t>
            </a:r>
          </a:p>
          <a:p>
            <a:endParaRPr lang="en-US" sz="1200" b="1" u="sng" dirty="0" smtClean="0">
              <a:latin typeface="+mj-lt"/>
            </a:endParaRPr>
          </a:p>
          <a:p>
            <a:r>
              <a:rPr lang="en-US" sz="1200" b="1" u="sng" dirty="0" smtClean="0">
                <a:latin typeface="+mj-lt"/>
              </a:rPr>
              <a:t>Example 1:</a:t>
            </a:r>
          </a:p>
          <a:p>
            <a:endParaRPr lang="en-US" sz="1200" dirty="0">
              <a:latin typeface="+mj-lt"/>
            </a:endParaRPr>
          </a:p>
          <a:p>
            <a:pPr lvl="0" eaLnBrk="0" fontAlgn="base" hangingPunct="0">
              <a:spcBef>
                <a:spcPct val="0"/>
              </a:spcBef>
              <a:spcAft>
                <a:spcPct val="0"/>
              </a:spcAft>
              <a:buClrTx/>
            </a:pPr>
            <a:r>
              <a:rPr lang="en-US" altLang="en-US" sz="1200" dirty="0">
                <a:solidFill>
                  <a:srgbClr val="008200"/>
                </a:solidFill>
                <a:latin typeface="+mj-lt"/>
              </a:rPr>
              <a:t># A Sample class with </a:t>
            </a:r>
            <a:r>
              <a:rPr lang="en-US" altLang="en-US" sz="1200" dirty="0" err="1">
                <a:solidFill>
                  <a:srgbClr val="008200"/>
                </a:solidFill>
                <a:latin typeface="+mj-lt"/>
              </a:rPr>
              <a:t>init</a:t>
            </a:r>
            <a:r>
              <a:rPr lang="en-US" altLang="en-US" sz="1200" dirty="0">
                <a:solidFill>
                  <a:srgbClr val="008200"/>
                </a:solidFill>
                <a:latin typeface="+mj-lt"/>
              </a:rPr>
              <a:t> method</a:t>
            </a:r>
            <a:endParaRPr lang="en-US" altLang="en-US" sz="1200" dirty="0">
              <a:solidFill>
                <a:schemeClr val="tx1"/>
              </a:solidFill>
              <a:latin typeface="+mj-lt"/>
            </a:endParaRPr>
          </a:p>
          <a:p>
            <a:pPr lvl="0" eaLnBrk="0" fontAlgn="base" hangingPunct="0">
              <a:spcBef>
                <a:spcPct val="0"/>
              </a:spcBef>
              <a:spcAft>
                <a:spcPct val="0"/>
              </a:spcAft>
              <a:buClrTx/>
            </a:pPr>
            <a:r>
              <a:rPr lang="en-US" altLang="en-US" sz="1200" b="1" dirty="0">
                <a:solidFill>
                  <a:srgbClr val="006699"/>
                </a:solidFill>
                <a:latin typeface="+mj-lt"/>
              </a:rPr>
              <a:t>class</a:t>
            </a:r>
            <a:r>
              <a:rPr lang="en-US" altLang="en-US" sz="1200" dirty="0">
                <a:solidFill>
                  <a:srgbClr val="273239"/>
                </a:solidFill>
                <a:latin typeface="+mj-lt"/>
              </a:rPr>
              <a:t> </a:t>
            </a:r>
            <a:r>
              <a:rPr lang="en-US" altLang="en-US" sz="1200" dirty="0">
                <a:latin typeface="+mj-lt"/>
              </a:rPr>
              <a:t>Person:</a:t>
            </a:r>
            <a:endParaRPr lang="en-US" altLang="en-US" sz="1200" dirty="0">
              <a:solidFill>
                <a:schemeClr val="tx1"/>
              </a:solidFill>
              <a:latin typeface="+mj-lt"/>
            </a:endParaRPr>
          </a:p>
          <a:p>
            <a:pPr lvl="0" eaLnBrk="0" fontAlgn="base" hangingPunct="0">
              <a:spcBef>
                <a:spcPct val="0"/>
              </a:spcBef>
              <a:spcAft>
                <a:spcPct val="0"/>
              </a:spcAft>
              <a:buClrTx/>
            </a:pPr>
            <a:r>
              <a:rPr lang="en-US" altLang="en-US" sz="1200" dirty="0">
                <a:solidFill>
                  <a:srgbClr val="273239"/>
                </a:solidFill>
                <a:latin typeface="+mj-lt"/>
              </a:rPr>
              <a:t> </a:t>
            </a:r>
            <a:endParaRPr lang="en-US" altLang="en-US" sz="1200" dirty="0">
              <a:solidFill>
                <a:schemeClr val="tx1"/>
              </a:solidFill>
              <a:latin typeface="+mj-lt"/>
            </a:endParaRPr>
          </a:p>
          <a:p>
            <a:pPr lvl="0" eaLnBrk="0" fontAlgn="base" hangingPunct="0">
              <a:spcBef>
                <a:spcPct val="0"/>
              </a:spcBef>
              <a:spcAft>
                <a:spcPct val="0"/>
              </a:spcAft>
              <a:buClrTx/>
            </a:pPr>
            <a:r>
              <a:rPr lang="en-US" altLang="en-US" sz="1200" dirty="0">
                <a:solidFill>
                  <a:srgbClr val="273239"/>
                </a:solidFill>
                <a:latin typeface="+mj-lt"/>
              </a:rPr>
              <a:t>    </a:t>
            </a:r>
            <a:r>
              <a:rPr lang="en-US" altLang="en-US" sz="1200" dirty="0">
                <a:solidFill>
                  <a:srgbClr val="008200"/>
                </a:solidFill>
                <a:latin typeface="+mj-lt"/>
              </a:rPr>
              <a:t># </a:t>
            </a:r>
            <a:r>
              <a:rPr lang="en-US" altLang="en-US" sz="1200" dirty="0" err="1">
                <a:solidFill>
                  <a:srgbClr val="008200"/>
                </a:solidFill>
                <a:latin typeface="+mj-lt"/>
              </a:rPr>
              <a:t>init</a:t>
            </a:r>
            <a:r>
              <a:rPr lang="en-US" altLang="en-US" sz="1200" dirty="0">
                <a:solidFill>
                  <a:srgbClr val="008200"/>
                </a:solidFill>
                <a:latin typeface="+mj-lt"/>
              </a:rPr>
              <a:t> method or constructor</a:t>
            </a:r>
            <a:endParaRPr lang="en-US" altLang="en-US" sz="1200" dirty="0">
              <a:solidFill>
                <a:schemeClr val="tx1"/>
              </a:solidFill>
              <a:latin typeface="+mj-lt"/>
            </a:endParaRPr>
          </a:p>
          <a:p>
            <a:pPr lvl="0" eaLnBrk="0" fontAlgn="base" hangingPunct="0">
              <a:spcBef>
                <a:spcPct val="0"/>
              </a:spcBef>
              <a:spcAft>
                <a:spcPct val="0"/>
              </a:spcAft>
              <a:buClrTx/>
            </a:pPr>
            <a:r>
              <a:rPr lang="en-US" altLang="en-US" sz="1200" dirty="0">
                <a:solidFill>
                  <a:srgbClr val="273239"/>
                </a:solidFill>
                <a:latin typeface="+mj-lt"/>
              </a:rPr>
              <a:t>    </a:t>
            </a:r>
            <a:r>
              <a:rPr lang="en-US" altLang="en-US" sz="1200" b="1" dirty="0" err="1">
                <a:solidFill>
                  <a:srgbClr val="006699"/>
                </a:solidFill>
                <a:latin typeface="+mj-lt"/>
              </a:rPr>
              <a:t>def</a:t>
            </a:r>
            <a:r>
              <a:rPr lang="en-US" altLang="en-US" sz="1200" dirty="0">
                <a:solidFill>
                  <a:srgbClr val="273239"/>
                </a:solidFill>
                <a:latin typeface="+mj-lt"/>
              </a:rPr>
              <a:t> </a:t>
            </a:r>
            <a:r>
              <a:rPr lang="en-US" altLang="en-US" sz="1200" dirty="0">
                <a:latin typeface="+mj-lt"/>
              </a:rPr>
              <a:t>__</a:t>
            </a:r>
            <a:r>
              <a:rPr lang="en-US" altLang="en-US" sz="1200" dirty="0" err="1">
                <a:latin typeface="+mj-lt"/>
              </a:rPr>
              <a:t>init</a:t>
            </a:r>
            <a:r>
              <a:rPr lang="en-US" altLang="en-US" sz="1200" dirty="0">
                <a:latin typeface="+mj-lt"/>
              </a:rPr>
              <a:t>__(</a:t>
            </a:r>
            <a:r>
              <a:rPr lang="en-US" altLang="en-US" sz="1200" dirty="0">
                <a:solidFill>
                  <a:srgbClr val="808080"/>
                </a:solidFill>
                <a:latin typeface="+mj-lt"/>
              </a:rPr>
              <a:t>self</a:t>
            </a:r>
            <a:r>
              <a:rPr lang="en-US" altLang="en-US" sz="1200" dirty="0">
                <a:latin typeface="+mj-lt"/>
              </a:rPr>
              <a:t>, name):</a:t>
            </a:r>
            <a:endParaRPr lang="en-US" altLang="en-US" sz="1200" dirty="0">
              <a:solidFill>
                <a:schemeClr val="tx1"/>
              </a:solidFill>
              <a:latin typeface="+mj-lt"/>
            </a:endParaRPr>
          </a:p>
          <a:p>
            <a:pPr lvl="0" eaLnBrk="0" fontAlgn="base" hangingPunct="0">
              <a:spcBef>
                <a:spcPct val="0"/>
              </a:spcBef>
              <a:spcAft>
                <a:spcPct val="0"/>
              </a:spcAft>
              <a:buClrTx/>
            </a:pPr>
            <a:r>
              <a:rPr lang="en-US" altLang="en-US" sz="1200" dirty="0">
                <a:solidFill>
                  <a:srgbClr val="273239"/>
                </a:solidFill>
                <a:latin typeface="+mj-lt"/>
              </a:rPr>
              <a:t>        </a:t>
            </a:r>
            <a:r>
              <a:rPr lang="en-US" altLang="en-US" sz="1200" dirty="0">
                <a:solidFill>
                  <a:srgbClr val="808080"/>
                </a:solidFill>
                <a:latin typeface="+mj-lt"/>
              </a:rPr>
              <a:t>self</a:t>
            </a:r>
            <a:r>
              <a:rPr lang="en-US" altLang="en-US" sz="1200" dirty="0">
                <a:latin typeface="+mj-lt"/>
              </a:rPr>
              <a:t>.name </a:t>
            </a:r>
            <a:r>
              <a:rPr lang="en-US" altLang="en-US" sz="1200" b="1" dirty="0">
                <a:solidFill>
                  <a:srgbClr val="006699"/>
                </a:solidFill>
                <a:latin typeface="+mj-lt"/>
              </a:rPr>
              <a:t>=</a:t>
            </a:r>
            <a:r>
              <a:rPr lang="en-US" altLang="en-US" sz="1200" dirty="0">
                <a:solidFill>
                  <a:srgbClr val="273239"/>
                </a:solidFill>
                <a:latin typeface="+mj-lt"/>
              </a:rPr>
              <a:t> </a:t>
            </a:r>
            <a:r>
              <a:rPr lang="en-US" altLang="en-US" sz="1200" dirty="0">
                <a:latin typeface="+mj-lt"/>
              </a:rPr>
              <a:t>name</a:t>
            </a:r>
            <a:endParaRPr lang="en-US" altLang="en-US" sz="1200" dirty="0">
              <a:solidFill>
                <a:schemeClr val="tx1"/>
              </a:solidFill>
              <a:latin typeface="+mj-lt"/>
            </a:endParaRPr>
          </a:p>
          <a:p>
            <a:pPr lvl="0" eaLnBrk="0" fontAlgn="base" hangingPunct="0">
              <a:spcBef>
                <a:spcPct val="0"/>
              </a:spcBef>
              <a:spcAft>
                <a:spcPct val="0"/>
              </a:spcAft>
              <a:buClrTx/>
            </a:pPr>
            <a:r>
              <a:rPr lang="en-US" altLang="en-US" sz="1200" dirty="0">
                <a:solidFill>
                  <a:srgbClr val="273239"/>
                </a:solidFill>
                <a:latin typeface="+mj-lt"/>
              </a:rPr>
              <a:t> </a:t>
            </a:r>
            <a:endParaRPr lang="en-US" altLang="en-US" sz="1200" dirty="0">
              <a:solidFill>
                <a:schemeClr val="tx1"/>
              </a:solidFill>
              <a:latin typeface="+mj-lt"/>
            </a:endParaRPr>
          </a:p>
          <a:p>
            <a:pPr lvl="0" eaLnBrk="0" fontAlgn="base" hangingPunct="0">
              <a:spcBef>
                <a:spcPct val="0"/>
              </a:spcBef>
              <a:spcAft>
                <a:spcPct val="0"/>
              </a:spcAft>
              <a:buClrTx/>
            </a:pPr>
            <a:r>
              <a:rPr lang="en-US" altLang="en-US" sz="1200" dirty="0">
                <a:solidFill>
                  <a:srgbClr val="273239"/>
                </a:solidFill>
                <a:latin typeface="+mj-lt"/>
              </a:rPr>
              <a:t>    </a:t>
            </a:r>
            <a:r>
              <a:rPr lang="en-US" altLang="en-US" sz="1200" dirty="0">
                <a:solidFill>
                  <a:srgbClr val="008200"/>
                </a:solidFill>
                <a:latin typeface="+mj-lt"/>
              </a:rPr>
              <a:t># Sample Method</a:t>
            </a:r>
            <a:endParaRPr lang="en-US" altLang="en-US" sz="1200" dirty="0">
              <a:solidFill>
                <a:schemeClr val="tx1"/>
              </a:solidFill>
              <a:latin typeface="+mj-lt"/>
            </a:endParaRPr>
          </a:p>
          <a:p>
            <a:pPr lvl="0" eaLnBrk="0" fontAlgn="base" hangingPunct="0">
              <a:spcBef>
                <a:spcPct val="0"/>
              </a:spcBef>
              <a:spcAft>
                <a:spcPct val="0"/>
              </a:spcAft>
              <a:buClrTx/>
            </a:pPr>
            <a:r>
              <a:rPr lang="en-US" altLang="en-US" sz="1200" dirty="0">
                <a:solidFill>
                  <a:srgbClr val="273239"/>
                </a:solidFill>
                <a:latin typeface="+mj-lt"/>
              </a:rPr>
              <a:t>    </a:t>
            </a:r>
            <a:r>
              <a:rPr lang="en-US" altLang="en-US" sz="1200" b="1" dirty="0" err="1">
                <a:solidFill>
                  <a:srgbClr val="006699"/>
                </a:solidFill>
                <a:latin typeface="+mj-lt"/>
              </a:rPr>
              <a:t>def</a:t>
            </a:r>
            <a:r>
              <a:rPr lang="en-US" altLang="en-US" sz="1200" dirty="0">
                <a:solidFill>
                  <a:srgbClr val="273239"/>
                </a:solidFill>
                <a:latin typeface="+mj-lt"/>
              </a:rPr>
              <a:t> </a:t>
            </a:r>
            <a:r>
              <a:rPr lang="en-US" altLang="en-US" sz="1200" dirty="0" err="1">
                <a:latin typeface="+mj-lt"/>
              </a:rPr>
              <a:t>say_hi</a:t>
            </a:r>
            <a:r>
              <a:rPr lang="en-US" altLang="en-US" sz="1200" dirty="0">
                <a:latin typeface="+mj-lt"/>
              </a:rPr>
              <a:t>(</a:t>
            </a:r>
            <a:r>
              <a:rPr lang="en-US" altLang="en-US" sz="1200" dirty="0">
                <a:solidFill>
                  <a:srgbClr val="808080"/>
                </a:solidFill>
                <a:latin typeface="+mj-lt"/>
              </a:rPr>
              <a:t>self</a:t>
            </a:r>
            <a:r>
              <a:rPr lang="en-US" altLang="en-US" sz="1200" dirty="0">
                <a:latin typeface="+mj-lt"/>
              </a:rPr>
              <a:t>):</a:t>
            </a:r>
            <a:endParaRPr lang="en-US" altLang="en-US" sz="1200" dirty="0">
              <a:solidFill>
                <a:schemeClr val="tx1"/>
              </a:solidFill>
              <a:latin typeface="+mj-lt"/>
            </a:endParaRPr>
          </a:p>
          <a:p>
            <a:pPr lvl="0" eaLnBrk="0" fontAlgn="base" hangingPunct="0">
              <a:spcBef>
                <a:spcPct val="0"/>
              </a:spcBef>
              <a:spcAft>
                <a:spcPct val="0"/>
              </a:spcAft>
              <a:buClrTx/>
            </a:pPr>
            <a:r>
              <a:rPr lang="en-US" altLang="en-US" sz="1200" dirty="0">
                <a:solidFill>
                  <a:srgbClr val="273239"/>
                </a:solidFill>
                <a:latin typeface="+mj-lt"/>
              </a:rPr>
              <a:t>        </a:t>
            </a:r>
            <a:r>
              <a:rPr lang="en-US" altLang="en-US" sz="1200" dirty="0">
                <a:solidFill>
                  <a:srgbClr val="FF1493"/>
                </a:solidFill>
                <a:latin typeface="+mj-lt"/>
              </a:rPr>
              <a:t>print</a:t>
            </a:r>
            <a:r>
              <a:rPr lang="en-US" altLang="en-US" sz="1200" dirty="0">
                <a:latin typeface="+mj-lt"/>
              </a:rPr>
              <a:t>(</a:t>
            </a:r>
            <a:r>
              <a:rPr lang="en-US" altLang="en-US" sz="1200" dirty="0">
                <a:solidFill>
                  <a:srgbClr val="0000FF"/>
                </a:solidFill>
                <a:latin typeface="+mj-lt"/>
              </a:rPr>
              <a:t>'Hello, my name is'</a:t>
            </a:r>
            <a:r>
              <a:rPr lang="en-US" altLang="en-US" sz="1200" dirty="0">
                <a:latin typeface="+mj-lt"/>
              </a:rPr>
              <a:t>, </a:t>
            </a:r>
            <a:r>
              <a:rPr lang="en-US" altLang="en-US" sz="1200" dirty="0">
                <a:solidFill>
                  <a:srgbClr val="808080"/>
                </a:solidFill>
                <a:latin typeface="+mj-lt"/>
              </a:rPr>
              <a:t>self</a:t>
            </a:r>
            <a:r>
              <a:rPr lang="en-US" altLang="en-US" sz="1200" dirty="0">
                <a:latin typeface="+mj-lt"/>
              </a:rPr>
              <a:t>.name</a:t>
            </a:r>
            <a:r>
              <a:rPr lang="en-US" altLang="en-US" sz="1200" dirty="0" smtClean="0">
                <a:latin typeface="+mj-lt"/>
              </a:rPr>
              <a:t>)</a:t>
            </a:r>
            <a:endParaRPr lang="en-US" sz="1200" dirty="0"/>
          </a:p>
          <a:p>
            <a:pPr lvl="0" eaLnBrk="0" fontAlgn="base" hangingPunct="0">
              <a:spcBef>
                <a:spcPct val="0"/>
              </a:spcBef>
              <a:spcAft>
                <a:spcPct val="0"/>
              </a:spcAft>
              <a:buClrTx/>
            </a:pPr>
            <a:endParaRPr lang="en-US" altLang="en-US" sz="1100" dirty="0" smtClean="0">
              <a:latin typeface="Consolas" panose="020B0609020204030204" pitchFamily="49" charset="0"/>
            </a:endParaRPr>
          </a:p>
          <a:p>
            <a:pPr lvl="0" eaLnBrk="0" fontAlgn="base" hangingPunct="0">
              <a:spcBef>
                <a:spcPct val="0"/>
              </a:spcBef>
              <a:spcAft>
                <a:spcPct val="0"/>
              </a:spcAft>
              <a:buClrTx/>
            </a:pPr>
            <a:r>
              <a:rPr lang="en-US" altLang="en-US" sz="1100" dirty="0" smtClean="0">
                <a:latin typeface="Consolas" panose="020B0609020204030204" pitchFamily="49" charset="0"/>
              </a:rPr>
              <a:t>p </a:t>
            </a:r>
            <a:r>
              <a:rPr lang="en-US" altLang="en-US" sz="1100" b="1" dirty="0">
                <a:solidFill>
                  <a:srgbClr val="006699"/>
                </a:solidFill>
                <a:latin typeface="Consolas" panose="020B0609020204030204" pitchFamily="49" charset="0"/>
              </a:rPr>
              <a:t>=</a:t>
            </a:r>
            <a:r>
              <a:rPr lang="en-US" altLang="en-US" sz="600" dirty="0">
                <a:solidFill>
                  <a:srgbClr val="273239"/>
                </a:solidFill>
                <a:latin typeface="Consolas" panose="020B0609020204030204" pitchFamily="49" charset="0"/>
              </a:rPr>
              <a:t> </a:t>
            </a:r>
            <a:r>
              <a:rPr lang="en-US" altLang="en-US" sz="1100" dirty="0">
                <a:latin typeface="Consolas" panose="020B0609020204030204" pitchFamily="49" charset="0"/>
              </a:rPr>
              <a:t>Person(</a:t>
            </a:r>
            <a:r>
              <a:rPr lang="en-US" altLang="en-US" sz="1100" dirty="0">
                <a:solidFill>
                  <a:srgbClr val="0000FF"/>
                </a:solidFill>
                <a:latin typeface="Consolas" panose="020B0609020204030204" pitchFamily="49" charset="0"/>
              </a:rPr>
              <a:t>'Nikhil'</a:t>
            </a:r>
            <a:r>
              <a:rPr lang="en-US" altLang="en-US" sz="1100" dirty="0">
                <a:latin typeface="Consolas" panose="020B0609020204030204" pitchFamily="49" charset="0"/>
              </a:rPr>
              <a:t>)</a:t>
            </a:r>
            <a:endParaRPr lang="en-US" altLang="en-US" sz="600" dirty="0">
              <a:solidFill>
                <a:schemeClr val="tx1"/>
              </a:solidFill>
            </a:endParaRPr>
          </a:p>
          <a:p>
            <a:pPr lvl="0" eaLnBrk="0" fontAlgn="base" hangingPunct="0">
              <a:spcBef>
                <a:spcPct val="0"/>
              </a:spcBef>
              <a:spcAft>
                <a:spcPct val="0"/>
              </a:spcAft>
              <a:buClrTx/>
            </a:pPr>
            <a:r>
              <a:rPr lang="en-US" altLang="en-US" sz="1100" dirty="0" err="1">
                <a:latin typeface="Consolas" panose="020B0609020204030204" pitchFamily="49" charset="0"/>
              </a:rPr>
              <a:t>p.say_hi</a:t>
            </a:r>
            <a:r>
              <a:rPr lang="en-US" altLang="en-US" sz="1100" dirty="0" smtClean="0">
                <a:latin typeface="Consolas" panose="020B0609020204030204" pitchFamily="49" charset="0"/>
              </a:rPr>
              <a:t>()</a:t>
            </a:r>
          </a:p>
          <a:p>
            <a:pPr lvl="0" eaLnBrk="0" fontAlgn="base" hangingPunct="0">
              <a:spcBef>
                <a:spcPct val="0"/>
              </a:spcBef>
              <a:spcAft>
                <a:spcPct val="0"/>
              </a:spcAft>
              <a:buClrTx/>
            </a:pPr>
            <a:endParaRPr lang="en-US" sz="1100" dirty="0">
              <a:latin typeface="Consolas" panose="020B0609020204030204" pitchFamily="49" charset="0"/>
            </a:endParaRPr>
          </a:p>
          <a:p>
            <a:pPr lvl="0" eaLnBrk="0" fontAlgn="base" hangingPunct="0">
              <a:spcBef>
                <a:spcPct val="0"/>
              </a:spcBef>
              <a:spcAft>
                <a:spcPct val="0"/>
              </a:spcAft>
              <a:buClrTx/>
            </a:pPr>
            <a:r>
              <a:rPr lang="en-US" sz="1100" dirty="0" smtClean="0">
                <a:latin typeface="Consolas" panose="020B0609020204030204" pitchFamily="49" charset="0"/>
              </a:rPr>
              <a:t>Note: </a:t>
            </a:r>
            <a:r>
              <a:rPr lang="en-US" sz="1200" dirty="0" smtClean="0">
                <a:solidFill>
                  <a:schemeClr val="tx1"/>
                </a:solidFill>
                <a:latin typeface="Arial" panose="020B0604020202020204" pitchFamily="34" charset="0"/>
              </a:rPr>
              <a:t>In Python, ‘</a:t>
            </a:r>
            <a:r>
              <a:rPr lang="en-US" altLang="en-US" sz="1200" dirty="0" smtClean="0">
                <a:solidFill>
                  <a:schemeClr val="tx1"/>
                </a:solidFill>
                <a:latin typeface="Arial Unicode MS"/>
              </a:rPr>
              <a:t>self’</a:t>
            </a:r>
            <a:r>
              <a:rPr lang="en-US" altLang="en-US" sz="1200" dirty="0" smtClean="0">
                <a:solidFill>
                  <a:schemeClr val="tx1"/>
                </a:solidFill>
              </a:rPr>
              <a:t> </a:t>
            </a:r>
            <a:r>
              <a:rPr lang="en-US" altLang="en-US" sz="1200" dirty="0">
                <a:solidFill>
                  <a:schemeClr val="tx1"/>
                </a:solidFill>
              </a:rPr>
              <a:t>is a reference to the current instance of the class. It is used to access variables and methods that belong to the instance</a:t>
            </a:r>
            <a:endParaRPr lang="en-US" sz="1200" dirty="0"/>
          </a:p>
        </p:txBody>
      </p:sp>
    </p:spTree>
    <p:extLst>
      <p:ext uri="{BB962C8B-B14F-4D97-AF65-F5344CB8AC3E}">
        <p14:creationId xmlns:p14="http://schemas.microsoft.com/office/powerpoint/2010/main" val="1627073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latin typeface="+mj-lt"/>
              </a:rPr>
              <a:t>PYTHON CONSTRUTOR &amp; DESTRUCTOR</a:t>
            </a:r>
            <a:endParaRPr lang="en-US" sz="2400" b="1" dirty="0">
              <a:latin typeface="+mj-lt"/>
            </a:endParaRPr>
          </a:p>
        </p:txBody>
      </p:sp>
      <p:sp>
        <p:nvSpPr>
          <p:cNvPr id="104" name="Google Shape;104;p16"/>
          <p:cNvSpPr txBox="1"/>
          <p:nvPr/>
        </p:nvSpPr>
        <p:spPr>
          <a:xfrm>
            <a:off x="321600" y="526882"/>
            <a:ext cx="8500800" cy="1369575"/>
          </a:xfrm>
          <a:prstGeom prst="rect">
            <a:avLst/>
          </a:prstGeom>
          <a:noFill/>
          <a:ln>
            <a:noFill/>
          </a:ln>
        </p:spPr>
        <p:txBody>
          <a:bodyPr spcFirstLastPara="1" wrap="square" lIns="91425" tIns="91425" rIns="91425" bIns="91425" anchor="t" anchorCtr="0">
            <a:spAutoFit/>
          </a:bodyPr>
          <a:lstStyle/>
          <a:p>
            <a:r>
              <a:rPr lang="en-US" sz="1100" b="1" u="sng" dirty="0"/>
              <a:t>Constructor:</a:t>
            </a:r>
            <a:r>
              <a:rPr lang="en-US" sz="1100" b="1" dirty="0"/>
              <a:t> </a:t>
            </a:r>
            <a:r>
              <a:rPr lang="en-US" sz="1100" dirty="0"/>
              <a:t> A constructor in Python is a special type of method which is used to initialize the instance members of the class. The task of constructors is to initialize and assign values to the data members of the class when an object of the class is created. </a:t>
            </a:r>
            <a:endParaRPr lang="en-US" sz="1100" dirty="0" smtClean="0"/>
          </a:p>
          <a:p>
            <a:endParaRPr lang="en-US" sz="1100" dirty="0"/>
          </a:p>
          <a:p>
            <a:r>
              <a:rPr lang="en-US" sz="1100" b="1" u="sng" dirty="0"/>
              <a:t>Destructor:</a:t>
            </a:r>
            <a:r>
              <a:rPr lang="en-US" sz="1100" b="1" dirty="0"/>
              <a:t> </a:t>
            </a:r>
            <a:r>
              <a:rPr lang="en-US" sz="1100" dirty="0"/>
              <a:t>Destructor in Python is called when an object gets destroyed. In Python, destructors are not needed, because Python has a garbage collector that handles memory management automatically. </a:t>
            </a:r>
            <a:endParaRPr lang="en-US" sz="1100" dirty="0" smtClean="0"/>
          </a:p>
          <a:p>
            <a:endParaRPr lang="en-US" sz="1100" dirty="0" smtClean="0"/>
          </a:p>
          <a:p>
            <a:endParaRPr lang="en-US" sz="11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8294" y="1576466"/>
            <a:ext cx="5934269" cy="3160261"/>
          </a:xfrm>
          <a:prstGeom prst="rect">
            <a:avLst/>
          </a:prstGeom>
        </p:spPr>
      </p:pic>
    </p:spTree>
    <p:extLst>
      <p:ext uri="{BB962C8B-B14F-4D97-AF65-F5344CB8AC3E}">
        <p14:creationId xmlns:p14="http://schemas.microsoft.com/office/powerpoint/2010/main" val="2496001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dirty="0" smtClean="0">
                <a:latin typeface="+mj-lt"/>
              </a:rPr>
              <a:t>PYTHON FUNCTION</a:t>
            </a:r>
            <a:endParaRPr lang="en-US" sz="2600" b="1" dirty="0">
              <a:latin typeface="+mj-lt"/>
            </a:endParaRPr>
          </a:p>
        </p:txBody>
      </p:sp>
      <p:sp>
        <p:nvSpPr>
          <p:cNvPr id="104" name="Google Shape;104;p16"/>
          <p:cNvSpPr txBox="1"/>
          <p:nvPr/>
        </p:nvSpPr>
        <p:spPr>
          <a:xfrm>
            <a:off x="321600" y="526882"/>
            <a:ext cx="8500800" cy="4247286"/>
          </a:xfrm>
          <a:prstGeom prst="rect">
            <a:avLst/>
          </a:prstGeom>
          <a:noFill/>
          <a:ln>
            <a:noFill/>
          </a:ln>
        </p:spPr>
        <p:txBody>
          <a:bodyPr spcFirstLastPara="1" wrap="square" lIns="91425" tIns="91425" rIns="91425" bIns="91425" anchor="t" anchorCtr="0">
            <a:spAutoFit/>
          </a:bodyPr>
          <a:lstStyle/>
          <a:p>
            <a:r>
              <a:rPr lang="en-US" b="1" u="sng" dirty="0" smtClean="0"/>
              <a:t>PYTHON FUNCTIONS</a:t>
            </a:r>
          </a:p>
          <a:p>
            <a:r>
              <a:rPr lang="en-US" dirty="0" smtClean="0"/>
              <a:t>A </a:t>
            </a:r>
            <a:r>
              <a:rPr lang="en-US" dirty="0"/>
              <a:t>function is a block of code which only runs when it is called.</a:t>
            </a:r>
          </a:p>
          <a:p>
            <a:r>
              <a:rPr lang="en-US" dirty="0"/>
              <a:t>You can pass data, known as parameters, into a function.</a:t>
            </a:r>
          </a:p>
          <a:p>
            <a:r>
              <a:rPr lang="en-US" dirty="0"/>
              <a:t>A function can return data as a result</a:t>
            </a:r>
            <a:r>
              <a:rPr lang="en-US" dirty="0" smtClean="0"/>
              <a:t>.</a:t>
            </a:r>
          </a:p>
          <a:p>
            <a:endParaRPr lang="en-US" dirty="0"/>
          </a:p>
          <a:p>
            <a:r>
              <a:rPr lang="en-US" b="1" u="sng" dirty="0"/>
              <a:t>Creating a Function</a:t>
            </a:r>
          </a:p>
          <a:p>
            <a:r>
              <a:rPr lang="en-US" dirty="0"/>
              <a:t>In Python a function is defined using the </a:t>
            </a:r>
            <a:r>
              <a:rPr lang="en-US" dirty="0" err="1"/>
              <a:t>def</a:t>
            </a:r>
            <a:r>
              <a:rPr lang="en-US" dirty="0"/>
              <a:t> keyword</a:t>
            </a:r>
            <a:r>
              <a:rPr lang="en-US" dirty="0" smtClean="0"/>
              <a:t>:</a:t>
            </a:r>
          </a:p>
          <a:p>
            <a:endParaRPr lang="en-US" dirty="0"/>
          </a:p>
          <a:p>
            <a:r>
              <a:rPr lang="en-US" dirty="0" err="1">
                <a:solidFill>
                  <a:schemeClr val="tx1"/>
                </a:solidFill>
              </a:rPr>
              <a:t>def</a:t>
            </a:r>
            <a:r>
              <a:rPr lang="en-US" dirty="0">
                <a:solidFill>
                  <a:schemeClr val="tx1"/>
                </a:solidFill>
              </a:rPr>
              <a:t> </a:t>
            </a:r>
            <a:r>
              <a:rPr lang="en-US" dirty="0" err="1">
                <a:solidFill>
                  <a:schemeClr val="tx1"/>
                </a:solidFill>
              </a:rPr>
              <a:t>my_function</a:t>
            </a:r>
            <a:r>
              <a:rPr lang="en-US" dirty="0">
                <a:solidFill>
                  <a:schemeClr val="tx1"/>
                </a:solidFill>
              </a:rPr>
              <a:t>():</a:t>
            </a:r>
            <a:br>
              <a:rPr lang="en-US" dirty="0">
                <a:solidFill>
                  <a:schemeClr val="tx1"/>
                </a:solidFill>
              </a:rPr>
            </a:br>
            <a:r>
              <a:rPr lang="en-US" dirty="0">
                <a:solidFill>
                  <a:schemeClr val="tx1"/>
                </a:solidFill>
              </a:rPr>
              <a:t>  print("Hello from a function</a:t>
            </a:r>
            <a:r>
              <a:rPr lang="en-US" dirty="0" smtClean="0">
                <a:solidFill>
                  <a:schemeClr val="tx1"/>
                </a:solidFill>
              </a:rPr>
              <a:t>")</a:t>
            </a:r>
          </a:p>
          <a:p>
            <a:endParaRPr lang="en-US" dirty="0" smtClean="0"/>
          </a:p>
          <a:p>
            <a:r>
              <a:rPr lang="en-US" b="1" u="sng" dirty="0"/>
              <a:t>Calling a Function</a:t>
            </a:r>
          </a:p>
          <a:p>
            <a:r>
              <a:rPr lang="en-US" dirty="0"/>
              <a:t>To call a function, use the function name followed by parenthesis</a:t>
            </a:r>
            <a:r>
              <a:rPr lang="en-US" dirty="0" smtClean="0"/>
              <a:t>:</a:t>
            </a:r>
          </a:p>
          <a:p>
            <a:endParaRPr lang="en-US" dirty="0" smtClean="0"/>
          </a:p>
          <a:p>
            <a:r>
              <a:rPr lang="en-US" dirty="0" err="1">
                <a:solidFill>
                  <a:schemeClr val="tx1"/>
                </a:solidFill>
              </a:rPr>
              <a:t>def</a:t>
            </a:r>
            <a:r>
              <a:rPr lang="en-US" dirty="0">
                <a:solidFill>
                  <a:schemeClr val="tx1"/>
                </a:solidFill>
              </a:rPr>
              <a:t> </a:t>
            </a:r>
            <a:r>
              <a:rPr lang="en-US" dirty="0" err="1">
                <a:solidFill>
                  <a:schemeClr val="tx1"/>
                </a:solidFill>
              </a:rPr>
              <a:t>my_function</a:t>
            </a:r>
            <a:r>
              <a:rPr lang="en-US" dirty="0">
                <a:solidFill>
                  <a:schemeClr val="tx1"/>
                </a:solidFill>
              </a:rPr>
              <a:t>():</a:t>
            </a:r>
            <a:br>
              <a:rPr lang="en-US" dirty="0">
                <a:solidFill>
                  <a:schemeClr val="tx1"/>
                </a:solidFill>
              </a:rPr>
            </a:br>
            <a:r>
              <a:rPr lang="en-US" dirty="0">
                <a:solidFill>
                  <a:schemeClr val="tx1"/>
                </a:solidFill>
              </a:rPr>
              <a:t>  print("Hello from a function")</a:t>
            </a:r>
            <a:br>
              <a:rPr lang="en-US" dirty="0">
                <a:solidFill>
                  <a:schemeClr val="tx1"/>
                </a:solidFill>
              </a:rPr>
            </a:br>
            <a:r>
              <a:rPr lang="en-US" dirty="0">
                <a:solidFill>
                  <a:schemeClr val="tx1"/>
                </a:solidFill>
              </a:rPr>
              <a:t/>
            </a:r>
            <a:br>
              <a:rPr lang="en-US" dirty="0">
                <a:solidFill>
                  <a:schemeClr val="tx1"/>
                </a:solidFill>
              </a:rPr>
            </a:br>
            <a:r>
              <a:rPr lang="en-US" dirty="0" err="1">
                <a:solidFill>
                  <a:schemeClr val="tx1"/>
                </a:solidFill>
              </a:rPr>
              <a:t>my_function</a:t>
            </a:r>
            <a:r>
              <a:rPr lang="en-US" dirty="0" smtClean="0">
                <a:solidFill>
                  <a:schemeClr val="tx1"/>
                </a:solidFill>
              </a:rPr>
              <a:t>()</a:t>
            </a:r>
          </a:p>
          <a:p>
            <a:endParaRPr lang="en-US" sz="1200" b="1" dirty="0"/>
          </a:p>
        </p:txBody>
      </p:sp>
    </p:spTree>
    <p:extLst>
      <p:ext uri="{BB962C8B-B14F-4D97-AF65-F5344CB8AC3E}">
        <p14:creationId xmlns:p14="http://schemas.microsoft.com/office/powerpoint/2010/main" val="10618978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latin typeface="+mj-lt"/>
              </a:rPr>
              <a:t>PYTHON CONSTRUTOR &amp; DESTRUCTOR</a:t>
            </a:r>
            <a:endParaRPr lang="en-US" sz="2400" b="1" dirty="0">
              <a:latin typeface="+mj-lt"/>
            </a:endParaRPr>
          </a:p>
        </p:txBody>
      </p:sp>
      <p:sp>
        <p:nvSpPr>
          <p:cNvPr id="104" name="Google Shape;104;p16"/>
          <p:cNvSpPr txBox="1"/>
          <p:nvPr/>
        </p:nvSpPr>
        <p:spPr>
          <a:xfrm>
            <a:off x="321600" y="526882"/>
            <a:ext cx="8500800" cy="3231624"/>
          </a:xfrm>
          <a:prstGeom prst="rect">
            <a:avLst/>
          </a:prstGeom>
          <a:noFill/>
          <a:ln>
            <a:noFill/>
          </a:ln>
        </p:spPr>
        <p:txBody>
          <a:bodyPr spcFirstLastPara="1" wrap="square" lIns="91425" tIns="91425" rIns="91425" bIns="91425" anchor="t" anchorCtr="0">
            <a:spAutoFit/>
          </a:bodyPr>
          <a:lstStyle/>
          <a:p>
            <a:r>
              <a:rPr lang="en-US" sz="1100" b="1" u="sng" dirty="0" smtClean="0"/>
              <a:t>Constructor:</a:t>
            </a:r>
          </a:p>
          <a:p>
            <a:endParaRPr lang="en-US" sz="1100" b="1" u="sng" dirty="0"/>
          </a:p>
          <a:p>
            <a:pPr marL="171450" indent="-171450">
              <a:buFont typeface="Arial" pitchFamily="34" charset="0"/>
              <a:buChar char="•"/>
            </a:pPr>
            <a:r>
              <a:rPr lang="en-US" sz="1100" dirty="0"/>
              <a:t>The </a:t>
            </a:r>
            <a:r>
              <a:rPr lang="en-US" sz="1100" dirty="0">
                <a:hlinkClick r:id="rId3"/>
              </a:rPr>
              <a:t>__</a:t>
            </a:r>
            <a:r>
              <a:rPr lang="en-US" sz="1100" dirty="0" err="1">
                <a:hlinkClick r:id="rId3"/>
              </a:rPr>
              <a:t>init</a:t>
            </a:r>
            <a:r>
              <a:rPr lang="en-US" sz="1100" dirty="0">
                <a:hlinkClick r:id="rId3"/>
              </a:rPr>
              <a:t>__</a:t>
            </a:r>
            <a:r>
              <a:rPr lang="en-US" sz="1100" dirty="0"/>
              <a:t> method is similar to </a:t>
            </a:r>
            <a:r>
              <a:rPr lang="en-US" sz="1100" b="1" dirty="0"/>
              <a:t>constructors </a:t>
            </a:r>
            <a:r>
              <a:rPr lang="en-US" sz="1100" dirty="0"/>
              <a:t>in </a:t>
            </a:r>
            <a:r>
              <a:rPr lang="en-US" sz="1100" dirty="0" err="1"/>
              <a:t>c++</a:t>
            </a:r>
            <a:r>
              <a:rPr lang="en-US" sz="1100" dirty="0"/>
              <a:t> and Java.</a:t>
            </a:r>
          </a:p>
          <a:p>
            <a:pPr marL="171450" indent="-171450">
              <a:buFont typeface="Arial" pitchFamily="34" charset="0"/>
              <a:buChar char="•"/>
            </a:pPr>
            <a:r>
              <a:rPr lang="en-US" sz="1100" dirty="0"/>
              <a:t>Constructors are used to initialize the object’s state.</a:t>
            </a:r>
          </a:p>
          <a:p>
            <a:pPr marL="171450" indent="-171450">
              <a:buFont typeface="Arial" pitchFamily="34" charset="0"/>
              <a:buChar char="•"/>
            </a:pPr>
            <a:r>
              <a:rPr lang="en-US" sz="1100" dirty="0"/>
              <a:t>The task of constructors is to initialize(assign values) to the data members of the class when an object of class is created. </a:t>
            </a:r>
          </a:p>
          <a:p>
            <a:endParaRPr lang="en-US" sz="1100" dirty="0"/>
          </a:p>
          <a:p>
            <a:r>
              <a:rPr lang="en-US" sz="1100" b="1" u="sng" dirty="0" smtClean="0"/>
              <a:t>Syntax</a:t>
            </a:r>
            <a:r>
              <a:rPr lang="en-US" sz="1100" b="1" u="sng" dirty="0"/>
              <a:t>: </a:t>
            </a:r>
          </a:p>
          <a:p>
            <a:r>
              <a:rPr lang="en-US" sz="1100" b="1" dirty="0">
                <a:solidFill>
                  <a:schemeClr val="tx1"/>
                </a:solidFill>
              </a:rPr>
              <a:t>class </a:t>
            </a:r>
            <a:r>
              <a:rPr lang="en-US" sz="1100" b="1" dirty="0" err="1">
                <a:solidFill>
                  <a:schemeClr val="tx1"/>
                </a:solidFill>
              </a:rPr>
              <a:t>ClassName</a:t>
            </a:r>
            <a:r>
              <a:rPr lang="en-US" sz="1100" b="1" dirty="0">
                <a:solidFill>
                  <a:schemeClr val="tx1"/>
                </a:solidFill>
              </a:rPr>
              <a:t>:</a:t>
            </a:r>
            <a:br>
              <a:rPr lang="en-US" sz="1100" b="1" dirty="0">
                <a:solidFill>
                  <a:schemeClr val="tx1"/>
                </a:solidFill>
              </a:rPr>
            </a:br>
            <a:r>
              <a:rPr lang="en-US" sz="1100" b="1" dirty="0" err="1">
                <a:solidFill>
                  <a:schemeClr val="tx1"/>
                </a:solidFill>
              </a:rPr>
              <a:t>def</a:t>
            </a:r>
            <a:r>
              <a:rPr lang="en-US" sz="1100" b="1" dirty="0">
                <a:solidFill>
                  <a:schemeClr val="tx1"/>
                </a:solidFill>
              </a:rPr>
              <a:t> __</a:t>
            </a:r>
            <a:r>
              <a:rPr lang="en-US" sz="1100" b="1" dirty="0" err="1">
                <a:solidFill>
                  <a:schemeClr val="tx1"/>
                </a:solidFill>
              </a:rPr>
              <a:t>init</a:t>
            </a:r>
            <a:r>
              <a:rPr lang="en-US" sz="1100" b="1" dirty="0">
                <a:solidFill>
                  <a:schemeClr val="tx1"/>
                </a:solidFill>
              </a:rPr>
              <a:t>__( self , variables...):</a:t>
            </a:r>
            <a:br>
              <a:rPr lang="en-US" sz="1100" b="1" dirty="0">
                <a:solidFill>
                  <a:schemeClr val="tx1"/>
                </a:solidFill>
              </a:rPr>
            </a:br>
            <a:r>
              <a:rPr lang="en-US" sz="1100" b="1" dirty="0">
                <a:solidFill>
                  <a:schemeClr val="tx1"/>
                </a:solidFill>
              </a:rPr>
              <a:t>##</a:t>
            </a:r>
            <a:r>
              <a:rPr lang="en-US" sz="1100" b="1" dirty="0" smtClean="0">
                <a:solidFill>
                  <a:schemeClr val="tx1"/>
                </a:solidFill>
              </a:rPr>
              <a:t>body</a:t>
            </a:r>
          </a:p>
          <a:p>
            <a:endParaRPr lang="en-US" sz="1100" dirty="0"/>
          </a:p>
          <a:p>
            <a:r>
              <a:rPr lang="en-US" sz="1100" b="1" dirty="0">
                <a:solidFill>
                  <a:schemeClr val="tx1"/>
                </a:solidFill>
              </a:rPr>
              <a:t>class A(object): </a:t>
            </a:r>
          </a:p>
          <a:p>
            <a:r>
              <a:rPr lang="en-US" sz="1100" b="1" dirty="0">
                <a:solidFill>
                  <a:schemeClr val="tx1"/>
                </a:solidFill>
              </a:rPr>
              <a:t>    </a:t>
            </a:r>
            <a:r>
              <a:rPr lang="en-US" sz="1100" b="1" dirty="0" err="1">
                <a:solidFill>
                  <a:schemeClr val="tx1"/>
                </a:solidFill>
              </a:rPr>
              <a:t>def</a:t>
            </a:r>
            <a:r>
              <a:rPr lang="en-US" sz="1100" b="1" dirty="0">
                <a:solidFill>
                  <a:schemeClr val="tx1"/>
                </a:solidFill>
              </a:rPr>
              <a:t> __</a:t>
            </a:r>
            <a:r>
              <a:rPr lang="en-US" sz="1100" b="1" dirty="0" err="1">
                <a:solidFill>
                  <a:schemeClr val="tx1"/>
                </a:solidFill>
              </a:rPr>
              <a:t>init</a:t>
            </a:r>
            <a:r>
              <a:rPr lang="en-US" sz="1100" b="1" dirty="0">
                <a:solidFill>
                  <a:schemeClr val="tx1"/>
                </a:solidFill>
              </a:rPr>
              <a:t>__(self): </a:t>
            </a:r>
          </a:p>
          <a:p>
            <a:r>
              <a:rPr lang="en-US" sz="1100" b="1" dirty="0">
                <a:solidFill>
                  <a:schemeClr val="tx1"/>
                </a:solidFill>
              </a:rPr>
              <a:t>        self.str1 = “</a:t>
            </a:r>
            <a:r>
              <a:rPr lang="en-US" sz="1100" b="1" dirty="0" err="1">
                <a:solidFill>
                  <a:schemeClr val="tx1"/>
                </a:solidFill>
              </a:rPr>
              <a:t>PrepInsta</a:t>
            </a:r>
            <a:r>
              <a:rPr lang="en-US" sz="1100" b="1" dirty="0">
                <a:solidFill>
                  <a:schemeClr val="tx1"/>
                </a:solidFill>
              </a:rPr>
              <a:t>”</a:t>
            </a:r>
          </a:p>
          <a:p>
            <a:r>
              <a:rPr lang="en-US" sz="1100" b="1" dirty="0">
                <a:solidFill>
                  <a:schemeClr val="tx1"/>
                </a:solidFill>
              </a:rPr>
              <a:t>        print( self.str1) </a:t>
            </a:r>
          </a:p>
          <a:p>
            <a:r>
              <a:rPr lang="en-US" sz="1100" b="1" dirty="0">
                <a:solidFill>
                  <a:schemeClr val="tx1"/>
                </a:solidFill>
              </a:rPr>
              <a:t>        print(‘In constructor’)</a:t>
            </a:r>
          </a:p>
          <a:p>
            <a:r>
              <a:rPr lang="en-US" sz="1100" b="1" dirty="0">
                <a:solidFill>
                  <a:schemeClr val="tx1"/>
                </a:solidFill>
              </a:rPr>
              <a:t>        </a:t>
            </a:r>
          </a:p>
          <a:p>
            <a:r>
              <a:rPr lang="en-US" sz="1100" b="1" dirty="0" err="1" smtClean="0">
                <a:solidFill>
                  <a:schemeClr val="tx1"/>
                </a:solidFill>
              </a:rPr>
              <a:t>ob</a:t>
            </a:r>
            <a:r>
              <a:rPr lang="en-US" sz="1100" b="1" dirty="0">
                <a:solidFill>
                  <a:schemeClr val="tx1"/>
                </a:solidFill>
              </a:rPr>
              <a:t> = A() </a:t>
            </a:r>
          </a:p>
        </p:txBody>
      </p:sp>
    </p:spTree>
    <p:extLst>
      <p:ext uri="{BB962C8B-B14F-4D97-AF65-F5344CB8AC3E}">
        <p14:creationId xmlns:p14="http://schemas.microsoft.com/office/powerpoint/2010/main" val="18744168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latin typeface="+mj-lt"/>
              </a:rPr>
              <a:t>PYTHON CONSTRUTOR &amp; DESTRUCTOR</a:t>
            </a:r>
            <a:endParaRPr lang="en-US" sz="2400" b="1" dirty="0">
              <a:latin typeface="+mj-lt"/>
            </a:endParaRPr>
          </a:p>
        </p:txBody>
      </p:sp>
      <p:sp>
        <p:nvSpPr>
          <p:cNvPr id="104" name="Google Shape;104;p16"/>
          <p:cNvSpPr txBox="1"/>
          <p:nvPr/>
        </p:nvSpPr>
        <p:spPr>
          <a:xfrm>
            <a:off x="321600" y="526882"/>
            <a:ext cx="8500800" cy="4078009"/>
          </a:xfrm>
          <a:prstGeom prst="rect">
            <a:avLst/>
          </a:prstGeom>
          <a:noFill/>
          <a:ln>
            <a:noFill/>
          </a:ln>
        </p:spPr>
        <p:txBody>
          <a:bodyPr spcFirstLastPara="1" wrap="square" lIns="91425" tIns="91425" rIns="91425" bIns="91425" anchor="t" anchorCtr="0">
            <a:spAutoFit/>
          </a:bodyPr>
          <a:lstStyle/>
          <a:p>
            <a:r>
              <a:rPr lang="en-US" sz="1100" b="1" u="sng" dirty="0"/>
              <a:t>Destructor</a:t>
            </a:r>
            <a:r>
              <a:rPr lang="en-US" sz="1100" b="1" u="sng" dirty="0" smtClean="0"/>
              <a:t>:</a:t>
            </a:r>
          </a:p>
          <a:p>
            <a:endParaRPr lang="en-US" sz="1100" b="1" u="sng" dirty="0"/>
          </a:p>
          <a:p>
            <a:pPr marL="171450" indent="-171450">
              <a:buFont typeface="Arial" pitchFamily="34" charset="0"/>
              <a:buChar char="•"/>
            </a:pPr>
            <a:r>
              <a:rPr lang="en-US" sz="1100" dirty="0"/>
              <a:t>The __del__ method is similar to </a:t>
            </a:r>
            <a:r>
              <a:rPr lang="en-US" sz="1100" b="1" dirty="0"/>
              <a:t>destructor </a:t>
            </a:r>
            <a:r>
              <a:rPr lang="en-US" sz="1100" dirty="0"/>
              <a:t>in </a:t>
            </a:r>
            <a:r>
              <a:rPr lang="en-US" sz="1100" dirty="0" err="1"/>
              <a:t>c++</a:t>
            </a:r>
            <a:r>
              <a:rPr lang="en-US" sz="1100" dirty="0"/>
              <a:t> and Java.</a:t>
            </a:r>
          </a:p>
          <a:p>
            <a:pPr marL="171450" indent="-171450">
              <a:buFont typeface="Arial" pitchFamily="34" charset="0"/>
              <a:buChar char="•"/>
            </a:pPr>
            <a:r>
              <a:rPr lang="en-US" sz="1100" dirty="0"/>
              <a:t>Destructors are used to destroying the object’s state</a:t>
            </a:r>
            <a:r>
              <a:rPr lang="en-US" sz="1100" dirty="0" smtClean="0"/>
              <a:t>.</a:t>
            </a:r>
          </a:p>
          <a:p>
            <a:pPr marL="171450" indent="-171450">
              <a:buFont typeface="Arial" pitchFamily="34" charset="0"/>
              <a:buChar char="•"/>
            </a:pPr>
            <a:endParaRPr lang="en-US" sz="1100" dirty="0"/>
          </a:p>
          <a:p>
            <a:r>
              <a:rPr lang="en-US" sz="1100" b="1" dirty="0"/>
              <a:t>Syntax:</a:t>
            </a:r>
          </a:p>
          <a:p>
            <a:r>
              <a:rPr lang="en-US" sz="1100" b="1" dirty="0">
                <a:solidFill>
                  <a:schemeClr val="tx1"/>
                </a:solidFill>
              </a:rPr>
              <a:t>class </a:t>
            </a:r>
            <a:r>
              <a:rPr lang="en-US" sz="1100" b="1" dirty="0" err="1">
                <a:solidFill>
                  <a:schemeClr val="tx1"/>
                </a:solidFill>
              </a:rPr>
              <a:t>ClassName</a:t>
            </a:r>
            <a:r>
              <a:rPr lang="en-US" sz="1100" b="1" dirty="0">
                <a:solidFill>
                  <a:schemeClr val="tx1"/>
                </a:solidFill>
              </a:rPr>
              <a:t>:</a:t>
            </a:r>
            <a:br>
              <a:rPr lang="en-US" sz="1100" b="1" dirty="0">
                <a:solidFill>
                  <a:schemeClr val="tx1"/>
                </a:solidFill>
              </a:rPr>
            </a:br>
            <a:r>
              <a:rPr lang="en-US" sz="1100" b="1" dirty="0" err="1">
                <a:solidFill>
                  <a:schemeClr val="tx1"/>
                </a:solidFill>
              </a:rPr>
              <a:t>def</a:t>
            </a:r>
            <a:r>
              <a:rPr lang="en-US" sz="1100" b="1" dirty="0">
                <a:solidFill>
                  <a:schemeClr val="tx1"/>
                </a:solidFill>
              </a:rPr>
              <a:t> __del__( self ,):</a:t>
            </a:r>
            <a:br>
              <a:rPr lang="en-US" sz="1100" b="1" dirty="0">
                <a:solidFill>
                  <a:schemeClr val="tx1"/>
                </a:solidFill>
              </a:rPr>
            </a:br>
            <a:r>
              <a:rPr lang="en-US" sz="1100" b="1" dirty="0">
                <a:solidFill>
                  <a:schemeClr val="tx1"/>
                </a:solidFill>
              </a:rPr>
              <a:t>##</a:t>
            </a:r>
            <a:r>
              <a:rPr lang="en-US" sz="1100" b="1" dirty="0" smtClean="0">
                <a:solidFill>
                  <a:schemeClr val="tx1"/>
                </a:solidFill>
              </a:rPr>
              <a:t>body</a:t>
            </a:r>
          </a:p>
          <a:p>
            <a:endParaRPr lang="en-US" sz="1100" b="1" dirty="0">
              <a:solidFill>
                <a:schemeClr val="tx1"/>
              </a:solidFill>
            </a:endParaRPr>
          </a:p>
          <a:p>
            <a:r>
              <a:rPr lang="en-US" sz="1100" b="1" dirty="0">
                <a:solidFill>
                  <a:schemeClr val="tx1"/>
                </a:solidFill>
              </a:rPr>
              <a:t>class A(object): </a:t>
            </a:r>
          </a:p>
          <a:p>
            <a:r>
              <a:rPr lang="en-US" sz="1100" b="1" dirty="0">
                <a:solidFill>
                  <a:schemeClr val="tx1"/>
                </a:solidFill>
              </a:rPr>
              <a:t>    </a:t>
            </a:r>
            <a:r>
              <a:rPr lang="en-US" sz="1100" b="1" dirty="0" err="1">
                <a:solidFill>
                  <a:schemeClr val="tx1"/>
                </a:solidFill>
              </a:rPr>
              <a:t>def</a:t>
            </a:r>
            <a:r>
              <a:rPr lang="en-US" sz="1100" b="1" dirty="0">
                <a:solidFill>
                  <a:schemeClr val="tx1"/>
                </a:solidFill>
              </a:rPr>
              <a:t> __</a:t>
            </a:r>
            <a:r>
              <a:rPr lang="en-US" sz="1100" b="1" dirty="0" err="1">
                <a:solidFill>
                  <a:schemeClr val="tx1"/>
                </a:solidFill>
              </a:rPr>
              <a:t>init</a:t>
            </a:r>
            <a:r>
              <a:rPr lang="en-US" sz="1100" b="1" dirty="0">
                <a:solidFill>
                  <a:schemeClr val="tx1"/>
                </a:solidFill>
              </a:rPr>
              <a:t>__(self): </a:t>
            </a:r>
          </a:p>
          <a:p>
            <a:r>
              <a:rPr lang="en-US" sz="1100" b="1" dirty="0">
                <a:solidFill>
                  <a:schemeClr val="tx1"/>
                </a:solidFill>
              </a:rPr>
              <a:t>        self.str1 = ‘</a:t>
            </a:r>
            <a:r>
              <a:rPr lang="en-US" sz="1100" b="1" dirty="0" err="1">
                <a:solidFill>
                  <a:schemeClr val="tx1"/>
                </a:solidFill>
              </a:rPr>
              <a:t>PrepInsta</a:t>
            </a:r>
            <a:r>
              <a:rPr lang="en-US" sz="1100" b="1" dirty="0">
                <a:solidFill>
                  <a:schemeClr val="tx1"/>
                </a:solidFill>
              </a:rPr>
              <a:t>’</a:t>
            </a:r>
          </a:p>
          <a:p>
            <a:r>
              <a:rPr lang="en-US" sz="1100" b="1" dirty="0">
                <a:solidFill>
                  <a:schemeClr val="tx1"/>
                </a:solidFill>
              </a:rPr>
              <a:t>  </a:t>
            </a:r>
            <a:r>
              <a:rPr lang="en-US" sz="1100" b="1" dirty="0" smtClean="0">
                <a:solidFill>
                  <a:schemeClr val="tx1"/>
                </a:solidFill>
              </a:rPr>
              <a:t> </a:t>
            </a:r>
            <a:r>
              <a:rPr lang="en-US" sz="1100" b="1" dirty="0">
                <a:solidFill>
                  <a:schemeClr val="tx1"/>
                </a:solidFill>
              </a:rPr>
              <a:t>     print(‘Object Created’ , self.str1) </a:t>
            </a:r>
          </a:p>
          <a:p>
            <a:r>
              <a:rPr lang="en-US" sz="1100" b="1" dirty="0">
                <a:solidFill>
                  <a:schemeClr val="tx1"/>
                </a:solidFill>
              </a:rPr>
              <a:t/>
            </a:r>
            <a:br>
              <a:rPr lang="en-US" sz="1100" b="1" dirty="0">
                <a:solidFill>
                  <a:schemeClr val="tx1"/>
                </a:solidFill>
              </a:rPr>
            </a:br>
            <a:r>
              <a:rPr lang="en-US" sz="1100" b="1" dirty="0">
                <a:solidFill>
                  <a:schemeClr val="tx1"/>
                </a:solidFill>
              </a:rPr>
              <a:t>    </a:t>
            </a:r>
            <a:r>
              <a:rPr lang="en-US" sz="1100" b="1" dirty="0" err="1">
                <a:solidFill>
                  <a:schemeClr val="tx1"/>
                </a:solidFill>
              </a:rPr>
              <a:t>def</a:t>
            </a:r>
            <a:r>
              <a:rPr lang="en-US" sz="1100" b="1" dirty="0">
                <a:solidFill>
                  <a:schemeClr val="tx1"/>
                </a:solidFill>
              </a:rPr>
              <a:t> __del__(self):</a:t>
            </a:r>
          </a:p>
          <a:p>
            <a:r>
              <a:rPr lang="en-US" sz="1100" b="1" dirty="0">
                <a:solidFill>
                  <a:schemeClr val="tx1"/>
                </a:solidFill>
              </a:rPr>
              <a:t>        print(‘</a:t>
            </a:r>
            <a:r>
              <a:rPr lang="en-US" sz="1100" b="1" dirty="0" smtClean="0">
                <a:solidFill>
                  <a:schemeClr val="tx1"/>
                </a:solidFill>
              </a:rPr>
              <a:t>Destructor</a:t>
            </a:r>
            <a:r>
              <a:rPr lang="en-US" sz="1100" b="1" dirty="0">
                <a:solidFill>
                  <a:schemeClr val="tx1"/>
                </a:solidFill>
              </a:rPr>
              <a:t> is called Manually’)</a:t>
            </a:r>
          </a:p>
          <a:p>
            <a:r>
              <a:rPr lang="en-US" sz="1100" b="1" dirty="0">
                <a:solidFill>
                  <a:schemeClr val="tx1"/>
                </a:solidFill>
              </a:rPr>
              <a:t/>
            </a:r>
            <a:br>
              <a:rPr lang="en-US" sz="1100" b="1" dirty="0">
                <a:solidFill>
                  <a:schemeClr val="tx1"/>
                </a:solidFill>
              </a:rPr>
            </a:br>
            <a:r>
              <a:rPr lang="en-US" sz="1100" b="1" dirty="0">
                <a:solidFill>
                  <a:schemeClr val="tx1"/>
                </a:solidFill>
              </a:rPr>
              <a:t/>
            </a:r>
            <a:br>
              <a:rPr lang="en-US" sz="1100" b="1" dirty="0">
                <a:solidFill>
                  <a:schemeClr val="tx1"/>
                </a:solidFill>
              </a:rPr>
            </a:br>
            <a:r>
              <a:rPr lang="en-US" sz="1100" b="1" dirty="0" err="1">
                <a:solidFill>
                  <a:schemeClr val="tx1"/>
                </a:solidFill>
              </a:rPr>
              <a:t>ob</a:t>
            </a:r>
            <a:r>
              <a:rPr lang="en-US" sz="1100" b="1" dirty="0">
                <a:solidFill>
                  <a:schemeClr val="tx1"/>
                </a:solidFill>
              </a:rPr>
              <a:t> = A() </a:t>
            </a:r>
          </a:p>
          <a:p>
            <a:r>
              <a:rPr lang="en-US" sz="1100" b="1" dirty="0" smtClean="0">
                <a:solidFill>
                  <a:schemeClr val="tx1"/>
                </a:solidFill>
              </a:rPr>
              <a:t>del</a:t>
            </a:r>
            <a:r>
              <a:rPr lang="en-US" sz="1100" b="1" dirty="0">
                <a:solidFill>
                  <a:schemeClr val="tx1"/>
                </a:solidFill>
              </a:rPr>
              <a:t> </a:t>
            </a:r>
            <a:r>
              <a:rPr lang="en-US" sz="1100" b="1" dirty="0" err="1">
                <a:solidFill>
                  <a:schemeClr val="tx1"/>
                </a:solidFill>
              </a:rPr>
              <a:t>ob</a:t>
            </a:r>
            <a:r>
              <a:rPr lang="en-US" sz="1100" b="1" dirty="0">
                <a:solidFill>
                  <a:schemeClr val="tx1"/>
                </a:solidFill>
              </a:rPr>
              <a:t> </a:t>
            </a:r>
          </a:p>
          <a:p>
            <a:r>
              <a:rPr lang="en-US" sz="1100" b="1" dirty="0">
                <a:solidFill>
                  <a:schemeClr val="tx1"/>
                </a:solidFill>
              </a:rPr>
              <a:t/>
            </a:r>
            <a:br>
              <a:rPr lang="en-US" sz="1100" b="1" dirty="0">
                <a:solidFill>
                  <a:schemeClr val="tx1"/>
                </a:solidFill>
              </a:rPr>
            </a:br>
            <a:r>
              <a:rPr lang="en-US" sz="1100" b="1" dirty="0">
                <a:solidFill>
                  <a:schemeClr val="tx1"/>
                </a:solidFill>
              </a:rPr>
              <a:t>#ob1=A</a:t>
            </a:r>
            <a:r>
              <a:rPr lang="en-US" sz="1100" b="1" dirty="0" smtClean="0">
                <a:solidFill>
                  <a:schemeClr val="tx1"/>
                </a:solidFill>
              </a:rPr>
              <a:t>()</a:t>
            </a:r>
            <a:endParaRPr lang="en-US" sz="1100" b="1" dirty="0">
              <a:solidFill>
                <a:schemeClr val="tx1"/>
              </a:solidFill>
            </a:endParaRPr>
          </a:p>
        </p:txBody>
      </p:sp>
    </p:spTree>
    <p:extLst>
      <p:ext uri="{BB962C8B-B14F-4D97-AF65-F5344CB8AC3E}">
        <p14:creationId xmlns:p14="http://schemas.microsoft.com/office/powerpoint/2010/main" val="33959389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dirty="0">
                <a:latin typeface="+mj-lt"/>
              </a:rPr>
              <a:t>Python Inheritance</a:t>
            </a:r>
          </a:p>
        </p:txBody>
      </p:sp>
      <p:sp>
        <p:nvSpPr>
          <p:cNvPr id="104" name="Google Shape;104;p16"/>
          <p:cNvSpPr txBox="1"/>
          <p:nvPr/>
        </p:nvSpPr>
        <p:spPr>
          <a:xfrm>
            <a:off x="321600" y="526882"/>
            <a:ext cx="8500800" cy="3862566"/>
          </a:xfrm>
          <a:prstGeom prst="rect">
            <a:avLst/>
          </a:prstGeom>
          <a:noFill/>
          <a:ln>
            <a:noFill/>
          </a:ln>
        </p:spPr>
        <p:txBody>
          <a:bodyPr spcFirstLastPara="1" wrap="square" lIns="91425" tIns="91425" rIns="91425" bIns="91425" anchor="t" anchorCtr="0">
            <a:spAutoFit/>
          </a:bodyPr>
          <a:lstStyle/>
          <a:p>
            <a:r>
              <a:rPr lang="en-US" sz="1200" dirty="0"/>
              <a:t>Inheritance allows us to define a class that inherits all the methods and properties from another class.</a:t>
            </a:r>
          </a:p>
          <a:p>
            <a:r>
              <a:rPr lang="en-US" sz="1200" b="1" dirty="0"/>
              <a:t>Parent class</a:t>
            </a:r>
            <a:r>
              <a:rPr lang="en-US" sz="1200" dirty="0"/>
              <a:t> is the class being inherited from, also called base class.</a:t>
            </a:r>
          </a:p>
          <a:p>
            <a:r>
              <a:rPr lang="en-US" sz="1200" b="1" dirty="0"/>
              <a:t>Child class</a:t>
            </a:r>
            <a:r>
              <a:rPr lang="en-US" sz="1200" dirty="0"/>
              <a:t> is the class that inherits from another class, also called derived class.</a:t>
            </a:r>
          </a:p>
          <a:p>
            <a:endParaRPr lang="en-US" sz="1200" b="1" dirty="0" smtClean="0">
              <a:solidFill>
                <a:schemeClr val="tx1"/>
              </a:solidFill>
            </a:endParaRPr>
          </a:p>
          <a:p>
            <a:r>
              <a:rPr lang="en-US" sz="1200" b="1" u="sng" dirty="0"/>
              <a:t>Create a Parent Class</a:t>
            </a:r>
          </a:p>
          <a:p>
            <a:r>
              <a:rPr lang="en-US" sz="1200" dirty="0"/>
              <a:t>Create a class named Person, with </a:t>
            </a:r>
            <a:r>
              <a:rPr lang="en-US" sz="1200" dirty="0" err="1"/>
              <a:t>firstname</a:t>
            </a:r>
            <a:r>
              <a:rPr lang="en-US" sz="1200" dirty="0"/>
              <a:t> and </a:t>
            </a:r>
            <a:r>
              <a:rPr lang="en-US" sz="1200" dirty="0" err="1"/>
              <a:t>lastname</a:t>
            </a:r>
            <a:r>
              <a:rPr lang="en-US" sz="1200" dirty="0"/>
              <a:t> properties, and a </a:t>
            </a:r>
            <a:r>
              <a:rPr lang="en-US" sz="1200" dirty="0" err="1"/>
              <a:t>printname</a:t>
            </a:r>
            <a:r>
              <a:rPr lang="en-US" sz="1200" dirty="0"/>
              <a:t> method</a:t>
            </a:r>
            <a:r>
              <a:rPr lang="en-US" sz="1200" dirty="0" smtClean="0"/>
              <a:t>:</a:t>
            </a:r>
          </a:p>
          <a:p>
            <a:endParaRPr lang="en-US" sz="1200" b="1" dirty="0">
              <a:solidFill>
                <a:schemeClr val="tx1"/>
              </a:solidFill>
            </a:endParaRPr>
          </a:p>
          <a:p>
            <a:r>
              <a:rPr lang="en-US" sz="1200" b="1" dirty="0">
                <a:solidFill>
                  <a:schemeClr val="tx1"/>
                </a:solidFill>
              </a:rPr>
              <a:t>class Person:</a:t>
            </a:r>
            <a:br>
              <a:rPr lang="en-US" sz="1200" b="1" dirty="0">
                <a:solidFill>
                  <a:schemeClr val="tx1"/>
                </a:solidFill>
              </a:rPr>
            </a:br>
            <a:r>
              <a:rPr lang="en-US" sz="1200" b="1" dirty="0">
                <a:solidFill>
                  <a:schemeClr val="tx1"/>
                </a:solidFill>
              </a:rPr>
              <a:t>  </a:t>
            </a:r>
            <a:r>
              <a:rPr lang="en-US" sz="1200" b="1" dirty="0" err="1">
                <a:solidFill>
                  <a:schemeClr val="tx1"/>
                </a:solidFill>
              </a:rPr>
              <a:t>def</a:t>
            </a:r>
            <a:r>
              <a:rPr lang="en-US" sz="1200" b="1" dirty="0">
                <a:solidFill>
                  <a:schemeClr val="tx1"/>
                </a:solidFill>
              </a:rPr>
              <a:t> __</a:t>
            </a:r>
            <a:r>
              <a:rPr lang="en-US" sz="1200" b="1" dirty="0" err="1">
                <a:solidFill>
                  <a:schemeClr val="tx1"/>
                </a:solidFill>
              </a:rPr>
              <a:t>init</a:t>
            </a:r>
            <a:r>
              <a:rPr lang="en-US" sz="1200" b="1" dirty="0">
                <a:solidFill>
                  <a:schemeClr val="tx1"/>
                </a:solidFill>
              </a:rPr>
              <a:t>__(self, </a:t>
            </a:r>
            <a:r>
              <a:rPr lang="en-US" sz="1200" b="1" dirty="0" err="1">
                <a:solidFill>
                  <a:schemeClr val="tx1"/>
                </a:solidFill>
              </a:rPr>
              <a:t>fname</a:t>
            </a:r>
            <a:r>
              <a:rPr lang="en-US" sz="1200" b="1" dirty="0">
                <a:solidFill>
                  <a:schemeClr val="tx1"/>
                </a:solidFill>
              </a:rPr>
              <a:t>, </a:t>
            </a:r>
            <a:r>
              <a:rPr lang="en-US" sz="1200" b="1" dirty="0" err="1">
                <a:solidFill>
                  <a:schemeClr val="tx1"/>
                </a:solidFill>
              </a:rPr>
              <a:t>lname</a:t>
            </a:r>
            <a:r>
              <a:rPr lang="en-US" sz="1200" b="1" dirty="0">
                <a:solidFill>
                  <a:schemeClr val="tx1"/>
                </a:solidFill>
              </a:rPr>
              <a:t>):</a:t>
            </a:r>
            <a:br>
              <a:rPr lang="en-US" sz="1200" b="1" dirty="0">
                <a:solidFill>
                  <a:schemeClr val="tx1"/>
                </a:solidFill>
              </a:rPr>
            </a:br>
            <a:r>
              <a:rPr lang="en-US" sz="1200" b="1" dirty="0">
                <a:solidFill>
                  <a:schemeClr val="tx1"/>
                </a:solidFill>
              </a:rPr>
              <a:t>    </a:t>
            </a:r>
            <a:r>
              <a:rPr lang="en-US" sz="1200" b="1" dirty="0" err="1">
                <a:solidFill>
                  <a:schemeClr val="tx1"/>
                </a:solidFill>
              </a:rPr>
              <a:t>self.firstname</a:t>
            </a:r>
            <a:r>
              <a:rPr lang="en-US" sz="1200" b="1" dirty="0">
                <a:solidFill>
                  <a:schemeClr val="tx1"/>
                </a:solidFill>
              </a:rPr>
              <a:t> = </a:t>
            </a:r>
            <a:r>
              <a:rPr lang="en-US" sz="1200" b="1" dirty="0" err="1">
                <a:solidFill>
                  <a:schemeClr val="tx1"/>
                </a:solidFill>
              </a:rPr>
              <a:t>fname</a:t>
            </a:r>
            <a:r>
              <a:rPr lang="en-US" sz="1200" b="1" dirty="0">
                <a:solidFill>
                  <a:schemeClr val="tx1"/>
                </a:solidFill>
              </a:rPr>
              <a:t/>
            </a:r>
            <a:br>
              <a:rPr lang="en-US" sz="1200" b="1" dirty="0">
                <a:solidFill>
                  <a:schemeClr val="tx1"/>
                </a:solidFill>
              </a:rPr>
            </a:br>
            <a:r>
              <a:rPr lang="en-US" sz="1200" b="1" dirty="0">
                <a:solidFill>
                  <a:schemeClr val="tx1"/>
                </a:solidFill>
              </a:rPr>
              <a:t>    </a:t>
            </a:r>
            <a:r>
              <a:rPr lang="en-US" sz="1200" b="1" dirty="0" err="1">
                <a:solidFill>
                  <a:schemeClr val="tx1"/>
                </a:solidFill>
              </a:rPr>
              <a:t>self.lastname</a:t>
            </a:r>
            <a:r>
              <a:rPr lang="en-US" sz="1200" b="1" dirty="0">
                <a:solidFill>
                  <a:schemeClr val="tx1"/>
                </a:solidFill>
              </a:rPr>
              <a:t> = </a:t>
            </a:r>
            <a:r>
              <a:rPr lang="en-US" sz="1200" b="1" dirty="0" err="1">
                <a:solidFill>
                  <a:schemeClr val="tx1"/>
                </a:solidFill>
              </a:rPr>
              <a:t>lname</a:t>
            </a:r>
            <a:r>
              <a:rPr lang="en-US" sz="1200" b="1" dirty="0">
                <a:solidFill>
                  <a:schemeClr val="tx1"/>
                </a:solidFill>
              </a:rPr>
              <a:t/>
            </a:r>
            <a:br>
              <a:rPr lang="en-US" sz="1200" b="1" dirty="0">
                <a:solidFill>
                  <a:schemeClr val="tx1"/>
                </a:solidFill>
              </a:rPr>
            </a:br>
            <a:r>
              <a:rPr lang="en-US" sz="1200" b="1" dirty="0">
                <a:solidFill>
                  <a:schemeClr val="tx1"/>
                </a:solidFill>
              </a:rPr>
              <a:t/>
            </a:r>
            <a:br>
              <a:rPr lang="en-US" sz="1200" b="1" dirty="0">
                <a:solidFill>
                  <a:schemeClr val="tx1"/>
                </a:solidFill>
              </a:rPr>
            </a:br>
            <a:r>
              <a:rPr lang="en-US" sz="1200" b="1" dirty="0">
                <a:solidFill>
                  <a:schemeClr val="tx1"/>
                </a:solidFill>
              </a:rPr>
              <a:t>  </a:t>
            </a:r>
            <a:r>
              <a:rPr lang="en-US" sz="1200" b="1" dirty="0" err="1">
                <a:solidFill>
                  <a:schemeClr val="tx1"/>
                </a:solidFill>
              </a:rPr>
              <a:t>def</a:t>
            </a:r>
            <a:r>
              <a:rPr lang="en-US" sz="1200" b="1" dirty="0">
                <a:solidFill>
                  <a:schemeClr val="tx1"/>
                </a:solidFill>
              </a:rPr>
              <a:t> </a:t>
            </a:r>
            <a:r>
              <a:rPr lang="en-US" sz="1200" b="1" dirty="0" err="1">
                <a:solidFill>
                  <a:schemeClr val="tx1"/>
                </a:solidFill>
              </a:rPr>
              <a:t>printname</a:t>
            </a:r>
            <a:r>
              <a:rPr lang="en-US" sz="1200" b="1" dirty="0">
                <a:solidFill>
                  <a:schemeClr val="tx1"/>
                </a:solidFill>
              </a:rPr>
              <a:t>(self):</a:t>
            </a:r>
            <a:br>
              <a:rPr lang="en-US" sz="1200" b="1" dirty="0">
                <a:solidFill>
                  <a:schemeClr val="tx1"/>
                </a:solidFill>
              </a:rPr>
            </a:br>
            <a:r>
              <a:rPr lang="en-US" sz="1200" b="1" dirty="0">
                <a:solidFill>
                  <a:schemeClr val="tx1"/>
                </a:solidFill>
              </a:rPr>
              <a:t>    print(</a:t>
            </a:r>
            <a:r>
              <a:rPr lang="en-US" sz="1200" b="1" dirty="0" err="1">
                <a:solidFill>
                  <a:schemeClr val="tx1"/>
                </a:solidFill>
              </a:rPr>
              <a:t>self.firstname</a:t>
            </a:r>
            <a:r>
              <a:rPr lang="en-US" sz="1200" b="1" dirty="0">
                <a:solidFill>
                  <a:schemeClr val="tx1"/>
                </a:solidFill>
              </a:rPr>
              <a:t>, </a:t>
            </a:r>
            <a:r>
              <a:rPr lang="en-US" sz="1200" b="1" dirty="0" err="1">
                <a:solidFill>
                  <a:schemeClr val="tx1"/>
                </a:solidFill>
              </a:rPr>
              <a:t>self.lastname</a:t>
            </a:r>
            <a:r>
              <a:rPr lang="en-US" sz="1200" b="1" dirty="0">
                <a:solidFill>
                  <a:schemeClr val="tx1"/>
                </a:solidFill>
              </a:rPr>
              <a:t>)</a:t>
            </a:r>
            <a:br>
              <a:rPr lang="en-US" sz="1200" b="1" dirty="0">
                <a:solidFill>
                  <a:schemeClr val="tx1"/>
                </a:solidFill>
              </a:rPr>
            </a:br>
            <a:r>
              <a:rPr lang="en-US" sz="1200" b="1" dirty="0">
                <a:solidFill>
                  <a:schemeClr val="tx1"/>
                </a:solidFill>
              </a:rPr>
              <a:t/>
            </a:r>
            <a:br>
              <a:rPr lang="en-US" sz="1200" b="1" dirty="0">
                <a:solidFill>
                  <a:schemeClr val="tx1"/>
                </a:solidFill>
              </a:rPr>
            </a:br>
            <a:r>
              <a:rPr lang="en-US" sz="1200" b="1" dirty="0">
                <a:solidFill>
                  <a:schemeClr val="tx1"/>
                </a:solidFill>
              </a:rPr>
              <a:t>#Use the Person class to create an object, and then execute the </a:t>
            </a:r>
            <a:r>
              <a:rPr lang="en-US" sz="1200" b="1" dirty="0" err="1">
                <a:solidFill>
                  <a:schemeClr val="tx1"/>
                </a:solidFill>
              </a:rPr>
              <a:t>printname</a:t>
            </a:r>
            <a:r>
              <a:rPr lang="en-US" sz="1200" b="1" dirty="0">
                <a:solidFill>
                  <a:schemeClr val="tx1"/>
                </a:solidFill>
              </a:rPr>
              <a:t> method:</a:t>
            </a:r>
            <a:br>
              <a:rPr lang="en-US" sz="1200" b="1" dirty="0">
                <a:solidFill>
                  <a:schemeClr val="tx1"/>
                </a:solidFill>
              </a:rPr>
            </a:br>
            <a:r>
              <a:rPr lang="en-US" sz="1200" b="1" dirty="0">
                <a:solidFill>
                  <a:schemeClr val="tx1"/>
                </a:solidFill>
              </a:rPr>
              <a:t/>
            </a:r>
            <a:br>
              <a:rPr lang="en-US" sz="1200" b="1" dirty="0">
                <a:solidFill>
                  <a:schemeClr val="tx1"/>
                </a:solidFill>
              </a:rPr>
            </a:br>
            <a:r>
              <a:rPr lang="en-US" sz="1200" b="1" dirty="0">
                <a:solidFill>
                  <a:schemeClr val="tx1"/>
                </a:solidFill>
              </a:rPr>
              <a:t>x = Person("John", "Doe")</a:t>
            </a:r>
            <a:br>
              <a:rPr lang="en-US" sz="1200" b="1" dirty="0">
                <a:solidFill>
                  <a:schemeClr val="tx1"/>
                </a:solidFill>
              </a:rPr>
            </a:br>
            <a:r>
              <a:rPr lang="en-US" sz="1200" b="1" dirty="0" err="1">
                <a:solidFill>
                  <a:schemeClr val="tx1"/>
                </a:solidFill>
              </a:rPr>
              <a:t>x.printname</a:t>
            </a:r>
            <a:r>
              <a:rPr lang="en-US" sz="1200" b="1" dirty="0" smtClean="0">
                <a:solidFill>
                  <a:schemeClr val="tx1"/>
                </a:solidFill>
              </a:rPr>
              <a:t>()</a:t>
            </a:r>
            <a:endParaRPr lang="en-US" sz="1100" b="1" dirty="0">
              <a:solidFill>
                <a:schemeClr val="tx1"/>
              </a:solidFill>
            </a:endParaRPr>
          </a:p>
          <a:p>
            <a:endParaRPr lang="en-US" sz="1100" b="1" dirty="0">
              <a:solidFill>
                <a:schemeClr val="tx1"/>
              </a:solidFill>
            </a:endParaRPr>
          </a:p>
        </p:txBody>
      </p:sp>
    </p:spTree>
    <p:extLst>
      <p:ext uri="{BB962C8B-B14F-4D97-AF65-F5344CB8AC3E}">
        <p14:creationId xmlns:p14="http://schemas.microsoft.com/office/powerpoint/2010/main" val="33809016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86404"/>
            <a:ext cx="9144000" cy="523232"/>
          </a:xfrm>
          <a:prstGeom prst="rect">
            <a:avLst/>
          </a:prstGeom>
        </p:spPr>
        <p:txBody>
          <a:bodyPr spcFirstLastPara="1" wrap="square" lIns="91425" tIns="91425" rIns="91425" bIns="91425" anchor="t" anchorCtr="0">
            <a:noAutofit/>
          </a:bodyPr>
          <a:lstStyle/>
          <a:p>
            <a:pPr algn="ctr"/>
            <a:r>
              <a:rPr lang="en-US" sz="2600" b="1" dirty="0">
                <a:latin typeface="+mj-lt"/>
              </a:rPr>
              <a:t>Python Inheritance</a:t>
            </a:r>
          </a:p>
        </p:txBody>
      </p:sp>
      <p:sp>
        <p:nvSpPr>
          <p:cNvPr id="104" name="Google Shape;104;p16"/>
          <p:cNvSpPr txBox="1"/>
          <p:nvPr/>
        </p:nvSpPr>
        <p:spPr>
          <a:xfrm>
            <a:off x="106853" y="360628"/>
            <a:ext cx="8500800" cy="4616618"/>
          </a:xfrm>
          <a:prstGeom prst="rect">
            <a:avLst/>
          </a:prstGeom>
          <a:noFill/>
          <a:ln>
            <a:noFill/>
          </a:ln>
        </p:spPr>
        <p:txBody>
          <a:bodyPr spcFirstLastPara="1" wrap="square" lIns="91425" tIns="91425" rIns="91425" bIns="91425" anchor="t" anchorCtr="0">
            <a:spAutoFit/>
          </a:bodyPr>
          <a:lstStyle/>
          <a:p>
            <a:r>
              <a:rPr lang="en-US" sz="1200" b="1" u="sng" dirty="0">
                <a:latin typeface="+mj-lt"/>
              </a:rPr>
              <a:t>Create a Child </a:t>
            </a:r>
            <a:r>
              <a:rPr lang="en-US" sz="1200" b="1" u="sng" dirty="0" smtClean="0">
                <a:latin typeface="+mj-lt"/>
              </a:rPr>
              <a:t>Class</a:t>
            </a:r>
          </a:p>
          <a:p>
            <a:r>
              <a:rPr lang="en-US" sz="1200" dirty="0">
                <a:latin typeface="+mj-lt"/>
              </a:rPr>
              <a:t>To create a class that inherits the functionality from another class, send the parent class as a parameter when creating the child class</a:t>
            </a:r>
            <a:r>
              <a:rPr lang="en-US" sz="1200" dirty="0" smtClean="0">
                <a:latin typeface="+mj-lt"/>
              </a:rPr>
              <a:t>:</a:t>
            </a:r>
          </a:p>
          <a:p>
            <a:endParaRPr lang="en-US" sz="1200" dirty="0">
              <a:latin typeface="+mj-lt"/>
            </a:endParaRPr>
          </a:p>
          <a:p>
            <a:r>
              <a:rPr lang="en-US" altLang="en-US" sz="1200" dirty="0">
                <a:latin typeface="+mj-lt"/>
              </a:rPr>
              <a:t>Create a class named </a:t>
            </a:r>
            <a:r>
              <a:rPr lang="en-US" altLang="en-US" sz="1200" dirty="0">
                <a:solidFill>
                  <a:srgbClr val="DC143C"/>
                </a:solidFill>
                <a:latin typeface="+mj-lt"/>
              </a:rPr>
              <a:t>Student</a:t>
            </a:r>
            <a:r>
              <a:rPr lang="en-US" altLang="en-US" sz="1200" dirty="0">
                <a:latin typeface="+mj-lt"/>
              </a:rPr>
              <a:t>, which will inherit the properties and methods from the </a:t>
            </a:r>
            <a:r>
              <a:rPr lang="en-US" altLang="en-US" sz="1200" dirty="0">
                <a:solidFill>
                  <a:srgbClr val="DC143C"/>
                </a:solidFill>
                <a:latin typeface="+mj-lt"/>
              </a:rPr>
              <a:t>Person</a:t>
            </a:r>
            <a:r>
              <a:rPr lang="en-US" altLang="en-US" sz="1200" dirty="0">
                <a:latin typeface="+mj-lt"/>
              </a:rPr>
              <a:t> class:</a:t>
            </a:r>
            <a:r>
              <a:rPr lang="en-US" altLang="en-US" sz="1200" dirty="0">
                <a:solidFill>
                  <a:schemeClr val="tx1"/>
                </a:solidFill>
                <a:latin typeface="+mj-lt"/>
              </a:rPr>
              <a:t> </a:t>
            </a:r>
          </a:p>
          <a:p>
            <a:endParaRPr lang="en-US" sz="1200" dirty="0" smtClean="0">
              <a:latin typeface="+mj-lt"/>
            </a:endParaRPr>
          </a:p>
          <a:p>
            <a:r>
              <a:rPr lang="en-US" sz="1200" b="1" dirty="0">
                <a:solidFill>
                  <a:schemeClr val="tx1"/>
                </a:solidFill>
                <a:latin typeface="+mj-lt"/>
              </a:rPr>
              <a:t>class Student(Person):</a:t>
            </a:r>
            <a:br>
              <a:rPr lang="en-US" sz="1200" b="1" dirty="0">
                <a:solidFill>
                  <a:schemeClr val="tx1"/>
                </a:solidFill>
                <a:latin typeface="+mj-lt"/>
              </a:rPr>
            </a:br>
            <a:r>
              <a:rPr lang="en-US" sz="1200" b="1" dirty="0">
                <a:solidFill>
                  <a:schemeClr val="tx1"/>
                </a:solidFill>
                <a:latin typeface="+mj-lt"/>
              </a:rPr>
              <a:t>  </a:t>
            </a:r>
            <a:r>
              <a:rPr lang="en-US" sz="1200" b="1" dirty="0" smtClean="0">
                <a:solidFill>
                  <a:schemeClr val="tx1"/>
                </a:solidFill>
                <a:latin typeface="+mj-lt"/>
              </a:rPr>
              <a:t>pass</a:t>
            </a:r>
          </a:p>
          <a:p>
            <a:endParaRPr lang="en-US" sz="1200" b="1" dirty="0">
              <a:solidFill>
                <a:schemeClr val="tx1"/>
              </a:solidFill>
              <a:latin typeface="+mj-lt"/>
            </a:endParaRPr>
          </a:p>
          <a:p>
            <a:r>
              <a:rPr lang="en-US" sz="1200" b="1" dirty="0" smtClean="0">
                <a:solidFill>
                  <a:schemeClr val="tx1"/>
                </a:solidFill>
                <a:latin typeface="+mj-lt"/>
              </a:rPr>
              <a:t>OR</a:t>
            </a:r>
          </a:p>
          <a:p>
            <a:endParaRPr lang="en-US" sz="1200" b="1" dirty="0">
              <a:solidFill>
                <a:schemeClr val="tx1"/>
              </a:solidFill>
              <a:latin typeface="+mj-lt"/>
            </a:endParaRPr>
          </a:p>
          <a:p>
            <a:r>
              <a:rPr lang="en-US" sz="1200" b="1" dirty="0">
                <a:solidFill>
                  <a:schemeClr val="tx1"/>
                </a:solidFill>
              </a:rPr>
              <a:t>class Student(Person):</a:t>
            </a:r>
            <a:br>
              <a:rPr lang="en-US" sz="1200" b="1" dirty="0">
                <a:solidFill>
                  <a:schemeClr val="tx1"/>
                </a:solidFill>
              </a:rPr>
            </a:br>
            <a:r>
              <a:rPr lang="en-US" sz="1200" b="1" dirty="0">
                <a:solidFill>
                  <a:schemeClr val="tx1"/>
                </a:solidFill>
              </a:rPr>
              <a:t>  </a:t>
            </a:r>
            <a:r>
              <a:rPr lang="en-US" sz="1200" b="1" dirty="0" err="1">
                <a:solidFill>
                  <a:schemeClr val="tx1"/>
                </a:solidFill>
              </a:rPr>
              <a:t>def</a:t>
            </a:r>
            <a:r>
              <a:rPr lang="en-US" sz="1200" b="1" dirty="0">
                <a:solidFill>
                  <a:schemeClr val="tx1"/>
                </a:solidFill>
              </a:rPr>
              <a:t> __</a:t>
            </a:r>
            <a:r>
              <a:rPr lang="en-US" sz="1200" b="1" dirty="0" err="1">
                <a:solidFill>
                  <a:schemeClr val="tx1"/>
                </a:solidFill>
              </a:rPr>
              <a:t>init</a:t>
            </a:r>
            <a:r>
              <a:rPr lang="en-US" sz="1200" b="1" dirty="0">
                <a:solidFill>
                  <a:schemeClr val="tx1"/>
                </a:solidFill>
              </a:rPr>
              <a:t>__(self, </a:t>
            </a:r>
            <a:r>
              <a:rPr lang="en-US" sz="1200" b="1" dirty="0" err="1">
                <a:solidFill>
                  <a:schemeClr val="tx1"/>
                </a:solidFill>
              </a:rPr>
              <a:t>fname</a:t>
            </a:r>
            <a:r>
              <a:rPr lang="en-US" sz="1200" b="1" dirty="0">
                <a:solidFill>
                  <a:schemeClr val="tx1"/>
                </a:solidFill>
              </a:rPr>
              <a:t>, </a:t>
            </a:r>
            <a:r>
              <a:rPr lang="en-US" sz="1200" b="1" dirty="0" err="1">
                <a:solidFill>
                  <a:schemeClr val="tx1"/>
                </a:solidFill>
              </a:rPr>
              <a:t>lname</a:t>
            </a:r>
            <a:r>
              <a:rPr lang="en-US" sz="1200" b="1" dirty="0">
                <a:solidFill>
                  <a:schemeClr val="tx1"/>
                </a:solidFill>
              </a:rPr>
              <a:t>):</a:t>
            </a:r>
            <a:br>
              <a:rPr lang="en-US" sz="1200" b="1" dirty="0">
                <a:solidFill>
                  <a:schemeClr val="tx1"/>
                </a:solidFill>
              </a:rPr>
            </a:br>
            <a:r>
              <a:rPr lang="en-US" sz="1200" b="1" dirty="0">
                <a:solidFill>
                  <a:schemeClr val="tx1"/>
                </a:solidFill>
              </a:rPr>
              <a:t>    Person.__</a:t>
            </a:r>
            <a:r>
              <a:rPr lang="en-US" sz="1200" b="1" dirty="0" err="1">
                <a:solidFill>
                  <a:schemeClr val="tx1"/>
                </a:solidFill>
              </a:rPr>
              <a:t>init</a:t>
            </a:r>
            <a:r>
              <a:rPr lang="en-US" sz="1200" b="1" dirty="0">
                <a:solidFill>
                  <a:schemeClr val="tx1"/>
                </a:solidFill>
              </a:rPr>
              <a:t>__(self, </a:t>
            </a:r>
            <a:r>
              <a:rPr lang="en-US" sz="1200" b="1" dirty="0" err="1">
                <a:solidFill>
                  <a:schemeClr val="tx1"/>
                </a:solidFill>
              </a:rPr>
              <a:t>fname</a:t>
            </a:r>
            <a:r>
              <a:rPr lang="en-US" sz="1200" b="1" dirty="0">
                <a:solidFill>
                  <a:schemeClr val="tx1"/>
                </a:solidFill>
              </a:rPr>
              <a:t>, </a:t>
            </a:r>
            <a:r>
              <a:rPr lang="en-US" sz="1200" b="1" dirty="0" err="1">
                <a:solidFill>
                  <a:schemeClr val="tx1"/>
                </a:solidFill>
              </a:rPr>
              <a:t>lname</a:t>
            </a:r>
            <a:r>
              <a:rPr lang="en-US" sz="1200" b="1" dirty="0">
                <a:solidFill>
                  <a:schemeClr val="tx1"/>
                </a:solidFill>
              </a:rPr>
              <a:t>)</a:t>
            </a:r>
            <a:endParaRPr lang="en-US" sz="1200" b="1" dirty="0" smtClean="0">
              <a:solidFill>
                <a:schemeClr val="tx1"/>
              </a:solidFill>
              <a:latin typeface="+mj-lt"/>
            </a:endParaRPr>
          </a:p>
          <a:p>
            <a:endParaRPr lang="en-US" sz="1200" b="1" dirty="0" smtClean="0">
              <a:solidFill>
                <a:schemeClr val="tx1"/>
              </a:solidFill>
              <a:latin typeface="+mj-lt"/>
            </a:endParaRPr>
          </a:p>
          <a:p>
            <a:r>
              <a:rPr lang="en-US" sz="1200" b="1" dirty="0">
                <a:solidFill>
                  <a:schemeClr val="tx1"/>
                </a:solidFill>
                <a:latin typeface="+mj-lt"/>
              </a:rPr>
              <a:t>x = Student("Mike", "Olsen")</a:t>
            </a:r>
            <a:br>
              <a:rPr lang="en-US" sz="1200" b="1" dirty="0">
                <a:solidFill>
                  <a:schemeClr val="tx1"/>
                </a:solidFill>
                <a:latin typeface="+mj-lt"/>
              </a:rPr>
            </a:br>
            <a:r>
              <a:rPr lang="en-US" sz="1200" b="1" dirty="0" err="1">
                <a:solidFill>
                  <a:schemeClr val="tx1"/>
                </a:solidFill>
                <a:latin typeface="+mj-lt"/>
              </a:rPr>
              <a:t>x.printname</a:t>
            </a:r>
            <a:r>
              <a:rPr lang="en-US" sz="1200" b="1" dirty="0" smtClean="0">
                <a:solidFill>
                  <a:schemeClr val="tx1"/>
                </a:solidFill>
                <a:latin typeface="+mj-lt"/>
              </a:rPr>
              <a:t>()</a:t>
            </a:r>
          </a:p>
          <a:p>
            <a:endParaRPr lang="en-US" sz="1200" b="1" dirty="0" smtClean="0">
              <a:solidFill>
                <a:schemeClr val="tx1"/>
              </a:solidFill>
              <a:latin typeface="+mj-lt"/>
            </a:endParaRPr>
          </a:p>
          <a:p>
            <a:pPr lvl="0" eaLnBrk="0" fontAlgn="base" hangingPunct="0">
              <a:spcBef>
                <a:spcPct val="0"/>
              </a:spcBef>
              <a:spcAft>
                <a:spcPct val="0"/>
              </a:spcAft>
              <a:buClrTx/>
            </a:pPr>
            <a:r>
              <a:rPr lang="en-US" altLang="en-US" sz="1200" dirty="0">
                <a:latin typeface="+mj-lt"/>
                <a:cs typeface="Segoe UI" panose="020B0502040204020203" pitchFamily="34" charset="0"/>
              </a:rPr>
              <a:t>Use the super() Function</a:t>
            </a:r>
          </a:p>
          <a:p>
            <a:pPr lvl="0" eaLnBrk="0" fontAlgn="base" hangingPunct="0">
              <a:spcBef>
                <a:spcPct val="0"/>
              </a:spcBef>
              <a:spcAft>
                <a:spcPct val="0"/>
              </a:spcAft>
              <a:buClrTx/>
            </a:pPr>
            <a:r>
              <a:rPr lang="en-US" altLang="en-US" sz="1200" dirty="0">
                <a:latin typeface="+mj-lt"/>
              </a:rPr>
              <a:t>Python also has a </a:t>
            </a:r>
            <a:r>
              <a:rPr lang="en-US" altLang="en-US" sz="1200" dirty="0">
                <a:solidFill>
                  <a:srgbClr val="DC143C"/>
                </a:solidFill>
                <a:latin typeface="+mj-lt"/>
              </a:rPr>
              <a:t>super()</a:t>
            </a:r>
            <a:r>
              <a:rPr lang="en-US" altLang="en-US" sz="1200" dirty="0">
                <a:latin typeface="+mj-lt"/>
              </a:rPr>
              <a:t> function that will make the child class inherit all the methods and properties from its parent:</a:t>
            </a:r>
            <a:endParaRPr lang="en-US" altLang="en-US" sz="1200" dirty="0">
              <a:solidFill>
                <a:schemeClr val="tx1"/>
              </a:solidFill>
              <a:latin typeface="+mj-lt"/>
            </a:endParaRPr>
          </a:p>
          <a:p>
            <a:endParaRPr lang="en-US" sz="1200" b="1" dirty="0">
              <a:solidFill>
                <a:schemeClr val="tx1"/>
              </a:solidFill>
              <a:latin typeface="+mj-lt"/>
            </a:endParaRPr>
          </a:p>
          <a:p>
            <a:r>
              <a:rPr lang="en-US" sz="1200" b="1" dirty="0">
                <a:solidFill>
                  <a:schemeClr val="tx1"/>
                </a:solidFill>
              </a:rPr>
              <a:t>class Student(Person):</a:t>
            </a:r>
            <a:br>
              <a:rPr lang="en-US" sz="1200" b="1" dirty="0">
                <a:solidFill>
                  <a:schemeClr val="tx1"/>
                </a:solidFill>
              </a:rPr>
            </a:br>
            <a:r>
              <a:rPr lang="en-US" sz="1200" b="1" dirty="0">
                <a:solidFill>
                  <a:schemeClr val="tx1"/>
                </a:solidFill>
              </a:rPr>
              <a:t>  </a:t>
            </a:r>
            <a:r>
              <a:rPr lang="en-US" sz="1200" b="1" dirty="0" err="1">
                <a:solidFill>
                  <a:schemeClr val="tx1"/>
                </a:solidFill>
              </a:rPr>
              <a:t>def</a:t>
            </a:r>
            <a:r>
              <a:rPr lang="en-US" sz="1200" b="1" dirty="0">
                <a:solidFill>
                  <a:schemeClr val="tx1"/>
                </a:solidFill>
              </a:rPr>
              <a:t> __</a:t>
            </a:r>
            <a:r>
              <a:rPr lang="en-US" sz="1200" b="1" dirty="0" err="1">
                <a:solidFill>
                  <a:schemeClr val="tx1"/>
                </a:solidFill>
              </a:rPr>
              <a:t>init</a:t>
            </a:r>
            <a:r>
              <a:rPr lang="en-US" sz="1200" b="1" dirty="0">
                <a:solidFill>
                  <a:schemeClr val="tx1"/>
                </a:solidFill>
              </a:rPr>
              <a:t>__(self, </a:t>
            </a:r>
            <a:r>
              <a:rPr lang="en-US" sz="1200" b="1" dirty="0" err="1">
                <a:solidFill>
                  <a:schemeClr val="tx1"/>
                </a:solidFill>
              </a:rPr>
              <a:t>fname</a:t>
            </a:r>
            <a:r>
              <a:rPr lang="en-US" sz="1200" b="1" dirty="0">
                <a:solidFill>
                  <a:schemeClr val="tx1"/>
                </a:solidFill>
              </a:rPr>
              <a:t>, </a:t>
            </a:r>
            <a:r>
              <a:rPr lang="en-US" sz="1200" b="1" dirty="0" err="1">
                <a:solidFill>
                  <a:schemeClr val="tx1"/>
                </a:solidFill>
              </a:rPr>
              <a:t>lname</a:t>
            </a:r>
            <a:r>
              <a:rPr lang="en-US" sz="1200" b="1" dirty="0">
                <a:solidFill>
                  <a:schemeClr val="tx1"/>
                </a:solidFill>
              </a:rPr>
              <a:t>):</a:t>
            </a:r>
            <a:br>
              <a:rPr lang="en-US" sz="1200" b="1" dirty="0">
                <a:solidFill>
                  <a:schemeClr val="tx1"/>
                </a:solidFill>
              </a:rPr>
            </a:br>
            <a:r>
              <a:rPr lang="en-US" sz="1200" b="1" dirty="0">
                <a:solidFill>
                  <a:schemeClr val="tx1"/>
                </a:solidFill>
              </a:rPr>
              <a:t>    super().__</a:t>
            </a:r>
            <a:r>
              <a:rPr lang="en-US" sz="1200" b="1" dirty="0" err="1">
                <a:solidFill>
                  <a:schemeClr val="tx1"/>
                </a:solidFill>
              </a:rPr>
              <a:t>init</a:t>
            </a:r>
            <a:r>
              <a:rPr lang="en-US" sz="1200" b="1" dirty="0">
                <a:solidFill>
                  <a:schemeClr val="tx1"/>
                </a:solidFill>
              </a:rPr>
              <a:t>__(</a:t>
            </a:r>
            <a:r>
              <a:rPr lang="en-US" sz="1200" b="1" dirty="0" err="1">
                <a:solidFill>
                  <a:schemeClr val="tx1"/>
                </a:solidFill>
              </a:rPr>
              <a:t>fname</a:t>
            </a:r>
            <a:r>
              <a:rPr lang="en-US" sz="1200" b="1" dirty="0">
                <a:solidFill>
                  <a:schemeClr val="tx1"/>
                </a:solidFill>
              </a:rPr>
              <a:t>, </a:t>
            </a:r>
            <a:r>
              <a:rPr lang="en-US" sz="1200" b="1" dirty="0" err="1">
                <a:solidFill>
                  <a:schemeClr val="tx1"/>
                </a:solidFill>
              </a:rPr>
              <a:t>lname</a:t>
            </a:r>
            <a:r>
              <a:rPr lang="en-US" sz="1200" b="1" dirty="0" smtClean="0">
                <a:solidFill>
                  <a:schemeClr val="tx1"/>
                </a:solidFill>
              </a:rPr>
              <a:t>)</a:t>
            </a:r>
            <a:endParaRPr lang="en-US" dirty="0"/>
          </a:p>
        </p:txBody>
      </p:sp>
    </p:spTree>
    <p:extLst>
      <p:ext uri="{BB962C8B-B14F-4D97-AF65-F5344CB8AC3E}">
        <p14:creationId xmlns:p14="http://schemas.microsoft.com/office/powerpoint/2010/main" val="17434727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86404"/>
            <a:ext cx="9144000" cy="523232"/>
          </a:xfrm>
          <a:prstGeom prst="rect">
            <a:avLst/>
          </a:prstGeom>
        </p:spPr>
        <p:txBody>
          <a:bodyPr spcFirstLastPara="1" wrap="square" lIns="91425" tIns="91425" rIns="91425" bIns="91425" anchor="t" anchorCtr="0">
            <a:noAutofit/>
          </a:bodyPr>
          <a:lstStyle/>
          <a:p>
            <a:pPr algn="ctr"/>
            <a:r>
              <a:rPr lang="en-US" sz="2600" b="1" dirty="0">
                <a:latin typeface="+mj-lt"/>
              </a:rPr>
              <a:t>Python Inheritance</a:t>
            </a:r>
          </a:p>
        </p:txBody>
      </p:sp>
      <p:sp>
        <p:nvSpPr>
          <p:cNvPr id="104" name="Google Shape;104;p16"/>
          <p:cNvSpPr txBox="1"/>
          <p:nvPr/>
        </p:nvSpPr>
        <p:spPr>
          <a:xfrm>
            <a:off x="152401" y="381410"/>
            <a:ext cx="8500800" cy="4616618"/>
          </a:xfrm>
          <a:prstGeom prst="rect">
            <a:avLst/>
          </a:prstGeom>
          <a:noFill/>
          <a:ln>
            <a:noFill/>
          </a:ln>
        </p:spPr>
        <p:txBody>
          <a:bodyPr spcFirstLastPara="1" wrap="square" lIns="91425" tIns="91425" rIns="91425" bIns="91425" anchor="t" anchorCtr="0">
            <a:spAutoFit/>
          </a:bodyPr>
          <a:lstStyle/>
          <a:p>
            <a:pPr lvl="0" eaLnBrk="0" fontAlgn="base" hangingPunct="0">
              <a:spcBef>
                <a:spcPct val="0"/>
              </a:spcBef>
              <a:spcAft>
                <a:spcPct val="0"/>
              </a:spcAft>
              <a:buClrTx/>
            </a:pPr>
            <a:r>
              <a:rPr lang="en-US" altLang="en-US" sz="1200" b="1" u="sng" dirty="0" smtClean="0">
                <a:latin typeface="+mj-lt"/>
                <a:cs typeface="Segoe UI" panose="020B0502040204020203" pitchFamily="34" charset="0"/>
              </a:rPr>
              <a:t>Use </a:t>
            </a:r>
            <a:r>
              <a:rPr lang="en-US" altLang="en-US" sz="1200" b="1" u="sng" dirty="0">
                <a:latin typeface="+mj-lt"/>
                <a:cs typeface="Segoe UI" panose="020B0502040204020203" pitchFamily="34" charset="0"/>
              </a:rPr>
              <a:t>the super() Function</a:t>
            </a:r>
          </a:p>
          <a:p>
            <a:pPr lvl="0" eaLnBrk="0" fontAlgn="base" hangingPunct="0">
              <a:spcBef>
                <a:spcPct val="0"/>
              </a:spcBef>
              <a:spcAft>
                <a:spcPct val="0"/>
              </a:spcAft>
              <a:buClrTx/>
            </a:pPr>
            <a:r>
              <a:rPr lang="en-US" altLang="en-US" sz="1200" dirty="0">
                <a:latin typeface="+mj-lt"/>
              </a:rPr>
              <a:t>Python also has a </a:t>
            </a:r>
            <a:r>
              <a:rPr lang="en-US" altLang="en-US" sz="1200" dirty="0">
                <a:solidFill>
                  <a:srgbClr val="DC143C"/>
                </a:solidFill>
                <a:latin typeface="+mj-lt"/>
              </a:rPr>
              <a:t>super()</a:t>
            </a:r>
            <a:r>
              <a:rPr lang="en-US" altLang="en-US" sz="1200" dirty="0">
                <a:latin typeface="+mj-lt"/>
              </a:rPr>
              <a:t> function that will make the child class inherit all the methods and properties from its parent:</a:t>
            </a:r>
            <a:endParaRPr lang="en-US" altLang="en-US" sz="1200" dirty="0">
              <a:solidFill>
                <a:schemeClr val="tx1"/>
              </a:solidFill>
              <a:latin typeface="+mj-lt"/>
            </a:endParaRPr>
          </a:p>
          <a:p>
            <a:endParaRPr lang="en-US" sz="1200" b="1" dirty="0">
              <a:solidFill>
                <a:schemeClr val="tx1"/>
              </a:solidFill>
              <a:latin typeface="+mj-lt"/>
            </a:endParaRPr>
          </a:p>
          <a:p>
            <a:r>
              <a:rPr lang="en-US" sz="1200" b="1" dirty="0">
                <a:solidFill>
                  <a:schemeClr val="tx1"/>
                </a:solidFill>
                <a:latin typeface="+mj-lt"/>
              </a:rPr>
              <a:t>class Student(Person):</a:t>
            </a:r>
            <a:br>
              <a:rPr lang="en-US" sz="1200" b="1" dirty="0">
                <a:solidFill>
                  <a:schemeClr val="tx1"/>
                </a:solidFill>
                <a:latin typeface="+mj-lt"/>
              </a:rPr>
            </a:br>
            <a:r>
              <a:rPr lang="en-US" sz="1200" b="1" dirty="0">
                <a:solidFill>
                  <a:schemeClr val="tx1"/>
                </a:solidFill>
                <a:latin typeface="+mj-lt"/>
              </a:rPr>
              <a:t>  </a:t>
            </a:r>
            <a:r>
              <a:rPr lang="en-US" sz="1200" b="1" dirty="0" err="1">
                <a:solidFill>
                  <a:schemeClr val="tx1"/>
                </a:solidFill>
                <a:latin typeface="+mj-lt"/>
              </a:rPr>
              <a:t>def</a:t>
            </a:r>
            <a:r>
              <a:rPr lang="en-US" sz="1200" b="1" dirty="0">
                <a:solidFill>
                  <a:schemeClr val="tx1"/>
                </a:solidFill>
                <a:latin typeface="+mj-lt"/>
              </a:rPr>
              <a:t> __</a:t>
            </a:r>
            <a:r>
              <a:rPr lang="en-US" sz="1200" b="1" dirty="0" err="1">
                <a:solidFill>
                  <a:schemeClr val="tx1"/>
                </a:solidFill>
                <a:latin typeface="+mj-lt"/>
              </a:rPr>
              <a:t>init</a:t>
            </a:r>
            <a:r>
              <a:rPr lang="en-US" sz="1200" b="1" dirty="0">
                <a:solidFill>
                  <a:schemeClr val="tx1"/>
                </a:solidFill>
                <a:latin typeface="+mj-lt"/>
              </a:rPr>
              <a:t>__(self, </a:t>
            </a:r>
            <a:r>
              <a:rPr lang="en-US" sz="1200" b="1" dirty="0" err="1">
                <a:solidFill>
                  <a:schemeClr val="tx1"/>
                </a:solidFill>
                <a:latin typeface="+mj-lt"/>
              </a:rPr>
              <a:t>fname</a:t>
            </a:r>
            <a:r>
              <a:rPr lang="en-US" sz="1200" b="1" dirty="0">
                <a:solidFill>
                  <a:schemeClr val="tx1"/>
                </a:solidFill>
                <a:latin typeface="+mj-lt"/>
              </a:rPr>
              <a:t>, </a:t>
            </a:r>
            <a:r>
              <a:rPr lang="en-US" sz="1200" b="1" dirty="0" err="1">
                <a:solidFill>
                  <a:schemeClr val="tx1"/>
                </a:solidFill>
                <a:latin typeface="+mj-lt"/>
              </a:rPr>
              <a:t>lname</a:t>
            </a:r>
            <a:r>
              <a:rPr lang="en-US" sz="1200" b="1" dirty="0">
                <a:solidFill>
                  <a:schemeClr val="tx1"/>
                </a:solidFill>
                <a:latin typeface="+mj-lt"/>
              </a:rPr>
              <a:t>):</a:t>
            </a:r>
            <a:br>
              <a:rPr lang="en-US" sz="1200" b="1" dirty="0">
                <a:solidFill>
                  <a:schemeClr val="tx1"/>
                </a:solidFill>
                <a:latin typeface="+mj-lt"/>
              </a:rPr>
            </a:br>
            <a:r>
              <a:rPr lang="en-US" sz="1200" b="1" dirty="0">
                <a:solidFill>
                  <a:schemeClr val="tx1"/>
                </a:solidFill>
                <a:latin typeface="+mj-lt"/>
              </a:rPr>
              <a:t>    super().__</a:t>
            </a:r>
            <a:r>
              <a:rPr lang="en-US" sz="1200" b="1" dirty="0" err="1">
                <a:solidFill>
                  <a:schemeClr val="tx1"/>
                </a:solidFill>
                <a:latin typeface="+mj-lt"/>
              </a:rPr>
              <a:t>init</a:t>
            </a:r>
            <a:r>
              <a:rPr lang="en-US" sz="1200" b="1" dirty="0">
                <a:solidFill>
                  <a:schemeClr val="tx1"/>
                </a:solidFill>
                <a:latin typeface="+mj-lt"/>
              </a:rPr>
              <a:t>__(</a:t>
            </a:r>
            <a:r>
              <a:rPr lang="en-US" sz="1200" b="1" dirty="0" err="1">
                <a:solidFill>
                  <a:schemeClr val="tx1"/>
                </a:solidFill>
                <a:latin typeface="+mj-lt"/>
              </a:rPr>
              <a:t>fname</a:t>
            </a:r>
            <a:r>
              <a:rPr lang="en-US" sz="1200" b="1" dirty="0">
                <a:solidFill>
                  <a:schemeClr val="tx1"/>
                </a:solidFill>
                <a:latin typeface="+mj-lt"/>
              </a:rPr>
              <a:t>, </a:t>
            </a:r>
            <a:r>
              <a:rPr lang="en-US" sz="1200" b="1" dirty="0" err="1">
                <a:solidFill>
                  <a:schemeClr val="tx1"/>
                </a:solidFill>
                <a:latin typeface="+mj-lt"/>
              </a:rPr>
              <a:t>lname</a:t>
            </a:r>
            <a:r>
              <a:rPr lang="en-US" sz="1200" b="1" dirty="0" smtClean="0">
                <a:solidFill>
                  <a:schemeClr val="tx1"/>
                </a:solidFill>
                <a:latin typeface="+mj-lt"/>
              </a:rPr>
              <a:t>)</a:t>
            </a:r>
          </a:p>
          <a:p>
            <a:endParaRPr lang="en-US" sz="1200" b="1" dirty="0">
              <a:solidFill>
                <a:schemeClr val="tx1"/>
              </a:solidFill>
              <a:latin typeface="+mj-lt"/>
            </a:endParaRPr>
          </a:p>
          <a:p>
            <a:r>
              <a:rPr lang="en-US" sz="1200" b="1" u="sng" dirty="0">
                <a:latin typeface="+mj-lt"/>
              </a:rPr>
              <a:t>Add </a:t>
            </a:r>
            <a:r>
              <a:rPr lang="en-US" sz="1200" b="1" u="sng" dirty="0" smtClean="0">
                <a:latin typeface="+mj-lt"/>
              </a:rPr>
              <a:t>Properties</a:t>
            </a:r>
          </a:p>
          <a:p>
            <a:r>
              <a:rPr lang="en-US" altLang="en-US" sz="1200" dirty="0">
                <a:latin typeface="+mj-lt"/>
              </a:rPr>
              <a:t>Add a property called </a:t>
            </a:r>
            <a:r>
              <a:rPr lang="en-US" altLang="en-US" sz="1200" dirty="0" err="1">
                <a:solidFill>
                  <a:srgbClr val="DC143C"/>
                </a:solidFill>
                <a:latin typeface="+mj-lt"/>
              </a:rPr>
              <a:t>graduationyear</a:t>
            </a:r>
            <a:r>
              <a:rPr lang="en-US" altLang="en-US" sz="1200" dirty="0">
                <a:latin typeface="+mj-lt"/>
              </a:rPr>
              <a:t> to the </a:t>
            </a:r>
            <a:r>
              <a:rPr lang="en-US" altLang="en-US" sz="1200" dirty="0">
                <a:solidFill>
                  <a:srgbClr val="DC143C"/>
                </a:solidFill>
                <a:latin typeface="+mj-lt"/>
              </a:rPr>
              <a:t>Student</a:t>
            </a:r>
            <a:r>
              <a:rPr lang="en-US" altLang="en-US" sz="1200" dirty="0">
                <a:latin typeface="+mj-lt"/>
              </a:rPr>
              <a:t> class:</a:t>
            </a:r>
            <a:r>
              <a:rPr lang="en-US" altLang="en-US" sz="1200" dirty="0">
                <a:solidFill>
                  <a:schemeClr val="tx1"/>
                </a:solidFill>
                <a:latin typeface="+mj-lt"/>
              </a:rPr>
              <a:t> </a:t>
            </a:r>
          </a:p>
          <a:p>
            <a:endParaRPr lang="en-US" sz="1200" dirty="0">
              <a:latin typeface="+mj-lt"/>
            </a:endParaRPr>
          </a:p>
          <a:p>
            <a:r>
              <a:rPr lang="en-US" sz="1200" b="1" dirty="0">
                <a:solidFill>
                  <a:schemeClr val="tx1"/>
                </a:solidFill>
                <a:latin typeface="+mj-lt"/>
              </a:rPr>
              <a:t>class Student(Person):</a:t>
            </a:r>
            <a:br>
              <a:rPr lang="en-US" sz="1200" b="1" dirty="0">
                <a:solidFill>
                  <a:schemeClr val="tx1"/>
                </a:solidFill>
                <a:latin typeface="+mj-lt"/>
              </a:rPr>
            </a:br>
            <a:r>
              <a:rPr lang="en-US" sz="1200" b="1" dirty="0">
                <a:solidFill>
                  <a:schemeClr val="tx1"/>
                </a:solidFill>
                <a:latin typeface="+mj-lt"/>
              </a:rPr>
              <a:t>  </a:t>
            </a:r>
            <a:r>
              <a:rPr lang="en-US" sz="1200" b="1" dirty="0" err="1">
                <a:solidFill>
                  <a:schemeClr val="tx1"/>
                </a:solidFill>
                <a:latin typeface="+mj-lt"/>
              </a:rPr>
              <a:t>def</a:t>
            </a:r>
            <a:r>
              <a:rPr lang="en-US" sz="1200" b="1" dirty="0">
                <a:solidFill>
                  <a:schemeClr val="tx1"/>
                </a:solidFill>
                <a:latin typeface="+mj-lt"/>
              </a:rPr>
              <a:t> __</a:t>
            </a:r>
            <a:r>
              <a:rPr lang="en-US" sz="1200" b="1" dirty="0" err="1">
                <a:solidFill>
                  <a:schemeClr val="tx1"/>
                </a:solidFill>
                <a:latin typeface="+mj-lt"/>
              </a:rPr>
              <a:t>init</a:t>
            </a:r>
            <a:r>
              <a:rPr lang="en-US" sz="1200" b="1" dirty="0">
                <a:solidFill>
                  <a:schemeClr val="tx1"/>
                </a:solidFill>
                <a:latin typeface="+mj-lt"/>
              </a:rPr>
              <a:t>__(self, </a:t>
            </a:r>
            <a:r>
              <a:rPr lang="en-US" sz="1200" b="1" dirty="0" err="1">
                <a:solidFill>
                  <a:schemeClr val="tx1"/>
                </a:solidFill>
                <a:latin typeface="+mj-lt"/>
              </a:rPr>
              <a:t>fname</a:t>
            </a:r>
            <a:r>
              <a:rPr lang="en-US" sz="1200" b="1" dirty="0">
                <a:solidFill>
                  <a:schemeClr val="tx1"/>
                </a:solidFill>
                <a:latin typeface="+mj-lt"/>
              </a:rPr>
              <a:t>, </a:t>
            </a:r>
            <a:r>
              <a:rPr lang="en-US" sz="1200" b="1" dirty="0" err="1">
                <a:solidFill>
                  <a:schemeClr val="tx1"/>
                </a:solidFill>
                <a:latin typeface="+mj-lt"/>
              </a:rPr>
              <a:t>lname</a:t>
            </a:r>
            <a:r>
              <a:rPr lang="en-US" sz="1200" b="1" dirty="0">
                <a:solidFill>
                  <a:schemeClr val="tx1"/>
                </a:solidFill>
                <a:latin typeface="+mj-lt"/>
              </a:rPr>
              <a:t>):</a:t>
            </a:r>
            <a:br>
              <a:rPr lang="en-US" sz="1200" b="1" dirty="0">
                <a:solidFill>
                  <a:schemeClr val="tx1"/>
                </a:solidFill>
                <a:latin typeface="+mj-lt"/>
              </a:rPr>
            </a:br>
            <a:r>
              <a:rPr lang="en-US" sz="1200" b="1" dirty="0">
                <a:solidFill>
                  <a:schemeClr val="tx1"/>
                </a:solidFill>
                <a:latin typeface="+mj-lt"/>
              </a:rPr>
              <a:t>    super().__</a:t>
            </a:r>
            <a:r>
              <a:rPr lang="en-US" sz="1200" b="1" dirty="0" err="1">
                <a:solidFill>
                  <a:schemeClr val="tx1"/>
                </a:solidFill>
                <a:latin typeface="+mj-lt"/>
              </a:rPr>
              <a:t>init</a:t>
            </a:r>
            <a:r>
              <a:rPr lang="en-US" sz="1200" b="1" dirty="0">
                <a:solidFill>
                  <a:schemeClr val="tx1"/>
                </a:solidFill>
                <a:latin typeface="+mj-lt"/>
              </a:rPr>
              <a:t>__(</a:t>
            </a:r>
            <a:r>
              <a:rPr lang="en-US" sz="1200" b="1" dirty="0" err="1">
                <a:solidFill>
                  <a:schemeClr val="tx1"/>
                </a:solidFill>
                <a:latin typeface="+mj-lt"/>
              </a:rPr>
              <a:t>fname</a:t>
            </a:r>
            <a:r>
              <a:rPr lang="en-US" sz="1200" b="1" dirty="0">
                <a:solidFill>
                  <a:schemeClr val="tx1"/>
                </a:solidFill>
                <a:latin typeface="+mj-lt"/>
              </a:rPr>
              <a:t>, </a:t>
            </a:r>
            <a:r>
              <a:rPr lang="en-US" sz="1200" b="1" dirty="0" err="1">
                <a:solidFill>
                  <a:schemeClr val="tx1"/>
                </a:solidFill>
                <a:latin typeface="+mj-lt"/>
              </a:rPr>
              <a:t>lname</a:t>
            </a:r>
            <a:r>
              <a:rPr lang="en-US" sz="1200" b="1" dirty="0">
                <a:solidFill>
                  <a:schemeClr val="tx1"/>
                </a:solidFill>
                <a:latin typeface="+mj-lt"/>
              </a:rPr>
              <a:t>)</a:t>
            </a:r>
            <a:br>
              <a:rPr lang="en-US" sz="1200" b="1" dirty="0">
                <a:solidFill>
                  <a:schemeClr val="tx1"/>
                </a:solidFill>
                <a:latin typeface="+mj-lt"/>
              </a:rPr>
            </a:br>
            <a:r>
              <a:rPr lang="en-US" sz="1200" b="1" dirty="0">
                <a:solidFill>
                  <a:schemeClr val="tx1"/>
                </a:solidFill>
                <a:latin typeface="+mj-lt"/>
              </a:rPr>
              <a:t>    </a:t>
            </a:r>
            <a:r>
              <a:rPr lang="en-US" sz="1200" b="1" dirty="0" err="1">
                <a:solidFill>
                  <a:schemeClr val="tx1"/>
                </a:solidFill>
                <a:latin typeface="+mj-lt"/>
              </a:rPr>
              <a:t>self.graduationyear</a:t>
            </a:r>
            <a:r>
              <a:rPr lang="en-US" sz="1200" b="1" dirty="0">
                <a:solidFill>
                  <a:schemeClr val="tx1"/>
                </a:solidFill>
                <a:latin typeface="+mj-lt"/>
              </a:rPr>
              <a:t> = </a:t>
            </a:r>
            <a:r>
              <a:rPr lang="en-US" sz="1200" b="1" dirty="0" smtClean="0">
                <a:solidFill>
                  <a:schemeClr val="tx1"/>
                </a:solidFill>
                <a:latin typeface="+mj-lt"/>
              </a:rPr>
              <a:t>2019</a:t>
            </a:r>
          </a:p>
          <a:p>
            <a:endParaRPr lang="en-US" sz="1200" b="1" dirty="0">
              <a:solidFill>
                <a:schemeClr val="tx1"/>
              </a:solidFill>
              <a:latin typeface="+mj-lt"/>
            </a:endParaRPr>
          </a:p>
          <a:p>
            <a:r>
              <a:rPr lang="en-US" sz="1200" b="1" u="sng" dirty="0"/>
              <a:t>Add </a:t>
            </a:r>
            <a:r>
              <a:rPr lang="en-US" sz="1200" b="1" u="sng" dirty="0" smtClean="0"/>
              <a:t>Methods</a:t>
            </a:r>
          </a:p>
          <a:p>
            <a:r>
              <a:rPr lang="en-US" altLang="en-US" sz="1200" dirty="0">
                <a:latin typeface="Verdana" panose="020B0604030504040204" pitchFamily="34" charset="0"/>
              </a:rPr>
              <a:t>Add a method called </a:t>
            </a:r>
            <a:r>
              <a:rPr lang="en-US" altLang="en-US" sz="1200" dirty="0">
                <a:solidFill>
                  <a:srgbClr val="DC143C"/>
                </a:solidFill>
                <a:latin typeface="Consolas" panose="020B0609020204030204" pitchFamily="49" charset="0"/>
              </a:rPr>
              <a:t>welcome</a:t>
            </a:r>
            <a:r>
              <a:rPr lang="en-US" altLang="en-US" sz="1200" dirty="0">
                <a:latin typeface="Verdana" panose="020B0604030504040204" pitchFamily="34" charset="0"/>
              </a:rPr>
              <a:t> to the </a:t>
            </a:r>
            <a:r>
              <a:rPr lang="en-US" altLang="en-US" sz="1200" dirty="0">
                <a:solidFill>
                  <a:srgbClr val="DC143C"/>
                </a:solidFill>
                <a:latin typeface="Consolas" panose="020B0609020204030204" pitchFamily="49" charset="0"/>
              </a:rPr>
              <a:t>Student</a:t>
            </a:r>
            <a:r>
              <a:rPr lang="en-US" altLang="en-US" sz="1200" dirty="0">
                <a:latin typeface="Verdana" panose="020B0604030504040204" pitchFamily="34" charset="0"/>
              </a:rPr>
              <a:t> class:</a:t>
            </a:r>
            <a:endParaRPr lang="en-US" sz="1200" dirty="0"/>
          </a:p>
          <a:p>
            <a:r>
              <a:rPr lang="en-US" sz="1200" b="1" dirty="0">
                <a:solidFill>
                  <a:schemeClr val="tx1"/>
                </a:solidFill>
              </a:rPr>
              <a:t>class Student(Person):</a:t>
            </a:r>
            <a:br>
              <a:rPr lang="en-US" sz="1200" b="1" dirty="0">
                <a:solidFill>
                  <a:schemeClr val="tx1"/>
                </a:solidFill>
              </a:rPr>
            </a:br>
            <a:r>
              <a:rPr lang="en-US" sz="1200" b="1" dirty="0">
                <a:solidFill>
                  <a:schemeClr val="tx1"/>
                </a:solidFill>
              </a:rPr>
              <a:t>  </a:t>
            </a:r>
            <a:r>
              <a:rPr lang="en-US" sz="1200" b="1" dirty="0" err="1">
                <a:solidFill>
                  <a:schemeClr val="tx1"/>
                </a:solidFill>
              </a:rPr>
              <a:t>def</a:t>
            </a:r>
            <a:r>
              <a:rPr lang="en-US" sz="1200" b="1" dirty="0">
                <a:solidFill>
                  <a:schemeClr val="tx1"/>
                </a:solidFill>
              </a:rPr>
              <a:t> __</a:t>
            </a:r>
            <a:r>
              <a:rPr lang="en-US" sz="1200" b="1" dirty="0" err="1">
                <a:solidFill>
                  <a:schemeClr val="tx1"/>
                </a:solidFill>
              </a:rPr>
              <a:t>init</a:t>
            </a:r>
            <a:r>
              <a:rPr lang="en-US" sz="1200" b="1" dirty="0">
                <a:solidFill>
                  <a:schemeClr val="tx1"/>
                </a:solidFill>
              </a:rPr>
              <a:t>__(self, </a:t>
            </a:r>
            <a:r>
              <a:rPr lang="en-US" sz="1200" b="1" dirty="0" err="1">
                <a:solidFill>
                  <a:schemeClr val="tx1"/>
                </a:solidFill>
              </a:rPr>
              <a:t>fname</a:t>
            </a:r>
            <a:r>
              <a:rPr lang="en-US" sz="1200" b="1" dirty="0">
                <a:solidFill>
                  <a:schemeClr val="tx1"/>
                </a:solidFill>
              </a:rPr>
              <a:t>, </a:t>
            </a:r>
            <a:r>
              <a:rPr lang="en-US" sz="1200" b="1" dirty="0" err="1">
                <a:solidFill>
                  <a:schemeClr val="tx1"/>
                </a:solidFill>
              </a:rPr>
              <a:t>lname</a:t>
            </a:r>
            <a:r>
              <a:rPr lang="en-US" sz="1200" b="1" dirty="0">
                <a:solidFill>
                  <a:schemeClr val="tx1"/>
                </a:solidFill>
              </a:rPr>
              <a:t>, year):</a:t>
            </a:r>
            <a:br>
              <a:rPr lang="en-US" sz="1200" b="1" dirty="0">
                <a:solidFill>
                  <a:schemeClr val="tx1"/>
                </a:solidFill>
              </a:rPr>
            </a:br>
            <a:r>
              <a:rPr lang="en-US" sz="1200" b="1" dirty="0">
                <a:solidFill>
                  <a:schemeClr val="tx1"/>
                </a:solidFill>
              </a:rPr>
              <a:t>    super().__</a:t>
            </a:r>
            <a:r>
              <a:rPr lang="en-US" sz="1200" b="1" dirty="0" err="1">
                <a:solidFill>
                  <a:schemeClr val="tx1"/>
                </a:solidFill>
              </a:rPr>
              <a:t>init</a:t>
            </a:r>
            <a:r>
              <a:rPr lang="en-US" sz="1200" b="1" dirty="0">
                <a:solidFill>
                  <a:schemeClr val="tx1"/>
                </a:solidFill>
              </a:rPr>
              <a:t>__(</a:t>
            </a:r>
            <a:r>
              <a:rPr lang="en-US" sz="1200" b="1" dirty="0" err="1">
                <a:solidFill>
                  <a:schemeClr val="tx1"/>
                </a:solidFill>
              </a:rPr>
              <a:t>fname</a:t>
            </a:r>
            <a:r>
              <a:rPr lang="en-US" sz="1200" b="1" dirty="0">
                <a:solidFill>
                  <a:schemeClr val="tx1"/>
                </a:solidFill>
              </a:rPr>
              <a:t>, </a:t>
            </a:r>
            <a:r>
              <a:rPr lang="en-US" sz="1200" b="1" dirty="0" err="1">
                <a:solidFill>
                  <a:schemeClr val="tx1"/>
                </a:solidFill>
              </a:rPr>
              <a:t>lname</a:t>
            </a:r>
            <a:r>
              <a:rPr lang="en-US" sz="1200" b="1" dirty="0">
                <a:solidFill>
                  <a:schemeClr val="tx1"/>
                </a:solidFill>
              </a:rPr>
              <a:t>)</a:t>
            </a:r>
            <a:br>
              <a:rPr lang="en-US" sz="1200" b="1" dirty="0">
                <a:solidFill>
                  <a:schemeClr val="tx1"/>
                </a:solidFill>
              </a:rPr>
            </a:br>
            <a:r>
              <a:rPr lang="en-US" sz="1200" b="1" dirty="0">
                <a:solidFill>
                  <a:schemeClr val="tx1"/>
                </a:solidFill>
              </a:rPr>
              <a:t>    </a:t>
            </a:r>
            <a:r>
              <a:rPr lang="en-US" sz="1200" b="1" dirty="0" err="1">
                <a:solidFill>
                  <a:schemeClr val="tx1"/>
                </a:solidFill>
              </a:rPr>
              <a:t>self.graduationyear</a:t>
            </a:r>
            <a:r>
              <a:rPr lang="en-US" sz="1200" b="1" dirty="0">
                <a:solidFill>
                  <a:schemeClr val="tx1"/>
                </a:solidFill>
              </a:rPr>
              <a:t> = year</a:t>
            </a:r>
            <a:br>
              <a:rPr lang="en-US" sz="1200" b="1" dirty="0">
                <a:solidFill>
                  <a:schemeClr val="tx1"/>
                </a:solidFill>
              </a:rPr>
            </a:br>
            <a:r>
              <a:rPr lang="en-US" sz="1200" b="1" dirty="0">
                <a:solidFill>
                  <a:schemeClr val="tx1"/>
                </a:solidFill>
              </a:rPr>
              <a:t/>
            </a:r>
            <a:br>
              <a:rPr lang="en-US" sz="1200" b="1" dirty="0">
                <a:solidFill>
                  <a:schemeClr val="tx1"/>
                </a:solidFill>
              </a:rPr>
            </a:br>
            <a:r>
              <a:rPr lang="en-US" sz="1200" b="1" dirty="0">
                <a:solidFill>
                  <a:schemeClr val="tx1"/>
                </a:solidFill>
              </a:rPr>
              <a:t>  </a:t>
            </a:r>
            <a:r>
              <a:rPr lang="en-US" sz="1200" b="1" dirty="0" err="1">
                <a:solidFill>
                  <a:schemeClr val="tx1"/>
                </a:solidFill>
              </a:rPr>
              <a:t>def</a:t>
            </a:r>
            <a:r>
              <a:rPr lang="en-US" sz="1200" b="1" dirty="0">
                <a:solidFill>
                  <a:schemeClr val="tx1"/>
                </a:solidFill>
              </a:rPr>
              <a:t> welcome(self):</a:t>
            </a:r>
            <a:br>
              <a:rPr lang="en-US" sz="1200" b="1" dirty="0">
                <a:solidFill>
                  <a:schemeClr val="tx1"/>
                </a:solidFill>
              </a:rPr>
            </a:br>
            <a:r>
              <a:rPr lang="en-US" sz="1200" b="1" dirty="0">
                <a:solidFill>
                  <a:schemeClr val="tx1"/>
                </a:solidFill>
              </a:rPr>
              <a:t>    print("Welcome", </a:t>
            </a:r>
            <a:r>
              <a:rPr lang="en-US" sz="1200" b="1" dirty="0" err="1">
                <a:solidFill>
                  <a:schemeClr val="tx1"/>
                </a:solidFill>
              </a:rPr>
              <a:t>self.firstname</a:t>
            </a:r>
            <a:r>
              <a:rPr lang="en-US" sz="1200" b="1" dirty="0">
                <a:solidFill>
                  <a:schemeClr val="tx1"/>
                </a:solidFill>
              </a:rPr>
              <a:t>, </a:t>
            </a:r>
            <a:r>
              <a:rPr lang="en-US" sz="1200" b="1" dirty="0" err="1">
                <a:solidFill>
                  <a:schemeClr val="tx1"/>
                </a:solidFill>
              </a:rPr>
              <a:t>self.lastname</a:t>
            </a:r>
            <a:r>
              <a:rPr lang="en-US" sz="1200" b="1" dirty="0">
                <a:solidFill>
                  <a:schemeClr val="tx1"/>
                </a:solidFill>
              </a:rPr>
              <a:t>, "to the class of", </a:t>
            </a:r>
            <a:r>
              <a:rPr lang="en-US" sz="1200" b="1" dirty="0" err="1">
                <a:solidFill>
                  <a:schemeClr val="tx1"/>
                </a:solidFill>
              </a:rPr>
              <a:t>self.graduationyear</a:t>
            </a:r>
            <a:r>
              <a:rPr lang="en-US" sz="1200" b="1" dirty="0">
                <a:solidFill>
                  <a:schemeClr val="tx1"/>
                </a:solidFill>
              </a:rPr>
              <a:t>)</a:t>
            </a:r>
            <a:endParaRPr lang="en-US" sz="1200" b="1" dirty="0">
              <a:solidFill>
                <a:schemeClr val="tx1"/>
              </a:solidFill>
              <a:latin typeface="+mj-lt"/>
            </a:endParaRPr>
          </a:p>
        </p:txBody>
      </p:sp>
    </p:spTree>
    <p:extLst>
      <p:ext uri="{BB962C8B-B14F-4D97-AF65-F5344CB8AC3E}">
        <p14:creationId xmlns:p14="http://schemas.microsoft.com/office/powerpoint/2010/main" val="42428695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fontAlgn="base"/>
            <a:r>
              <a:rPr lang="en-US" sz="2400" b="1" dirty="0"/>
              <a:t>Access Modifiers in Python : Public, Private and Protected</a:t>
            </a:r>
          </a:p>
        </p:txBody>
      </p:sp>
      <p:sp>
        <p:nvSpPr>
          <p:cNvPr id="104" name="Google Shape;104;p16"/>
          <p:cNvSpPr txBox="1"/>
          <p:nvPr/>
        </p:nvSpPr>
        <p:spPr>
          <a:xfrm>
            <a:off x="321600" y="526882"/>
            <a:ext cx="8500800" cy="4185731"/>
          </a:xfrm>
          <a:prstGeom prst="rect">
            <a:avLst/>
          </a:prstGeom>
          <a:noFill/>
          <a:ln>
            <a:noFill/>
          </a:ln>
        </p:spPr>
        <p:txBody>
          <a:bodyPr spcFirstLastPara="1" wrap="square" lIns="91425" tIns="91425" rIns="91425" bIns="91425" anchor="t" anchorCtr="0">
            <a:spAutoFit/>
          </a:bodyPr>
          <a:lstStyle/>
          <a:p>
            <a:pPr fontAlgn="base"/>
            <a:r>
              <a:rPr lang="en-US" sz="1000" dirty="0"/>
              <a:t>A Class in Python has three types of access modifiers:</a:t>
            </a:r>
          </a:p>
          <a:p>
            <a:pPr marL="171450" indent="-171450" fontAlgn="base">
              <a:buFont typeface="Arial" pitchFamily="34" charset="0"/>
              <a:buChar char="•"/>
            </a:pPr>
            <a:r>
              <a:rPr lang="en-US" sz="1000" b="1" dirty="0"/>
              <a:t>Public Access Modifier</a:t>
            </a:r>
            <a:endParaRPr lang="en-US" sz="1000" dirty="0"/>
          </a:p>
          <a:p>
            <a:pPr marL="171450" indent="-171450" fontAlgn="base">
              <a:buFont typeface="Arial" pitchFamily="34" charset="0"/>
              <a:buChar char="•"/>
            </a:pPr>
            <a:r>
              <a:rPr lang="en-US" sz="1000" b="1" dirty="0"/>
              <a:t>Protected Access Modifier</a:t>
            </a:r>
            <a:endParaRPr lang="en-US" sz="1000" dirty="0"/>
          </a:p>
          <a:p>
            <a:pPr marL="171450" indent="-171450" fontAlgn="base">
              <a:buFont typeface="Arial" pitchFamily="34" charset="0"/>
              <a:buChar char="•"/>
            </a:pPr>
            <a:r>
              <a:rPr lang="en-US" sz="1000" b="1" dirty="0"/>
              <a:t>Private Access </a:t>
            </a:r>
            <a:r>
              <a:rPr lang="en-US" sz="1000" b="1" dirty="0" smtClean="0"/>
              <a:t>Modifier</a:t>
            </a:r>
          </a:p>
          <a:p>
            <a:pPr marL="171450" indent="-171450" fontAlgn="base">
              <a:buFont typeface="Arial" pitchFamily="34" charset="0"/>
              <a:buChar char="•"/>
            </a:pPr>
            <a:endParaRPr lang="en-US" sz="1000" b="1" dirty="0"/>
          </a:p>
          <a:p>
            <a:pPr fontAlgn="base"/>
            <a:r>
              <a:rPr lang="en-US" sz="1000" b="1" u="sng" dirty="0"/>
              <a:t>Public Access Modifier</a:t>
            </a:r>
            <a:r>
              <a:rPr lang="en-US" sz="1000" b="1" u="sng" dirty="0" smtClean="0"/>
              <a:t>:</a:t>
            </a:r>
          </a:p>
          <a:p>
            <a:pPr fontAlgn="base"/>
            <a:r>
              <a:rPr lang="en-US" sz="1000" dirty="0"/>
              <a:t>The members of a class that are declared public are easily accessible from any part of the program. All data members and member functions of a class are public by default. </a:t>
            </a:r>
            <a:endParaRPr lang="en-US" sz="1000" dirty="0" smtClean="0"/>
          </a:p>
          <a:p>
            <a:pPr fontAlgn="base"/>
            <a:endParaRPr lang="en-US" sz="1000" b="1" u="sng" dirty="0"/>
          </a:p>
          <a:p>
            <a:pPr fontAlgn="base"/>
            <a:r>
              <a:rPr lang="en-US" sz="1000" i="1" dirty="0"/>
              <a:t># program to illustrate public access modifier in a </a:t>
            </a:r>
            <a:r>
              <a:rPr lang="en-US" sz="1000" i="1" dirty="0" smtClean="0"/>
              <a:t>class</a:t>
            </a:r>
          </a:p>
          <a:p>
            <a:pPr fontAlgn="base"/>
            <a:r>
              <a:rPr lang="en-US" sz="1000" b="1" dirty="0" smtClean="0">
                <a:solidFill>
                  <a:schemeClr val="tx1"/>
                </a:solidFill>
              </a:rPr>
              <a:t> </a:t>
            </a:r>
            <a:r>
              <a:rPr lang="en-US" sz="1000" b="1" dirty="0">
                <a:solidFill>
                  <a:schemeClr val="tx1"/>
                </a:solidFill>
              </a:rPr>
              <a:t>class Geek: </a:t>
            </a:r>
            <a:endParaRPr lang="en-US" sz="1000" b="1" dirty="0" smtClean="0">
              <a:solidFill>
                <a:schemeClr val="tx1"/>
              </a:solidFill>
            </a:endParaRPr>
          </a:p>
          <a:p>
            <a:pPr fontAlgn="base"/>
            <a:r>
              <a:rPr lang="en-US" sz="1000" b="1" i="1" dirty="0" smtClean="0">
                <a:solidFill>
                  <a:schemeClr val="tx1"/>
                </a:solidFill>
              </a:rPr>
              <a:t># constructor</a:t>
            </a:r>
            <a:r>
              <a:rPr lang="en-US" sz="1000" b="1" dirty="0" smtClean="0">
                <a:solidFill>
                  <a:schemeClr val="tx1"/>
                </a:solidFill>
              </a:rPr>
              <a:t> </a:t>
            </a:r>
          </a:p>
          <a:p>
            <a:pPr fontAlgn="base"/>
            <a:r>
              <a:rPr lang="en-US" sz="1000" b="1" dirty="0">
                <a:solidFill>
                  <a:schemeClr val="tx1"/>
                </a:solidFill>
              </a:rPr>
              <a:t> </a:t>
            </a:r>
            <a:r>
              <a:rPr lang="en-US" sz="1000" b="1" dirty="0" smtClean="0">
                <a:solidFill>
                  <a:schemeClr val="tx1"/>
                </a:solidFill>
              </a:rPr>
              <a:t>     </a:t>
            </a:r>
            <a:r>
              <a:rPr lang="en-US" sz="1000" b="1" dirty="0" err="1" smtClean="0">
                <a:solidFill>
                  <a:schemeClr val="tx1"/>
                </a:solidFill>
              </a:rPr>
              <a:t>def</a:t>
            </a:r>
            <a:r>
              <a:rPr lang="en-US" sz="1000" b="1" dirty="0" smtClean="0">
                <a:solidFill>
                  <a:schemeClr val="tx1"/>
                </a:solidFill>
              </a:rPr>
              <a:t> </a:t>
            </a:r>
            <a:r>
              <a:rPr lang="en-US" sz="1000" b="1" dirty="0">
                <a:solidFill>
                  <a:schemeClr val="tx1"/>
                </a:solidFill>
              </a:rPr>
              <a:t>__</a:t>
            </a:r>
            <a:r>
              <a:rPr lang="en-US" sz="1000" b="1" dirty="0" err="1">
                <a:solidFill>
                  <a:schemeClr val="tx1"/>
                </a:solidFill>
              </a:rPr>
              <a:t>init</a:t>
            </a:r>
            <a:r>
              <a:rPr lang="en-US" sz="1000" b="1" dirty="0">
                <a:solidFill>
                  <a:schemeClr val="tx1"/>
                </a:solidFill>
              </a:rPr>
              <a:t>__(self, name, age</a:t>
            </a:r>
            <a:r>
              <a:rPr lang="en-US" sz="1000" b="1" dirty="0" smtClean="0">
                <a:solidFill>
                  <a:schemeClr val="tx1"/>
                </a:solidFill>
              </a:rPr>
              <a:t>):</a:t>
            </a:r>
          </a:p>
          <a:p>
            <a:pPr fontAlgn="base"/>
            <a:r>
              <a:rPr lang="en-US" sz="1000" b="1" dirty="0" smtClean="0">
                <a:solidFill>
                  <a:schemeClr val="tx1"/>
                </a:solidFill>
              </a:rPr>
              <a:t> </a:t>
            </a:r>
            <a:r>
              <a:rPr lang="en-US" sz="1000" b="1" i="1" dirty="0">
                <a:solidFill>
                  <a:schemeClr val="tx1"/>
                </a:solidFill>
              </a:rPr>
              <a:t># public data </a:t>
            </a:r>
            <a:r>
              <a:rPr lang="en-US" sz="1000" b="1" i="1" dirty="0" smtClean="0">
                <a:solidFill>
                  <a:schemeClr val="tx1"/>
                </a:solidFill>
              </a:rPr>
              <a:t>members</a:t>
            </a:r>
          </a:p>
          <a:p>
            <a:pPr fontAlgn="base"/>
            <a:r>
              <a:rPr lang="en-US" sz="1000" b="1" dirty="0" smtClean="0">
                <a:solidFill>
                  <a:schemeClr val="tx1"/>
                </a:solidFill>
              </a:rPr>
              <a:t>     </a:t>
            </a:r>
            <a:r>
              <a:rPr lang="en-US" sz="1000" b="1" dirty="0" err="1">
                <a:solidFill>
                  <a:schemeClr val="tx1"/>
                </a:solidFill>
              </a:rPr>
              <a:t>self.geekName</a:t>
            </a:r>
            <a:r>
              <a:rPr lang="en-US" sz="1000" b="1" dirty="0">
                <a:solidFill>
                  <a:schemeClr val="tx1"/>
                </a:solidFill>
              </a:rPr>
              <a:t> = name </a:t>
            </a:r>
            <a:endParaRPr lang="en-US" sz="1000" b="1" dirty="0" smtClean="0">
              <a:solidFill>
                <a:schemeClr val="tx1"/>
              </a:solidFill>
            </a:endParaRPr>
          </a:p>
          <a:p>
            <a:pPr fontAlgn="base"/>
            <a:r>
              <a:rPr lang="en-US" sz="1000" b="1" dirty="0" smtClean="0">
                <a:solidFill>
                  <a:schemeClr val="tx1"/>
                </a:solidFill>
              </a:rPr>
              <a:t>     </a:t>
            </a:r>
            <a:r>
              <a:rPr lang="en-US" sz="1000" b="1" dirty="0" err="1" smtClean="0">
                <a:solidFill>
                  <a:schemeClr val="tx1"/>
                </a:solidFill>
              </a:rPr>
              <a:t>self.geekAge</a:t>
            </a:r>
            <a:r>
              <a:rPr lang="en-US" sz="1000" b="1" dirty="0" smtClean="0">
                <a:solidFill>
                  <a:schemeClr val="tx1"/>
                </a:solidFill>
              </a:rPr>
              <a:t> </a:t>
            </a:r>
            <a:r>
              <a:rPr lang="en-US" sz="1000" b="1" dirty="0">
                <a:solidFill>
                  <a:schemeClr val="tx1"/>
                </a:solidFill>
              </a:rPr>
              <a:t>= </a:t>
            </a:r>
            <a:r>
              <a:rPr lang="en-US" sz="1000" b="1" dirty="0" smtClean="0">
                <a:solidFill>
                  <a:schemeClr val="tx1"/>
                </a:solidFill>
              </a:rPr>
              <a:t>age</a:t>
            </a:r>
          </a:p>
          <a:p>
            <a:pPr fontAlgn="base"/>
            <a:r>
              <a:rPr lang="en-US" sz="1000" b="1" dirty="0" smtClean="0">
                <a:solidFill>
                  <a:schemeClr val="tx1"/>
                </a:solidFill>
              </a:rPr>
              <a:t> </a:t>
            </a:r>
            <a:r>
              <a:rPr lang="en-US" sz="1000" b="1" i="1" dirty="0">
                <a:solidFill>
                  <a:schemeClr val="tx1"/>
                </a:solidFill>
              </a:rPr>
              <a:t># public member function</a:t>
            </a:r>
            <a:r>
              <a:rPr lang="en-US" sz="1000" b="1" dirty="0">
                <a:solidFill>
                  <a:schemeClr val="tx1"/>
                </a:solidFill>
              </a:rPr>
              <a:t> </a:t>
            </a:r>
            <a:endParaRPr lang="en-US" sz="1000" b="1" dirty="0" smtClean="0">
              <a:solidFill>
                <a:schemeClr val="tx1"/>
              </a:solidFill>
            </a:endParaRPr>
          </a:p>
          <a:p>
            <a:pPr fontAlgn="base"/>
            <a:r>
              <a:rPr lang="en-US" sz="1000" b="1" dirty="0" smtClean="0">
                <a:solidFill>
                  <a:schemeClr val="tx1"/>
                </a:solidFill>
              </a:rPr>
              <a:t>    </a:t>
            </a:r>
            <a:r>
              <a:rPr lang="en-US" sz="1000" b="1" dirty="0" err="1" smtClean="0">
                <a:solidFill>
                  <a:schemeClr val="tx1"/>
                </a:solidFill>
              </a:rPr>
              <a:t>def</a:t>
            </a:r>
            <a:r>
              <a:rPr lang="en-US" sz="1000" b="1" dirty="0" smtClean="0">
                <a:solidFill>
                  <a:schemeClr val="tx1"/>
                </a:solidFill>
              </a:rPr>
              <a:t> </a:t>
            </a:r>
            <a:r>
              <a:rPr lang="en-US" sz="1000" b="1" dirty="0" err="1">
                <a:solidFill>
                  <a:schemeClr val="tx1"/>
                </a:solidFill>
              </a:rPr>
              <a:t>displayAge</a:t>
            </a:r>
            <a:r>
              <a:rPr lang="en-US" sz="1000" b="1" dirty="0">
                <a:solidFill>
                  <a:schemeClr val="tx1"/>
                </a:solidFill>
              </a:rPr>
              <a:t>(self</a:t>
            </a:r>
            <a:r>
              <a:rPr lang="en-US" sz="1000" b="1" dirty="0" smtClean="0">
                <a:solidFill>
                  <a:schemeClr val="tx1"/>
                </a:solidFill>
              </a:rPr>
              <a:t>):</a:t>
            </a:r>
          </a:p>
          <a:p>
            <a:pPr fontAlgn="base"/>
            <a:r>
              <a:rPr lang="en-US" sz="1000" b="1" dirty="0" smtClean="0">
                <a:solidFill>
                  <a:schemeClr val="tx1"/>
                </a:solidFill>
              </a:rPr>
              <a:t> </a:t>
            </a:r>
            <a:r>
              <a:rPr lang="en-US" sz="1000" b="1" i="1" dirty="0">
                <a:solidFill>
                  <a:schemeClr val="tx1"/>
                </a:solidFill>
              </a:rPr>
              <a:t># accessing public data member</a:t>
            </a:r>
            <a:r>
              <a:rPr lang="en-US" sz="1000" b="1" dirty="0">
                <a:solidFill>
                  <a:schemeClr val="tx1"/>
                </a:solidFill>
              </a:rPr>
              <a:t> </a:t>
            </a:r>
            <a:endParaRPr lang="en-US" sz="1000" b="1" dirty="0" smtClean="0">
              <a:solidFill>
                <a:schemeClr val="tx1"/>
              </a:solidFill>
            </a:endParaRPr>
          </a:p>
          <a:p>
            <a:pPr fontAlgn="base"/>
            <a:r>
              <a:rPr lang="en-US" sz="1000" b="1" dirty="0" smtClean="0">
                <a:solidFill>
                  <a:schemeClr val="tx1"/>
                </a:solidFill>
              </a:rPr>
              <a:t>    print</a:t>
            </a:r>
            <a:r>
              <a:rPr lang="en-US" sz="1000" b="1" dirty="0">
                <a:solidFill>
                  <a:schemeClr val="tx1"/>
                </a:solidFill>
              </a:rPr>
              <a:t>("Age: ", </a:t>
            </a:r>
            <a:r>
              <a:rPr lang="en-US" sz="1000" b="1" dirty="0" err="1">
                <a:solidFill>
                  <a:schemeClr val="tx1"/>
                </a:solidFill>
              </a:rPr>
              <a:t>self.geekAge</a:t>
            </a:r>
            <a:r>
              <a:rPr lang="en-US" sz="1000" b="1" dirty="0" smtClean="0">
                <a:solidFill>
                  <a:schemeClr val="tx1"/>
                </a:solidFill>
              </a:rPr>
              <a:t>)</a:t>
            </a:r>
          </a:p>
          <a:p>
            <a:pPr fontAlgn="base"/>
            <a:r>
              <a:rPr lang="en-US" sz="1000" b="1" dirty="0" smtClean="0">
                <a:solidFill>
                  <a:schemeClr val="tx1"/>
                </a:solidFill>
              </a:rPr>
              <a:t> </a:t>
            </a:r>
            <a:r>
              <a:rPr lang="en-US" sz="1000" b="1" i="1" dirty="0">
                <a:solidFill>
                  <a:schemeClr val="tx1"/>
                </a:solidFill>
              </a:rPr>
              <a:t># creating object of the class</a:t>
            </a:r>
            <a:r>
              <a:rPr lang="en-US" sz="1000" b="1" dirty="0">
                <a:solidFill>
                  <a:schemeClr val="tx1"/>
                </a:solidFill>
              </a:rPr>
              <a:t> </a:t>
            </a:r>
            <a:endParaRPr lang="en-US" sz="1000" b="1" dirty="0" smtClean="0">
              <a:solidFill>
                <a:schemeClr val="tx1"/>
              </a:solidFill>
            </a:endParaRPr>
          </a:p>
          <a:p>
            <a:pPr fontAlgn="base"/>
            <a:r>
              <a:rPr lang="en-US" sz="1000" b="1" dirty="0" smtClean="0">
                <a:solidFill>
                  <a:schemeClr val="tx1"/>
                </a:solidFill>
              </a:rPr>
              <a:t>    </a:t>
            </a:r>
            <a:r>
              <a:rPr lang="en-US" sz="1000" b="1" dirty="0" err="1" smtClean="0">
                <a:solidFill>
                  <a:schemeClr val="tx1"/>
                </a:solidFill>
              </a:rPr>
              <a:t>obj</a:t>
            </a:r>
            <a:r>
              <a:rPr lang="en-US" sz="1000" b="1" dirty="0" smtClean="0">
                <a:solidFill>
                  <a:schemeClr val="tx1"/>
                </a:solidFill>
              </a:rPr>
              <a:t> </a:t>
            </a:r>
            <a:r>
              <a:rPr lang="en-US" sz="1000" b="1" dirty="0">
                <a:solidFill>
                  <a:schemeClr val="tx1"/>
                </a:solidFill>
              </a:rPr>
              <a:t>= Geek("R2J", 20) </a:t>
            </a:r>
            <a:endParaRPr lang="en-US" sz="1000" b="1" dirty="0" smtClean="0">
              <a:solidFill>
                <a:schemeClr val="tx1"/>
              </a:solidFill>
            </a:endParaRPr>
          </a:p>
          <a:p>
            <a:pPr fontAlgn="base"/>
            <a:r>
              <a:rPr lang="en-US" sz="1000" b="1" i="1" dirty="0" smtClean="0">
                <a:solidFill>
                  <a:schemeClr val="tx1"/>
                </a:solidFill>
              </a:rPr>
              <a:t># </a:t>
            </a:r>
            <a:r>
              <a:rPr lang="en-US" sz="1000" b="1" i="1" dirty="0">
                <a:solidFill>
                  <a:schemeClr val="tx1"/>
                </a:solidFill>
              </a:rPr>
              <a:t>accessing public data member</a:t>
            </a:r>
            <a:r>
              <a:rPr lang="en-US" sz="1000" b="1" dirty="0">
                <a:solidFill>
                  <a:schemeClr val="tx1"/>
                </a:solidFill>
              </a:rPr>
              <a:t> </a:t>
            </a:r>
            <a:endParaRPr lang="en-US" sz="1000" b="1" dirty="0" smtClean="0">
              <a:solidFill>
                <a:schemeClr val="tx1"/>
              </a:solidFill>
            </a:endParaRPr>
          </a:p>
          <a:p>
            <a:pPr fontAlgn="base"/>
            <a:r>
              <a:rPr lang="en-US" sz="1000" b="1" dirty="0" smtClean="0">
                <a:solidFill>
                  <a:schemeClr val="tx1"/>
                </a:solidFill>
              </a:rPr>
              <a:t>    print</a:t>
            </a:r>
            <a:r>
              <a:rPr lang="en-US" sz="1000" b="1" dirty="0">
                <a:solidFill>
                  <a:schemeClr val="tx1"/>
                </a:solidFill>
              </a:rPr>
              <a:t>("Name: ", </a:t>
            </a:r>
            <a:r>
              <a:rPr lang="en-US" sz="1000" b="1" dirty="0" err="1">
                <a:solidFill>
                  <a:schemeClr val="tx1"/>
                </a:solidFill>
              </a:rPr>
              <a:t>obj.geekName</a:t>
            </a:r>
            <a:r>
              <a:rPr lang="en-US" sz="1000" b="1" dirty="0">
                <a:solidFill>
                  <a:schemeClr val="tx1"/>
                </a:solidFill>
              </a:rPr>
              <a:t>) </a:t>
            </a:r>
            <a:endParaRPr lang="en-US" sz="1000" b="1" dirty="0" smtClean="0">
              <a:solidFill>
                <a:schemeClr val="tx1"/>
              </a:solidFill>
            </a:endParaRPr>
          </a:p>
          <a:p>
            <a:pPr fontAlgn="base"/>
            <a:r>
              <a:rPr lang="en-US" sz="1000" b="1" i="1" dirty="0" smtClean="0">
                <a:solidFill>
                  <a:schemeClr val="tx1"/>
                </a:solidFill>
              </a:rPr>
              <a:t># </a:t>
            </a:r>
            <a:r>
              <a:rPr lang="en-US" sz="1000" b="1" i="1" dirty="0">
                <a:solidFill>
                  <a:schemeClr val="tx1"/>
                </a:solidFill>
              </a:rPr>
              <a:t>calling public member function of the class</a:t>
            </a:r>
            <a:r>
              <a:rPr lang="en-US" sz="1000" b="1" dirty="0">
                <a:solidFill>
                  <a:schemeClr val="tx1"/>
                </a:solidFill>
              </a:rPr>
              <a:t> </a:t>
            </a:r>
            <a:endParaRPr lang="en-US" sz="1000" b="1" dirty="0" smtClean="0">
              <a:solidFill>
                <a:schemeClr val="tx1"/>
              </a:solidFill>
            </a:endParaRPr>
          </a:p>
          <a:p>
            <a:pPr fontAlgn="base"/>
            <a:r>
              <a:rPr lang="en-US" sz="1000" b="1" dirty="0" smtClean="0">
                <a:solidFill>
                  <a:schemeClr val="tx1"/>
                </a:solidFill>
              </a:rPr>
              <a:t>   </a:t>
            </a:r>
            <a:r>
              <a:rPr lang="en-US" sz="1000" b="1" dirty="0" err="1" smtClean="0">
                <a:solidFill>
                  <a:schemeClr val="tx1"/>
                </a:solidFill>
              </a:rPr>
              <a:t>obj.displayAge</a:t>
            </a:r>
            <a:r>
              <a:rPr lang="en-US" sz="1000" b="1" dirty="0" smtClean="0">
                <a:solidFill>
                  <a:schemeClr val="tx1"/>
                </a:solidFill>
              </a:rPr>
              <a:t>()</a:t>
            </a:r>
            <a:endParaRPr lang="en-US" sz="1100" dirty="0"/>
          </a:p>
        </p:txBody>
      </p:sp>
    </p:spTree>
    <p:extLst>
      <p:ext uri="{BB962C8B-B14F-4D97-AF65-F5344CB8AC3E}">
        <p14:creationId xmlns:p14="http://schemas.microsoft.com/office/powerpoint/2010/main" val="42794308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fontAlgn="base"/>
            <a:r>
              <a:rPr lang="en-US" sz="2400" b="1" dirty="0"/>
              <a:t>Access Modifiers in Python : Public, Private and Protected</a:t>
            </a:r>
          </a:p>
        </p:txBody>
      </p:sp>
      <p:sp>
        <p:nvSpPr>
          <p:cNvPr id="104" name="Google Shape;104;p16"/>
          <p:cNvSpPr txBox="1"/>
          <p:nvPr/>
        </p:nvSpPr>
        <p:spPr>
          <a:xfrm>
            <a:off x="321600" y="526882"/>
            <a:ext cx="8500800" cy="2708403"/>
          </a:xfrm>
          <a:prstGeom prst="rect">
            <a:avLst/>
          </a:prstGeom>
          <a:noFill/>
          <a:ln>
            <a:noFill/>
          </a:ln>
        </p:spPr>
        <p:txBody>
          <a:bodyPr spcFirstLastPara="1" wrap="square" lIns="91425" tIns="91425" rIns="91425" bIns="91425" anchor="t" anchorCtr="0">
            <a:spAutoFit/>
          </a:bodyPr>
          <a:lstStyle/>
          <a:p>
            <a:pPr fontAlgn="base"/>
            <a:r>
              <a:rPr lang="en-US" b="1" u="sng" dirty="0"/>
              <a:t>Protected Access Modifier</a:t>
            </a:r>
            <a:r>
              <a:rPr lang="en-US" b="1" u="sng" dirty="0" smtClean="0"/>
              <a:t>:</a:t>
            </a:r>
          </a:p>
          <a:p>
            <a:pPr fontAlgn="base"/>
            <a:endParaRPr lang="en-US" b="1" u="sng" dirty="0"/>
          </a:p>
          <a:p>
            <a:pPr fontAlgn="base"/>
            <a:r>
              <a:rPr lang="en-US" dirty="0"/>
              <a:t>The members of a class that are declared protected are only accessible to a class derived from it. Data members of a class are declared protected by adding a single underscore ‘_’ symbol before the data member of that class. </a:t>
            </a:r>
            <a:endParaRPr lang="en-US" dirty="0" smtClean="0"/>
          </a:p>
          <a:p>
            <a:pPr fontAlgn="base"/>
            <a:endParaRPr lang="en-US" dirty="0"/>
          </a:p>
          <a:p>
            <a:pPr fontAlgn="base"/>
            <a:r>
              <a:rPr lang="en-US" b="1" u="sng" dirty="0"/>
              <a:t>Private Access Modifier</a:t>
            </a:r>
            <a:r>
              <a:rPr lang="en-US" b="1" u="sng" dirty="0" smtClean="0"/>
              <a:t>:</a:t>
            </a:r>
          </a:p>
          <a:p>
            <a:pPr fontAlgn="base"/>
            <a:endParaRPr lang="en-US" b="1" dirty="0"/>
          </a:p>
          <a:p>
            <a:pPr fontAlgn="base"/>
            <a:r>
              <a:rPr lang="en-US" dirty="0"/>
              <a:t>The members of a class that are declared private are accessible within the class only, private access modifier is the most secure access modifier. Data members of a class are declared private by adding a double underscore ‘__’ symbol before the data member of that class.</a:t>
            </a:r>
          </a:p>
          <a:p>
            <a:pPr fontAlgn="base"/>
            <a:endParaRPr lang="en-US" sz="1000" dirty="0"/>
          </a:p>
        </p:txBody>
      </p:sp>
    </p:spTree>
    <p:extLst>
      <p:ext uri="{BB962C8B-B14F-4D97-AF65-F5344CB8AC3E}">
        <p14:creationId xmlns:p14="http://schemas.microsoft.com/office/powerpoint/2010/main" val="35054133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PYTHON- </a:t>
            </a:r>
            <a:r>
              <a:rPr lang="en-US" sz="2400" b="1" dirty="0"/>
              <a:t>Association, Aggregation, Composition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376" y="662473"/>
            <a:ext cx="7109928" cy="3554964"/>
          </a:xfrm>
          <a:prstGeom prst="rect">
            <a:avLst/>
          </a:prstGeom>
        </p:spPr>
      </p:pic>
    </p:spTree>
    <p:extLst>
      <p:ext uri="{BB962C8B-B14F-4D97-AF65-F5344CB8AC3E}">
        <p14:creationId xmlns:p14="http://schemas.microsoft.com/office/powerpoint/2010/main" val="879246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PYTHON- </a:t>
            </a:r>
            <a:r>
              <a:rPr lang="en-US" sz="2400" b="1" dirty="0"/>
              <a:t>Association, Aggregation, Composition</a:t>
            </a:r>
          </a:p>
        </p:txBody>
      </p:sp>
      <p:sp>
        <p:nvSpPr>
          <p:cNvPr id="3" name="Rectangle 2"/>
          <p:cNvSpPr/>
          <p:nvPr/>
        </p:nvSpPr>
        <p:spPr>
          <a:xfrm>
            <a:off x="466529" y="721506"/>
            <a:ext cx="8089641" cy="3539430"/>
          </a:xfrm>
          <a:prstGeom prst="rect">
            <a:avLst/>
          </a:prstGeom>
        </p:spPr>
        <p:txBody>
          <a:bodyPr wrap="square">
            <a:spAutoFit/>
          </a:bodyPr>
          <a:lstStyle/>
          <a:p>
            <a:pPr fontAlgn="base"/>
            <a:r>
              <a:rPr lang="en-US" b="1" u="sng" dirty="0" smtClean="0"/>
              <a:t>Composition</a:t>
            </a:r>
            <a:endParaRPr lang="en-US" b="1" u="sng" dirty="0"/>
          </a:p>
          <a:p>
            <a:pPr fontAlgn="base"/>
            <a:r>
              <a:rPr lang="en-US" dirty="0"/>
              <a:t>Composition is a type of Aggregation in which two entities are extremely reliant on one another.</a:t>
            </a:r>
          </a:p>
          <a:p>
            <a:pPr marL="285750" indent="-285750" fontAlgn="base">
              <a:buFont typeface="Arial" pitchFamily="34" charset="0"/>
              <a:buChar char="•"/>
            </a:pPr>
            <a:r>
              <a:rPr lang="en-US" dirty="0"/>
              <a:t>It indicates a relationship component.</a:t>
            </a:r>
          </a:p>
          <a:p>
            <a:pPr marL="285750" indent="-285750" fontAlgn="base">
              <a:buFont typeface="Arial" pitchFamily="34" charset="0"/>
              <a:buChar char="•"/>
            </a:pPr>
            <a:r>
              <a:rPr lang="en-US" dirty="0"/>
              <a:t>Both entities are dependent on each other in composition.</a:t>
            </a:r>
          </a:p>
          <a:p>
            <a:pPr marL="285750" indent="-285750" fontAlgn="base">
              <a:buFont typeface="Arial" pitchFamily="34" charset="0"/>
              <a:buChar char="•"/>
            </a:pPr>
            <a:r>
              <a:rPr lang="en-US" dirty="0"/>
              <a:t>The composed object cannot exist without the other entity when there is a composition between two entities</a:t>
            </a:r>
            <a:r>
              <a:rPr lang="en-US" dirty="0" smtClean="0"/>
              <a:t>.</a:t>
            </a:r>
          </a:p>
          <a:p>
            <a:pPr marL="285750" indent="-285750" fontAlgn="base">
              <a:buFont typeface="Arial" pitchFamily="34" charset="0"/>
              <a:buChar char="•"/>
            </a:pPr>
            <a:endParaRPr lang="en-US" dirty="0"/>
          </a:p>
          <a:p>
            <a:pPr fontAlgn="base"/>
            <a:r>
              <a:rPr lang="en-US" b="1" u="sng" dirty="0" smtClean="0"/>
              <a:t>Aggregation</a:t>
            </a:r>
            <a:endParaRPr lang="en-US" b="1" u="sng" dirty="0"/>
          </a:p>
          <a:p>
            <a:pPr fontAlgn="base"/>
            <a:r>
              <a:rPr lang="en-US" dirty="0"/>
              <a:t>Aggregation is a concept in which an object of one class can own or access another independent object of another class. </a:t>
            </a:r>
          </a:p>
          <a:p>
            <a:pPr marL="285750" indent="-285750" fontAlgn="base">
              <a:buFont typeface="Arial" pitchFamily="34" charset="0"/>
              <a:buChar char="•"/>
            </a:pPr>
            <a:r>
              <a:rPr lang="en-US" dirty="0"/>
              <a:t>It represents Has-A’s relationship.</a:t>
            </a:r>
          </a:p>
          <a:p>
            <a:pPr marL="285750" indent="-285750" fontAlgn="base">
              <a:buFont typeface="Arial" pitchFamily="34" charset="0"/>
              <a:buChar char="•"/>
            </a:pPr>
            <a:r>
              <a:rPr lang="en-US" dirty="0"/>
              <a:t>It is a </a:t>
            </a:r>
            <a:r>
              <a:rPr lang="en-US" b="1" dirty="0"/>
              <a:t>unidirectional association</a:t>
            </a:r>
            <a:r>
              <a:rPr lang="en-US" dirty="0"/>
              <a:t> i.e. a one-way relationship. For example, a department can have students but vice versa is not possible and thus unidirectional in nature.</a:t>
            </a:r>
          </a:p>
          <a:p>
            <a:pPr marL="285750" indent="-285750" fontAlgn="base">
              <a:buFont typeface="Arial" pitchFamily="34" charset="0"/>
              <a:buChar char="•"/>
            </a:pPr>
            <a:r>
              <a:rPr lang="en-US" dirty="0"/>
              <a:t>In Aggregation,</a:t>
            </a:r>
            <a:r>
              <a:rPr lang="en-US" b="1" dirty="0"/>
              <a:t> both the entries can survive individually</a:t>
            </a:r>
            <a:r>
              <a:rPr lang="en-US" dirty="0"/>
              <a:t> which means ending one entity will not affect the other entity.</a:t>
            </a:r>
          </a:p>
          <a:p>
            <a:pPr fontAlgn="base"/>
            <a:endParaRPr lang="en-US" dirty="0"/>
          </a:p>
        </p:txBody>
      </p:sp>
    </p:spTree>
    <p:extLst>
      <p:ext uri="{BB962C8B-B14F-4D97-AF65-F5344CB8AC3E}">
        <p14:creationId xmlns:p14="http://schemas.microsoft.com/office/powerpoint/2010/main" val="1730663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386923"/>
          </a:xfrm>
          <a:prstGeom prst="rect">
            <a:avLst/>
          </a:prstGeom>
        </p:spPr>
        <p:txBody>
          <a:bodyPr spcFirstLastPara="1" wrap="square" lIns="91425" tIns="91425" rIns="91425" bIns="91425" anchor="t" anchorCtr="0">
            <a:noAutofit/>
          </a:bodyPr>
          <a:lstStyle/>
          <a:p>
            <a:pPr algn="ctr"/>
            <a:r>
              <a:rPr lang="en-US" sz="2600" b="1" dirty="0"/>
              <a:t>PYTHON FUNCTION</a:t>
            </a:r>
            <a:endParaRPr lang="en-US" sz="2600" b="1" dirty="0">
              <a:latin typeface="+mj-lt"/>
            </a:endParaRPr>
          </a:p>
        </p:txBody>
      </p:sp>
      <p:sp>
        <p:nvSpPr>
          <p:cNvPr id="104" name="Google Shape;104;p16"/>
          <p:cNvSpPr txBox="1"/>
          <p:nvPr/>
        </p:nvSpPr>
        <p:spPr>
          <a:xfrm>
            <a:off x="321600" y="386922"/>
            <a:ext cx="8500800" cy="4616618"/>
          </a:xfrm>
          <a:prstGeom prst="rect">
            <a:avLst/>
          </a:prstGeom>
          <a:noFill/>
          <a:ln>
            <a:noFill/>
          </a:ln>
        </p:spPr>
        <p:txBody>
          <a:bodyPr spcFirstLastPara="1" wrap="square" lIns="91425" tIns="91425" rIns="91425" bIns="91425" anchor="t" anchorCtr="0">
            <a:spAutoFit/>
          </a:bodyPr>
          <a:lstStyle/>
          <a:p>
            <a:r>
              <a:rPr lang="en-US" sz="1200" b="1" u="sng" dirty="0" smtClean="0"/>
              <a:t>Function Arguments:</a:t>
            </a:r>
            <a:endParaRPr lang="en-US" sz="1200" b="1" u="sng" dirty="0"/>
          </a:p>
          <a:p>
            <a:r>
              <a:rPr lang="en-US" sz="1200" dirty="0"/>
              <a:t>Information can be passed into functions as arguments</a:t>
            </a:r>
            <a:r>
              <a:rPr lang="en-US" sz="1200" dirty="0" smtClean="0"/>
              <a:t>.</a:t>
            </a:r>
          </a:p>
          <a:p>
            <a:r>
              <a:rPr lang="en-US" sz="1200" dirty="0"/>
              <a:t>Arguments are specified after the function name, inside the parentheses. You can add as many arguments as you want, just separate them with a comma</a:t>
            </a:r>
            <a:r>
              <a:rPr lang="en-US" sz="1200" dirty="0" smtClean="0"/>
              <a:t>.</a:t>
            </a:r>
          </a:p>
          <a:p>
            <a:endParaRPr lang="en-US" sz="1200" dirty="0"/>
          </a:p>
          <a:p>
            <a:r>
              <a:rPr lang="en-US" sz="1200" b="1" dirty="0" err="1">
                <a:solidFill>
                  <a:schemeClr val="tx1"/>
                </a:solidFill>
              </a:rPr>
              <a:t>def</a:t>
            </a:r>
            <a:r>
              <a:rPr lang="en-US" sz="1200" b="1" dirty="0">
                <a:solidFill>
                  <a:schemeClr val="tx1"/>
                </a:solidFill>
              </a:rPr>
              <a:t> </a:t>
            </a:r>
            <a:r>
              <a:rPr lang="en-US" sz="1200" b="1" dirty="0" err="1" smtClean="0">
                <a:solidFill>
                  <a:schemeClr val="tx1"/>
                </a:solidFill>
              </a:rPr>
              <a:t>my_function</a:t>
            </a:r>
            <a:r>
              <a:rPr lang="en-US" sz="1200" b="1" dirty="0" smtClean="0">
                <a:solidFill>
                  <a:schemeClr val="tx1"/>
                </a:solidFill>
              </a:rPr>
              <a:t>(name</a:t>
            </a:r>
            <a:r>
              <a:rPr lang="en-US" sz="1200" b="1" dirty="0">
                <a:solidFill>
                  <a:schemeClr val="tx1"/>
                </a:solidFill>
              </a:rPr>
              <a:t>):</a:t>
            </a:r>
            <a:br>
              <a:rPr lang="en-US" sz="1200" b="1" dirty="0">
                <a:solidFill>
                  <a:schemeClr val="tx1"/>
                </a:solidFill>
              </a:rPr>
            </a:br>
            <a:r>
              <a:rPr lang="en-US" sz="1200" b="1" dirty="0">
                <a:solidFill>
                  <a:schemeClr val="tx1"/>
                </a:solidFill>
              </a:rPr>
              <a:t>  </a:t>
            </a:r>
            <a:r>
              <a:rPr lang="en-US" sz="1200" b="1" dirty="0" smtClean="0">
                <a:solidFill>
                  <a:schemeClr val="tx1"/>
                </a:solidFill>
              </a:rPr>
              <a:t>print(name </a:t>
            </a:r>
            <a:r>
              <a:rPr lang="en-US" sz="1200" b="1" dirty="0">
                <a:solidFill>
                  <a:schemeClr val="tx1"/>
                </a:solidFill>
              </a:rPr>
              <a:t>+ " </a:t>
            </a:r>
            <a:r>
              <a:rPr lang="en-US" sz="1200" b="1" dirty="0" smtClean="0">
                <a:solidFill>
                  <a:schemeClr val="tx1"/>
                </a:solidFill>
              </a:rPr>
              <a:t>Training")</a:t>
            </a:r>
            <a:r>
              <a:rPr lang="en-US" sz="1200" b="1" dirty="0">
                <a:solidFill>
                  <a:schemeClr val="tx1"/>
                </a:solidFill>
              </a:rPr>
              <a:t/>
            </a:r>
            <a:br>
              <a:rPr lang="en-US" sz="1200" b="1" dirty="0">
                <a:solidFill>
                  <a:schemeClr val="tx1"/>
                </a:solidFill>
              </a:rPr>
            </a:br>
            <a:r>
              <a:rPr lang="en-US" sz="1200" b="1" dirty="0">
                <a:solidFill>
                  <a:schemeClr val="tx1"/>
                </a:solidFill>
              </a:rPr>
              <a:t/>
            </a:r>
            <a:br>
              <a:rPr lang="en-US" sz="1200" b="1" dirty="0">
                <a:solidFill>
                  <a:schemeClr val="tx1"/>
                </a:solidFill>
              </a:rPr>
            </a:br>
            <a:r>
              <a:rPr lang="en-US" sz="1200" b="1" dirty="0" err="1">
                <a:solidFill>
                  <a:schemeClr val="tx1"/>
                </a:solidFill>
              </a:rPr>
              <a:t>my_function</a:t>
            </a:r>
            <a:r>
              <a:rPr lang="en-US" sz="1200" b="1" dirty="0" smtClean="0">
                <a:solidFill>
                  <a:schemeClr val="tx1"/>
                </a:solidFill>
              </a:rPr>
              <a:t>(“PNY")</a:t>
            </a:r>
          </a:p>
          <a:p>
            <a:endParaRPr lang="en-US" sz="1200" b="1" dirty="0">
              <a:solidFill>
                <a:schemeClr val="tx1"/>
              </a:solidFill>
            </a:endParaRPr>
          </a:p>
          <a:p>
            <a:r>
              <a:rPr lang="en-US" sz="1200" b="1" u="sng" dirty="0"/>
              <a:t>Number of </a:t>
            </a:r>
            <a:r>
              <a:rPr lang="en-US" sz="1200" b="1" u="sng" dirty="0" smtClean="0"/>
              <a:t>Arguments</a:t>
            </a:r>
          </a:p>
          <a:p>
            <a:r>
              <a:rPr lang="en-US" sz="1200" dirty="0"/>
              <a:t>This function expects 2 arguments, and gets 2 arguments</a:t>
            </a:r>
            <a:r>
              <a:rPr lang="en-US" sz="1200" dirty="0" smtClean="0"/>
              <a:t>:</a:t>
            </a:r>
          </a:p>
          <a:p>
            <a:endParaRPr lang="en-US" sz="1200" b="1" u="sng" dirty="0"/>
          </a:p>
          <a:p>
            <a:r>
              <a:rPr lang="en-US" sz="1200" b="1" dirty="0" err="1">
                <a:solidFill>
                  <a:schemeClr val="tx1"/>
                </a:solidFill>
              </a:rPr>
              <a:t>def</a:t>
            </a:r>
            <a:r>
              <a:rPr lang="en-US" sz="1200" b="1" dirty="0">
                <a:solidFill>
                  <a:schemeClr val="tx1"/>
                </a:solidFill>
              </a:rPr>
              <a:t> </a:t>
            </a:r>
            <a:r>
              <a:rPr lang="en-US" sz="1200" b="1" dirty="0" err="1" smtClean="0">
                <a:solidFill>
                  <a:schemeClr val="tx1"/>
                </a:solidFill>
              </a:rPr>
              <a:t>my_function</a:t>
            </a:r>
            <a:r>
              <a:rPr lang="en-US" sz="1200" b="1" dirty="0" smtClean="0">
                <a:solidFill>
                  <a:schemeClr val="tx1"/>
                </a:solidFill>
              </a:rPr>
              <a:t>(name</a:t>
            </a:r>
            <a:r>
              <a:rPr lang="en-US" sz="1200" b="1" dirty="0">
                <a:solidFill>
                  <a:schemeClr val="tx1"/>
                </a:solidFill>
              </a:rPr>
              <a:t>, </a:t>
            </a:r>
            <a:r>
              <a:rPr lang="en-US" sz="1200" b="1" dirty="0" err="1">
                <a:solidFill>
                  <a:schemeClr val="tx1"/>
                </a:solidFill>
              </a:rPr>
              <a:t>lname</a:t>
            </a:r>
            <a:r>
              <a:rPr lang="en-US" sz="1200" b="1" dirty="0">
                <a:solidFill>
                  <a:schemeClr val="tx1"/>
                </a:solidFill>
              </a:rPr>
              <a:t>):</a:t>
            </a:r>
            <a:br>
              <a:rPr lang="en-US" sz="1200" b="1" dirty="0">
                <a:solidFill>
                  <a:schemeClr val="tx1"/>
                </a:solidFill>
              </a:rPr>
            </a:br>
            <a:r>
              <a:rPr lang="en-US" sz="1200" b="1" dirty="0">
                <a:solidFill>
                  <a:schemeClr val="tx1"/>
                </a:solidFill>
              </a:rPr>
              <a:t>  print(</a:t>
            </a:r>
            <a:r>
              <a:rPr lang="en-US" sz="1200" b="1" dirty="0" err="1">
                <a:solidFill>
                  <a:schemeClr val="tx1"/>
                </a:solidFill>
              </a:rPr>
              <a:t>fname</a:t>
            </a:r>
            <a:r>
              <a:rPr lang="en-US" sz="1200" b="1" dirty="0">
                <a:solidFill>
                  <a:schemeClr val="tx1"/>
                </a:solidFill>
              </a:rPr>
              <a:t> + " " + </a:t>
            </a:r>
            <a:r>
              <a:rPr lang="en-US" sz="1200" b="1" dirty="0" err="1">
                <a:solidFill>
                  <a:schemeClr val="tx1"/>
                </a:solidFill>
              </a:rPr>
              <a:t>lname</a:t>
            </a:r>
            <a:r>
              <a:rPr lang="en-US" sz="1200" b="1" dirty="0">
                <a:solidFill>
                  <a:schemeClr val="tx1"/>
                </a:solidFill>
              </a:rPr>
              <a:t>)</a:t>
            </a:r>
            <a:br>
              <a:rPr lang="en-US" sz="1200" b="1" dirty="0">
                <a:solidFill>
                  <a:schemeClr val="tx1"/>
                </a:solidFill>
              </a:rPr>
            </a:br>
            <a:r>
              <a:rPr lang="en-US" sz="1200" b="1" dirty="0">
                <a:solidFill>
                  <a:schemeClr val="tx1"/>
                </a:solidFill>
              </a:rPr>
              <a:t/>
            </a:r>
            <a:br>
              <a:rPr lang="en-US" sz="1200" b="1" dirty="0">
                <a:solidFill>
                  <a:schemeClr val="tx1"/>
                </a:solidFill>
              </a:rPr>
            </a:br>
            <a:r>
              <a:rPr lang="en-US" sz="1200" b="1" dirty="0" err="1">
                <a:solidFill>
                  <a:schemeClr val="tx1"/>
                </a:solidFill>
              </a:rPr>
              <a:t>my_function</a:t>
            </a:r>
            <a:r>
              <a:rPr lang="en-US" sz="1200" b="1" dirty="0" smtClean="0">
                <a:solidFill>
                  <a:schemeClr val="tx1"/>
                </a:solidFill>
              </a:rPr>
              <a:t>(“</a:t>
            </a:r>
            <a:r>
              <a:rPr lang="en-US" sz="1200" b="1" dirty="0" err="1" smtClean="0">
                <a:solidFill>
                  <a:schemeClr val="tx1"/>
                </a:solidFill>
              </a:rPr>
              <a:t>Azam</a:t>
            </a:r>
            <a:r>
              <a:rPr lang="en-US" sz="1200" b="1" dirty="0" smtClean="0">
                <a:solidFill>
                  <a:schemeClr val="tx1"/>
                </a:solidFill>
              </a:rPr>
              <a:t>",</a:t>
            </a:r>
            <a:r>
              <a:rPr lang="en-US" sz="1200" b="1" dirty="0">
                <a:solidFill>
                  <a:schemeClr val="tx1"/>
                </a:solidFill>
              </a:rPr>
              <a:t> "</a:t>
            </a:r>
            <a:r>
              <a:rPr lang="en-US" sz="1200" b="1" dirty="0" smtClean="0">
                <a:solidFill>
                  <a:schemeClr val="tx1"/>
                </a:solidFill>
              </a:rPr>
              <a:t>Rashid")</a:t>
            </a:r>
          </a:p>
          <a:p>
            <a:endParaRPr lang="en-US" sz="1200" b="1" u="sng" dirty="0">
              <a:solidFill>
                <a:schemeClr val="tx1"/>
              </a:solidFill>
            </a:endParaRPr>
          </a:p>
          <a:p>
            <a:r>
              <a:rPr lang="en-US" sz="1200" b="1" u="sng" dirty="0"/>
              <a:t>Return Values</a:t>
            </a:r>
          </a:p>
          <a:p>
            <a:r>
              <a:rPr lang="en-US" sz="1200" dirty="0"/>
              <a:t>To let a function return a value, use the return statement:</a:t>
            </a:r>
          </a:p>
          <a:p>
            <a:r>
              <a:rPr lang="en-US" sz="1200" b="1" dirty="0" err="1">
                <a:solidFill>
                  <a:schemeClr val="tx1"/>
                </a:solidFill>
              </a:rPr>
              <a:t>def</a:t>
            </a:r>
            <a:r>
              <a:rPr lang="en-US" sz="1200" b="1" dirty="0">
                <a:solidFill>
                  <a:schemeClr val="tx1"/>
                </a:solidFill>
              </a:rPr>
              <a:t> </a:t>
            </a:r>
            <a:r>
              <a:rPr lang="en-US" sz="1200" b="1" dirty="0" err="1">
                <a:solidFill>
                  <a:schemeClr val="tx1"/>
                </a:solidFill>
              </a:rPr>
              <a:t>my_function</a:t>
            </a:r>
            <a:r>
              <a:rPr lang="en-US" sz="1200" b="1" dirty="0">
                <a:solidFill>
                  <a:schemeClr val="tx1"/>
                </a:solidFill>
              </a:rPr>
              <a:t>(x):</a:t>
            </a:r>
            <a:br>
              <a:rPr lang="en-US" sz="1200" b="1" dirty="0">
                <a:solidFill>
                  <a:schemeClr val="tx1"/>
                </a:solidFill>
              </a:rPr>
            </a:br>
            <a:r>
              <a:rPr lang="en-US" sz="1200" b="1" dirty="0">
                <a:solidFill>
                  <a:schemeClr val="tx1"/>
                </a:solidFill>
              </a:rPr>
              <a:t>  return 5 * x</a:t>
            </a:r>
            <a:br>
              <a:rPr lang="en-US" sz="1200" b="1" dirty="0">
                <a:solidFill>
                  <a:schemeClr val="tx1"/>
                </a:solidFill>
              </a:rPr>
            </a:br>
            <a:r>
              <a:rPr lang="en-US" sz="1200" b="1" dirty="0">
                <a:solidFill>
                  <a:schemeClr val="tx1"/>
                </a:solidFill>
              </a:rPr>
              <a:t/>
            </a:r>
            <a:br>
              <a:rPr lang="en-US" sz="1200" b="1" dirty="0">
                <a:solidFill>
                  <a:schemeClr val="tx1"/>
                </a:solidFill>
              </a:rPr>
            </a:br>
            <a:r>
              <a:rPr lang="en-US" sz="1200" b="1" dirty="0">
                <a:solidFill>
                  <a:schemeClr val="tx1"/>
                </a:solidFill>
              </a:rPr>
              <a:t>print(</a:t>
            </a:r>
            <a:r>
              <a:rPr lang="en-US" sz="1200" b="1" dirty="0" err="1">
                <a:solidFill>
                  <a:schemeClr val="tx1"/>
                </a:solidFill>
              </a:rPr>
              <a:t>my_function</a:t>
            </a:r>
            <a:r>
              <a:rPr lang="en-US" sz="1200" b="1" dirty="0">
                <a:solidFill>
                  <a:schemeClr val="tx1"/>
                </a:solidFill>
              </a:rPr>
              <a:t>(3</a:t>
            </a:r>
            <a:r>
              <a:rPr lang="en-US" sz="1200" b="1" dirty="0" smtClean="0">
                <a:solidFill>
                  <a:schemeClr val="tx1"/>
                </a:solidFill>
              </a:rPr>
              <a:t>))</a:t>
            </a:r>
            <a:endParaRPr lang="en-US" sz="1200" dirty="0">
              <a:solidFill>
                <a:schemeClr val="tx1"/>
              </a:solidFill>
            </a:endParaRPr>
          </a:p>
        </p:txBody>
      </p:sp>
    </p:spTree>
    <p:extLst>
      <p:ext uri="{BB962C8B-B14F-4D97-AF65-F5344CB8AC3E}">
        <p14:creationId xmlns:p14="http://schemas.microsoft.com/office/powerpoint/2010/main" val="656189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dirty="0"/>
              <a:t>PYTHON FUNCTION</a:t>
            </a:r>
            <a:endParaRPr lang="en-US" sz="2600" b="1" dirty="0">
              <a:latin typeface="+mj-lt"/>
            </a:endParaRPr>
          </a:p>
        </p:txBody>
      </p:sp>
      <p:sp>
        <p:nvSpPr>
          <p:cNvPr id="104" name="Google Shape;104;p16"/>
          <p:cNvSpPr txBox="1"/>
          <p:nvPr/>
        </p:nvSpPr>
        <p:spPr>
          <a:xfrm>
            <a:off x="321600" y="526882"/>
            <a:ext cx="8500800" cy="3570178"/>
          </a:xfrm>
          <a:prstGeom prst="rect">
            <a:avLst/>
          </a:prstGeom>
          <a:noFill/>
          <a:ln>
            <a:noFill/>
          </a:ln>
        </p:spPr>
        <p:txBody>
          <a:bodyPr spcFirstLastPara="1" wrap="square" lIns="91425" tIns="91425" rIns="91425" bIns="91425" anchor="t" anchorCtr="0">
            <a:spAutoFit/>
          </a:bodyPr>
          <a:lstStyle/>
          <a:p>
            <a:r>
              <a:rPr lang="en-US" sz="1200" b="1" u="sng" dirty="0"/>
              <a:t>Arbitrary Keyword Arguments, **</a:t>
            </a:r>
            <a:r>
              <a:rPr lang="en-US" sz="1200" b="1" u="sng" dirty="0" err="1"/>
              <a:t>kwargs</a:t>
            </a:r>
            <a:endParaRPr lang="en-US" sz="1200" b="1" u="sng" dirty="0"/>
          </a:p>
          <a:p>
            <a:r>
              <a:rPr lang="en-US" sz="1200" dirty="0"/>
              <a:t>If you do not know how many keyword arguments that will be passed into your function, add two asterisk: ** before the parameter name in the function definition</a:t>
            </a:r>
            <a:r>
              <a:rPr lang="en-US" sz="1200" dirty="0" smtClean="0"/>
              <a:t>.</a:t>
            </a:r>
          </a:p>
          <a:p>
            <a:endParaRPr lang="en-US" sz="1200" dirty="0"/>
          </a:p>
          <a:p>
            <a:r>
              <a:rPr lang="en-US" sz="1200" dirty="0"/>
              <a:t>If the number of keyword arguments is unknown, add a double ** before the parameter name:</a:t>
            </a:r>
            <a:endParaRPr lang="en-US" sz="1200" dirty="0" smtClean="0"/>
          </a:p>
          <a:p>
            <a:endParaRPr lang="en-US" sz="1200" dirty="0"/>
          </a:p>
          <a:p>
            <a:r>
              <a:rPr lang="en-US" sz="1200" b="1" dirty="0" err="1">
                <a:solidFill>
                  <a:schemeClr val="tx1"/>
                </a:solidFill>
              </a:rPr>
              <a:t>def</a:t>
            </a:r>
            <a:r>
              <a:rPr lang="en-US" sz="1200" b="1" dirty="0">
                <a:solidFill>
                  <a:schemeClr val="tx1"/>
                </a:solidFill>
              </a:rPr>
              <a:t> </a:t>
            </a:r>
            <a:r>
              <a:rPr lang="en-US" sz="1200" b="1" dirty="0" err="1">
                <a:solidFill>
                  <a:schemeClr val="tx1"/>
                </a:solidFill>
              </a:rPr>
              <a:t>my_function</a:t>
            </a:r>
            <a:r>
              <a:rPr lang="en-US" sz="1200" b="1" dirty="0">
                <a:solidFill>
                  <a:schemeClr val="tx1"/>
                </a:solidFill>
              </a:rPr>
              <a:t>(**kid):</a:t>
            </a:r>
            <a:br>
              <a:rPr lang="en-US" sz="1200" b="1" dirty="0">
                <a:solidFill>
                  <a:schemeClr val="tx1"/>
                </a:solidFill>
              </a:rPr>
            </a:br>
            <a:r>
              <a:rPr lang="en-US" sz="1200" b="1" dirty="0">
                <a:solidFill>
                  <a:schemeClr val="tx1"/>
                </a:solidFill>
              </a:rPr>
              <a:t>  print("His last name is " + kid</a:t>
            </a:r>
            <a:r>
              <a:rPr lang="en-US" sz="1200" b="1" dirty="0" smtClean="0">
                <a:solidFill>
                  <a:schemeClr val="tx1"/>
                </a:solidFill>
              </a:rPr>
              <a:t>[“name</a:t>
            </a:r>
            <a:r>
              <a:rPr lang="en-US" sz="1200" b="1" dirty="0">
                <a:solidFill>
                  <a:schemeClr val="tx1"/>
                </a:solidFill>
              </a:rPr>
              <a:t>"])</a:t>
            </a:r>
            <a:br>
              <a:rPr lang="en-US" sz="1200" b="1" dirty="0">
                <a:solidFill>
                  <a:schemeClr val="tx1"/>
                </a:solidFill>
              </a:rPr>
            </a:br>
            <a:r>
              <a:rPr lang="en-US" sz="1200" b="1" dirty="0">
                <a:solidFill>
                  <a:schemeClr val="tx1"/>
                </a:solidFill>
              </a:rPr>
              <a:t/>
            </a:r>
            <a:br>
              <a:rPr lang="en-US" sz="1200" b="1" dirty="0">
                <a:solidFill>
                  <a:schemeClr val="tx1"/>
                </a:solidFill>
              </a:rPr>
            </a:br>
            <a:r>
              <a:rPr lang="en-US" sz="1200" b="1" dirty="0" err="1">
                <a:solidFill>
                  <a:schemeClr val="tx1"/>
                </a:solidFill>
              </a:rPr>
              <a:t>my_function</a:t>
            </a:r>
            <a:r>
              <a:rPr lang="en-US" sz="1200" b="1" dirty="0">
                <a:solidFill>
                  <a:schemeClr val="tx1"/>
                </a:solidFill>
              </a:rPr>
              <a:t>(</a:t>
            </a:r>
            <a:r>
              <a:rPr lang="en-US" sz="1200" b="1" dirty="0" err="1">
                <a:solidFill>
                  <a:schemeClr val="tx1"/>
                </a:solidFill>
              </a:rPr>
              <a:t>fname</a:t>
            </a:r>
            <a:r>
              <a:rPr lang="en-US" sz="1200" b="1" dirty="0">
                <a:solidFill>
                  <a:schemeClr val="tx1"/>
                </a:solidFill>
              </a:rPr>
              <a:t> = </a:t>
            </a:r>
            <a:r>
              <a:rPr lang="en-US" sz="1200" b="1" dirty="0" smtClean="0">
                <a:solidFill>
                  <a:schemeClr val="tx1"/>
                </a:solidFill>
              </a:rPr>
              <a:t>“Rashid", name </a:t>
            </a:r>
            <a:r>
              <a:rPr lang="en-US" sz="1200" b="1" dirty="0">
                <a:solidFill>
                  <a:schemeClr val="tx1"/>
                </a:solidFill>
              </a:rPr>
              <a:t>= </a:t>
            </a:r>
            <a:r>
              <a:rPr lang="en-US" sz="1200" b="1" dirty="0" smtClean="0">
                <a:solidFill>
                  <a:schemeClr val="tx1"/>
                </a:solidFill>
              </a:rPr>
              <a:t>“</a:t>
            </a:r>
            <a:r>
              <a:rPr lang="en-US" sz="1200" b="1" dirty="0" err="1" smtClean="0">
                <a:solidFill>
                  <a:schemeClr val="tx1"/>
                </a:solidFill>
              </a:rPr>
              <a:t>Azam</a:t>
            </a:r>
            <a:r>
              <a:rPr lang="en-US" sz="1200" b="1" dirty="0" smtClean="0">
                <a:solidFill>
                  <a:schemeClr val="tx1"/>
                </a:solidFill>
              </a:rPr>
              <a:t>")</a:t>
            </a:r>
            <a:r>
              <a:rPr lang="en-US" sz="1200" dirty="0">
                <a:solidFill>
                  <a:schemeClr val="tx1"/>
                </a:solidFill>
              </a:rPr>
              <a:t/>
            </a:r>
            <a:br>
              <a:rPr lang="en-US" sz="1200" dirty="0">
                <a:solidFill>
                  <a:schemeClr val="tx1"/>
                </a:solidFill>
              </a:rPr>
            </a:br>
            <a:endParaRPr lang="en-US" sz="1200" dirty="0" smtClean="0">
              <a:solidFill>
                <a:schemeClr val="tx1"/>
              </a:solidFill>
            </a:endParaRPr>
          </a:p>
          <a:p>
            <a:endParaRPr lang="en-US" sz="1200" dirty="0">
              <a:solidFill>
                <a:schemeClr val="tx1"/>
              </a:solidFill>
            </a:endParaRPr>
          </a:p>
          <a:p>
            <a:r>
              <a:rPr lang="en-US" sz="1200" b="1" u="sng" dirty="0"/>
              <a:t>The pass Statement</a:t>
            </a:r>
          </a:p>
          <a:p>
            <a:r>
              <a:rPr lang="en-US" sz="1200" dirty="0"/>
              <a:t>function definitions cannot be empty, but if you for some reason have a function definition with no content, put in the pass statement to avoid getting an error</a:t>
            </a:r>
            <a:r>
              <a:rPr lang="en-US" sz="1200" dirty="0" smtClean="0"/>
              <a:t>.</a:t>
            </a:r>
          </a:p>
          <a:p>
            <a:endParaRPr lang="en-US" sz="1200" dirty="0">
              <a:solidFill>
                <a:schemeClr val="tx1"/>
              </a:solidFill>
            </a:endParaRPr>
          </a:p>
          <a:p>
            <a:r>
              <a:rPr lang="en-US" sz="1200" b="1" dirty="0" err="1">
                <a:solidFill>
                  <a:schemeClr val="tx1"/>
                </a:solidFill>
              </a:rPr>
              <a:t>def</a:t>
            </a:r>
            <a:r>
              <a:rPr lang="en-US" sz="1200" b="1" dirty="0">
                <a:solidFill>
                  <a:schemeClr val="tx1"/>
                </a:solidFill>
              </a:rPr>
              <a:t> </a:t>
            </a:r>
            <a:r>
              <a:rPr lang="en-US" sz="1200" b="1" dirty="0" err="1">
                <a:solidFill>
                  <a:schemeClr val="tx1"/>
                </a:solidFill>
              </a:rPr>
              <a:t>myfunction</a:t>
            </a:r>
            <a:r>
              <a:rPr lang="en-US" sz="1200" b="1" dirty="0">
                <a:solidFill>
                  <a:schemeClr val="tx1"/>
                </a:solidFill>
              </a:rPr>
              <a:t>():</a:t>
            </a:r>
            <a:br>
              <a:rPr lang="en-US" sz="1200" b="1" dirty="0">
                <a:solidFill>
                  <a:schemeClr val="tx1"/>
                </a:solidFill>
              </a:rPr>
            </a:br>
            <a:r>
              <a:rPr lang="en-US" sz="1200" b="1" dirty="0">
                <a:solidFill>
                  <a:schemeClr val="tx1"/>
                </a:solidFill>
              </a:rPr>
              <a:t>  pass</a:t>
            </a:r>
          </a:p>
        </p:txBody>
      </p:sp>
    </p:spTree>
    <p:extLst>
      <p:ext uri="{BB962C8B-B14F-4D97-AF65-F5344CB8AC3E}">
        <p14:creationId xmlns:p14="http://schemas.microsoft.com/office/powerpoint/2010/main" val="369631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dirty="0"/>
              <a:t>PYTHON </a:t>
            </a:r>
            <a:r>
              <a:rPr lang="en-US" sz="2600" b="1" dirty="0" smtClean="0"/>
              <a:t> LAMBDA</a:t>
            </a:r>
            <a:endParaRPr lang="en-US" sz="2600" b="1" dirty="0">
              <a:latin typeface="+mj-lt"/>
            </a:endParaRPr>
          </a:p>
        </p:txBody>
      </p:sp>
      <p:sp>
        <p:nvSpPr>
          <p:cNvPr id="104" name="Google Shape;104;p16"/>
          <p:cNvSpPr txBox="1"/>
          <p:nvPr/>
        </p:nvSpPr>
        <p:spPr>
          <a:xfrm>
            <a:off x="321600" y="526882"/>
            <a:ext cx="8500800" cy="4078009"/>
          </a:xfrm>
          <a:prstGeom prst="rect">
            <a:avLst/>
          </a:prstGeom>
          <a:noFill/>
          <a:ln>
            <a:noFill/>
          </a:ln>
        </p:spPr>
        <p:txBody>
          <a:bodyPr spcFirstLastPara="1" wrap="square" lIns="91425" tIns="91425" rIns="91425" bIns="91425" anchor="t" anchorCtr="0">
            <a:spAutoFit/>
          </a:bodyPr>
          <a:lstStyle/>
          <a:p>
            <a:r>
              <a:rPr lang="en-US" sz="1100" dirty="0" smtClean="0"/>
              <a:t>A </a:t>
            </a:r>
            <a:r>
              <a:rPr lang="en-US" sz="1100" dirty="0"/>
              <a:t>lambda function is a small anonymous function.</a:t>
            </a:r>
          </a:p>
          <a:p>
            <a:r>
              <a:rPr lang="en-US" sz="1100" dirty="0"/>
              <a:t>A lambda function can take any number of arguments, but can only have one expression.</a:t>
            </a:r>
          </a:p>
          <a:p>
            <a:r>
              <a:rPr lang="en-US" sz="1100" b="1" u="sng" dirty="0" smtClean="0"/>
              <a:t>Syntax</a:t>
            </a:r>
            <a:endParaRPr lang="en-US" sz="1100" b="1" u="sng" dirty="0"/>
          </a:p>
          <a:p>
            <a:r>
              <a:rPr lang="en-US" sz="1100" b="1" dirty="0">
                <a:solidFill>
                  <a:schemeClr val="tx1"/>
                </a:solidFill>
              </a:rPr>
              <a:t>lambda </a:t>
            </a:r>
            <a:r>
              <a:rPr lang="en-US" sz="1100" b="1" i="1" dirty="0">
                <a:solidFill>
                  <a:schemeClr val="tx1"/>
                </a:solidFill>
              </a:rPr>
              <a:t>arguments </a:t>
            </a:r>
            <a:r>
              <a:rPr lang="en-US" sz="1100" b="1" dirty="0">
                <a:solidFill>
                  <a:schemeClr val="tx1"/>
                </a:solidFill>
              </a:rPr>
              <a:t>: </a:t>
            </a:r>
            <a:r>
              <a:rPr lang="en-US" sz="1100" b="1" i="1" dirty="0" smtClean="0">
                <a:solidFill>
                  <a:schemeClr val="tx1"/>
                </a:solidFill>
              </a:rPr>
              <a:t>expression</a:t>
            </a:r>
          </a:p>
          <a:p>
            <a:r>
              <a:rPr lang="en-US" sz="1100" dirty="0" smtClean="0"/>
              <a:t>The </a:t>
            </a:r>
            <a:r>
              <a:rPr lang="en-US" sz="1100" dirty="0"/>
              <a:t>expression is executed and the result is returned</a:t>
            </a:r>
            <a:r>
              <a:rPr lang="en-US" sz="1100" dirty="0" smtClean="0"/>
              <a:t>:</a:t>
            </a:r>
          </a:p>
          <a:p>
            <a:r>
              <a:rPr lang="en-US" sz="1100" dirty="0"/>
              <a:t>Add 10 to argument a, and return the result</a:t>
            </a:r>
            <a:r>
              <a:rPr lang="en-US" sz="1100" dirty="0" smtClean="0"/>
              <a:t>:</a:t>
            </a:r>
          </a:p>
          <a:p>
            <a:endParaRPr lang="en-US" sz="1100" dirty="0" smtClean="0"/>
          </a:p>
          <a:p>
            <a:r>
              <a:rPr lang="pt-BR" sz="1100" b="1" dirty="0">
                <a:solidFill>
                  <a:schemeClr val="tx1"/>
                </a:solidFill>
              </a:rPr>
              <a:t>x = </a:t>
            </a:r>
            <a:r>
              <a:rPr lang="pt-BR" sz="1100" b="1" dirty="0" smtClean="0">
                <a:solidFill>
                  <a:schemeClr val="tx1"/>
                </a:solidFill>
              </a:rPr>
              <a:t>lambda a : a </a:t>
            </a:r>
            <a:r>
              <a:rPr lang="pt-BR" sz="1100" b="1" dirty="0">
                <a:solidFill>
                  <a:schemeClr val="tx1"/>
                </a:solidFill>
              </a:rPr>
              <a:t>+ 10</a:t>
            </a:r>
            <a:br>
              <a:rPr lang="pt-BR" sz="1100" b="1" dirty="0">
                <a:solidFill>
                  <a:schemeClr val="tx1"/>
                </a:solidFill>
              </a:rPr>
            </a:br>
            <a:r>
              <a:rPr lang="pt-BR" sz="1100" b="1" dirty="0">
                <a:solidFill>
                  <a:schemeClr val="tx1"/>
                </a:solidFill>
              </a:rPr>
              <a:t>print(x(5</a:t>
            </a:r>
            <a:r>
              <a:rPr lang="pt-BR" sz="1100" b="1" dirty="0" smtClean="0">
                <a:solidFill>
                  <a:schemeClr val="tx1"/>
                </a:solidFill>
              </a:rPr>
              <a:t>))</a:t>
            </a:r>
          </a:p>
          <a:p>
            <a:endParaRPr lang="pt-BR" sz="1100" b="1" dirty="0">
              <a:solidFill>
                <a:schemeClr val="tx1"/>
              </a:solidFill>
            </a:endParaRPr>
          </a:p>
          <a:p>
            <a:r>
              <a:rPr lang="en-US" sz="1100" dirty="0"/>
              <a:t>Multiply argument a with argument b and return the result</a:t>
            </a:r>
            <a:r>
              <a:rPr lang="en-US" sz="1100" dirty="0" smtClean="0"/>
              <a:t>:</a:t>
            </a:r>
          </a:p>
          <a:p>
            <a:endParaRPr lang="en-US" sz="1100" b="1" dirty="0">
              <a:solidFill>
                <a:schemeClr val="tx1"/>
              </a:solidFill>
            </a:endParaRPr>
          </a:p>
          <a:p>
            <a:r>
              <a:rPr lang="pt-BR" sz="1100" b="1" dirty="0">
                <a:solidFill>
                  <a:schemeClr val="tx1"/>
                </a:solidFill>
              </a:rPr>
              <a:t>x = lambda a, b : a * b</a:t>
            </a:r>
            <a:br>
              <a:rPr lang="pt-BR" sz="1100" b="1" dirty="0">
                <a:solidFill>
                  <a:schemeClr val="tx1"/>
                </a:solidFill>
              </a:rPr>
            </a:br>
            <a:r>
              <a:rPr lang="pt-BR" sz="1100" b="1" dirty="0">
                <a:solidFill>
                  <a:schemeClr val="tx1"/>
                </a:solidFill>
              </a:rPr>
              <a:t>print(x(5, 6</a:t>
            </a:r>
            <a:r>
              <a:rPr lang="pt-BR" sz="1100" b="1" dirty="0" smtClean="0">
                <a:solidFill>
                  <a:schemeClr val="tx1"/>
                </a:solidFill>
              </a:rPr>
              <a:t>))</a:t>
            </a:r>
          </a:p>
          <a:p>
            <a:endParaRPr lang="pt-BR" sz="1100" b="1" dirty="0">
              <a:solidFill>
                <a:schemeClr val="tx1"/>
              </a:solidFill>
            </a:endParaRPr>
          </a:p>
          <a:p>
            <a:r>
              <a:rPr lang="en-US" sz="1100" dirty="0"/>
              <a:t>Summarize argument a, b, and c and return the result</a:t>
            </a:r>
            <a:r>
              <a:rPr lang="en-US" sz="1100" dirty="0" smtClean="0"/>
              <a:t>:</a:t>
            </a:r>
          </a:p>
          <a:p>
            <a:endParaRPr lang="en-US" sz="1100" b="1" dirty="0">
              <a:solidFill>
                <a:schemeClr val="tx1"/>
              </a:solidFill>
            </a:endParaRPr>
          </a:p>
          <a:p>
            <a:r>
              <a:rPr lang="pt-BR" sz="1100" b="1" dirty="0">
                <a:solidFill>
                  <a:schemeClr val="tx1"/>
                </a:solidFill>
              </a:rPr>
              <a:t>x = lambda a, b, c : a + b + c</a:t>
            </a:r>
            <a:br>
              <a:rPr lang="pt-BR" sz="1100" b="1" dirty="0">
                <a:solidFill>
                  <a:schemeClr val="tx1"/>
                </a:solidFill>
              </a:rPr>
            </a:br>
            <a:r>
              <a:rPr lang="pt-BR" sz="1100" b="1" dirty="0">
                <a:solidFill>
                  <a:schemeClr val="tx1"/>
                </a:solidFill>
              </a:rPr>
              <a:t>print(x(5, 6, 2</a:t>
            </a:r>
            <a:r>
              <a:rPr lang="pt-BR" sz="1100" b="1" dirty="0" smtClean="0">
                <a:solidFill>
                  <a:schemeClr val="tx1"/>
                </a:solidFill>
              </a:rPr>
              <a:t>))</a:t>
            </a:r>
          </a:p>
          <a:p>
            <a:endParaRPr lang="pt-BR" sz="1100" b="1" dirty="0">
              <a:solidFill>
                <a:schemeClr val="tx1"/>
              </a:solidFill>
            </a:endParaRPr>
          </a:p>
          <a:p>
            <a:r>
              <a:rPr lang="en-US" sz="1100" b="1" u="sng" dirty="0">
                <a:solidFill>
                  <a:schemeClr val="tx1"/>
                </a:solidFill>
              </a:rPr>
              <a:t>lambda Return</a:t>
            </a:r>
            <a:r>
              <a:rPr lang="en-US" sz="1100" b="1" i="1" u="sng" dirty="0" smtClean="0">
                <a:solidFill>
                  <a:schemeClr val="tx1"/>
                </a:solidFill>
              </a:rPr>
              <a:t>:</a:t>
            </a:r>
          </a:p>
          <a:p>
            <a:r>
              <a:rPr lang="pt-BR" sz="1100" b="1" dirty="0">
                <a:solidFill>
                  <a:schemeClr val="tx1"/>
                </a:solidFill>
              </a:rPr>
              <a:t>def myfunc(n):</a:t>
            </a:r>
            <a:br>
              <a:rPr lang="pt-BR" sz="1100" b="1" dirty="0">
                <a:solidFill>
                  <a:schemeClr val="tx1"/>
                </a:solidFill>
              </a:rPr>
            </a:br>
            <a:r>
              <a:rPr lang="pt-BR" sz="1100" b="1" dirty="0">
                <a:solidFill>
                  <a:schemeClr val="tx1"/>
                </a:solidFill>
              </a:rPr>
              <a:t>  return lambda a : a * </a:t>
            </a:r>
            <a:r>
              <a:rPr lang="pt-BR" sz="1100" b="1" dirty="0" smtClean="0">
                <a:solidFill>
                  <a:schemeClr val="tx1"/>
                </a:solidFill>
              </a:rPr>
              <a:t>n</a:t>
            </a:r>
            <a:endParaRPr lang="pt-BR" sz="1100" u="sng" dirty="0"/>
          </a:p>
        </p:txBody>
      </p:sp>
    </p:spTree>
    <p:extLst>
      <p:ext uri="{BB962C8B-B14F-4D97-AF65-F5344CB8AC3E}">
        <p14:creationId xmlns:p14="http://schemas.microsoft.com/office/powerpoint/2010/main" val="1047934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dirty="0"/>
              <a:t>PYTHON </a:t>
            </a:r>
            <a:r>
              <a:rPr lang="en-US" sz="2600" b="1" dirty="0" smtClean="0"/>
              <a:t> map() Function</a:t>
            </a:r>
            <a:endParaRPr lang="en-US" sz="2600" b="1" dirty="0">
              <a:latin typeface="+mj-lt"/>
            </a:endParaRPr>
          </a:p>
        </p:txBody>
      </p:sp>
      <p:sp>
        <p:nvSpPr>
          <p:cNvPr id="104" name="Google Shape;104;p16"/>
          <p:cNvSpPr txBox="1"/>
          <p:nvPr/>
        </p:nvSpPr>
        <p:spPr>
          <a:xfrm>
            <a:off x="321600" y="526882"/>
            <a:ext cx="8500800" cy="4431952"/>
          </a:xfrm>
          <a:prstGeom prst="rect">
            <a:avLst/>
          </a:prstGeom>
          <a:noFill/>
          <a:ln>
            <a:noFill/>
          </a:ln>
        </p:spPr>
        <p:txBody>
          <a:bodyPr spcFirstLastPara="1" wrap="square" lIns="91425" tIns="91425" rIns="91425" bIns="91425" anchor="t" anchorCtr="0">
            <a:spAutoFit/>
          </a:bodyPr>
          <a:lstStyle/>
          <a:p>
            <a:r>
              <a:rPr lang="en-US" sz="1200" b="1" dirty="0" smtClean="0"/>
              <a:t>map</a:t>
            </a:r>
            <a:r>
              <a:rPr lang="en-US" sz="1200" b="1" dirty="0"/>
              <a:t>() </a:t>
            </a:r>
            <a:r>
              <a:rPr lang="en-US" sz="1200" dirty="0"/>
              <a:t>function returns a map object(which is an iterator) of the results after applying the given function to each item of a given </a:t>
            </a:r>
            <a:r>
              <a:rPr lang="en-US" sz="1200" dirty="0" err="1"/>
              <a:t>iterable</a:t>
            </a:r>
            <a:r>
              <a:rPr lang="en-US" sz="1200" dirty="0"/>
              <a:t> (list, tuple etc</a:t>
            </a:r>
            <a:r>
              <a:rPr lang="en-US" sz="1200" dirty="0" smtClean="0"/>
              <a:t>.)</a:t>
            </a:r>
          </a:p>
          <a:p>
            <a:endParaRPr lang="pt-BR" sz="1200" b="1" dirty="0">
              <a:solidFill>
                <a:schemeClr val="tx1"/>
              </a:solidFill>
            </a:endParaRPr>
          </a:p>
          <a:p>
            <a:r>
              <a:rPr lang="en-US" sz="1200" b="1" u="sng" dirty="0" smtClean="0"/>
              <a:t>Python </a:t>
            </a:r>
            <a:r>
              <a:rPr lang="en-US" sz="1200" b="1" u="sng" dirty="0"/>
              <a:t>map() Function </a:t>
            </a:r>
            <a:r>
              <a:rPr lang="en-US" sz="1200" b="1" u="sng" dirty="0" smtClean="0"/>
              <a:t>Syntax</a:t>
            </a:r>
          </a:p>
          <a:p>
            <a:pPr fontAlgn="base"/>
            <a:r>
              <a:rPr lang="en-US" sz="1200" b="1" i="1" dirty="0" smtClean="0"/>
              <a:t>Syntax</a:t>
            </a:r>
            <a:r>
              <a:rPr lang="en-US" sz="1200" b="1" i="1" dirty="0"/>
              <a:t> </a:t>
            </a:r>
            <a:r>
              <a:rPr lang="en-US" sz="1200" i="1" dirty="0"/>
              <a:t>: map(fun, </a:t>
            </a:r>
            <a:r>
              <a:rPr lang="en-US" sz="1200" i="1" dirty="0" err="1"/>
              <a:t>iter</a:t>
            </a:r>
            <a:r>
              <a:rPr lang="en-US" sz="1200" i="1" dirty="0" smtClean="0"/>
              <a:t>)</a:t>
            </a:r>
          </a:p>
          <a:p>
            <a:pPr fontAlgn="base"/>
            <a:endParaRPr lang="en-US" sz="1200" i="1" dirty="0"/>
          </a:p>
          <a:p>
            <a:pPr fontAlgn="base"/>
            <a:r>
              <a:rPr lang="en-US" sz="1200" b="1" i="1" dirty="0"/>
              <a:t>Parameters:</a:t>
            </a:r>
            <a:endParaRPr lang="en-US" sz="1200" i="1" dirty="0"/>
          </a:p>
          <a:p>
            <a:pPr fontAlgn="base"/>
            <a:r>
              <a:rPr lang="en-US" sz="1200" b="1" i="1" dirty="0"/>
              <a:t>fun: </a:t>
            </a:r>
            <a:r>
              <a:rPr lang="en-US" sz="1200" i="1" dirty="0"/>
              <a:t>It is a function to which map passes each element of given </a:t>
            </a:r>
            <a:r>
              <a:rPr lang="en-US" sz="1200" i="1" dirty="0" err="1"/>
              <a:t>iterable</a:t>
            </a:r>
            <a:r>
              <a:rPr lang="en-US" sz="1200" i="1" dirty="0"/>
              <a:t>.</a:t>
            </a:r>
          </a:p>
          <a:p>
            <a:pPr fontAlgn="base"/>
            <a:r>
              <a:rPr lang="en-US" sz="1200" b="1" i="1" dirty="0" err="1"/>
              <a:t>iter</a:t>
            </a:r>
            <a:r>
              <a:rPr lang="en-US" sz="1200" b="1" i="1" dirty="0"/>
              <a:t>: </a:t>
            </a:r>
            <a:r>
              <a:rPr lang="en-US" sz="1200" i="1" dirty="0"/>
              <a:t>It is </a:t>
            </a:r>
            <a:r>
              <a:rPr lang="en-US" sz="1200" i="1" dirty="0" err="1"/>
              <a:t>iterable</a:t>
            </a:r>
            <a:r>
              <a:rPr lang="en-US" sz="1200" i="1" dirty="0"/>
              <a:t> which is to be mapped</a:t>
            </a:r>
            <a:r>
              <a:rPr lang="en-US" sz="1200" i="1" dirty="0" smtClean="0"/>
              <a:t>.</a:t>
            </a:r>
          </a:p>
          <a:p>
            <a:pPr fontAlgn="base"/>
            <a:endParaRPr lang="en-US" sz="1200" i="1" dirty="0"/>
          </a:p>
          <a:p>
            <a:pPr fontAlgn="base"/>
            <a:r>
              <a:rPr lang="en-US" sz="1200" b="1" i="1" dirty="0"/>
              <a:t>NOTE: </a:t>
            </a:r>
            <a:r>
              <a:rPr lang="en-US" sz="1200" i="1" dirty="0"/>
              <a:t>You can pass one or more </a:t>
            </a:r>
            <a:r>
              <a:rPr lang="en-US" sz="1200" i="1" dirty="0" err="1"/>
              <a:t>iterable</a:t>
            </a:r>
            <a:r>
              <a:rPr lang="en-US" sz="1200" i="1" dirty="0"/>
              <a:t> to the map() function</a:t>
            </a:r>
            <a:r>
              <a:rPr lang="en-US" sz="1200" i="1" dirty="0" smtClean="0"/>
              <a:t>.</a:t>
            </a:r>
          </a:p>
          <a:p>
            <a:pPr fontAlgn="base"/>
            <a:r>
              <a:rPr lang="en-US" sz="1200" b="1" i="1" dirty="0" smtClean="0"/>
              <a:t>Returns</a:t>
            </a:r>
            <a:r>
              <a:rPr lang="en-US" sz="1200" b="1" i="1" dirty="0"/>
              <a:t>: </a:t>
            </a:r>
            <a:r>
              <a:rPr lang="en-US" sz="1200" i="1" dirty="0"/>
              <a:t>Returns a list of the results after applying the given function to each item of a given </a:t>
            </a:r>
            <a:r>
              <a:rPr lang="en-US" sz="1200" i="1" dirty="0" err="1"/>
              <a:t>iterable</a:t>
            </a:r>
            <a:r>
              <a:rPr lang="en-US" sz="1200" i="1" dirty="0"/>
              <a:t> (list, tuple etc</a:t>
            </a:r>
            <a:r>
              <a:rPr lang="en-US" sz="1200" i="1" dirty="0" smtClean="0"/>
              <a:t>.)</a:t>
            </a:r>
          </a:p>
          <a:p>
            <a:pPr fontAlgn="base"/>
            <a:endParaRPr lang="en-US" sz="1200" b="1" i="1" dirty="0">
              <a:solidFill>
                <a:schemeClr val="tx1"/>
              </a:solidFill>
            </a:endParaRPr>
          </a:p>
          <a:p>
            <a:r>
              <a:rPr lang="en-US" sz="1200" b="1" i="1" dirty="0">
                <a:solidFill>
                  <a:schemeClr val="tx1"/>
                </a:solidFill>
              </a:rPr>
              <a:t> </a:t>
            </a:r>
            <a:r>
              <a:rPr lang="en-US" sz="1200" b="1" dirty="0" err="1" smtClean="0">
                <a:solidFill>
                  <a:schemeClr val="tx1"/>
                </a:solidFill>
              </a:rPr>
              <a:t>def</a:t>
            </a:r>
            <a:r>
              <a:rPr lang="en-US" sz="1200" b="1" dirty="0" smtClean="0">
                <a:solidFill>
                  <a:schemeClr val="tx1"/>
                </a:solidFill>
              </a:rPr>
              <a:t> </a:t>
            </a:r>
            <a:r>
              <a:rPr lang="en-US" sz="1200" b="1" dirty="0">
                <a:solidFill>
                  <a:schemeClr val="tx1"/>
                </a:solidFill>
              </a:rPr>
              <a:t>addition(n</a:t>
            </a:r>
            <a:r>
              <a:rPr lang="en-US" sz="1200" b="1" dirty="0" smtClean="0">
                <a:solidFill>
                  <a:schemeClr val="tx1"/>
                </a:solidFill>
              </a:rPr>
              <a:t>):</a:t>
            </a:r>
          </a:p>
          <a:p>
            <a:r>
              <a:rPr lang="en-US" sz="1200" b="1" dirty="0" smtClean="0">
                <a:solidFill>
                  <a:schemeClr val="tx1"/>
                </a:solidFill>
              </a:rPr>
              <a:t> </a:t>
            </a:r>
            <a:r>
              <a:rPr lang="en-US" sz="1200" b="1" dirty="0">
                <a:solidFill>
                  <a:schemeClr val="tx1"/>
                </a:solidFill>
              </a:rPr>
              <a:t>return n + </a:t>
            </a:r>
            <a:r>
              <a:rPr lang="en-US" sz="1200" b="1" dirty="0" smtClean="0">
                <a:solidFill>
                  <a:schemeClr val="tx1"/>
                </a:solidFill>
              </a:rPr>
              <a:t>n</a:t>
            </a:r>
          </a:p>
          <a:p>
            <a:r>
              <a:rPr lang="en-US" sz="1200" b="1" dirty="0" smtClean="0">
                <a:solidFill>
                  <a:schemeClr val="tx1"/>
                </a:solidFill>
              </a:rPr>
              <a:t> numbers </a:t>
            </a:r>
            <a:r>
              <a:rPr lang="en-US" sz="1200" b="1" dirty="0">
                <a:solidFill>
                  <a:schemeClr val="tx1"/>
                </a:solidFill>
              </a:rPr>
              <a:t>= (1, 2, 3, 4</a:t>
            </a:r>
            <a:r>
              <a:rPr lang="en-US" sz="1200" b="1" dirty="0" smtClean="0">
                <a:solidFill>
                  <a:schemeClr val="tx1"/>
                </a:solidFill>
              </a:rPr>
              <a:t>)</a:t>
            </a:r>
          </a:p>
          <a:p>
            <a:r>
              <a:rPr lang="en-US" sz="1200" b="1" dirty="0" smtClean="0">
                <a:solidFill>
                  <a:schemeClr val="tx1"/>
                </a:solidFill>
              </a:rPr>
              <a:t> </a:t>
            </a:r>
            <a:r>
              <a:rPr lang="en-US" sz="1200" b="1" dirty="0">
                <a:solidFill>
                  <a:schemeClr val="tx1"/>
                </a:solidFill>
              </a:rPr>
              <a:t>result = map(addition, numbers</a:t>
            </a:r>
            <a:r>
              <a:rPr lang="en-US" sz="1200" b="1" dirty="0" smtClean="0">
                <a:solidFill>
                  <a:schemeClr val="tx1"/>
                </a:solidFill>
              </a:rPr>
              <a:t>)</a:t>
            </a:r>
          </a:p>
          <a:p>
            <a:r>
              <a:rPr lang="en-US" sz="1200" b="1" dirty="0" smtClean="0">
                <a:solidFill>
                  <a:schemeClr val="tx1"/>
                </a:solidFill>
              </a:rPr>
              <a:t> </a:t>
            </a:r>
            <a:r>
              <a:rPr lang="en-US" sz="1200" b="1" dirty="0">
                <a:solidFill>
                  <a:schemeClr val="tx1"/>
                </a:solidFill>
              </a:rPr>
              <a:t>print(list(result</a:t>
            </a:r>
            <a:r>
              <a:rPr lang="en-US" sz="1200" b="1" dirty="0" smtClean="0">
                <a:solidFill>
                  <a:schemeClr val="tx1"/>
                </a:solidFill>
              </a:rPr>
              <a:t>))</a:t>
            </a:r>
          </a:p>
          <a:p>
            <a:endParaRPr lang="en-US" sz="1200" b="1" dirty="0">
              <a:solidFill>
                <a:schemeClr val="tx1"/>
              </a:solidFill>
            </a:endParaRPr>
          </a:p>
          <a:p>
            <a:r>
              <a:rPr lang="en-US" sz="1200" b="1" u="sng" dirty="0"/>
              <a:t>map() with Lambda Expressions</a:t>
            </a:r>
          </a:p>
          <a:p>
            <a:r>
              <a:rPr lang="en-US" sz="1200" b="1" dirty="0">
                <a:solidFill>
                  <a:schemeClr val="tx1"/>
                </a:solidFill>
              </a:rPr>
              <a:t>numbers = (1, 2, 3, 4</a:t>
            </a:r>
            <a:r>
              <a:rPr lang="en-US" sz="1200" b="1" dirty="0" smtClean="0">
                <a:solidFill>
                  <a:schemeClr val="tx1"/>
                </a:solidFill>
              </a:rPr>
              <a:t>)</a:t>
            </a:r>
          </a:p>
          <a:p>
            <a:r>
              <a:rPr lang="en-US" sz="1200" b="1" dirty="0" smtClean="0">
                <a:solidFill>
                  <a:schemeClr val="tx1"/>
                </a:solidFill>
              </a:rPr>
              <a:t>result </a:t>
            </a:r>
            <a:r>
              <a:rPr lang="en-US" sz="1200" b="1" dirty="0">
                <a:solidFill>
                  <a:schemeClr val="tx1"/>
                </a:solidFill>
              </a:rPr>
              <a:t>= map(lambda x: x + x, numbers</a:t>
            </a:r>
            <a:r>
              <a:rPr lang="en-US" sz="1200" b="1" dirty="0" smtClean="0">
                <a:solidFill>
                  <a:schemeClr val="tx1"/>
                </a:solidFill>
              </a:rPr>
              <a:t>)</a:t>
            </a:r>
          </a:p>
          <a:p>
            <a:r>
              <a:rPr lang="en-US" sz="1200" b="1" dirty="0" smtClean="0">
                <a:solidFill>
                  <a:schemeClr val="tx1"/>
                </a:solidFill>
              </a:rPr>
              <a:t>print(list(result))</a:t>
            </a:r>
            <a:endParaRPr lang="en-US" sz="1200" b="1" dirty="0">
              <a:solidFill>
                <a:schemeClr val="tx1"/>
              </a:solidFill>
            </a:endParaRPr>
          </a:p>
        </p:txBody>
      </p:sp>
    </p:spTree>
    <p:extLst>
      <p:ext uri="{BB962C8B-B14F-4D97-AF65-F5344CB8AC3E}">
        <p14:creationId xmlns:p14="http://schemas.microsoft.com/office/powerpoint/2010/main" val="16198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dirty="0"/>
              <a:t>PYTHON </a:t>
            </a:r>
            <a:r>
              <a:rPr lang="en-US" sz="2600" b="1" dirty="0" smtClean="0"/>
              <a:t> map() / filter() Function</a:t>
            </a:r>
            <a:endParaRPr lang="en-US" sz="2600" b="1" dirty="0">
              <a:latin typeface="+mj-lt"/>
            </a:endParaRPr>
          </a:p>
        </p:txBody>
      </p:sp>
      <p:sp>
        <p:nvSpPr>
          <p:cNvPr id="104" name="Google Shape;104;p16"/>
          <p:cNvSpPr txBox="1"/>
          <p:nvPr/>
        </p:nvSpPr>
        <p:spPr>
          <a:xfrm>
            <a:off x="321600" y="526882"/>
            <a:ext cx="8500800" cy="4416563"/>
          </a:xfrm>
          <a:prstGeom prst="rect">
            <a:avLst/>
          </a:prstGeom>
          <a:noFill/>
          <a:ln>
            <a:noFill/>
          </a:ln>
        </p:spPr>
        <p:txBody>
          <a:bodyPr spcFirstLastPara="1" wrap="square" lIns="91425" tIns="91425" rIns="91425" bIns="91425" anchor="t" anchorCtr="0">
            <a:spAutoFit/>
          </a:bodyPr>
          <a:lstStyle/>
          <a:p>
            <a:pPr fontAlgn="base"/>
            <a:r>
              <a:rPr lang="en-US" sz="1100" dirty="0"/>
              <a:t>The filter() method filters the given sequence with the help of a function that tests each element in the sequence to be true or not</a:t>
            </a:r>
            <a:r>
              <a:rPr lang="en-US" sz="1100" dirty="0" smtClean="0"/>
              <a:t>.</a:t>
            </a:r>
          </a:p>
          <a:p>
            <a:pPr fontAlgn="base"/>
            <a:r>
              <a:rPr lang="en-US" sz="1100" b="1" u="sng" dirty="0" smtClean="0"/>
              <a:t>Python </a:t>
            </a:r>
            <a:r>
              <a:rPr lang="en-US" sz="1100" b="1" u="sng" dirty="0"/>
              <a:t>filter() Syntax</a:t>
            </a:r>
          </a:p>
          <a:p>
            <a:pPr fontAlgn="base"/>
            <a:endParaRPr lang="en-US" sz="1100" b="1" dirty="0" smtClean="0">
              <a:solidFill>
                <a:schemeClr val="tx1"/>
              </a:solidFill>
            </a:endParaRPr>
          </a:p>
          <a:p>
            <a:pPr fontAlgn="base"/>
            <a:r>
              <a:rPr lang="en-US" sz="1100" b="1" i="1" dirty="0"/>
              <a:t>Syntax:</a:t>
            </a:r>
            <a:r>
              <a:rPr lang="en-US" sz="1100" i="1" dirty="0"/>
              <a:t> filter(function, sequence)</a:t>
            </a:r>
          </a:p>
          <a:p>
            <a:pPr fontAlgn="base"/>
            <a:r>
              <a:rPr lang="en-US" sz="1100" b="1" i="1" dirty="0"/>
              <a:t>Parameters</a:t>
            </a:r>
            <a:r>
              <a:rPr lang="en-US" sz="1100" b="1" i="1" dirty="0" smtClean="0"/>
              <a:t>:</a:t>
            </a:r>
          </a:p>
          <a:p>
            <a:pPr fontAlgn="base"/>
            <a:r>
              <a:rPr lang="en-US" sz="1100" b="1" i="1" dirty="0"/>
              <a:t>function:</a:t>
            </a:r>
            <a:r>
              <a:rPr lang="en-US" sz="1100" i="1" dirty="0"/>
              <a:t> function that tests if each element of a sequence is true or not.</a:t>
            </a:r>
          </a:p>
          <a:p>
            <a:pPr fontAlgn="base"/>
            <a:r>
              <a:rPr lang="en-US" sz="1100" b="1" i="1" dirty="0"/>
              <a:t>sequence:</a:t>
            </a:r>
            <a:r>
              <a:rPr lang="en-US" sz="1100" i="1" dirty="0"/>
              <a:t> sequence which needs to be filtered, it can be sets, lists, tuples, or containers of any iterators.</a:t>
            </a:r>
          </a:p>
          <a:p>
            <a:pPr fontAlgn="base"/>
            <a:endParaRPr lang="en-US" sz="1100" i="1" dirty="0" smtClean="0"/>
          </a:p>
          <a:p>
            <a:pPr fontAlgn="base"/>
            <a:r>
              <a:rPr lang="en-US" sz="1100" b="1" i="1" dirty="0"/>
              <a:t>Returns: </a:t>
            </a:r>
            <a:r>
              <a:rPr lang="en-US" sz="1100" i="1" dirty="0"/>
              <a:t>an iterator that is already filtered.</a:t>
            </a:r>
          </a:p>
          <a:p>
            <a:pPr fontAlgn="base"/>
            <a:endParaRPr lang="en-US" sz="1100" b="1" dirty="0" smtClean="0">
              <a:solidFill>
                <a:schemeClr val="tx1"/>
              </a:solidFill>
            </a:endParaRPr>
          </a:p>
          <a:p>
            <a:pPr fontAlgn="base"/>
            <a:r>
              <a:rPr lang="en-US" sz="1100" b="1" i="1" dirty="0">
                <a:solidFill>
                  <a:schemeClr val="tx1"/>
                </a:solidFill>
              </a:rPr>
              <a:t># function that filters </a:t>
            </a:r>
            <a:r>
              <a:rPr lang="en-US" sz="1100" b="1" i="1" dirty="0" smtClean="0">
                <a:solidFill>
                  <a:schemeClr val="tx1"/>
                </a:solidFill>
              </a:rPr>
              <a:t>vowels</a:t>
            </a:r>
          </a:p>
          <a:p>
            <a:pPr fontAlgn="base"/>
            <a:r>
              <a:rPr lang="en-US" sz="1100" b="1" dirty="0" smtClean="0">
                <a:solidFill>
                  <a:schemeClr val="tx1"/>
                </a:solidFill>
              </a:rPr>
              <a:t> </a:t>
            </a:r>
            <a:r>
              <a:rPr lang="en-US" sz="1100" b="1" dirty="0" err="1">
                <a:solidFill>
                  <a:schemeClr val="tx1"/>
                </a:solidFill>
              </a:rPr>
              <a:t>def</a:t>
            </a:r>
            <a:r>
              <a:rPr lang="en-US" sz="1100" b="1" dirty="0">
                <a:solidFill>
                  <a:schemeClr val="tx1"/>
                </a:solidFill>
              </a:rPr>
              <a:t> fun(variable</a:t>
            </a:r>
            <a:r>
              <a:rPr lang="en-US" sz="1100" b="1" dirty="0" smtClean="0">
                <a:solidFill>
                  <a:schemeClr val="tx1"/>
                </a:solidFill>
              </a:rPr>
              <a:t>):</a:t>
            </a:r>
          </a:p>
          <a:p>
            <a:pPr fontAlgn="base"/>
            <a:r>
              <a:rPr lang="en-US" sz="1100" b="1" dirty="0" smtClean="0">
                <a:solidFill>
                  <a:schemeClr val="tx1"/>
                </a:solidFill>
              </a:rPr>
              <a:t> </a:t>
            </a:r>
            <a:r>
              <a:rPr lang="en-US" sz="1100" b="1" dirty="0">
                <a:solidFill>
                  <a:schemeClr val="tx1"/>
                </a:solidFill>
              </a:rPr>
              <a:t>letters = ['a', 'e', '</a:t>
            </a:r>
            <a:r>
              <a:rPr lang="en-US" sz="1100" b="1" dirty="0" err="1">
                <a:solidFill>
                  <a:schemeClr val="tx1"/>
                </a:solidFill>
              </a:rPr>
              <a:t>i</a:t>
            </a:r>
            <a:r>
              <a:rPr lang="en-US" sz="1100" b="1" dirty="0">
                <a:solidFill>
                  <a:schemeClr val="tx1"/>
                </a:solidFill>
              </a:rPr>
              <a:t>', 'o', 'u</a:t>
            </a:r>
            <a:r>
              <a:rPr lang="en-US" sz="1100" b="1" dirty="0" smtClean="0">
                <a:solidFill>
                  <a:schemeClr val="tx1"/>
                </a:solidFill>
              </a:rPr>
              <a:t>']</a:t>
            </a:r>
          </a:p>
          <a:p>
            <a:pPr fontAlgn="base"/>
            <a:r>
              <a:rPr lang="en-US" sz="1100" b="1" dirty="0" smtClean="0">
                <a:solidFill>
                  <a:schemeClr val="tx1"/>
                </a:solidFill>
              </a:rPr>
              <a:t> </a:t>
            </a:r>
            <a:r>
              <a:rPr lang="en-US" sz="1100" b="1" dirty="0">
                <a:solidFill>
                  <a:schemeClr val="tx1"/>
                </a:solidFill>
              </a:rPr>
              <a:t>if (variable in letters</a:t>
            </a:r>
            <a:r>
              <a:rPr lang="en-US" sz="1100" b="1" dirty="0" smtClean="0">
                <a:solidFill>
                  <a:schemeClr val="tx1"/>
                </a:solidFill>
              </a:rPr>
              <a:t>):</a:t>
            </a:r>
          </a:p>
          <a:p>
            <a:pPr fontAlgn="base"/>
            <a:r>
              <a:rPr lang="en-US" sz="1100" b="1" dirty="0" smtClean="0">
                <a:solidFill>
                  <a:schemeClr val="tx1"/>
                </a:solidFill>
              </a:rPr>
              <a:t> </a:t>
            </a:r>
            <a:r>
              <a:rPr lang="en-US" sz="1100" b="1" dirty="0">
                <a:solidFill>
                  <a:schemeClr val="tx1"/>
                </a:solidFill>
              </a:rPr>
              <a:t>return </a:t>
            </a:r>
            <a:r>
              <a:rPr lang="en-US" sz="1100" b="1" dirty="0" smtClean="0">
                <a:solidFill>
                  <a:schemeClr val="tx1"/>
                </a:solidFill>
              </a:rPr>
              <a:t>True</a:t>
            </a:r>
          </a:p>
          <a:p>
            <a:pPr fontAlgn="base"/>
            <a:r>
              <a:rPr lang="en-US" sz="1100" b="1" dirty="0" smtClean="0">
                <a:solidFill>
                  <a:schemeClr val="tx1"/>
                </a:solidFill>
              </a:rPr>
              <a:t> </a:t>
            </a:r>
            <a:r>
              <a:rPr lang="en-US" sz="1100" b="1" dirty="0">
                <a:solidFill>
                  <a:schemeClr val="tx1"/>
                </a:solidFill>
              </a:rPr>
              <a:t>else</a:t>
            </a:r>
            <a:r>
              <a:rPr lang="en-US" sz="1100" b="1" dirty="0" smtClean="0">
                <a:solidFill>
                  <a:schemeClr val="tx1"/>
                </a:solidFill>
              </a:rPr>
              <a:t>:</a:t>
            </a:r>
          </a:p>
          <a:p>
            <a:pPr fontAlgn="base"/>
            <a:r>
              <a:rPr lang="en-US" sz="1100" b="1" dirty="0" smtClean="0">
                <a:solidFill>
                  <a:schemeClr val="tx1"/>
                </a:solidFill>
              </a:rPr>
              <a:t> </a:t>
            </a:r>
            <a:r>
              <a:rPr lang="en-US" sz="1100" b="1" dirty="0">
                <a:solidFill>
                  <a:schemeClr val="tx1"/>
                </a:solidFill>
              </a:rPr>
              <a:t>return </a:t>
            </a:r>
            <a:r>
              <a:rPr lang="en-US" sz="1100" b="1" dirty="0" smtClean="0">
                <a:solidFill>
                  <a:schemeClr val="tx1"/>
                </a:solidFill>
              </a:rPr>
              <a:t>False</a:t>
            </a:r>
          </a:p>
          <a:p>
            <a:pPr fontAlgn="base"/>
            <a:endParaRPr lang="en-US" sz="1100" b="1" dirty="0" smtClean="0">
              <a:solidFill>
                <a:schemeClr val="tx1"/>
              </a:solidFill>
            </a:endParaRPr>
          </a:p>
          <a:p>
            <a:pPr fontAlgn="base"/>
            <a:r>
              <a:rPr lang="en-US" sz="1100" b="1" dirty="0" smtClean="0">
                <a:solidFill>
                  <a:schemeClr val="tx1"/>
                </a:solidFill>
              </a:rPr>
              <a:t> </a:t>
            </a:r>
            <a:r>
              <a:rPr lang="en-US" sz="1100" b="1" i="1" dirty="0">
                <a:solidFill>
                  <a:schemeClr val="tx1"/>
                </a:solidFill>
              </a:rPr>
              <a:t># </a:t>
            </a:r>
            <a:r>
              <a:rPr lang="en-US" sz="1100" b="1" i="1" dirty="0" smtClean="0">
                <a:solidFill>
                  <a:schemeClr val="tx1"/>
                </a:solidFill>
              </a:rPr>
              <a:t>sequence</a:t>
            </a:r>
          </a:p>
          <a:p>
            <a:pPr fontAlgn="base"/>
            <a:r>
              <a:rPr lang="en-US" sz="1100" b="1" dirty="0" smtClean="0">
                <a:solidFill>
                  <a:schemeClr val="tx1"/>
                </a:solidFill>
              </a:rPr>
              <a:t> </a:t>
            </a:r>
            <a:r>
              <a:rPr lang="en-US" sz="1100" b="1" dirty="0">
                <a:solidFill>
                  <a:schemeClr val="tx1"/>
                </a:solidFill>
              </a:rPr>
              <a:t>sequence = ['g', 'e', 'e', 'j', 'k', 's', 'p', 'r</a:t>
            </a:r>
            <a:r>
              <a:rPr lang="en-US" sz="1100" b="1" dirty="0" smtClean="0">
                <a:solidFill>
                  <a:schemeClr val="tx1"/>
                </a:solidFill>
              </a:rPr>
              <a:t>']</a:t>
            </a:r>
          </a:p>
          <a:p>
            <a:pPr fontAlgn="base"/>
            <a:r>
              <a:rPr lang="en-US" sz="1100" b="1" dirty="0" smtClean="0">
                <a:solidFill>
                  <a:schemeClr val="tx1"/>
                </a:solidFill>
              </a:rPr>
              <a:t> </a:t>
            </a:r>
            <a:r>
              <a:rPr lang="en-US" sz="1100" b="1" i="1" dirty="0">
                <a:solidFill>
                  <a:schemeClr val="tx1"/>
                </a:solidFill>
              </a:rPr>
              <a:t># using filter </a:t>
            </a:r>
            <a:r>
              <a:rPr lang="en-US" sz="1100" b="1" i="1" dirty="0" smtClean="0">
                <a:solidFill>
                  <a:schemeClr val="tx1"/>
                </a:solidFill>
              </a:rPr>
              <a:t>function</a:t>
            </a:r>
          </a:p>
          <a:p>
            <a:pPr fontAlgn="base"/>
            <a:r>
              <a:rPr lang="en-US" sz="1100" b="1" dirty="0" smtClean="0">
                <a:solidFill>
                  <a:schemeClr val="tx1"/>
                </a:solidFill>
              </a:rPr>
              <a:t> </a:t>
            </a:r>
            <a:r>
              <a:rPr lang="en-US" sz="1100" b="1" dirty="0">
                <a:solidFill>
                  <a:schemeClr val="tx1"/>
                </a:solidFill>
              </a:rPr>
              <a:t>filtered = filter(fun, sequence</a:t>
            </a:r>
            <a:r>
              <a:rPr lang="en-US" sz="1100" b="1" dirty="0" smtClean="0">
                <a:solidFill>
                  <a:schemeClr val="tx1"/>
                </a:solidFill>
              </a:rPr>
              <a:t>)</a:t>
            </a:r>
          </a:p>
          <a:p>
            <a:pPr fontAlgn="base"/>
            <a:r>
              <a:rPr lang="en-US" sz="1100" b="1" dirty="0" smtClean="0">
                <a:solidFill>
                  <a:schemeClr val="tx1"/>
                </a:solidFill>
              </a:rPr>
              <a:t> </a:t>
            </a:r>
            <a:r>
              <a:rPr lang="en-US" sz="1100" b="1" dirty="0">
                <a:solidFill>
                  <a:schemeClr val="tx1"/>
                </a:solidFill>
              </a:rPr>
              <a:t>print('The filtered letters are</a:t>
            </a:r>
            <a:r>
              <a:rPr lang="en-US" sz="1100" b="1" dirty="0" smtClean="0">
                <a:solidFill>
                  <a:schemeClr val="tx1"/>
                </a:solidFill>
              </a:rPr>
              <a:t>:')</a:t>
            </a:r>
          </a:p>
          <a:p>
            <a:pPr fontAlgn="base"/>
            <a:r>
              <a:rPr lang="en-US" sz="1100" b="1" dirty="0" smtClean="0">
                <a:solidFill>
                  <a:schemeClr val="tx1"/>
                </a:solidFill>
              </a:rPr>
              <a:t> </a:t>
            </a:r>
            <a:r>
              <a:rPr lang="en-US" sz="1100" b="1" dirty="0">
                <a:solidFill>
                  <a:schemeClr val="tx1"/>
                </a:solidFill>
              </a:rPr>
              <a:t>for s in </a:t>
            </a:r>
            <a:r>
              <a:rPr lang="en-US" sz="1100" b="1" dirty="0" smtClean="0">
                <a:solidFill>
                  <a:schemeClr val="tx1"/>
                </a:solidFill>
              </a:rPr>
              <a:t>filtered: </a:t>
            </a:r>
          </a:p>
          <a:p>
            <a:pPr fontAlgn="base"/>
            <a:r>
              <a:rPr lang="en-US" sz="1100" b="1" dirty="0">
                <a:solidFill>
                  <a:schemeClr val="tx1"/>
                </a:solidFill>
              </a:rPr>
              <a:t> </a:t>
            </a:r>
            <a:r>
              <a:rPr lang="en-US" sz="1100" b="1" dirty="0" smtClean="0">
                <a:solidFill>
                  <a:schemeClr val="tx1"/>
                </a:solidFill>
              </a:rPr>
              <a:t>print(s)</a:t>
            </a:r>
            <a:endParaRPr lang="en-US" sz="1200" b="1" dirty="0">
              <a:solidFill>
                <a:schemeClr val="tx1"/>
              </a:solidFill>
            </a:endParaRPr>
          </a:p>
        </p:txBody>
      </p:sp>
    </p:spTree>
    <p:extLst>
      <p:ext uri="{BB962C8B-B14F-4D97-AF65-F5344CB8AC3E}">
        <p14:creationId xmlns:p14="http://schemas.microsoft.com/office/powerpoint/2010/main" val="1223131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600" b="1" dirty="0"/>
              <a:t>PYTHON </a:t>
            </a:r>
            <a:r>
              <a:rPr lang="en-US" sz="2600" b="1" dirty="0" smtClean="0"/>
              <a:t> map() / filter() Function</a:t>
            </a:r>
            <a:endParaRPr lang="en-US" sz="2600" b="1" dirty="0">
              <a:latin typeface="+mj-lt"/>
            </a:endParaRPr>
          </a:p>
        </p:txBody>
      </p:sp>
      <p:sp>
        <p:nvSpPr>
          <p:cNvPr id="104" name="Google Shape;104;p16"/>
          <p:cNvSpPr txBox="1"/>
          <p:nvPr/>
        </p:nvSpPr>
        <p:spPr>
          <a:xfrm>
            <a:off x="321600" y="526882"/>
            <a:ext cx="8500800" cy="2939236"/>
          </a:xfrm>
          <a:prstGeom prst="rect">
            <a:avLst/>
          </a:prstGeom>
          <a:noFill/>
          <a:ln>
            <a:noFill/>
          </a:ln>
        </p:spPr>
        <p:txBody>
          <a:bodyPr spcFirstLastPara="1" wrap="square" lIns="91425" tIns="91425" rIns="91425" bIns="91425" anchor="t" anchorCtr="0">
            <a:spAutoFit/>
          </a:bodyPr>
          <a:lstStyle/>
          <a:p>
            <a:pPr fontAlgn="base"/>
            <a:r>
              <a:rPr lang="en-US" sz="1100" b="1" u="sng" dirty="0"/>
              <a:t>Filter Function in Python with Lambda</a:t>
            </a:r>
          </a:p>
          <a:p>
            <a:pPr fontAlgn="base"/>
            <a:r>
              <a:rPr lang="en-US" sz="1200" dirty="0"/>
              <a:t>Python filter() function is normally used with </a:t>
            </a:r>
            <a:r>
              <a:rPr lang="en-US" sz="1200" u="sng" dirty="0"/>
              <a:t>Lambda functions</a:t>
            </a:r>
            <a:r>
              <a:rPr lang="en-US" sz="1200" dirty="0"/>
              <a:t>. In this example, we are using the lambda function to filter out the odd and even numbers from a list.</a:t>
            </a:r>
            <a:endParaRPr lang="en-US" sz="1200" b="1" dirty="0" smtClean="0">
              <a:solidFill>
                <a:schemeClr val="tx1"/>
              </a:solidFill>
            </a:endParaRPr>
          </a:p>
          <a:p>
            <a:pPr fontAlgn="base"/>
            <a:endParaRPr lang="en-US" sz="1200" b="1" dirty="0" smtClean="0">
              <a:solidFill>
                <a:schemeClr val="tx1"/>
              </a:solidFill>
            </a:endParaRPr>
          </a:p>
          <a:p>
            <a:pPr fontAlgn="base"/>
            <a:r>
              <a:rPr lang="en-US" sz="1200" b="1" i="1" dirty="0">
                <a:solidFill>
                  <a:schemeClr val="tx1"/>
                </a:solidFill>
              </a:rPr>
              <a:t># a list contains both even and odd numbers</a:t>
            </a:r>
            <a:r>
              <a:rPr lang="en-US" sz="1200" b="1" i="1" dirty="0" smtClean="0">
                <a:solidFill>
                  <a:schemeClr val="tx1"/>
                </a:solidFill>
              </a:rPr>
              <a:t>.</a:t>
            </a:r>
          </a:p>
          <a:p>
            <a:pPr fontAlgn="base"/>
            <a:r>
              <a:rPr lang="en-US" sz="1200" b="1" i="1" dirty="0" smtClean="0">
                <a:solidFill>
                  <a:schemeClr val="tx1"/>
                </a:solidFill>
              </a:rPr>
              <a:t> </a:t>
            </a:r>
            <a:r>
              <a:rPr lang="en-US" sz="1200" b="1" dirty="0" err="1">
                <a:solidFill>
                  <a:schemeClr val="tx1"/>
                </a:solidFill>
              </a:rPr>
              <a:t>seq</a:t>
            </a:r>
            <a:r>
              <a:rPr lang="en-US" sz="1200" b="1" dirty="0">
                <a:solidFill>
                  <a:schemeClr val="tx1"/>
                </a:solidFill>
              </a:rPr>
              <a:t> = [0, 1, 2, 3, 5, 8, 13] </a:t>
            </a:r>
            <a:endParaRPr lang="en-US" sz="1200" b="1" dirty="0" smtClean="0">
              <a:solidFill>
                <a:schemeClr val="tx1"/>
              </a:solidFill>
            </a:endParaRPr>
          </a:p>
          <a:p>
            <a:pPr fontAlgn="base"/>
            <a:endParaRPr lang="en-US" sz="1200" b="1" dirty="0" smtClean="0">
              <a:solidFill>
                <a:schemeClr val="tx1"/>
              </a:solidFill>
            </a:endParaRPr>
          </a:p>
          <a:p>
            <a:pPr fontAlgn="base"/>
            <a:r>
              <a:rPr lang="en-US" sz="1200" b="1" i="1" dirty="0" smtClean="0">
                <a:solidFill>
                  <a:schemeClr val="tx1"/>
                </a:solidFill>
              </a:rPr>
              <a:t># </a:t>
            </a:r>
            <a:r>
              <a:rPr lang="en-US" sz="1200" b="1" i="1" dirty="0">
                <a:solidFill>
                  <a:schemeClr val="tx1"/>
                </a:solidFill>
              </a:rPr>
              <a:t>result contains odd numbers of the list</a:t>
            </a:r>
            <a:r>
              <a:rPr lang="en-US" sz="1200" b="1" dirty="0">
                <a:solidFill>
                  <a:schemeClr val="tx1"/>
                </a:solidFill>
              </a:rPr>
              <a:t> </a:t>
            </a:r>
            <a:endParaRPr lang="en-US" sz="1200" b="1" dirty="0" smtClean="0">
              <a:solidFill>
                <a:schemeClr val="tx1"/>
              </a:solidFill>
            </a:endParaRPr>
          </a:p>
          <a:p>
            <a:pPr fontAlgn="base"/>
            <a:r>
              <a:rPr lang="en-US" sz="1200" b="1" dirty="0" smtClean="0">
                <a:solidFill>
                  <a:schemeClr val="tx1"/>
                </a:solidFill>
              </a:rPr>
              <a:t>result </a:t>
            </a:r>
            <a:r>
              <a:rPr lang="en-US" sz="1200" b="1" dirty="0">
                <a:solidFill>
                  <a:schemeClr val="tx1"/>
                </a:solidFill>
              </a:rPr>
              <a:t>= filter(lambda x: x % 2 != 0, </a:t>
            </a:r>
            <a:r>
              <a:rPr lang="en-US" sz="1200" b="1" dirty="0" err="1">
                <a:solidFill>
                  <a:schemeClr val="tx1"/>
                </a:solidFill>
              </a:rPr>
              <a:t>seq</a:t>
            </a:r>
            <a:r>
              <a:rPr lang="en-US" sz="1200" b="1" dirty="0" smtClean="0">
                <a:solidFill>
                  <a:schemeClr val="tx1"/>
                </a:solidFill>
              </a:rPr>
              <a:t>)</a:t>
            </a:r>
          </a:p>
          <a:p>
            <a:pPr fontAlgn="base"/>
            <a:r>
              <a:rPr lang="en-US" sz="1200" b="1" dirty="0" smtClean="0">
                <a:solidFill>
                  <a:schemeClr val="tx1"/>
                </a:solidFill>
              </a:rPr>
              <a:t>print(list(result))</a:t>
            </a:r>
          </a:p>
          <a:p>
            <a:pPr fontAlgn="base"/>
            <a:endParaRPr lang="en-US" sz="1200" b="1" dirty="0" smtClean="0">
              <a:solidFill>
                <a:schemeClr val="tx1"/>
              </a:solidFill>
            </a:endParaRPr>
          </a:p>
          <a:p>
            <a:pPr fontAlgn="base"/>
            <a:r>
              <a:rPr lang="en-US" sz="1200" b="1" i="1" dirty="0" smtClean="0">
                <a:solidFill>
                  <a:schemeClr val="tx1"/>
                </a:solidFill>
              </a:rPr>
              <a:t># </a:t>
            </a:r>
            <a:r>
              <a:rPr lang="en-US" sz="1200" b="1" i="1" dirty="0">
                <a:solidFill>
                  <a:schemeClr val="tx1"/>
                </a:solidFill>
              </a:rPr>
              <a:t>result contains even numbers of the </a:t>
            </a:r>
            <a:r>
              <a:rPr lang="en-US" sz="1200" b="1" i="1" dirty="0" smtClean="0">
                <a:solidFill>
                  <a:schemeClr val="tx1"/>
                </a:solidFill>
              </a:rPr>
              <a:t>list</a:t>
            </a:r>
          </a:p>
          <a:p>
            <a:pPr fontAlgn="base"/>
            <a:r>
              <a:rPr lang="en-US" sz="1200" b="1" dirty="0" smtClean="0">
                <a:solidFill>
                  <a:schemeClr val="tx1"/>
                </a:solidFill>
              </a:rPr>
              <a:t>result </a:t>
            </a:r>
            <a:r>
              <a:rPr lang="en-US" sz="1200" b="1" dirty="0">
                <a:solidFill>
                  <a:schemeClr val="tx1"/>
                </a:solidFill>
              </a:rPr>
              <a:t>= filter(lambda x: x % 2 == 0, </a:t>
            </a:r>
            <a:r>
              <a:rPr lang="en-US" sz="1200" b="1" dirty="0" err="1">
                <a:solidFill>
                  <a:schemeClr val="tx1"/>
                </a:solidFill>
              </a:rPr>
              <a:t>seq</a:t>
            </a:r>
            <a:r>
              <a:rPr lang="en-US" sz="1200" b="1" dirty="0" smtClean="0">
                <a:solidFill>
                  <a:schemeClr val="tx1"/>
                </a:solidFill>
              </a:rPr>
              <a:t>)</a:t>
            </a:r>
          </a:p>
          <a:p>
            <a:pPr fontAlgn="base"/>
            <a:r>
              <a:rPr lang="en-US" sz="1200" b="1" dirty="0" smtClean="0">
                <a:solidFill>
                  <a:schemeClr val="tx1"/>
                </a:solidFill>
              </a:rPr>
              <a:t>print(list(result</a:t>
            </a:r>
            <a:r>
              <a:rPr lang="en-US" sz="1200" b="1" dirty="0">
                <a:solidFill>
                  <a:schemeClr val="tx1"/>
                </a:solidFill>
              </a:rPr>
              <a:t>))</a:t>
            </a:r>
          </a:p>
          <a:p>
            <a:pPr fontAlgn="base"/>
            <a:endParaRPr lang="en-US" sz="1200" b="1" dirty="0">
              <a:solidFill>
                <a:schemeClr val="tx1"/>
              </a:solidFill>
            </a:endParaRPr>
          </a:p>
        </p:txBody>
      </p:sp>
    </p:spTree>
    <p:extLst>
      <p:ext uri="{BB962C8B-B14F-4D97-AF65-F5344CB8AC3E}">
        <p14:creationId xmlns:p14="http://schemas.microsoft.com/office/powerpoint/2010/main" val="592888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fontAlgn="base"/>
            <a:r>
              <a:rPr lang="en-US" sz="2600" b="1" dirty="0">
                <a:latin typeface="+mj-lt"/>
              </a:rPr>
              <a:t>PYTHON </a:t>
            </a:r>
            <a:r>
              <a:rPr lang="en-US" sz="2600" b="1" dirty="0" smtClean="0">
                <a:latin typeface="+mj-lt"/>
              </a:rPr>
              <a:t>INNER FUNCTIONS</a:t>
            </a:r>
            <a:endParaRPr lang="en-US" sz="2600" b="1" dirty="0">
              <a:latin typeface="+mj-lt"/>
            </a:endParaRPr>
          </a:p>
        </p:txBody>
      </p:sp>
      <p:sp>
        <p:nvSpPr>
          <p:cNvPr id="104" name="Google Shape;104;p16"/>
          <p:cNvSpPr txBox="1"/>
          <p:nvPr/>
        </p:nvSpPr>
        <p:spPr>
          <a:xfrm>
            <a:off x="321600" y="526882"/>
            <a:ext cx="8500800" cy="4416563"/>
          </a:xfrm>
          <a:prstGeom prst="rect">
            <a:avLst/>
          </a:prstGeom>
          <a:noFill/>
          <a:ln>
            <a:noFill/>
          </a:ln>
        </p:spPr>
        <p:txBody>
          <a:bodyPr spcFirstLastPara="1" wrap="square" lIns="91425" tIns="91425" rIns="91425" bIns="91425" anchor="t" anchorCtr="0">
            <a:spAutoFit/>
          </a:bodyPr>
          <a:lstStyle/>
          <a:p>
            <a:pPr fontAlgn="base"/>
            <a:r>
              <a:rPr lang="en-US" sz="1100" b="1" u="sng" dirty="0"/>
              <a:t>Inner functions</a:t>
            </a:r>
          </a:p>
          <a:p>
            <a:pPr fontAlgn="base"/>
            <a:r>
              <a:rPr lang="en-US" sz="1100" dirty="0"/>
              <a:t>A function which is defined inside another function is known </a:t>
            </a:r>
            <a:r>
              <a:rPr lang="en-US" sz="1100" dirty="0" smtClean="0"/>
              <a:t>as:</a:t>
            </a:r>
          </a:p>
          <a:p>
            <a:pPr fontAlgn="base"/>
            <a:endParaRPr lang="en-US" sz="1100" dirty="0"/>
          </a:p>
          <a:p>
            <a:pPr fontAlgn="base"/>
            <a:r>
              <a:rPr lang="en-US" sz="1100" b="1" dirty="0">
                <a:solidFill>
                  <a:schemeClr val="tx1"/>
                </a:solidFill>
              </a:rPr>
              <a:t>inner function</a:t>
            </a:r>
          </a:p>
          <a:p>
            <a:pPr fontAlgn="base"/>
            <a:r>
              <a:rPr lang="en-US" sz="1100" b="1" dirty="0">
                <a:solidFill>
                  <a:schemeClr val="tx1"/>
                </a:solidFill>
              </a:rPr>
              <a:t>or</a:t>
            </a:r>
          </a:p>
          <a:p>
            <a:pPr fontAlgn="base"/>
            <a:r>
              <a:rPr lang="en-US" sz="1100" b="1" dirty="0">
                <a:solidFill>
                  <a:schemeClr val="tx1"/>
                </a:solidFill>
              </a:rPr>
              <a:t>nested </a:t>
            </a:r>
            <a:r>
              <a:rPr lang="en-US" sz="1100" b="1" dirty="0" smtClean="0">
                <a:solidFill>
                  <a:schemeClr val="tx1"/>
                </a:solidFill>
              </a:rPr>
              <a:t>function</a:t>
            </a:r>
            <a:endParaRPr lang="en-US" sz="1100" b="1" dirty="0">
              <a:solidFill>
                <a:schemeClr val="tx1"/>
              </a:solidFill>
            </a:endParaRPr>
          </a:p>
          <a:p>
            <a:pPr fontAlgn="base"/>
            <a:endParaRPr lang="en-US" sz="1100" b="1" dirty="0" smtClean="0">
              <a:solidFill>
                <a:schemeClr val="tx1"/>
              </a:solidFill>
            </a:endParaRPr>
          </a:p>
          <a:p>
            <a:pPr fontAlgn="base"/>
            <a:r>
              <a:rPr lang="en-US" sz="1100" b="1" u="sng" dirty="0" smtClean="0">
                <a:solidFill>
                  <a:schemeClr val="tx1"/>
                </a:solidFill>
              </a:rPr>
              <a:t>EXAMPLE 1:</a:t>
            </a:r>
          </a:p>
          <a:p>
            <a:pPr fontAlgn="base"/>
            <a:r>
              <a:rPr lang="en-US" sz="1100" b="1" dirty="0" smtClean="0">
                <a:solidFill>
                  <a:schemeClr val="tx1"/>
                </a:solidFill>
              </a:rPr>
              <a:t> </a:t>
            </a:r>
            <a:r>
              <a:rPr lang="en-US" sz="1100" b="1" dirty="0" err="1">
                <a:solidFill>
                  <a:schemeClr val="tx1"/>
                </a:solidFill>
              </a:rPr>
              <a:t>def</a:t>
            </a:r>
            <a:r>
              <a:rPr lang="en-US" sz="1100" b="1" dirty="0">
                <a:solidFill>
                  <a:schemeClr val="tx1"/>
                </a:solidFill>
              </a:rPr>
              <a:t> </a:t>
            </a:r>
            <a:r>
              <a:rPr lang="en-US" sz="1100" b="1" dirty="0" err="1">
                <a:solidFill>
                  <a:schemeClr val="tx1"/>
                </a:solidFill>
              </a:rPr>
              <a:t>outerFunction</a:t>
            </a:r>
            <a:r>
              <a:rPr lang="en-US" sz="1100" b="1" dirty="0">
                <a:solidFill>
                  <a:schemeClr val="tx1"/>
                </a:solidFill>
              </a:rPr>
              <a:t>(text</a:t>
            </a:r>
            <a:r>
              <a:rPr lang="en-US" sz="1100" b="1" dirty="0" smtClean="0">
                <a:solidFill>
                  <a:schemeClr val="tx1"/>
                </a:solidFill>
              </a:rPr>
              <a:t>):</a:t>
            </a:r>
          </a:p>
          <a:p>
            <a:pPr fontAlgn="base"/>
            <a:r>
              <a:rPr lang="en-US" sz="1100" b="1" dirty="0" smtClean="0">
                <a:solidFill>
                  <a:schemeClr val="tx1"/>
                </a:solidFill>
              </a:rPr>
              <a:t>       text </a:t>
            </a:r>
            <a:r>
              <a:rPr lang="en-US" sz="1100" b="1" dirty="0">
                <a:solidFill>
                  <a:schemeClr val="tx1"/>
                </a:solidFill>
              </a:rPr>
              <a:t>= </a:t>
            </a:r>
            <a:r>
              <a:rPr lang="en-US" sz="1100" b="1" dirty="0" smtClean="0">
                <a:solidFill>
                  <a:schemeClr val="tx1"/>
                </a:solidFill>
              </a:rPr>
              <a:t>text</a:t>
            </a:r>
          </a:p>
          <a:p>
            <a:pPr fontAlgn="base"/>
            <a:endParaRPr lang="en-US" sz="1100" b="1" dirty="0" smtClean="0">
              <a:solidFill>
                <a:schemeClr val="tx1"/>
              </a:solidFill>
            </a:endParaRPr>
          </a:p>
          <a:p>
            <a:pPr fontAlgn="base"/>
            <a:r>
              <a:rPr lang="en-US" sz="1100" b="1" dirty="0" smtClean="0">
                <a:solidFill>
                  <a:schemeClr val="tx1"/>
                </a:solidFill>
              </a:rPr>
              <a:t>       </a:t>
            </a:r>
            <a:r>
              <a:rPr lang="en-US" sz="1100" b="1" dirty="0" err="1" smtClean="0">
                <a:solidFill>
                  <a:schemeClr val="tx1"/>
                </a:solidFill>
              </a:rPr>
              <a:t>def</a:t>
            </a:r>
            <a:r>
              <a:rPr lang="en-US" sz="1100" b="1" dirty="0" smtClean="0">
                <a:solidFill>
                  <a:schemeClr val="tx1"/>
                </a:solidFill>
              </a:rPr>
              <a:t> </a:t>
            </a:r>
            <a:r>
              <a:rPr lang="en-US" sz="1100" b="1" dirty="0" err="1">
                <a:solidFill>
                  <a:schemeClr val="tx1"/>
                </a:solidFill>
              </a:rPr>
              <a:t>innerFunction</a:t>
            </a:r>
            <a:r>
              <a:rPr lang="en-US" sz="1100" b="1" dirty="0" smtClean="0">
                <a:solidFill>
                  <a:schemeClr val="tx1"/>
                </a:solidFill>
              </a:rPr>
              <a:t>():</a:t>
            </a:r>
          </a:p>
          <a:p>
            <a:pPr fontAlgn="base"/>
            <a:r>
              <a:rPr lang="en-US" sz="1100" b="1" dirty="0" smtClean="0">
                <a:solidFill>
                  <a:schemeClr val="tx1"/>
                </a:solidFill>
              </a:rPr>
              <a:t>       print(text)</a:t>
            </a:r>
          </a:p>
          <a:p>
            <a:pPr fontAlgn="base"/>
            <a:r>
              <a:rPr lang="en-US" sz="1100" b="1" dirty="0">
                <a:solidFill>
                  <a:schemeClr val="tx1"/>
                </a:solidFill>
              </a:rPr>
              <a:t> </a:t>
            </a:r>
            <a:r>
              <a:rPr lang="en-US" sz="1100" b="1" dirty="0" smtClean="0">
                <a:solidFill>
                  <a:schemeClr val="tx1"/>
                </a:solidFill>
              </a:rPr>
              <a:t>      </a:t>
            </a:r>
            <a:r>
              <a:rPr lang="en-US" sz="1100" b="1" dirty="0" err="1" smtClean="0">
                <a:solidFill>
                  <a:schemeClr val="tx1"/>
                </a:solidFill>
              </a:rPr>
              <a:t>innerFunction</a:t>
            </a:r>
            <a:r>
              <a:rPr lang="en-US" sz="1100" b="1" dirty="0" smtClean="0">
                <a:solidFill>
                  <a:schemeClr val="tx1"/>
                </a:solidFill>
              </a:rPr>
              <a:t>()</a:t>
            </a:r>
          </a:p>
          <a:p>
            <a:pPr fontAlgn="base"/>
            <a:endParaRPr lang="en-US" sz="1100" b="1" dirty="0" smtClean="0">
              <a:solidFill>
                <a:schemeClr val="tx1"/>
              </a:solidFill>
            </a:endParaRPr>
          </a:p>
          <a:p>
            <a:pPr fontAlgn="base"/>
            <a:r>
              <a:rPr lang="en-US" sz="1100" b="1" dirty="0" smtClean="0">
                <a:solidFill>
                  <a:schemeClr val="tx1"/>
                </a:solidFill>
              </a:rPr>
              <a:t>   </a:t>
            </a:r>
            <a:r>
              <a:rPr lang="en-US" sz="1100" b="1" dirty="0" err="1" smtClean="0">
                <a:solidFill>
                  <a:schemeClr val="tx1"/>
                </a:solidFill>
              </a:rPr>
              <a:t>outerFunction</a:t>
            </a:r>
            <a:r>
              <a:rPr lang="en-US" sz="1100" b="1" dirty="0">
                <a:solidFill>
                  <a:schemeClr val="tx1"/>
                </a:solidFill>
              </a:rPr>
              <a:t>('Hey !') </a:t>
            </a:r>
            <a:endParaRPr lang="en-US" sz="1100" b="1" dirty="0" smtClean="0">
              <a:solidFill>
                <a:schemeClr val="tx1"/>
              </a:solidFill>
            </a:endParaRPr>
          </a:p>
          <a:p>
            <a:pPr fontAlgn="base"/>
            <a:endParaRPr lang="en-US" sz="1100" b="1" dirty="0">
              <a:solidFill>
                <a:schemeClr val="tx1"/>
              </a:solidFill>
            </a:endParaRPr>
          </a:p>
          <a:p>
            <a:pPr fontAlgn="base"/>
            <a:r>
              <a:rPr lang="en-US" sz="1100" b="1" u="sng" dirty="0" smtClean="0">
                <a:solidFill>
                  <a:schemeClr val="tx1"/>
                </a:solidFill>
              </a:rPr>
              <a:t>EXAMPLE 2:</a:t>
            </a:r>
          </a:p>
          <a:p>
            <a:pPr fontAlgn="base"/>
            <a:r>
              <a:rPr lang="en-US" sz="1100" b="1" dirty="0" err="1">
                <a:solidFill>
                  <a:schemeClr val="tx1"/>
                </a:solidFill>
              </a:rPr>
              <a:t>def</a:t>
            </a:r>
            <a:r>
              <a:rPr lang="en-US" sz="1100" b="1" dirty="0">
                <a:solidFill>
                  <a:schemeClr val="tx1"/>
                </a:solidFill>
              </a:rPr>
              <a:t> </a:t>
            </a:r>
            <a:r>
              <a:rPr lang="en-US" sz="1100" b="1" dirty="0" err="1">
                <a:solidFill>
                  <a:schemeClr val="tx1"/>
                </a:solidFill>
              </a:rPr>
              <a:t>outer_function</a:t>
            </a:r>
            <a:r>
              <a:rPr lang="en-US" sz="1100" b="1" dirty="0">
                <a:solidFill>
                  <a:schemeClr val="tx1"/>
                </a:solidFill>
              </a:rPr>
              <a:t>(x):</a:t>
            </a:r>
            <a:br>
              <a:rPr lang="en-US" sz="1100" b="1" dirty="0">
                <a:solidFill>
                  <a:schemeClr val="tx1"/>
                </a:solidFill>
              </a:rPr>
            </a:br>
            <a:r>
              <a:rPr lang="en-US" sz="1100" b="1" dirty="0" smtClean="0">
                <a:solidFill>
                  <a:schemeClr val="tx1"/>
                </a:solidFill>
              </a:rPr>
              <a:t>	</a:t>
            </a:r>
            <a:r>
              <a:rPr lang="en-US" sz="1100" b="1" dirty="0" err="1" smtClean="0">
                <a:solidFill>
                  <a:schemeClr val="tx1"/>
                </a:solidFill>
              </a:rPr>
              <a:t>def</a:t>
            </a:r>
            <a:r>
              <a:rPr lang="en-US" sz="1100" b="1" dirty="0" smtClean="0">
                <a:solidFill>
                  <a:schemeClr val="tx1"/>
                </a:solidFill>
              </a:rPr>
              <a:t> </a:t>
            </a:r>
            <a:r>
              <a:rPr lang="en-US" sz="1100" b="1" dirty="0" err="1">
                <a:solidFill>
                  <a:schemeClr val="tx1"/>
                </a:solidFill>
              </a:rPr>
              <a:t>inner_function</a:t>
            </a:r>
            <a:r>
              <a:rPr lang="en-US" sz="1100" b="1" dirty="0">
                <a:solidFill>
                  <a:schemeClr val="tx1"/>
                </a:solidFill>
              </a:rPr>
              <a:t>(y):</a:t>
            </a:r>
            <a:br>
              <a:rPr lang="en-US" sz="1100" b="1" dirty="0">
                <a:solidFill>
                  <a:schemeClr val="tx1"/>
                </a:solidFill>
              </a:rPr>
            </a:br>
            <a:r>
              <a:rPr lang="en-US" sz="1100" b="1" dirty="0" smtClean="0">
                <a:solidFill>
                  <a:schemeClr val="tx1"/>
                </a:solidFill>
              </a:rPr>
              <a:t>		return </a:t>
            </a:r>
            <a:r>
              <a:rPr lang="en-US" sz="1100" b="1" dirty="0">
                <a:solidFill>
                  <a:schemeClr val="tx1"/>
                </a:solidFill>
              </a:rPr>
              <a:t>x + y</a:t>
            </a:r>
            <a:br>
              <a:rPr lang="en-US" sz="1100" b="1" dirty="0">
                <a:solidFill>
                  <a:schemeClr val="tx1"/>
                </a:solidFill>
              </a:rPr>
            </a:br>
            <a:r>
              <a:rPr lang="en-US" sz="1100" b="1" dirty="0" smtClean="0">
                <a:solidFill>
                  <a:schemeClr val="tx1"/>
                </a:solidFill>
              </a:rPr>
              <a:t>	return </a:t>
            </a:r>
            <a:r>
              <a:rPr lang="en-US" sz="1100" b="1" dirty="0" err="1">
                <a:solidFill>
                  <a:schemeClr val="tx1"/>
                </a:solidFill>
              </a:rPr>
              <a:t>inner_function</a:t>
            </a:r>
            <a:r>
              <a:rPr lang="en-US" sz="1100" b="1" dirty="0">
                <a:solidFill>
                  <a:schemeClr val="tx1"/>
                </a:solidFill>
              </a:rPr>
              <a:t/>
            </a:r>
            <a:br>
              <a:rPr lang="en-US" sz="1100" b="1" dirty="0">
                <a:solidFill>
                  <a:schemeClr val="tx1"/>
                </a:solidFill>
              </a:rPr>
            </a:br>
            <a:r>
              <a:rPr lang="en-US" sz="1100" b="1" dirty="0">
                <a:solidFill>
                  <a:schemeClr val="tx1"/>
                </a:solidFill>
              </a:rPr>
              <a:t/>
            </a:r>
            <a:br>
              <a:rPr lang="en-US" sz="1100" b="1" dirty="0">
                <a:solidFill>
                  <a:schemeClr val="tx1"/>
                </a:solidFill>
              </a:rPr>
            </a:br>
            <a:r>
              <a:rPr lang="en-US" sz="1100" b="1" dirty="0" err="1">
                <a:solidFill>
                  <a:schemeClr val="tx1"/>
                </a:solidFill>
              </a:rPr>
              <a:t>add_five</a:t>
            </a:r>
            <a:r>
              <a:rPr lang="en-US" sz="1100" b="1" dirty="0">
                <a:solidFill>
                  <a:schemeClr val="tx1"/>
                </a:solidFill>
              </a:rPr>
              <a:t> = </a:t>
            </a:r>
            <a:r>
              <a:rPr lang="en-US" sz="1100" b="1" dirty="0" err="1">
                <a:solidFill>
                  <a:schemeClr val="tx1"/>
                </a:solidFill>
              </a:rPr>
              <a:t>outer_function</a:t>
            </a:r>
            <a:r>
              <a:rPr lang="en-US" sz="1100" b="1" dirty="0">
                <a:solidFill>
                  <a:schemeClr val="tx1"/>
                </a:solidFill>
              </a:rPr>
              <a:t>(5)</a:t>
            </a:r>
            <a:br>
              <a:rPr lang="en-US" sz="1100" b="1" dirty="0">
                <a:solidFill>
                  <a:schemeClr val="tx1"/>
                </a:solidFill>
              </a:rPr>
            </a:br>
            <a:r>
              <a:rPr lang="en-US" sz="1100" b="1" dirty="0">
                <a:solidFill>
                  <a:schemeClr val="tx1"/>
                </a:solidFill>
              </a:rPr>
              <a:t>result = </a:t>
            </a:r>
            <a:r>
              <a:rPr lang="en-US" sz="1100" b="1" dirty="0" err="1">
                <a:solidFill>
                  <a:schemeClr val="tx1"/>
                </a:solidFill>
              </a:rPr>
              <a:t>add_five</a:t>
            </a:r>
            <a:r>
              <a:rPr lang="en-US" sz="1100" b="1" dirty="0">
                <a:solidFill>
                  <a:schemeClr val="tx1"/>
                </a:solidFill>
              </a:rPr>
              <a:t>(10) # result is </a:t>
            </a:r>
            <a:r>
              <a:rPr lang="en-US" sz="1100" b="1" dirty="0" smtClean="0">
                <a:solidFill>
                  <a:schemeClr val="tx1"/>
                </a:solidFill>
              </a:rPr>
              <a:t>15</a:t>
            </a:r>
            <a:endParaRPr lang="en-US" sz="1100" b="1" dirty="0">
              <a:solidFill>
                <a:schemeClr val="tx1"/>
              </a:solidFill>
            </a:endParaRPr>
          </a:p>
        </p:txBody>
      </p:sp>
    </p:spTree>
    <p:extLst>
      <p:ext uri="{BB962C8B-B14F-4D97-AF65-F5344CB8AC3E}">
        <p14:creationId xmlns:p14="http://schemas.microsoft.com/office/powerpoint/2010/main" val="3809195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2187</TotalTime>
  <Words>851</Words>
  <Application>Microsoft Office PowerPoint</Application>
  <PresentationFormat>On-screen Show (16:9)</PresentationFormat>
  <Paragraphs>423</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 Unicode MS</vt:lpstr>
      <vt:lpstr>Roboto</vt:lpstr>
      <vt:lpstr>Verdana</vt:lpstr>
      <vt:lpstr>Segoe UI</vt:lpstr>
      <vt:lpstr>Consolas</vt:lpstr>
      <vt:lpstr>Arial</vt:lpstr>
      <vt:lpstr>Geometric</vt:lpstr>
      <vt:lpstr> PYTHON PROGRAMMING  Version:  3.12.4</vt:lpstr>
      <vt:lpstr>PYTHON FUNCTION</vt:lpstr>
      <vt:lpstr>PYTHON FUNCTION</vt:lpstr>
      <vt:lpstr>PYTHON FUNCTION</vt:lpstr>
      <vt:lpstr>PYTHON  LAMBDA</vt:lpstr>
      <vt:lpstr>PYTHON  map() Function</vt:lpstr>
      <vt:lpstr>PYTHON  map() / filter() Function</vt:lpstr>
      <vt:lpstr>PYTHON  map() / filter() Function</vt:lpstr>
      <vt:lpstr>PYTHON INNER FUNCTIONS</vt:lpstr>
      <vt:lpstr>PYTHON FILE HANDLING</vt:lpstr>
      <vt:lpstr>PYTHON FILE HANDLING</vt:lpstr>
      <vt:lpstr>PYTHON EXCEPTION HANDLING</vt:lpstr>
      <vt:lpstr>PYTHON EXCEPTION HANDLING</vt:lpstr>
      <vt:lpstr>PYTHON EXCEPTION HANDLING</vt:lpstr>
      <vt:lpstr>PYTHON EXCEPTION HANDLING</vt:lpstr>
      <vt:lpstr>Python Classes and Objects</vt:lpstr>
      <vt:lpstr>Python Classes and Objects</vt:lpstr>
      <vt:lpstr>Python Classes and Objects</vt:lpstr>
      <vt:lpstr>PYTHON CONSTRUTOR &amp; DESTRUCTOR</vt:lpstr>
      <vt:lpstr>PYTHON CONSTRUTOR &amp; DESTRUCTOR</vt:lpstr>
      <vt:lpstr>PYTHON CONSTRUTOR &amp; DESTRUCTOR</vt:lpstr>
      <vt:lpstr>Python Inheritance</vt:lpstr>
      <vt:lpstr>Python Inheritance</vt:lpstr>
      <vt:lpstr>Python Inheritance</vt:lpstr>
      <vt:lpstr>Access Modifiers in Python : Public, Private and Protected</vt:lpstr>
      <vt:lpstr>Access Modifiers in Python : Public, Private and Protected</vt:lpstr>
      <vt:lpstr>PYTHON- Association, Aggregation, Composition</vt:lpstr>
      <vt:lpstr>PYTHON- Association, Aggregation, Composition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YEAR DIPLOMA IN ADVANCE WEB TECHNOLOGY</dc:title>
  <cp:lastModifiedBy>Azam</cp:lastModifiedBy>
  <cp:revision>85</cp:revision>
  <dcterms:modified xsi:type="dcterms:W3CDTF">2024-07-23T13:45:59Z</dcterms:modified>
</cp:coreProperties>
</file>