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383" r:id="rId3"/>
    <p:sldId id="347" r:id="rId4"/>
    <p:sldId id="432" r:id="rId5"/>
    <p:sldId id="433" r:id="rId6"/>
    <p:sldId id="434" r:id="rId7"/>
    <p:sldId id="435" r:id="rId8"/>
    <p:sldId id="431" r:id="rId9"/>
    <p:sldId id="436" r:id="rId10"/>
    <p:sldId id="437" r:id="rId11"/>
    <p:sldId id="438" r:id="rId12"/>
    <p:sldId id="439" r:id="rId13"/>
    <p:sldId id="440" r:id="rId14"/>
    <p:sldId id="441" r:id="rId15"/>
    <p:sldId id="442" r:id="rId16"/>
    <p:sldId id="443" r:id="rId17"/>
    <p:sldId id="444" r:id="rId18"/>
    <p:sldId id="445" r:id="rId19"/>
    <p:sldId id="446" r:id="rId20"/>
    <p:sldId id="447" r:id="rId21"/>
    <p:sldId id="448" r:id="rId22"/>
    <p:sldId id="449" r:id="rId23"/>
    <p:sldId id="450" r:id="rId24"/>
    <p:sldId id="454" r:id="rId25"/>
    <p:sldId id="455" r:id="rId26"/>
    <p:sldId id="453" r:id="rId27"/>
    <p:sldId id="451" r:id="rId28"/>
    <p:sldId id="452" r:id="rId29"/>
    <p:sldId id="457" r:id="rId30"/>
    <p:sldId id="456" r:id="rId31"/>
    <p:sldId id="458" r:id="rId32"/>
    <p:sldId id="459" r:id="rId33"/>
    <p:sldId id="460" r:id="rId34"/>
    <p:sldId id="461" r:id="rId35"/>
  </p:sldIdLst>
  <p:sldSz cx="9144000" cy="5143500" type="screen16x9"/>
  <p:notesSz cx="6858000" cy="9144000"/>
  <p:embeddedFontLst>
    <p:embeddedFont>
      <p:font typeface="Roboto"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94660"/>
  </p:normalViewPr>
  <p:slideViewPr>
    <p:cSldViewPr snapToGrid="0">
      <p:cViewPr>
        <p:scale>
          <a:sx n="102" d="100"/>
          <a:sy n="102" d="100"/>
        </p:scale>
        <p:origin x="-444"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machine-learn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geeksforgeeks.org/how-to-download-install-nltk-on-window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9478" y="1595535"/>
            <a:ext cx="8222100" cy="1744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MACHINE LEARNING</a:t>
            </a:r>
            <a:br>
              <a:rPr lang="en-US" sz="3280" b="1" dirty="0" smtClean="0"/>
            </a:br>
            <a:r>
              <a:rPr lang="en-US" sz="3280" b="1" dirty="0" smtClean="0"/>
              <a:t>NATURAL LANGUAGE PROCESSING</a:t>
            </a:r>
            <a:br>
              <a:rPr lang="en-US" sz="3280" b="1" dirty="0" smtClean="0"/>
            </a:br>
            <a:r>
              <a:rPr lang="en-US" sz="3280" b="1" dirty="0" smtClean="0"/>
              <a:t>[ NLP ]</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sp>
        <p:nvSpPr>
          <p:cNvPr id="2" name="Rectangle 1"/>
          <p:cNvSpPr/>
          <p:nvPr/>
        </p:nvSpPr>
        <p:spPr>
          <a:xfrm>
            <a:off x="382555" y="544975"/>
            <a:ext cx="8537510" cy="4185761"/>
          </a:xfrm>
          <a:prstGeom prst="rect">
            <a:avLst/>
          </a:prstGeom>
        </p:spPr>
        <p:txBody>
          <a:bodyPr wrap="square">
            <a:spAutoFit/>
          </a:bodyPr>
          <a:lstStyle/>
          <a:p>
            <a:pPr fontAlgn="base"/>
            <a:r>
              <a:rPr lang="en-US" b="1" u="sng" dirty="0">
                <a:solidFill>
                  <a:schemeClr val="tx1"/>
                </a:solidFill>
              </a:rPr>
              <a:t>Text </a:t>
            </a:r>
            <a:r>
              <a:rPr lang="en-US" b="1" u="sng" dirty="0" smtClean="0">
                <a:solidFill>
                  <a:schemeClr val="tx1"/>
                </a:solidFill>
              </a:rPr>
              <a:t>Representation</a:t>
            </a:r>
          </a:p>
          <a:p>
            <a:pPr marL="285750" indent="-285750" fontAlgn="base">
              <a:lnSpc>
                <a:spcPct val="150000"/>
              </a:lnSpc>
              <a:buFont typeface="Wingdings" pitchFamily="2" charset="2"/>
              <a:buChar char="v"/>
            </a:pPr>
            <a:r>
              <a:rPr lang="en-US" b="1" dirty="0" smtClean="0">
                <a:solidFill>
                  <a:schemeClr val="tx1"/>
                </a:solidFill>
              </a:rPr>
              <a:t>Bag </a:t>
            </a:r>
            <a:r>
              <a:rPr lang="en-US" b="1" dirty="0">
                <a:solidFill>
                  <a:schemeClr val="tx1"/>
                </a:solidFill>
              </a:rPr>
              <a:t>of Words (</a:t>
            </a:r>
            <a:r>
              <a:rPr lang="en-US" b="1" dirty="0" err="1">
                <a:solidFill>
                  <a:schemeClr val="tx1"/>
                </a:solidFill>
              </a:rPr>
              <a:t>BoW</a:t>
            </a:r>
            <a:r>
              <a:rPr lang="en-US" b="1" dirty="0">
                <a:solidFill>
                  <a:schemeClr val="tx1"/>
                </a:solidFill>
              </a:rPr>
              <a:t>)</a:t>
            </a:r>
            <a:r>
              <a:rPr lang="en-US" dirty="0">
                <a:solidFill>
                  <a:schemeClr val="tx1"/>
                </a:solidFill>
              </a:rPr>
              <a:t>: Representing text as a collection of words, ignoring grammar and word order but keeping track of word frequency.</a:t>
            </a:r>
          </a:p>
          <a:p>
            <a:pPr marL="285750" indent="-285750" fontAlgn="base">
              <a:lnSpc>
                <a:spcPct val="150000"/>
              </a:lnSpc>
              <a:buFont typeface="Wingdings" pitchFamily="2" charset="2"/>
              <a:buChar char="v"/>
            </a:pPr>
            <a:r>
              <a:rPr lang="en-US" b="1" dirty="0">
                <a:solidFill>
                  <a:schemeClr val="tx1"/>
                </a:solidFill>
              </a:rPr>
              <a:t>Term Frequency-Inverse Document Frequency (TF-IDF)</a:t>
            </a:r>
            <a:r>
              <a:rPr lang="en-US" dirty="0">
                <a:solidFill>
                  <a:schemeClr val="tx1"/>
                </a:solidFill>
              </a:rPr>
              <a:t>: A statistic that reflects the importance of a word in a document relative to a collection of documents.</a:t>
            </a:r>
          </a:p>
          <a:p>
            <a:pPr marL="285750" indent="-285750" fontAlgn="base">
              <a:lnSpc>
                <a:spcPct val="150000"/>
              </a:lnSpc>
              <a:buFont typeface="Wingdings" pitchFamily="2" charset="2"/>
              <a:buChar char="v"/>
            </a:pPr>
            <a:r>
              <a:rPr lang="en-US" b="1" dirty="0">
                <a:solidFill>
                  <a:schemeClr val="tx1"/>
                </a:solidFill>
              </a:rPr>
              <a:t>Word </a:t>
            </a:r>
            <a:r>
              <a:rPr lang="en-US" b="1" dirty="0" err="1">
                <a:solidFill>
                  <a:schemeClr val="tx1"/>
                </a:solidFill>
              </a:rPr>
              <a:t>Embeddings</a:t>
            </a:r>
            <a:r>
              <a:rPr lang="en-US" dirty="0">
                <a:solidFill>
                  <a:schemeClr val="tx1"/>
                </a:solidFill>
              </a:rPr>
              <a:t>: Using dense vector representations of words where semantically similar words are closer together in the vector space (e.g., Word2Vec, </a:t>
            </a:r>
            <a:r>
              <a:rPr lang="en-US" dirty="0" err="1">
                <a:solidFill>
                  <a:schemeClr val="tx1"/>
                </a:solidFill>
              </a:rPr>
              <a:t>GloVe</a:t>
            </a:r>
            <a:r>
              <a:rPr lang="en-US" dirty="0">
                <a:solidFill>
                  <a:schemeClr val="tx1"/>
                </a:solidFill>
              </a:rPr>
              <a:t>).</a:t>
            </a:r>
          </a:p>
          <a:p>
            <a:pPr algn="just" fontAlgn="base"/>
            <a:endParaRPr lang="en-US" dirty="0">
              <a:solidFill>
                <a:schemeClr val="tx1"/>
              </a:solidFill>
            </a:endParaRPr>
          </a:p>
          <a:p>
            <a:pPr fontAlgn="base"/>
            <a:r>
              <a:rPr lang="en-US" b="1" u="sng" dirty="0">
                <a:solidFill>
                  <a:schemeClr val="tx1"/>
                </a:solidFill>
              </a:rPr>
              <a:t>Feature Extraction</a:t>
            </a:r>
          </a:p>
          <a:p>
            <a:pPr fontAlgn="base"/>
            <a:r>
              <a:rPr lang="en-US" dirty="0">
                <a:solidFill>
                  <a:schemeClr val="tx1"/>
                </a:solidFill>
              </a:rPr>
              <a:t>Extracting meaningful features from the text data that can be used for various NLP tasks.</a:t>
            </a:r>
          </a:p>
          <a:p>
            <a:pPr marL="285750" indent="-285750" fontAlgn="base">
              <a:lnSpc>
                <a:spcPct val="150000"/>
              </a:lnSpc>
              <a:buFont typeface="Wingdings" pitchFamily="2" charset="2"/>
              <a:buChar char="v"/>
            </a:pPr>
            <a:r>
              <a:rPr lang="en-US" b="1" dirty="0">
                <a:solidFill>
                  <a:schemeClr val="tx1"/>
                </a:solidFill>
              </a:rPr>
              <a:t>N-grams</a:t>
            </a:r>
            <a:r>
              <a:rPr lang="en-US" dirty="0">
                <a:solidFill>
                  <a:schemeClr val="tx1"/>
                </a:solidFill>
              </a:rPr>
              <a:t>: Capturing sequences of N words to preserve some context and word order.</a:t>
            </a:r>
          </a:p>
          <a:p>
            <a:pPr marL="285750" indent="-285750" fontAlgn="base">
              <a:lnSpc>
                <a:spcPct val="150000"/>
              </a:lnSpc>
              <a:buFont typeface="Wingdings" pitchFamily="2" charset="2"/>
              <a:buChar char="v"/>
            </a:pPr>
            <a:r>
              <a:rPr lang="en-US" b="1" dirty="0">
                <a:solidFill>
                  <a:schemeClr val="tx1"/>
                </a:solidFill>
              </a:rPr>
              <a:t>Syntactic Features</a:t>
            </a:r>
            <a:r>
              <a:rPr lang="en-US" dirty="0">
                <a:solidFill>
                  <a:schemeClr val="tx1"/>
                </a:solidFill>
              </a:rPr>
              <a:t>: Using parts of speech tags, syntactic dependencies, and parse trees.</a:t>
            </a:r>
          </a:p>
          <a:p>
            <a:pPr marL="285750" indent="-285750" fontAlgn="base">
              <a:lnSpc>
                <a:spcPct val="150000"/>
              </a:lnSpc>
              <a:buFont typeface="Wingdings" pitchFamily="2" charset="2"/>
              <a:buChar char="v"/>
            </a:pPr>
            <a:r>
              <a:rPr lang="en-US" b="1" dirty="0">
                <a:solidFill>
                  <a:schemeClr val="tx1"/>
                </a:solidFill>
              </a:rPr>
              <a:t>Semantic Features</a:t>
            </a:r>
            <a:r>
              <a:rPr lang="en-US" dirty="0">
                <a:solidFill>
                  <a:schemeClr val="tx1"/>
                </a:solidFill>
              </a:rPr>
              <a:t>: Leveraging word </a:t>
            </a:r>
            <a:r>
              <a:rPr lang="en-US" dirty="0" err="1">
                <a:solidFill>
                  <a:schemeClr val="tx1"/>
                </a:solidFill>
              </a:rPr>
              <a:t>embeddings</a:t>
            </a:r>
            <a:r>
              <a:rPr lang="en-US" dirty="0">
                <a:solidFill>
                  <a:schemeClr val="tx1"/>
                </a:solidFill>
              </a:rPr>
              <a:t> and other representations to capture word meaning and context.</a:t>
            </a:r>
          </a:p>
        </p:txBody>
      </p:sp>
    </p:spTree>
    <p:extLst>
      <p:ext uri="{BB962C8B-B14F-4D97-AF65-F5344CB8AC3E}">
        <p14:creationId xmlns:p14="http://schemas.microsoft.com/office/powerpoint/2010/main" val="2062712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sp>
        <p:nvSpPr>
          <p:cNvPr id="2" name="Rectangle 1"/>
          <p:cNvSpPr/>
          <p:nvPr/>
        </p:nvSpPr>
        <p:spPr>
          <a:xfrm>
            <a:off x="382555" y="461000"/>
            <a:ext cx="8537510" cy="4185761"/>
          </a:xfrm>
          <a:prstGeom prst="rect">
            <a:avLst/>
          </a:prstGeom>
        </p:spPr>
        <p:txBody>
          <a:bodyPr wrap="square">
            <a:spAutoFit/>
          </a:bodyPr>
          <a:lstStyle/>
          <a:p>
            <a:pPr algn="just" fontAlgn="base"/>
            <a:r>
              <a:rPr lang="en-US" b="1" u="sng" dirty="0">
                <a:solidFill>
                  <a:schemeClr val="tx1"/>
                </a:solidFill>
              </a:rPr>
              <a:t>Model Selection and Training</a:t>
            </a:r>
          </a:p>
          <a:p>
            <a:pPr algn="just" fontAlgn="base"/>
            <a:r>
              <a:rPr lang="en-US" dirty="0">
                <a:solidFill>
                  <a:schemeClr val="tx1"/>
                </a:solidFill>
              </a:rPr>
              <a:t>Selecting and training a machine learning or deep learning model to perform specific NLP tasks</a:t>
            </a:r>
            <a:r>
              <a:rPr lang="en-US" dirty="0" smtClean="0">
                <a:solidFill>
                  <a:schemeClr val="tx1"/>
                </a:solidFill>
              </a:rPr>
              <a:t>.</a:t>
            </a:r>
          </a:p>
          <a:p>
            <a:pPr algn="just" fontAlgn="base"/>
            <a:endParaRPr lang="en-US" dirty="0">
              <a:solidFill>
                <a:schemeClr val="tx1"/>
              </a:solidFill>
            </a:endParaRPr>
          </a:p>
          <a:p>
            <a:pPr marL="285750" indent="-285750" algn="just" fontAlgn="base">
              <a:buFont typeface="Wingdings" pitchFamily="2" charset="2"/>
              <a:buChar char="v"/>
            </a:pPr>
            <a:r>
              <a:rPr lang="en-US" b="1" dirty="0">
                <a:solidFill>
                  <a:schemeClr val="tx1"/>
                </a:solidFill>
              </a:rPr>
              <a:t>Supervised Learning</a:t>
            </a:r>
            <a:r>
              <a:rPr lang="en-US" dirty="0">
                <a:solidFill>
                  <a:schemeClr val="tx1"/>
                </a:solidFill>
              </a:rPr>
              <a:t>: Using labeled data to train models like Support Vector Machines (SVM), Random Forests, or deep learning models like Convolutional Neural Networks (CNNs) and Recurrent Neural Networks (RNNs).</a:t>
            </a:r>
          </a:p>
          <a:p>
            <a:pPr marL="285750" indent="-285750" algn="just" fontAlgn="base">
              <a:buFont typeface="Wingdings" pitchFamily="2" charset="2"/>
              <a:buChar char="v"/>
            </a:pPr>
            <a:r>
              <a:rPr lang="en-US" b="1" dirty="0">
                <a:solidFill>
                  <a:schemeClr val="tx1"/>
                </a:solidFill>
              </a:rPr>
              <a:t>Unsupervised Learning</a:t>
            </a:r>
            <a:r>
              <a:rPr lang="en-US" dirty="0">
                <a:solidFill>
                  <a:schemeClr val="tx1"/>
                </a:solidFill>
              </a:rPr>
              <a:t>: Applying techniques like clustering or topic modeling (e.g., Latent </a:t>
            </a:r>
            <a:r>
              <a:rPr lang="en-US" dirty="0" err="1">
                <a:solidFill>
                  <a:schemeClr val="tx1"/>
                </a:solidFill>
              </a:rPr>
              <a:t>Dirichlet</a:t>
            </a:r>
            <a:r>
              <a:rPr lang="en-US" dirty="0">
                <a:solidFill>
                  <a:schemeClr val="tx1"/>
                </a:solidFill>
              </a:rPr>
              <a:t> Allocation) on unlabeled data.</a:t>
            </a:r>
          </a:p>
          <a:p>
            <a:pPr marL="285750" indent="-285750" algn="just" fontAlgn="base">
              <a:buFont typeface="Wingdings" pitchFamily="2" charset="2"/>
              <a:buChar char="v"/>
            </a:pPr>
            <a:r>
              <a:rPr lang="en-US" b="1" dirty="0">
                <a:solidFill>
                  <a:schemeClr val="tx1"/>
                </a:solidFill>
              </a:rPr>
              <a:t>Pre-trained Models</a:t>
            </a:r>
            <a:r>
              <a:rPr lang="en-US" dirty="0">
                <a:solidFill>
                  <a:schemeClr val="tx1"/>
                </a:solidFill>
              </a:rPr>
              <a:t>: Utilizing pre-trained language models such as BERT, GPT, or transformer-based models that have been trained on large corpora.</a:t>
            </a:r>
          </a:p>
          <a:p>
            <a:pPr algn="just" fontAlgn="base"/>
            <a:endParaRPr lang="en-US" dirty="0">
              <a:solidFill>
                <a:schemeClr val="tx1"/>
              </a:solidFill>
            </a:endParaRPr>
          </a:p>
          <a:p>
            <a:pPr algn="just" fontAlgn="base"/>
            <a:r>
              <a:rPr lang="en-US" b="1" u="sng" dirty="0">
                <a:solidFill>
                  <a:schemeClr val="tx1"/>
                </a:solidFill>
              </a:rPr>
              <a:t>Model Deployment and Inference</a:t>
            </a:r>
          </a:p>
          <a:p>
            <a:pPr algn="just" fontAlgn="base"/>
            <a:r>
              <a:rPr lang="en-US" dirty="0">
                <a:solidFill>
                  <a:schemeClr val="tx1"/>
                </a:solidFill>
              </a:rPr>
              <a:t>Deploying the trained model and using it to make predictions or extract insights from new text data</a:t>
            </a:r>
            <a:r>
              <a:rPr lang="en-US" dirty="0" smtClean="0">
                <a:solidFill>
                  <a:schemeClr val="tx1"/>
                </a:solidFill>
              </a:rPr>
              <a:t>.</a:t>
            </a:r>
          </a:p>
          <a:p>
            <a:pPr algn="just" fontAlgn="base"/>
            <a:endParaRPr lang="en-US" dirty="0">
              <a:solidFill>
                <a:schemeClr val="tx1"/>
              </a:solidFill>
            </a:endParaRPr>
          </a:p>
          <a:p>
            <a:pPr marL="285750" indent="-285750" algn="just" fontAlgn="base">
              <a:buFont typeface="Wingdings" pitchFamily="2" charset="2"/>
              <a:buChar char="v"/>
            </a:pPr>
            <a:r>
              <a:rPr lang="en-US" b="1" dirty="0">
                <a:solidFill>
                  <a:schemeClr val="tx1"/>
                </a:solidFill>
              </a:rPr>
              <a:t>Text Classification</a:t>
            </a:r>
            <a:r>
              <a:rPr lang="en-US" dirty="0">
                <a:solidFill>
                  <a:schemeClr val="tx1"/>
                </a:solidFill>
              </a:rPr>
              <a:t>: Categorizing text into predefined classes (e.g., spam detection, sentiment analysis).</a:t>
            </a:r>
          </a:p>
          <a:p>
            <a:pPr marL="285750" indent="-285750" algn="just" fontAlgn="base">
              <a:buFont typeface="Wingdings" pitchFamily="2" charset="2"/>
              <a:buChar char="v"/>
            </a:pPr>
            <a:r>
              <a:rPr lang="en-US" b="1" dirty="0">
                <a:solidFill>
                  <a:schemeClr val="tx1"/>
                </a:solidFill>
              </a:rPr>
              <a:t>Named Entity Recognition (NER)</a:t>
            </a:r>
            <a:r>
              <a:rPr lang="en-US" dirty="0">
                <a:solidFill>
                  <a:schemeClr val="tx1"/>
                </a:solidFill>
              </a:rPr>
              <a:t>: Identifying and classifying entities in the text.</a:t>
            </a:r>
          </a:p>
          <a:p>
            <a:pPr marL="285750" indent="-285750" algn="just" fontAlgn="base">
              <a:buFont typeface="Wingdings" pitchFamily="2" charset="2"/>
              <a:buChar char="v"/>
            </a:pPr>
            <a:r>
              <a:rPr lang="en-US" b="1" dirty="0">
                <a:solidFill>
                  <a:schemeClr val="tx1"/>
                </a:solidFill>
              </a:rPr>
              <a:t>Machine Translation</a:t>
            </a:r>
            <a:r>
              <a:rPr lang="en-US" dirty="0">
                <a:solidFill>
                  <a:schemeClr val="tx1"/>
                </a:solidFill>
              </a:rPr>
              <a:t>: Translating text from one language to another.</a:t>
            </a:r>
          </a:p>
          <a:p>
            <a:pPr marL="285750" indent="-285750" algn="just" fontAlgn="base">
              <a:buFont typeface="Wingdings" pitchFamily="2" charset="2"/>
              <a:buChar char="v"/>
            </a:pPr>
            <a:r>
              <a:rPr lang="en-US" b="1" dirty="0">
                <a:solidFill>
                  <a:schemeClr val="tx1"/>
                </a:solidFill>
              </a:rPr>
              <a:t>Question Answering</a:t>
            </a:r>
            <a:r>
              <a:rPr lang="en-US" dirty="0">
                <a:solidFill>
                  <a:schemeClr val="tx1"/>
                </a:solidFill>
              </a:rPr>
              <a:t>: Providing answers to questions based on the context provided by text data.</a:t>
            </a:r>
          </a:p>
        </p:txBody>
      </p:sp>
    </p:spTree>
    <p:extLst>
      <p:ext uri="{BB962C8B-B14F-4D97-AF65-F5344CB8AC3E}">
        <p14:creationId xmlns:p14="http://schemas.microsoft.com/office/powerpoint/2010/main" val="3765259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sp>
        <p:nvSpPr>
          <p:cNvPr id="2" name="Rectangle 1"/>
          <p:cNvSpPr/>
          <p:nvPr/>
        </p:nvSpPr>
        <p:spPr>
          <a:xfrm>
            <a:off x="382555" y="461000"/>
            <a:ext cx="8537510" cy="2677656"/>
          </a:xfrm>
          <a:prstGeom prst="rect">
            <a:avLst/>
          </a:prstGeom>
        </p:spPr>
        <p:txBody>
          <a:bodyPr wrap="square">
            <a:spAutoFit/>
          </a:bodyPr>
          <a:lstStyle/>
          <a:p>
            <a:pPr fontAlgn="base"/>
            <a:r>
              <a:rPr lang="en-US" b="1" u="sng" dirty="0">
                <a:solidFill>
                  <a:schemeClr val="tx1"/>
                </a:solidFill>
              </a:rPr>
              <a:t>Evaluation and </a:t>
            </a:r>
            <a:r>
              <a:rPr lang="en-US" b="1" u="sng" dirty="0" smtClean="0">
                <a:solidFill>
                  <a:schemeClr val="tx1"/>
                </a:solidFill>
              </a:rPr>
              <a:t>Optimization</a:t>
            </a:r>
          </a:p>
          <a:p>
            <a:pPr fontAlgn="base"/>
            <a:endParaRPr lang="en-US" b="1" u="sng" dirty="0">
              <a:solidFill>
                <a:schemeClr val="tx1"/>
              </a:solidFill>
            </a:endParaRPr>
          </a:p>
          <a:p>
            <a:pPr fontAlgn="base"/>
            <a:r>
              <a:rPr lang="en-US" dirty="0">
                <a:solidFill>
                  <a:schemeClr val="tx1"/>
                </a:solidFill>
              </a:rPr>
              <a:t>Evaluating the performance of the NLP algorithm using metrics such as accuracy, precision, recall, F1-score, and others.</a:t>
            </a:r>
          </a:p>
          <a:p>
            <a:pPr marL="285750" indent="-285750" fontAlgn="base">
              <a:lnSpc>
                <a:spcPct val="150000"/>
              </a:lnSpc>
              <a:buFont typeface="Wingdings" pitchFamily="2" charset="2"/>
              <a:buChar char="v"/>
            </a:pPr>
            <a:r>
              <a:rPr lang="en-US" b="1" dirty="0" err="1">
                <a:solidFill>
                  <a:schemeClr val="tx1"/>
                </a:solidFill>
              </a:rPr>
              <a:t>Hyperparameter</a:t>
            </a:r>
            <a:r>
              <a:rPr lang="en-US" b="1" dirty="0">
                <a:solidFill>
                  <a:schemeClr val="tx1"/>
                </a:solidFill>
              </a:rPr>
              <a:t> Tuning</a:t>
            </a:r>
            <a:r>
              <a:rPr lang="en-US" dirty="0">
                <a:solidFill>
                  <a:schemeClr val="tx1"/>
                </a:solidFill>
              </a:rPr>
              <a:t>: Adjusting model parameters to improve performance.</a:t>
            </a:r>
          </a:p>
          <a:p>
            <a:pPr marL="285750" indent="-285750" fontAlgn="base">
              <a:lnSpc>
                <a:spcPct val="150000"/>
              </a:lnSpc>
              <a:buFont typeface="Wingdings" pitchFamily="2" charset="2"/>
              <a:buChar char="v"/>
            </a:pPr>
            <a:r>
              <a:rPr lang="en-US" b="1" dirty="0">
                <a:solidFill>
                  <a:schemeClr val="tx1"/>
                </a:solidFill>
              </a:rPr>
              <a:t>Error Analysis</a:t>
            </a:r>
            <a:r>
              <a:rPr lang="en-US" dirty="0">
                <a:solidFill>
                  <a:schemeClr val="tx1"/>
                </a:solidFill>
              </a:rPr>
              <a:t>: Analyzing errors to understand model weaknesses and improve robustness.</a:t>
            </a:r>
          </a:p>
          <a:p>
            <a:pPr algn="just" fontAlgn="base"/>
            <a:endParaRPr lang="en-US" dirty="0">
              <a:solidFill>
                <a:schemeClr val="tx1"/>
              </a:solidFill>
            </a:endParaRPr>
          </a:p>
          <a:p>
            <a:pPr fontAlgn="base"/>
            <a:r>
              <a:rPr lang="en-US" b="1" u="sng" dirty="0">
                <a:solidFill>
                  <a:schemeClr val="tx1"/>
                </a:solidFill>
              </a:rPr>
              <a:t>Iteration and </a:t>
            </a:r>
            <a:r>
              <a:rPr lang="en-US" b="1" u="sng" dirty="0" smtClean="0">
                <a:solidFill>
                  <a:schemeClr val="tx1"/>
                </a:solidFill>
              </a:rPr>
              <a:t>Improvement</a:t>
            </a:r>
          </a:p>
          <a:p>
            <a:pPr fontAlgn="base"/>
            <a:endParaRPr lang="en-US" b="1" u="sng" dirty="0" smtClean="0">
              <a:solidFill>
                <a:schemeClr val="tx1"/>
              </a:solidFill>
            </a:endParaRPr>
          </a:p>
          <a:p>
            <a:pPr fontAlgn="base"/>
            <a:r>
              <a:rPr lang="en-US" dirty="0" smtClean="0">
                <a:solidFill>
                  <a:schemeClr val="tx1"/>
                </a:solidFill>
              </a:rPr>
              <a:t>Continuously </a:t>
            </a:r>
            <a:r>
              <a:rPr lang="en-US" dirty="0">
                <a:solidFill>
                  <a:schemeClr val="tx1"/>
                </a:solidFill>
              </a:rPr>
              <a:t>improving the algorithm by incorporating new data, refining preprocessing techniques, experimenting with different models, and optimizing features.</a:t>
            </a:r>
          </a:p>
        </p:txBody>
      </p:sp>
    </p:spTree>
    <p:extLst>
      <p:ext uri="{BB962C8B-B14F-4D97-AF65-F5344CB8AC3E}">
        <p14:creationId xmlns:p14="http://schemas.microsoft.com/office/powerpoint/2010/main" val="919041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400" b="1" dirty="0"/>
              <a:t>Technologies related to Natural Language Processing</a:t>
            </a:r>
          </a:p>
        </p:txBody>
      </p:sp>
      <p:sp>
        <p:nvSpPr>
          <p:cNvPr id="2" name="Rectangle 1"/>
          <p:cNvSpPr/>
          <p:nvPr/>
        </p:nvSpPr>
        <p:spPr>
          <a:xfrm>
            <a:off x="382555" y="544976"/>
            <a:ext cx="8537510" cy="3539430"/>
          </a:xfrm>
          <a:prstGeom prst="rect">
            <a:avLst/>
          </a:prstGeom>
        </p:spPr>
        <p:txBody>
          <a:bodyPr wrap="square">
            <a:spAutoFit/>
          </a:bodyPr>
          <a:lstStyle/>
          <a:p>
            <a:pPr algn="just" fontAlgn="base"/>
            <a:r>
              <a:rPr lang="en-US" dirty="0">
                <a:solidFill>
                  <a:schemeClr val="tx1"/>
                </a:solidFill>
              </a:rPr>
              <a:t>There are a variety of technologies related to natural language processing (NLP) that are used to analyze and understand human language. Some of the most common include</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Machine learning: </a:t>
            </a:r>
            <a:r>
              <a:rPr lang="en-US" dirty="0">
                <a:solidFill>
                  <a:schemeClr val="tx1"/>
                </a:solidFill>
              </a:rPr>
              <a:t>NLP relies heavily on </a:t>
            </a:r>
            <a:r>
              <a:rPr lang="en-US" u="sng" dirty="0">
                <a:solidFill>
                  <a:schemeClr val="tx1"/>
                </a:solidFill>
                <a:hlinkClick r:id="rId3"/>
              </a:rPr>
              <a:t>machine learning</a:t>
            </a:r>
            <a:r>
              <a:rPr lang="en-US" dirty="0">
                <a:solidFill>
                  <a:schemeClr val="tx1"/>
                </a:solidFill>
              </a:rPr>
              <a:t> techniques such as supervised and unsupervised learning, deep learning, and reinforcement learning to train models to understand and generate human language</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Natural Language Toolkits (NLTK) </a:t>
            </a:r>
            <a:r>
              <a:rPr lang="en-US" dirty="0">
                <a:solidFill>
                  <a:schemeClr val="tx1"/>
                </a:solidFill>
              </a:rPr>
              <a:t>and other libraries: </a:t>
            </a:r>
            <a:r>
              <a:rPr lang="en-US" u="sng" dirty="0">
                <a:solidFill>
                  <a:schemeClr val="tx1"/>
                </a:solidFill>
                <a:hlinkClick r:id="rId4"/>
              </a:rPr>
              <a:t>NLTK</a:t>
            </a:r>
            <a:r>
              <a:rPr lang="en-US" dirty="0">
                <a:solidFill>
                  <a:schemeClr val="tx1"/>
                </a:solidFill>
              </a:rPr>
              <a:t> is a popular open-source library in Python that provides tools for NLP tasks such as tokenization, stemming, and part-of-speech tagging. Other popular libraries include </a:t>
            </a:r>
            <a:r>
              <a:rPr lang="en-US" dirty="0" err="1">
                <a:solidFill>
                  <a:schemeClr val="tx1"/>
                </a:solidFill>
              </a:rPr>
              <a:t>spaCy</a:t>
            </a:r>
            <a:r>
              <a:rPr lang="en-US" dirty="0">
                <a:solidFill>
                  <a:schemeClr val="tx1"/>
                </a:solidFill>
              </a:rPr>
              <a:t>, </a:t>
            </a:r>
            <a:r>
              <a:rPr lang="en-US" dirty="0" err="1">
                <a:solidFill>
                  <a:schemeClr val="tx1"/>
                </a:solidFill>
              </a:rPr>
              <a:t>OpenNLP</a:t>
            </a:r>
            <a:r>
              <a:rPr lang="en-US" dirty="0">
                <a:solidFill>
                  <a:schemeClr val="tx1"/>
                </a:solidFill>
              </a:rPr>
              <a:t>, and </a:t>
            </a:r>
            <a:r>
              <a:rPr lang="en-US" dirty="0" err="1">
                <a:solidFill>
                  <a:schemeClr val="tx1"/>
                </a:solidFill>
              </a:rPr>
              <a:t>CoreNLP</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Parsers: </a:t>
            </a:r>
            <a:r>
              <a:rPr lang="en-US" dirty="0">
                <a:solidFill>
                  <a:schemeClr val="tx1"/>
                </a:solidFill>
              </a:rPr>
              <a:t>Parsers are used to analyze the syntactic structure of sentences, such as dependency parsing and constituency parsing</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Text-to-Speech (TTS) and Speech-to-Text (STT) systems:</a:t>
            </a:r>
            <a:r>
              <a:rPr lang="en-US" dirty="0">
                <a:solidFill>
                  <a:schemeClr val="tx1"/>
                </a:solidFill>
              </a:rPr>
              <a:t> TTS systems convert written text into spoken words, while STT systems convert spoken words into written text.</a:t>
            </a:r>
          </a:p>
        </p:txBody>
      </p:sp>
    </p:spTree>
    <p:extLst>
      <p:ext uri="{BB962C8B-B14F-4D97-AF65-F5344CB8AC3E}">
        <p14:creationId xmlns:p14="http://schemas.microsoft.com/office/powerpoint/2010/main" val="3487799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400" b="1" dirty="0"/>
              <a:t>Technologies related to Natural Language Processing</a:t>
            </a:r>
          </a:p>
        </p:txBody>
      </p:sp>
      <p:sp>
        <p:nvSpPr>
          <p:cNvPr id="2" name="Rectangle 1"/>
          <p:cNvSpPr/>
          <p:nvPr/>
        </p:nvSpPr>
        <p:spPr>
          <a:xfrm>
            <a:off x="382555" y="544976"/>
            <a:ext cx="8537510" cy="3323987"/>
          </a:xfrm>
          <a:prstGeom prst="rect">
            <a:avLst/>
          </a:prstGeom>
        </p:spPr>
        <p:txBody>
          <a:bodyPr wrap="square">
            <a:spAutoFit/>
          </a:bodyPr>
          <a:lstStyle/>
          <a:p>
            <a:pPr algn="just" fontAlgn="base"/>
            <a:r>
              <a:rPr lang="en-US" b="1" u="sng" dirty="0">
                <a:solidFill>
                  <a:schemeClr val="tx1"/>
                </a:solidFill>
              </a:rPr>
              <a:t>Named Entity Recognition (NER) systems</a:t>
            </a:r>
            <a:r>
              <a:rPr lang="en-US" b="1" dirty="0">
                <a:solidFill>
                  <a:schemeClr val="tx1"/>
                </a:solidFill>
              </a:rPr>
              <a:t>: </a:t>
            </a:r>
            <a:r>
              <a:rPr lang="en-US" dirty="0">
                <a:solidFill>
                  <a:schemeClr val="tx1"/>
                </a:solidFill>
              </a:rPr>
              <a:t>NER systems identify and extract named entities such as people, places, and organizations from the text</a:t>
            </a:r>
            <a:r>
              <a:rPr lang="en-US" dirty="0" smtClean="0">
                <a:solidFill>
                  <a:schemeClr val="tx1"/>
                </a:solidFill>
              </a:rPr>
              <a:t>.</a:t>
            </a:r>
          </a:p>
          <a:p>
            <a:pPr algn="just" fontAlgn="base"/>
            <a:endParaRPr lang="en-US" dirty="0">
              <a:solidFill>
                <a:schemeClr val="tx1"/>
              </a:solidFill>
            </a:endParaRPr>
          </a:p>
          <a:p>
            <a:pPr algn="just" fontAlgn="base"/>
            <a:r>
              <a:rPr lang="en-US" b="1" u="sng" dirty="0">
                <a:solidFill>
                  <a:schemeClr val="tx1"/>
                </a:solidFill>
              </a:rPr>
              <a:t>Sentiment Analysis</a:t>
            </a:r>
            <a:r>
              <a:rPr lang="en-US" b="1" dirty="0">
                <a:solidFill>
                  <a:schemeClr val="tx1"/>
                </a:solidFill>
              </a:rPr>
              <a:t>: </a:t>
            </a:r>
            <a:r>
              <a:rPr lang="en-US" dirty="0">
                <a:solidFill>
                  <a:schemeClr val="tx1"/>
                </a:solidFill>
              </a:rPr>
              <a:t>A technique to understand the emotions or opinions expressed in a piece of text, by using various techniques like Lexicon-Based, Machine Learning-Based, and Deep Learning-based </a:t>
            </a:r>
            <a:r>
              <a:rPr lang="en-US" dirty="0" smtClean="0">
                <a:solidFill>
                  <a:schemeClr val="tx1"/>
                </a:solidFill>
              </a:rPr>
              <a:t>methods</a:t>
            </a:r>
          </a:p>
          <a:p>
            <a:pPr algn="just" fontAlgn="base"/>
            <a:endParaRPr lang="en-US" dirty="0">
              <a:solidFill>
                <a:schemeClr val="tx1"/>
              </a:solidFill>
            </a:endParaRPr>
          </a:p>
          <a:p>
            <a:pPr algn="just" fontAlgn="base"/>
            <a:r>
              <a:rPr lang="en-US" b="1" dirty="0">
                <a:solidFill>
                  <a:schemeClr val="tx1"/>
                </a:solidFill>
              </a:rPr>
              <a:t>Machine Translation: </a:t>
            </a:r>
            <a:r>
              <a:rPr lang="en-US" dirty="0">
                <a:solidFill>
                  <a:schemeClr val="tx1"/>
                </a:solidFill>
              </a:rPr>
              <a:t>NLP is used for language translation from one language to another through a computer</a:t>
            </a:r>
            <a:r>
              <a:rPr lang="en-US" dirty="0" smtClean="0">
                <a:solidFill>
                  <a:schemeClr val="tx1"/>
                </a:solidFill>
              </a:rPr>
              <a:t>.</a:t>
            </a:r>
          </a:p>
          <a:p>
            <a:pPr algn="just" fontAlgn="base"/>
            <a:endParaRPr lang="en-US" dirty="0">
              <a:solidFill>
                <a:schemeClr val="tx1"/>
              </a:solidFill>
            </a:endParaRPr>
          </a:p>
          <a:p>
            <a:pPr algn="just" fontAlgn="base"/>
            <a:r>
              <a:rPr lang="en-US" b="1" dirty="0" err="1">
                <a:solidFill>
                  <a:schemeClr val="tx1"/>
                </a:solidFill>
              </a:rPr>
              <a:t>Chatbots</a:t>
            </a:r>
            <a:r>
              <a:rPr lang="en-US" b="1" dirty="0">
                <a:solidFill>
                  <a:schemeClr val="tx1"/>
                </a:solidFill>
              </a:rPr>
              <a:t>: </a:t>
            </a:r>
            <a:r>
              <a:rPr lang="en-US" dirty="0">
                <a:solidFill>
                  <a:schemeClr val="tx1"/>
                </a:solidFill>
              </a:rPr>
              <a:t>NLP is used for </a:t>
            </a:r>
            <a:r>
              <a:rPr lang="en-US" dirty="0" err="1">
                <a:solidFill>
                  <a:schemeClr val="tx1"/>
                </a:solidFill>
              </a:rPr>
              <a:t>chatbots</a:t>
            </a:r>
            <a:r>
              <a:rPr lang="en-US" dirty="0">
                <a:solidFill>
                  <a:schemeClr val="tx1"/>
                </a:solidFill>
              </a:rPr>
              <a:t> that communicate with other </a:t>
            </a:r>
            <a:r>
              <a:rPr lang="en-US" dirty="0" err="1">
                <a:solidFill>
                  <a:schemeClr val="tx1"/>
                </a:solidFill>
              </a:rPr>
              <a:t>chatbots</a:t>
            </a:r>
            <a:r>
              <a:rPr lang="en-US" dirty="0">
                <a:solidFill>
                  <a:schemeClr val="tx1"/>
                </a:solidFill>
              </a:rPr>
              <a:t> or humans through auditory or textual methods</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AI Software:</a:t>
            </a:r>
            <a:r>
              <a:rPr lang="en-US" dirty="0">
                <a:solidFill>
                  <a:schemeClr val="tx1"/>
                </a:solidFill>
              </a:rPr>
              <a:t> NLP is used in question-answering software for knowledge representation, analytical reasoning as well as information retrieval.</a:t>
            </a:r>
          </a:p>
        </p:txBody>
      </p:sp>
    </p:spTree>
    <p:extLst>
      <p:ext uri="{BB962C8B-B14F-4D97-AF65-F5344CB8AC3E}">
        <p14:creationId xmlns:p14="http://schemas.microsoft.com/office/powerpoint/2010/main" val="3226737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SYNTAX, SEMANTICS, PRAGMATICS AND DISCLOSURE</a:t>
            </a:r>
            <a:endParaRPr lang="en-US" sz="2000" b="1" dirty="0"/>
          </a:p>
        </p:txBody>
      </p:sp>
      <p:sp>
        <p:nvSpPr>
          <p:cNvPr id="2" name="Rectangle 1"/>
          <p:cNvSpPr/>
          <p:nvPr/>
        </p:nvSpPr>
        <p:spPr>
          <a:xfrm>
            <a:off x="382555" y="544976"/>
            <a:ext cx="8537510" cy="4247317"/>
          </a:xfrm>
          <a:prstGeom prst="rect">
            <a:avLst/>
          </a:prstGeom>
        </p:spPr>
        <p:txBody>
          <a:bodyPr wrap="square">
            <a:spAutoFit/>
          </a:bodyPr>
          <a:lstStyle/>
          <a:p>
            <a:r>
              <a:rPr lang="en-US" sz="1800" b="1" dirty="0" smtClean="0">
                <a:solidFill>
                  <a:schemeClr val="tx1"/>
                </a:solidFill>
              </a:rPr>
              <a:t>1. </a:t>
            </a:r>
            <a:r>
              <a:rPr lang="en-US" sz="1800" b="1" u="sng" dirty="0" smtClean="0">
                <a:solidFill>
                  <a:schemeClr val="tx1"/>
                </a:solidFill>
              </a:rPr>
              <a:t>Syntax:</a:t>
            </a:r>
          </a:p>
          <a:p>
            <a:endParaRPr lang="en-US" sz="1800" b="1" u="sng" dirty="0">
              <a:solidFill>
                <a:schemeClr val="tx1"/>
              </a:solidFill>
            </a:endParaRPr>
          </a:p>
          <a:p>
            <a:r>
              <a:rPr lang="en-US" sz="1800" b="1" dirty="0">
                <a:solidFill>
                  <a:schemeClr val="tx1"/>
                </a:solidFill>
              </a:rPr>
              <a:t>Definition:</a:t>
            </a:r>
            <a:r>
              <a:rPr lang="en-US" sz="1800" dirty="0">
                <a:solidFill>
                  <a:schemeClr val="tx1"/>
                </a:solidFill>
              </a:rPr>
              <a:t> Syntax refers to the rules and structures governing sentence formation in a language. It involves the arrangement of words and phrases to create well-formed sentences</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NLP Example</a:t>
            </a:r>
            <a:r>
              <a:rPr lang="en-US" sz="1800" b="1" dirty="0" smtClean="0">
                <a:solidFill>
                  <a:schemeClr val="tx1"/>
                </a:solidFill>
              </a:rPr>
              <a:t>:</a:t>
            </a:r>
          </a:p>
          <a:p>
            <a:r>
              <a:rPr lang="en-US" sz="1800" dirty="0" smtClean="0">
                <a:solidFill>
                  <a:schemeClr val="tx1"/>
                </a:solidFill>
              </a:rPr>
              <a:t> </a:t>
            </a:r>
            <a:r>
              <a:rPr lang="en-US" sz="1800" dirty="0">
                <a:solidFill>
                  <a:schemeClr val="tx1"/>
                </a:solidFill>
              </a:rPr>
              <a:t>In NLP, syntax is used to parse sentences to understand their grammatical structure. For instance, a syntactic parser can determine that in the sentence “The cat sat on the mat,” “The cat” is the subject, “sat” is the verb, and “on the mat” is the prepositional phrase</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Machine Learning Example:</a:t>
            </a:r>
            <a:r>
              <a:rPr lang="en-US" sz="1800" dirty="0">
                <a:solidFill>
                  <a:schemeClr val="tx1"/>
                </a:solidFill>
              </a:rPr>
              <a:t> A common approach in machine learning for syntax is using dependency parsing. Models like BERT or </a:t>
            </a:r>
            <a:r>
              <a:rPr lang="en-US" sz="1800" dirty="0" err="1">
                <a:solidFill>
                  <a:schemeClr val="tx1"/>
                </a:solidFill>
              </a:rPr>
              <a:t>SpaCy</a:t>
            </a:r>
            <a:r>
              <a:rPr lang="en-US" sz="1800" dirty="0">
                <a:solidFill>
                  <a:schemeClr val="tx1"/>
                </a:solidFill>
              </a:rPr>
              <a:t> can be trained to predict syntactic structures by analyzing large corpora of text.</a:t>
            </a:r>
          </a:p>
        </p:txBody>
      </p:sp>
    </p:spTree>
    <p:extLst>
      <p:ext uri="{BB962C8B-B14F-4D97-AF65-F5344CB8AC3E}">
        <p14:creationId xmlns:p14="http://schemas.microsoft.com/office/powerpoint/2010/main" val="2956987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SYNTAX, SEMANTICS, PRAGMATICS AND DISCLOSURE</a:t>
            </a:r>
            <a:endParaRPr lang="en-US" sz="2000" b="1" dirty="0"/>
          </a:p>
        </p:txBody>
      </p:sp>
      <p:sp>
        <p:nvSpPr>
          <p:cNvPr id="2" name="Rectangle 1"/>
          <p:cNvSpPr/>
          <p:nvPr/>
        </p:nvSpPr>
        <p:spPr>
          <a:xfrm>
            <a:off x="382555" y="544976"/>
            <a:ext cx="8537510" cy="4247317"/>
          </a:xfrm>
          <a:prstGeom prst="rect">
            <a:avLst/>
          </a:prstGeom>
        </p:spPr>
        <p:txBody>
          <a:bodyPr wrap="square">
            <a:spAutoFit/>
          </a:bodyPr>
          <a:lstStyle/>
          <a:p>
            <a:r>
              <a:rPr lang="en-US" sz="1800" b="1" dirty="0" smtClean="0">
                <a:solidFill>
                  <a:schemeClr val="tx1"/>
                </a:solidFill>
              </a:rPr>
              <a:t>2. </a:t>
            </a:r>
            <a:r>
              <a:rPr lang="en-US" sz="1800" b="1" u="sng" dirty="0" smtClean="0">
                <a:solidFill>
                  <a:schemeClr val="tx1"/>
                </a:solidFill>
              </a:rPr>
              <a:t>Semantics:</a:t>
            </a:r>
          </a:p>
          <a:p>
            <a:endParaRPr lang="en-US" sz="1800" b="1" u="sng" dirty="0">
              <a:solidFill>
                <a:schemeClr val="tx1"/>
              </a:solidFill>
            </a:endParaRPr>
          </a:p>
          <a:p>
            <a:r>
              <a:rPr lang="en-US" sz="1800" b="1" dirty="0">
                <a:solidFill>
                  <a:schemeClr val="tx1"/>
                </a:solidFill>
              </a:rPr>
              <a:t>Definition:</a:t>
            </a:r>
            <a:r>
              <a:rPr lang="en-US" sz="1800" dirty="0">
                <a:solidFill>
                  <a:schemeClr val="tx1"/>
                </a:solidFill>
              </a:rPr>
              <a:t> Semantics deals with the meaning of words and sentences. It involves understanding what words and phrases actually convey</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NLP Example:</a:t>
            </a:r>
            <a:r>
              <a:rPr lang="en-US" sz="1800" dirty="0">
                <a:solidFill>
                  <a:schemeClr val="tx1"/>
                </a:solidFill>
              </a:rPr>
              <a:t> Semantics involves tasks like word sense disambiguation, where a model determines the correct meaning of a word based on context. For example, the word “bank” could refer to a financial institution or the side of a river. Semantic understanding helps the model choose the right meaning based on the surrounding words</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Machine Learning Example:</a:t>
            </a:r>
            <a:r>
              <a:rPr lang="en-US" sz="1800" dirty="0">
                <a:solidFill>
                  <a:schemeClr val="tx1"/>
                </a:solidFill>
              </a:rPr>
              <a:t> Word </a:t>
            </a:r>
            <a:r>
              <a:rPr lang="en-US" sz="1800" dirty="0" err="1">
                <a:solidFill>
                  <a:schemeClr val="tx1"/>
                </a:solidFill>
              </a:rPr>
              <a:t>embeddings</a:t>
            </a:r>
            <a:r>
              <a:rPr lang="en-US" sz="1800" dirty="0">
                <a:solidFill>
                  <a:schemeClr val="tx1"/>
                </a:solidFill>
              </a:rPr>
              <a:t> like Word2Vec or </a:t>
            </a:r>
            <a:r>
              <a:rPr lang="en-US" sz="1800" dirty="0" err="1">
                <a:solidFill>
                  <a:schemeClr val="tx1"/>
                </a:solidFill>
              </a:rPr>
              <a:t>GloVe</a:t>
            </a:r>
            <a:r>
              <a:rPr lang="en-US" sz="1800" dirty="0">
                <a:solidFill>
                  <a:schemeClr val="tx1"/>
                </a:solidFill>
              </a:rPr>
              <a:t> map words to vectors that capture semantic meanings. For instance, “king” and “queen” are mapped close to each other in the vector space, reflecting their semantic similarity.</a:t>
            </a:r>
          </a:p>
        </p:txBody>
      </p:sp>
    </p:spTree>
    <p:extLst>
      <p:ext uri="{BB962C8B-B14F-4D97-AF65-F5344CB8AC3E}">
        <p14:creationId xmlns:p14="http://schemas.microsoft.com/office/powerpoint/2010/main" val="197525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SYNTAX, SEMANTICS, PRAGMATICS AND DISCLOSURE</a:t>
            </a:r>
            <a:endParaRPr lang="en-US" sz="2000" b="1" dirty="0"/>
          </a:p>
        </p:txBody>
      </p:sp>
      <p:sp>
        <p:nvSpPr>
          <p:cNvPr id="2" name="Rectangle 1"/>
          <p:cNvSpPr/>
          <p:nvPr/>
        </p:nvSpPr>
        <p:spPr>
          <a:xfrm>
            <a:off x="382555" y="544976"/>
            <a:ext cx="8537510" cy="3970318"/>
          </a:xfrm>
          <a:prstGeom prst="rect">
            <a:avLst/>
          </a:prstGeom>
        </p:spPr>
        <p:txBody>
          <a:bodyPr wrap="square">
            <a:spAutoFit/>
          </a:bodyPr>
          <a:lstStyle/>
          <a:p>
            <a:r>
              <a:rPr lang="en-US" sz="1800" b="1" dirty="0" smtClean="0">
                <a:solidFill>
                  <a:schemeClr val="tx1"/>
                </a:solidFill>
              </a:rPr>
              <a:t>3. </a:t>
            </a:r>
            <a:r>
              <a:rPr lang="en-US" sz="1800" b="1" u="sng" dirty="0" smtClean="0">
                <a:solidFill>
                  <a:schemeClr val="tx1"/>
                </a:solidFill>
              </a:rPr>
              <a:t>Pragmatics:</a:t>
            </a:r>
          </a:p>
          <a:p>
            <a:endParaRPr lang="en-US" sz="1800" b="1" u="sng" dirty="0">
              <a:solidFill>
                <a:schemeClr val="tx1"/>
              </a:solidFill>
            </a:endParaRPr>
          </a:p>
          <a:p>
            <a:r>
              <a:rPr lang="en-US" sz="1800" b="1" dirty="0">
                <a:solidFill>
                  <a:schemeClr val="tx1"/>
                </a:solidFill>
              </a:rPr>
              <a:t>Definition:</a:t>
            </a:r>
            <a:r>
              <a:rPr lang="en-US" sz="1800" dirty="0">
                <a:solidFill>
                  <a:schemeClr val="tx1"/>
                </a:solidFill>
              </a:rPr>
              <a:t> Pragmatics is about understanding how context influences meaning. It considers factors like speaker intent, social context, and conversational </a:t>
            </a:r>
            <a:r>
              <a:rPr lang="en-US" sz="1800" dirty="0" err="1" smtClean="0">
                <a:solidFill>
                  <a:schemeClr val="tx1"/>
                </a:solidFill>
              </a:rPr>
              <a:t>implicatures</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NLP Example:</a:t>
            </a:r>
            <a:r>
              <a:rPr lang="en-US" sz="1800" dirty="0">
                <a:solidFill>
                  <a:schemeClr val="tx1"/>
                </a:solidFill>
              </a:rPr>
              <a:t> Pragmatics is important for tasks such as sentiment analysis. For example, the sentence “I love this movie” has a positive sentiment, but understanding sarcasm or irony (e.g., “Oh great, another horror film”) requires pragmatic understanding</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Machine Learning Example:</a:t>
            </a:r>
            <a:r>
              <a:rPr lang="en-US" sz="1800" dirty="0">
                <a:solidFill>
                  <a:schemeClr val="tx1"/>
                </a:solidFill>
              </a:rPr>
              <a:t> Advanced models like GPT-3 use contextual </a:t>
            </a:r>
            <a:r>
              <a:rPr lang="en-US" sz="1800" dirty="0" err="1">
                <a:solidFill>
                  <a:schemeClr val="tx1"/>
                </a:solidFill>
              </a:rPr>
              <a:t>embeddings</a:t>
            </a:r>
            <a:r>
              <a:rPr lang="en-US" sz="1800" dirty="0">
                <a:solidFill>
                  <a:schemeClr val="tx1"/>
                </a:solidFill>
              </a:rPr>
              <a:t> to interpret meaning based on previous sentences in a conversation, capturing nuances like sarcasm and politeness.</a:t>
            </a:r>
          </a:p>
        </p:txBody>
      </p:sp>
    </p:spTree>
    <p:extLst>
      <p:ext uri="{BB962C8B-B14F-4D97-AF65-F5344CB8AC3E}">
        <p14:creationId xmlns:p14="http://schemas.microsoft.com/office/powerpoint/2010/main" val="1979060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SYNTAX, SEMANTICS, PRAGMATICS AND DISCLOSURE</a:t>
            </a:r>
            <a:endParaRPr lang="en-US" sz="2000" b="1" dirty="0"/>
          </a:p>
        </p:txBody>
      </p:sp>
      <p:sp>
        <p:nvSpPr>
          <p:cNvPr id="2" name="Rectangle 1"/>
          <p:cNvSpPr/>
          <p:nvPr/>
        </p:nvSpPr>
        <p:spPr>
          <a:xfrm>
            <a:off x="382555" y="544976"/>
            <a:ext cx="8537510" cy="4247317"/>
          </a:xfrm>
          <a:prstGeom prst="rect">
            <a:avLst/>
          </a:prstGeom>
        </p:spPr>
        <p:txBody>
          <a:bodyPr wrap="square">
            <a:spAutoFit/>
          </a:bodyPr>
          <a:lstStyle/>
          <a:p>
            <a:r>
              <a:rPr lang="en-US" sz="1800" b="1" dirty="0" smtClean="0">
                <a:solidFill>
                  <a:schemeClr val="tx1"/>
                </a:solidFill>
              </a:rPr>
              <a:t>4. </a:t>
            </a:r>
            <a:r>
              <a:rPr lang="en-US" sz="1800" b="1" u="sng" dirty="0" smtClean="0">
                <a:solidFill>
                  <a:schemeClr val="tx1"/>
                </a:solidFill>
              </a:rPr>
              <a:t>Discourse:</a:t>
            </a:r>
          </a:p>
          <a:p>
            <a:endParaRPr lang="en-US" sz="1800" b="1" u="sng" dirty="0">
              <a:solidFill>
                <a:schemeClr val="tx1"/>
              </a:solidFill>
            </a:endParaRPr>
          </a:p>
          <a:p>
            <a:r>
              <a:rPr lang="en-US" sz="1800" b="1" dirty="0">
                <a:solidFill>
                  <a:schemeClr val="tx1"/>
                </a:solidFill>
              </a:rPr>
              <a:t>Definition:</a:t>
            </a:r>
            <a:r>
              <a:rPr lang="en-US" sz="1800" dirty="0">
                <a:solidFill>
                  <a:schemeClr val="tx1"/>
                </a:solidFill>
              </a:rPr>
              <a:t> Discourse refers to the structure and coherence of larger units of text, like paragraphs or conversations. It involves understanding how sentences and phrases connect to form a cohesive narrative or argument</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NLP Example:</a:t>
            </a:r>
            <a:r>
              <a:rPr lang="en-US" sz="1800" dirty="0">
                <a:solidFill>
                  <a:schemeClr val="tx1"/>
                </a:solidFill>
              </a:rPr>
              <a:t> Discourse analysis includes tasks like </a:t>
            </a:r>
            <a:r>
              <a:rPr lang="en-US" sz="1800" dirty="0" err="1">
                <a:solidFill>
                  <a:schemeClr val="tx1"/>
                </a:solidFill>
              </a:rPr>
              <a:t>coreference</a:t>
            </a:r>
            <a:r>
              <a:rPr lang="en-US" sz="1800" dirty="0">
                <a:solidFill>
                  <a:schemeClr val="tx1"/>
                </a:solidFill>
              </a:rPr>
              <a:t> resolution, where the model identifies that “he” in a sentence refers to “John” mentioned earlier. Another task is understanding discourse connectives like “however” or “therefore,” which indicate relationships between sentences</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Machine Learning Example:</a:t>
            </a:r>
            <a:r>
              <a:rPr lang="en-US" sz="1800" dirty="0">
                <a:solidFill>
                  <a:schemeClr val="tx1"/>
                </a:solidFill>
              </a:rPr>
              <a:t> Models like Transformer-based architectures (e.g., BERT, GPT) handle discourse by analyzing the context of entire passages, improving their ability to generate coherent and contextually appropriate responses in dialogue systems.</a:t>
            </a:r>
          </a:p>
        </p:txBody>
      </p:sp>
    </p:spTree>
    <p:extLst>
      <p:ext uri="{BB962C8B-B14F-4D97-AF65-F5344CB8AC3E}">
        <p14:creationId xmlns:p14="http://schemas.microsoft.com/office/powerpoint/2010/main" val="1231348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CURVE AND ITS FUTURE DIRECTIONS</a:t>
            </a:r>
            <a:endParaRPr lang="en-US" sz="2000" b="1" dirty="0"/>
          </a:p>
        </p:txBody>
      </p:sp>
      <p:sp>
        <p:nvSpPr>
          <p:cNvPr id="2" name="Rectangle 1"/>
          <p:cNvSpPr/>
          <p:nvPr/>
        </p:nvSpPr>
        <p:spPr>
          <a:xfrm>
            <a:off x="382555" y="544976"/>
            <a:ext cx="8537510" cy="4078039"/>
          </a:xfrm>
          <a:prstGeom prst="rect">
            <a:avLst/>
          </a:prstGeom>
        </p:spPr>
        <p:txBody>
          <a:bodyPr wrap="square">
            <a:spAutoFit/>
          </a:bodyPr>
          <a:lstStyle/>
          <a:p>
            <a:r>
              <a:rPr lang="en-US" b="1" u="sng" dirty="0">
                <a:solidFill>
                  <a:schemeClr val="tx1"/>
                </a:solidFill>
              </a:rPr>
              <a:t>NLP Curves: Current Trends and </a:t>
            </a:r>
            <a:r>
              <a:rPr lang="en-US" b="1" u="sng" dirty="0" smtClean="0">
                <a:solidFill>
                  <a:schemeClr val="tx1"/>
                </a:solidFill>
              </a:rPr>
              <a:t>Progress</a:t>
            </a:r>
          </a:p>
          <a:p>
            <a:endParaRPr lang="en-US" b="1" u="sng" dirty="0">
              <a:solidFill>
                <a:schemeClr val="tx1"/>
              </a:solidFill>
            </a:endParaRPr>
          </a:p>
          <a:p>
            <a:r>
              <a:rPr lang="en-US" b="1" u="sng" dirty="0">
                <a:solidFill>
                  <a:schemeClr val="tx1"/>
                </a:solidFill>
              </a:rPr>
              <a:t>Model Size and Complexity</a:t>
            </a:r>
            <a:r>
              <a:rPr lang="en-US" b="1" u="sng" dirty="0" smtClean="0">
                <a:solidFill>
                  <a:schemeClr val="tx1"/>
                </a:solidFill>
              </a:rPr>
              <a:t>:</a:t>
            </a:r>
          </a:p>
          <a:p>
            <a:pPr marL="285750" lvl="1" indent="-285750">
              <a:lnSpc>
                <a:spcPct val="150000"/>
              </a:lnSpc>
              <a:buFont typeface="Wingdings" pitchFamily="2" charset="2"/>
              <a:buChar char="v"/>
            </a:pPr>
            <a:r>
              <a:rPr lang="en-US" b="1" dirty="0" smtClean="0">
                <a:solidFill>
                  <a:schemeClr val="tx1"/>
                </a:solidFill>
              </a:rPr>
              <a:t>Transformer </a:t>
            </a:r>
            <a:r>
              <a:rPr lang="en-US" b="1" dirty="0">
                <a:solidFill>
                  <a:schemeClr val="tx1"/>
                </a:solidFill>
              </a:rPr>
              <a:t>Models:</a:t>
            </a:r>
            <a:r>
              <a:rPr lang="en-US" dirty="0">
                <a:solidFill>
                  <a:schemeClr val="tx1"/>
                </a:solidFill>
              </a:rPr>
              <a:t> Models like GPT-3, BERT, and T5 have demonstrated the power of large-scale transformer architectures. These models have shown substantial improvements in various NLP tasks.</a:t>
            </a:r>
          </a:p>
          <a:p>
            <a:pPr marL="285750" lvl="1" indent="-285750">
              <a:lnSpc>
                <a:spcPct val="150000"/>
              </a:lnSpc>
              <a:buFont typeface="Wingdings" pitchFamily="2" charset="2"/>
              <a:buChar char="v"/>
            </a:pPr>
            <a:r>
              <a:rPr lang="en-US" b="1" dirty="0" err="1">
                <a:solidFill>
                  <a:schemeClr val="tx1"/>
                </a:solidFill>
              </a:rPr>
              <a:t>Pretrained</a:t>
            </a:r>
            <a:r>
              <a:rPr lang="en-US" b="1" dirty="0">
                <a:solidFill>
                  <a:schemeClr val="tx1"/>
                </a:solidFill>
              </a:rPr>
              <a:t> Models:</a:t>
            </a:r>
            <a:r>
              <a:rPr lang="en-US" dirty="0">
                <a:solidFill>
                  <a:schemeClr val="tx1"/>
                </a:solidFill>
              </a:rPr>
              <a:t> There is a growing trend towards using large </a:t>
            </a:r>
            <a:r>
              <a:rPr lang="en-US" dirty="0" err="1">
                <a:solidFill>
                  <a:schemeClr val="tx1"/>
                </a:solidFill>
              </a:rPr>
              <a:t>pretrained</a:t>
            </a:r>
            <a:r>
              <a:rPr lang="en-US" dirty="0">
                <a:solidFill>
                  <a:schemeClr val="tx1"/>
                </a:solidFill>
              </a:rPr>
              <a:t> models and fine-tuning them for specific tasks. This has significantly reduced the need for task-specific training data</a:t>
            </a:r>
            <a:r>
              <a:rPr lang="en-US" dirty="0" smtClean="0">
                <a:solidFill>
                  <a:schemeClr val="tx1"/>
                </a:solidFill>
              </a:rPr>
              <a:t>.</a:t>
            </a:r>
          </a:p>
          <a:p>
            <a:pPr lvl="1"/>
            <a:endParaRPr lang="en-US" dirty="0">
              <a:solidFill>
                <a:schemeClr val="tx1"/>
              </a:solidFill>
            </a:endParaRPr>
          </a:p>
          <a:p>
            <a:r>
              <a:rPr lang="en-US" b="1" u="sng" dirty="0">
                <a:solidFill>
                  <a:schemeClr val="tx1"/>
                </a:solidFill>
              </a:rPr>
              <a:t>Transfer Learning</a:t>
            </a:r>
            <a:r>
              <a:rPr lang="en-US" b="1" u="sng" dirty="0" smtClean="0">
                <a:solidFill>
                  <a:schemeClr val="tx1"/>
                </a:solidFill>
              </a:rPr>
              <a:t>:</a:t>
            </a:r>
          </a:p>
          <a:p>
            <a:pPr marL="285750" lvl="1" indent="-285750">
              <a:lnSpc>
                <a:spcPct val="150000"/>
              </a:lnSpc>
              <a:buFont typeface="Wingdings" pitchFamily="2" charset="2"/>
              <a:buChar char="v"/>
            </a:pPr>
            <a:r>
              <a:rPr lang="en-US" b="1" dirty="0" err="1" smtClean="0">
                <a:solidFill>
                  <a:schemeClr val="tx1"/>
                </a:solidFill>
              </a:rPr>
              <a:t>Pretrained</a:t>
            </a:r>
            <a:r>
              <a:rPr lang="en-US" b="1" dirty="0" smtClean="0">
                <a:solidFill>
                  <a:schemeClr val="tx1"/>
                </a:solidFill>
              </a:rPr>
              <a:t> </a:t>
            </a:r>
            <a:r>
              <a:rPr lang="en-US" b="1" dirty="0">
                <a:solidFill>
                  <a:schemeClr val="tx1"/>
                </a:solidFill>
              </a:rPr>
              <a:t>Models:</a:t>
            </a:r>
            <a:r>
              <a:rPr lang="en-US" dirty="0">
                <a:solidFill>
                  <a:schemeClr val="tx1"/>
                </a:solidFill>
              </a:rPr>
              <a:t> Leveraging models </a:t>
            </a:r>
            <a:r>
              <a:rPr lang="en-US" dirty="0" err="1">
                <a:solidFill>
                  <a:schemeClr val="tx1"/>
                </a:solidFill>
              </a:rPr>
              <a:t>pretrained</a:t>
            </a:r>
            <a:r>
              <a:rPr lang="en-US" dirty="0">
                <a:solidFill>
                  <a:schemeClr val="tx1"/>
                </a:solidFill>
              </a:rPr>
              <a:t> on large corpora and fine-tuning them for specific applications has become standard practice. This approach allows for better performance with less data and computational resources.</a:t>
            </a:r>
          </a:p>
          <a:p>
            <a:pPr marL="285750" lvl="1" indent="-285750">
              <a:lnSpc>
                <a:spcPct val="150000"/>
              </a:lnSpc>
              <a:buFont typeface="Wingdings" pitchFamily="2" charset="2"/>
              <a:buChar char="v"/>
            </a:pPr>
            <a:r>
              <a:rPr lang="en-US" b="1" dirty="0">
                <a:solidFill>
                  <a:schemeClr val="tx1"/>
                </a:solidFill>
              </a:rPr>
              <a:t>Zero-Shot and Few-Shot Learning:</a:t>
            </a:r>
            <a:r>
              <a:rPr lang="en-US" dirty="0">
                <a:solidFill>
                  <a:schemeClr val="tx1"/>
                </a:solidFill>
              </a:rPr>
              <a:t> Models are increasingly capable of performing tasks with minimal examples or even without specific training examples (zero-shot learning).</a:t>
            </a:r>
          </a:p>
        </p:txBody>
      </p:sp>
    </p:spTree>
    <p:extLst>
      <p:ext uri="{BB962C8B-B14F-4D97-AF65-F5344CB8AC3E}">
        <p14:creationId xmlns:p14="http://schemas.microsoft.com/office/powerpoint/2010/main" val="127538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7"/>
            <a:ext cx="8650800" cy="1517620"/>
          </a:xfrm>
          <a:prstGeom prst="rect">
            <a:avLst/>
          </a:prstGeom>
        </p:spPr>
        <p:txBody>
          <a:bodyPr spcFirstLastPara="1" wrap="square" lIns="91425" tIns="91425" rIns="91425" bIns="91425" anchor="t" anchorCtr="0">
            <a:normAutofit/>
          </a:bodyPr>
          <a:lstStyle/>
          <a:p>
            <a:pPr marL="122873" lvl="0" indent="0" algn="just">
              <a:buClr>
                <a:schemeClr val="dk1"/>
              </a:buClr>
              <a:buSzPts val="1665"/>
              <a:buNone/>
            </a:pPr>
            <a:r>
              <a:rPr lang="en-US" b="1" dirty="0">
                <a:solidFill>
                  <a:schemeClr val="tx1"/>
                </a:solidFill>
              </a:rPr>
              <a:t>Natural language processing (NLP) is a machine learning technology that allows computers to understand, manipulate, and interpret human language. It's a subfield of artificial intelligence (AI) and is a key part of many applications, such as </a:t>
            </a:r>
            <a:r>
              <a:rPr lang="en-US" b="1" dirty="0" err="1">
                <a:solidFill>
                  <a:schemeClr val="tx1"/>
                </a:solidFill>
              </a:rPr>
              <a:t>chatbots</a:t>
            </a:r>
            <a:r>
              <a:rPr lang="en-US" b="1" dirty="0">
                <a:solidFill>
                  <a:schemeClr val="tx1"/>
                </a:solidFill>
              </a:rPr>
              <a:t> and </a:t>
            </a:r>
            <a:r>
              <a:rPr lang="en-US" b="1" dirty="0" smtClean="0">
                <a:solidFill>
                  <a:schemeClr val="tx1"/>
                </a:solidFill>
              </a:rPr>
              <a:t>AI.</a:t>
            </a:r>
            <a:endParaRPr b="1" dirty="0">
              <a:solidFill>
                <a:schemeClr val="tx1"/>
              </a:solidFill>
            </a:endParaRPr>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TYPES OF MACHINE LEARNING</a:t>
            </a:r>
            <a:endParaRPr lang="en-US" sz="2400" b="1" dirty="0"/>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313" y="1926498"/>
            <a:ext cx="2821344" cy="2803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39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CURVE AND ITS FUTURE DIRECTIONS</a:t>
            </a:r>
            <a:endParaRPr lang="en-US" sz="2000" b="1" dirty="0"/>
          </a:p>
        </p:txBody>
      </p:sp>
      <p:sp>
        <p:nvSpPr>
          <p:cNvPr id="2" name="Rectangle 1"/>
          <p:cNvSpPr/>
          <p:nvPr/>
        </p:nvSpPr>
        <p:spPr>
          <a:xfrm>
            <a:off x="382555" y="544976"/>
            <a:ext cx="8537510" cy="3970318"/>
          </a:xfrm>
          <a:prstGeom prst="rect">
            <a:avLst/>
          </a:prstGeom>
        </p:spPr>
        <p:txBody>
          <a:bodyPr wrap="square">
            <a:spAutoFit/>
          </a:bodyPr>
          <a:lstStyle/>
          <a:p>
            <a:r>
              <a:rPr lang="en-US" b="1" u="sng" dirty="0">
                <a:solidFill>
                  <a:schemeClr val="tx1"/>
                </a:solidFill>
              </a:rPr>
              <a:t>NLP Curves: Current Trends and </a:t>
            </a:r>
            <a:r>
              <a:rPr lang="en-US" b="1" u="sng" dirty="0" smtClean="0">
                <a:solidFill>
                  <a:schemeClr val="tx1"/>
                </a:solidFill>
              </a:rPr>
              <a:t>Progress</a:t>
            </a:r>
          </a:p>
          <a:p>
            <a:endParaRPr lang="en-US" b="1" u="sng" dirty="0">
              <a:solidFill>
                <a:schemeClr val="tx1"/>
              </a:solidFill>
            </a:endParaRPr>
          </a:p>
          <a:p>
            <a:pPr algn="just"/>
            <a:r>
              <a:rPr lang="en-US" b="1" dirty="0">
                <a:solidFill>
                  <a:schemeClr val="tx1"/>
                </a:solidFill>
              </a:rPr>
              <a:t>Multimodal Learning:</a:t>
            </a:r>
            <a:endParaRPr lang="en-US" dirty="0">
              <a:solidFill>
                <a:schemeClr val="tx1"/>
              </a:solidFill>
            </a:endParaRPr>
          </a:p>
          <a:p>
            <a:pPr marL="285750" indent="-285750" algn="just">
              <a:buFont typeface="Wingdings" pitchFamily="2" charset="2"/>
              <a:buChar char="v"/>
            </a:pPr>
            <a:r>
              <a:rPr lang="en-US" b="1" dirty="0">
                <a:solidFill>
                  <a:schemeClr val="tx1"/>
                </a:solidFill>
              </a:rPr>
              <a:t>Integration of Text with Other Modalities:</a:t>
            </a:r>
            <a:r>
              <a:rPr lang="en-US" dirty="0">
                <a:solidFill>
                  <a:schemeClr val="tx1"/>
                </a:solidFill>
              </a:rPr>
              <a:t> Combining text with images, audio, or video to create more comprehensive models. For example, models that understand text in the context of images (like DALL-E).</a:t>
            </a:r>
          </a:p>
          <a:p>
            <a:pPr marL="285750" indent="-285750" algn="just">
              <a:buFont typeface="Wingdings" pitchFamily="2" charset="2"/>
              <a:buChar char="v"/>
            </a:pPr>
            <a:r>
              <a:rPr lang="en-US" b="1" dirty="0">
                <a:solidFill>
                  <a:schemeClr val="tx1"/>
                </a:solidFill>
              </a:rPr>
              <a:t>Language and Domain Specialization:</a:t>
            </a:r>
            <a:endParaRPr lang="en-US" dirty="0">
              <a:solidFill>
                <a:schemeClr val="tx1"/>
              </a:solidFill>
            </a:endParaRPr>
          </a:p>
          <a:p>
            <a:pPr marL="285750" indent="-285750" algn="just">
              <a:buFont typeface="Wingdings" pitchFamily="2" charset="2"/>
              <a:buChar char="v"/>
            </a:pPr>
            <a:r>
              <a:rPr lang="en-US" b="1" dirty="0">
                <a:solidFill>
                  <a:schemeClr val="tx1"/>
                </a:solidFill>
              </a:rPr>
              <a:t>Multilingual and Cross-Lingual Models:</a:t>
            </a:r>
            <a:r>
              <a:rPr lang="en-US" dirty="0">
                <a:solidFill>
                  <a:schemeClr val="tx1"/>
                </a:solidFill>
              </a:rPr>
              <a:t> There is a focus on creating models that can handle multiple languages or transfer knowledge across languages, improving accessibility and inclusivity</a:t>
            </a:r>
            <a:r>
              <a:rPr lang="en-US" dirty="0" smtClean="0">
                <a:solidFill>
                  <a:schemeClr val="tx1"/>
                </a:solidFill>
              </a:rPr>
              <a:t>.</a:t>
            </a:r>
          </a:p>
          <a:p>
            <a:pPr marL="285750" indent="-285750" algn="just">
              <a:buFont typeface="Wingdings" pitchFamily="2" charset="2"/>
              <a:buChar char="v"/>
            </a:pPr>
            <a:endParaRPr lang="en-US" dirty="0">
              <a:solidFill>
                <a:schemeClr val="tx1"/>
              </a:solidFill>
            </a:endParaRPr>
          </a:p>
          <a:p>
            <a:pPr algn="just"/>
            <a:r>
              <a:rPr lang="en-US" b="1" dirty="0">
                <a:solidFill>
                  <a:schemeClr val="tx1"/>
                </a:solidFill>
              </a:rPr>
              <a:t>Domain-Specific Models:</a:t>
            </a:r>
            <a:r>
              <a:rPr lang="en-US" dirty="0">
                <a:solidFill>
                  <a:schemeClr val="tx1"/>
                </a:solidFill>
              </a:rPr>
              <a:t> Tailoring models to specific domains (e.g., medical, legal) to improve performance in specialized contexts</a:t>
            </a:r>
            <a:r>
              <a:rPr lang="en-US" dirty="0" smtClean="0">
                <a:solidFill>
                  <a:schemeClr val="tx1"/>
                </a:solidFill>
              </a:rPr>
              <a:t>.</a:t>
            </a:r>
          </a:p>
          <a:p>
            <a:pPr algn="just"/>
            <a:endParaRPr lang="en-US" dirty="0">
              <a:solidFill>
                <a:schemeClr val="tx1"/>
              </a:solidFill>
            </a:endParaRPr>
          </a:p>
          <a:p>
            <a:pPr marL="285750" indent="-285750" algn="just">
              <a:buFont typeface="Wingdings" pitchFamily="2" charset="2"/>
              <a:buChar char="v"/>
            </a:pPr>
            <a:r>
              <a:rPr lang="en-US" b="1" dirty="0">
                <a:solidFill>
                  <a:schemeClr val="tx1"/>
                </a:solidFill>
              </a:rPr>
              <a:t>Ethical and Fairness Considerations:</a:t>
            </a:r>
            <a:endParaRPr lang="en-US" dirty="0">
              <a:solidFill>
                <a:schemeClr val="tx1"/>
              </a:solidFill>
            </a:endParaRPr>
          </a:p>
          <a:p>
            <a:pPr marL="285750" indent="-285750" algn="just">
              <a:buFont typeface="Wingdings" pitchFamily="2" charset="2"/>
              <a:buChar char="v"/>
            </a:pPr>
            <a:r>
              <a:rPr lang="en-US" b="1" dirty="0">
                <a:solidFill>
                  <a:schemeClr val="tx1"/>
                </a:solidFill>
              </a:rPr>
              <a:t>Bias and Fairness:</a:t>
            </a:r>
            <a:r>
              <a:rPr lang="en-US" dirty="0">
                <a:solidFill>
                  <a:schemeClr val="tx1"/>
                </a:solidFill>
              </a:rPr>
              <a:t> Addressing biases in NLP models and ensuring fairness in their outputs is becoming a major area of focus. Researchers are working on methods to detect and mitigate biases</a:t>
            </a:r>
            <a:r>
              <a:rPr lang="en-US" dirty="0" smtClean="0">
                <a:solidFill>
                  <a:schemeClr val="tx1"/>
                </a:solidFill>
              </a:rPr>
              <a:t>.</a:t>
            </a:r>
          </a:p>
          <a:p>
            <a:pPr marL="285750" indent="-285750" algn="just">
              <a:buFont typeface="Wingdings" pitchFamily="2" charset="2"/>
              <a:buChar char="v"/>
            </a:pPr>
            <a:r>
              <a:rPr lang="en-US" b="1" dirty="0">
                <a:solidFill>
                  <a:schemeClr val="tx1"/>
                </a:solidFill>
              </a:rPr>
              <a:t>Transparency and </a:t>
            </a:r>
            <a:r>
              <a:rPr lang="en-US" b="1" dirty="0" err="1">
                <a:solidFill>
                  <a:schemeClr val="tx1"/>
                </a:solidFill>
              </a:rPr>
              <a:t>Explainability</a:t>
            </a:r>
            <a:r>
              <a:rPr lang="en-US" b="1" dirty="0">
                <a:solidFill>
                  <a:schemeClr val="tx1"/>
                </a:solidFill>
              </a:rPr>
              <a:t>:</a:t>
            </a:r>
            <a:r>
              <a:rPr lang="en-US" dirty="0">
                <a:solidFill>
                  <a:schemeClr val="tx1"/>
                </a:solidFill>
              </a:rPr>
              <a:t> Increasing the transparency of how models make decisions and improving their interpretability.</a:t>
            </a:r>
          </a:p>
        </p:txBody>
      </p:sp>
    </p:spTree>
    <p:extLst>
      <p:ext uri="{BB962C8B-B14F-4D97-AF65-F5344CB8AC3E}">
        <p14:creationId xmlns:p14="http://schemas.microsoft.com/office/powerpoint/2010/main" val="180506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FUTURE DIRECTIONS IN NLP</a:t>
            </a:r>
            <a:endParaRPr lang="en-US" sz="2000" b="1" dirty="0"/>
          </a:p>
        </p:txBody>
      </p:sp>
      <p:sp>
        <p:nvSpPr>
          <p:cNvPr id="2" name="Rectangle 1"/>
          <p:cNvSpPr/>
          <p:nvPr/>
        </p:nvSpPr>
        <p:spPr>
          <a:xfrm>
            <a:off x="382555" y="544976"/>
            <a:ext cx="8537510" cy="4185761"/>
          </a:xfrm>
          <a:prstGeom prst="rect">
            <a:avLst/>
          </a:prstGeom>
        </p:spPr>
        <p:txBody>
          <a:bodyPr wrap="square">
            <a:spAutoFit/>
          </a:bodyPr>
          <a:lstStyle/>
          <a:p>
            <a:r>
              <a:rPr lang="en-US" b="1" u="sng" dirty="0">
                <a:solidFill>
                  <a:schemeClr val="tx1"/>
                </a:solidFill>
              </a:rPr>
              <a:t>Advancements in Model Architecture</a:t>
            </a:r>
            <a:r>
              <a:rPr lang="en-US" b="1" u="sng" dirty="0" smtClean="0">
                <a:solidFill>
                  <a:schemeClr val="tx1"/>
                </a:solidFill>
              </a:rPr>
              <a:t>:</a:t>
            </a:r>
          </a:p>
          <a:p>
            <a:endParaRPr lang="en-US" b="1" u="sng" dirty="0" smtClean="0">
              <a:solidFill>
                <a:schemeClr val="tx1"/>
              </a:solidFill>
            </a:endParaRPr>
          </a:p>
          <a:p>
            <a:pPr marL="285750" indent="-285750">
              <a:buFont typeface="Wingdings" pitchFamily="2" charset="2"/>
              <a:buChar char="v"/>
            </a:pPr>
            <a:r>
              <a:rPr lang="en-US" b="1" dirty="0" smtClean="0">
                <a:solidFill>
                  <a:schemeClr val="tx1"/>
                </a:solidFill>
              </a:rPr>
              <a:t>Beyond </a:t>
            </a:r>
            <a:r>
              <a:rPr lang="en-US" b="1" dirty="0">
                <a:solidFill>
                  <a:schemeClr val="tx1"/>
                </a:solidFill>
              </a:rPr>
              <a:t>Transformers:</a:t>
            </a:r>
            <a:r>
              <a:rPr lang="en-US" dirty="0">
                <a:solidFill>
                  <a:schemeClr val="tx1"/>
                </a:solidFill>
              </a:rPr>
              <a:t> Research is exploring alternative architectures or enhancements to the transformer models to address their limitations, such as high computational costs and the need for extensive data</a:t>
            </a:r>
            <a:r>
              <a:rPr lang="en-US" dirty="0" smtClean="0">
                <a:solidFill>
                  <a:schemeClr val="tx1"/>
                </a:solidFill>
              </a:rPr>
              <a:t>.</a:t>
            </a:r>
          </a:p>
          <a:p>
            <a:endParaRPr lang="en-US" dirty="0">
              <a:solidFill>
                <a:schemeClr val="tx1"/>
              </a:solidFill>
            </a:endParaRPr>
          </a:p>
          <a:p>
            <a:r>
              <a:rPr lang="en-US" b="1" u="sng" dirty="0">
                <a:solidFill>
                  <a:schemeClr val="tx1"/>
                </a:solidFill>
              </a:rPr>
              <a:t>Enhanced Contextual Understanding</a:t>
            </a:r>
            <a:r>
              <a:rPr lang="en-US" b="1" u="sng" dirty="0" smtClean="0">
                <a:solidFill>
                  <a:schemeClr val="tx1"/>
                </a:solidFill>
              </a:rPr>
              <a:t>:</a:t>
            </a:r>
          </a:p>
          <a:p>
            <a:endParaRPr lang="en-US" u="sng" dirty="0">
              <a:solidFill>
                <a:schemeClr val="tx1"/>
              </a:solidFill>
            </a:endParaRPr>
          </a:p>
          <a:p>
            <a:pPr marL="285750" indent="-285750">
              <a:buFont typeface="Wingdings" pitchFamily="2" charset="2"/>
              <a:buChar char="v"/>
            </a:pPr>
            <a:r>
              <a:rPr lang="en-US" b="1" dirty="0">
                <a:solidFill>
                  <a:schemeClr val="tx1"/>
                </a:solidFill>
              </a:rPr>
              <a:t>Better Handling of Long Contexts:</a:t>
            </a:r>
            <a:r>
              <a:rPr lang="en-US" dirty="0">
                <a:solidFill>
                  <a:schemeClr val="tx1"/>
                </a:solidFill>
              </a:rPr>
              <a:t> Improving models’ ability to handle and retain context over longer passages of text, which is crucial for tasks like document summarization and long-form question answering</a:t>
            </a:r>
            <a:r>
              <a:rPr lang="en-US" dirty="0" smtClean="0">
                <a:solidFill>
                  <a:schemeClr val="tx1"/>
                </a:solidFill>
              </a:rPr>
              <a:t>.</a:t>
            </a:r>
          </a:p>
          <a:p>
            <a:endParaRPr lang="en-US" dirty="0">
              <a:solidFill>
                <a:schemeClr val="tx1"/>
              </a:solidFill>
            </a:endParaRPr>
          </a:p>
          <a:p>
            <a:r>
              <a:rPr lang="en-US" b="1" u="sng" dirty="0">
                <a:solidFill>
                  <a:schemeClr val="tx1"/>
                </a:solidFill>
              </a:rPr>
              <a:t>Interactive and Adaptive Systems</a:t>
            </a:r>
            <a:r>
              <a:rPr lang="en-US" b="1" u="sng" dirty="0" smtClean="0">
                <a:solidFill>
                  <a:schemeClr val="tx1"/>
                </a:solidFill>
              </a:rPr>
              <a:t>:</a:t>
            </a:r>
          </a:p>
          <a:p>
            <a:endParaRPr lang="en-US" dirty="0">
              <a:solidFill>
                <a:schemeClr val="tx1"/>
              </a:solidFill>
            </a:endParaRPr>
          </a:p>
          <a:p>
            <a:pPr marL="285750" indent="-285750">
              <a:buFont typeface="Wingdings" pitchFamily="2" charset="2"/>
              <a:buChar char="v"/>
            </a:pPr>
            <a:r>
              <a:rPr lang="en-US" b="1" dirty="0">
                <a:solidFill>
                  <a:schemeClr val="tx1"/>
                </a:solidFill>
              </a:rPr>
              <a:t>Interactive NLP Systems:</a:t>
            </a:r>
            <a:r>
              <a:rPr lang="en-US" dirty="0">
                <a:solidFill>
                  <a:schemeClr val="tx1"/>
                </a:solidFill>
              </a:rPr>
              <a:t> Developing systems that can interact with users in a more conversational manner and adapt their responses based on user feedback</a:t>
            </a:r>
            <a:r>
              <a:rPr lang="en-US" dirty="0" smtClean="0">
                <a:solidFill>
                  <a:schemeClr val="tx1"/>
                </a:solidFill>
              </a:rPr>
              <a:t>..</a:t>
            </a:r>
          </a:p>
          <a:p>
            <a:pPr marL="285750" indent="-285750">
              <a:buFont typeface="Wingdings" pitchFamily="2" charset="2"/>
              <a:buChar char="v"/>
            </a:pPr>
            <a:endParaRPr lang="en-US" dirty="0">
              <a:solidFill>
                <a:schemeClr val="tx1"/>
              </a:solidFill>
            </a:endParaRPr>
          </a:p>
          <a:p>
            <a:pPr marL="285750" indent="-285750">
              <a:buFont typeface="Wingdings" pitchFamily="2" charset="2"/>
              <a:buChar char="v"/>
            </a:pPr>
            <a:r>
              <a:rPr lang="en-US" b="1" dirty="0">
                <a:solidFill>
                  <a:schemeClr val="tx1"/>
                </a:solidFill>
              </a:rPr>
              <a:t>Personalized Models:</a:t>
            </a:r>
            <a:r>
              <a:rPr lang="en-US" dirty="0">
                <a:solidFill>
                  <a:schemeClr val="tx1"/>
                </a:solidFill>
              </a:rPr>
              <a:t> Creating models that adapt to individual users’ preferences and styles for more personalized interactions.</a:t>
            </a:r>
          </a:p>
        </p:txBody>
      </p:sp>
    </p:spTree>
    <p:extLst>
      <p:ext uri="{BB962C8B-B14F-4D97-AF65-F5344CB8AC3E}">
        <p14:creationId xmlns:p14="http://schemas.microsoft.com/office/powerpoint/2010/main" val="3881535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FUTURE DIRECTIONS IN NLP</a:t>
            </a:r>
            <a:endParaRPr lang="en-US" sz="2000" b="1" dirty="0"/>
          </a:p>
        </p:txBody>
      </p:sp>
      <p:sp>
        <p:nvSpPr>
          <p:cNvPr id="2" name="Rectangle 1"/>
          <p:cNvSpPr/>
          <p:nvPr/>
        </p:nvSpPr>
        <p:spPr>
          <a:xfrm>
            <a:off x="382555" y="544976"/>
            <a:ext cx="8537510" cy="3970318"/>
          </a:xfrm>
          <a:prstGeom prst="rect">
            <a:avLst/>
          </a:prstGeom>
        </p:spPr>
        <p:txBody>
          <a:bodyPr wrap="square">
            <a:spAutoFit/>
          </a:bodyPr>
          <a:lstStyle/>
          <a:p>
            <a:pPr algn="just"/>
            <a:r>
              <a:rPr lang="en-US" sz="1200" b="1" u="sng" dirty="0">
                <a:solidFill>
                  <a:schemeClr val="tx1"/>
                </a:solidFill>
              </a:rPr>
              <a:t>Cross-Domain and Real-World Applications</a:t>
            </a:r>
            <a:r>
              <a:rPr lang="en-US" sz="1200" b="1" u="sng" dirty="0" smtClean="0">
                <a:solidFill>
                  <a:schemeClr val="tx1"/>
                </a:solidFill>
              </a:rPr>
              <a:t>:</a:t>
            </a:r>
          </a:p>
          <a:p>
            <a:pPr algn="just"/>
            <a:endParaRPr lang="en-US" sz="1200" u="sng" dirty="0">
              <a:solidFill>
                <a:schemeClr val="tx1"/>
              </a:solidFill>
            </a:endParaRPr>
          </a:p>
          <a:p>
            <a:pPr marL="285750" indent="-285750" algn="just">
              <a:buFont typeface="Wingdings" pitchFamily="2" charset="2"/>
              <a:buChar char="v"/>
            </a:pPr>
            <a:r>
              <a:rPr lang="en-US" sz="1200" b="1" dirty="0">
                <a:solidFill>
                  <a:schemeClr val="tx1"/>
                </a:solidFill>
              </a:rPr>
              <a:t>Broader Applications:</a:t>
            </a:r>
            <a:r>
              <a:rPr lang="en-US" sz="1200" dirty="0">
                <a:solidFill>
                  <a:schemeClr val="tx1"/>
                </a:solidFill>
              </a:rPr>
              <a:t> Expanding the use of NLP technologies into new areas such as healthcare, finance, and education, and addressing practical challenges in these domains.</a:t>
            </a:r>
          </a:p>
          <a:p>
            <a:pPr marL="285750" indent="-285750" algn="just">
              <a:buFont typeface="Wingdings" pitchFamily="2" charset="2"/>
              <a:buChar char="v"/>
            </a:pPr>
            <a:r>
              <a:rPr lang="en-US" sz="1200" b="1" dirty="0">
                <a:solidFill>
                  <a:schemeClr val="tx1"/>
                </a:solidFill>
              </a:rPr>
              <a:t>Integration with Other Technologies:</a:t>
            </a:r>
            <a:r>
              <a:rPr lang="en-US" sz="1200" dirty="0">
                <a:solidFill>
                  <a:schemeClr val="tx1"/>
                </a:solidFill>
              </a:rPr>
              <a:t> Combining NLP with robotics, </a:t>
            </a:r>
            <a:r>
              <a:rPr lang="en-US" sz="1200" dirty="0" err="1">
                <a:solidFill>
                  <a:schemeClr val="tx1"/>
                </a:solidFill>
              </a:rPr>
              <a:t>IoT</a:t>
            </a:r>
            <a:r>
              <a:rPr lang="en-US" sz="1200" dirty="0">
                <a:solidFill>
                  <a:schemeClr val="tx1"/>
                </a:solidFill>
              </a:rPr>
              <a:t>, and other emerging technologies to create more intelligent and responsive systems</a:t>
            </a:r>
            <a:r>
              <a:rPr lang="en-US" sz="1200" dirty="0" smtClean="0">
                <a:solidFill>
                  <a:schemeClr val="tx1"/>
                </a:solidFill>
              </a:rPr>
              <a:t>.</a:t>
            </a:r>
          </a:p>
          <a:p>
            <a:pPr marL="285750" indent="-285750" algn="just">
              <a:buFont typeface="Wingdings" pitchFamily="2" charset="2"/>
              <a:buChar char="v"/>
            </a:pPr>
            <a:endParaRPr lang="en-US" sz="1200" dirty="0">
              <a:solidFill>
                <a:schemeClr val="tx1"/>
              </a:solidFill>
            </a:endParaRPr>
          </a:p>
          <a:p>
            <a:pPr algn="just"/>
            <a:r>
              <a:rPr lang="en-US" sz="1200" b="1" u="sng" dirty="0">
                <a:solidFill>
                  <a:schemeClr val="tx1"/>
                </a:solidFill>
              </a:rPr>
              <a:t>Efficiency and Sustainability</a:t>
            </a:r>
            <a:r>
              <a:rPr lang="en-US" sz="1200" b="1" u="sng" dirty="0" smtClean="0">
                <a:solidFill>
                  <a:schemeClr val="tx1"/>
                </a:solidFill>
              </a:rPr>
              <a:t>:</a:t>
            </a:r>
          </a:p>
          <a:p>
            <a:pPr algn="just"/>
            <a:endParaRPr lang="en-US" sz="1200" u="sng" dirty="0">
              <a:solidFill>
                <a:schemeClr val="tx1"/>
              </a:solidFill>
            </a:endParaRPr>
          </a:p>
          <a:p>
            <a:pPr marL="285750" indent="-285750" algn="just">
              <a:buFont typeface="Wingdings" pitchFamily="2" charset="2"/>
              <a:buChar char="v"/>
            </a:pPr>
            <a:r>
              <a:rPr lang="en-US" sz="1200" b="1" dirty="0">
                <a:solidFill>
                  <a:schemeClr val="tx1"/>
                </a:solidFill>
              </a:rPr>
              <a:t>Model Efficiency:</a:t>
            </a:r>
            <a:r>
              <a:rPr lang="en-US" sz="1200" dirty="0">
                <a:solidFill>
                  <a:schemeClr val="tx1"/>
                </a:solidFill>
              </a:rPr>
              <a:t> Developing more efficient models that require fewer computational resources and less energy. Techniques like model pruning, quantization, and knowledge distillation are being explored.</a:t>
            </a:r>
          </a:p>
          <a:p>
            <a:pPr marL="285750" indent="-285750" algn="just">
              <a:buFont typeface="Wingdings" pitchFamily="2" charset="2"/>
              <a:buChar char="v"/>
            </a:pPr>
            <a:r>
              <a:rPr lang="en-US" sz="1200" b="1" dirty="0">
                <a:solidFill>
                  <a:schemeClr val="tx1"/>
                </a:solidFill>
              </a:rPr>
              <a:t>Sustainable AI:</a:t>
            </a:r>
            <a:r>
              <a:rPr lang="en-US" sz="1200" dirty="0">
                <a:solidFill>
                  <a:schemeClr val="tx1"/>
                </a:solidFill>
              </a:rPr>
              <a:t> Ensuring that advances in NLP contribute to sustainable and environmentally friendly practices</a:t>
            </a:r>
            <a:r>
              <a:rPr lang="en-US" sz="1200" dirty="0" smtClean="0">
                <a:solidFill>
                  <a:schemeClr val="tx1"/>
                </a:solidFill>
              </a:rPr>
              <a:t>.</a:t>
            </a:r>
          </a:p>
          <a:p>
            <a:pPr algn="just"/>
            <a:endParaRPr lang="en-US" sz="1200" dirty="0">
              <a:solidFill>
                <a:schemeClr val="tx1"/>
              </a:solidFill>
            </a:endParaRPr>
          </a:p>
          <a:p>
            <a:pPr algn="just"/>
            <a:r>
              <a:rPr lang="en-US" sz="1200" b="1" u="sng" dirty="0">
                <a:solidFill>
                  <a:schemeClr val="tx1"/>
                </a:solidFill>
              </a:rPr>
              <a:t>Ethical AI and Governance</a:t>
            </a:r>
            <a:r>
              <a:rPr lang="en-US" sz="1200" b="1" u="sng" dirty="0" smtClean="0">
                <a:solidFill>
                  <a:schemeClr val="tx1"/>
                </a:solidFill>
              </a:rPr>
              <a:t>:</a:t>
            </a:r>
          </a:p>
          <a:p>
            <a:pPr algn="just"/>
            <a:endParaRPr lang="en-US" sz="1200" dirty="0">
              <a:solidFill>
                <a:schemeClr val="tx1"/>
              </a:solidFill>
            </a:endParaRPr>
          </a:p>
          <a:p>
            <a:pPr marL="285750" indent="-285750" algn="just">
              <a:buFont typeface="Wingdings" pitchFamily="2" charset="2"/>
              <a:buChar char="v"/>
            </a:pPr>
            <a:r>
              <a:rPr lang="en-US" sz="1200" b="1" dirty="0">
                <a:solidFill>
                  <a:schemeClr val="tx1"/>
                </a:solidFill>
              </a:rPr>
              <a:t>Regulation and Governance:</a:t>
            </a:r>
            <a:r>
              <a:rPr lang="en-US" sz="1200" dirty="0">
                <a:solidFill>
                  <a:schemeClr val="tx1"/>
                </a:solidFill>
              </a:rPr>
              <a:t> Establishing frameworks for ethical use of NLP technologies, including guidelines for data privacy, model usage, and accountability</a:t>
            </a:r>
            <a:r>
              <a:rPr lang="en-US" sz="1200" dirty="0" smtClean="0">
                <a:solidFill>
                  <a:schemeClr val="tx1"/>
                </a:solidFill>
              </a:rPr>
              <a:t>.</a:t>
            </a:r>
          </a:p>
          <a:p>
            <a:pPr marL="285750" indent="-285750" algn="just">
              <a:buFont typeface="Wingdings" pitchFamily="2" charset="2"/>
              <a:buChar char="v"/>
            </a:pPr>
            <a:endParaRPr lang="en-US" sz="1200" dirty="0">
              <a:solidFill>
                <a:schemeClr val="tx1"/>
              </a:solidFill>
            </a:endParaRPr>
          </a:p>
          <a:p>
            <a:pPr algn="just"/>
            <a:r>
              <a:rPr lang="en-US" sz="1200" b="1" u="sng" dirty="0">
                <a:solidFill>
                  <a:schemeClr val="tx1"/>
                </a:solidFill>
              </a:rPr>
              <a:t>Human-AI Collaboration:</a:t>
            </a:r>
            <a:endParaRPr lang="en-US" sz="1200" u="sng" dirty="0">
              <a:solidFill>
                <a:schemeClr val="tx1"/>
              </a:solidFill>
            </a:endParaRPr>
          </a:p>
          <a:p>
            <a:pPr algn="just"/>
            <a:r>
              <a:rPr lang="en-US" sz="1200" b="1" dirty="0">
                <a:solidFill>
                  <a:schemeClr val="tx1"/>
                </a:solidFill>
              </a:rPr>
              <a:t>Augmented Intelligence:</a:t>
            </a:r>
            <a:r>
              <a:rPr lang="en-US" sz="1200" dirty="0">
                <a:solidFill>
                  <a:schemeClr val="tx1"/>
                </a:solidFill>
              </a:rPr>
              <a:t> Enhancing human capabilities by creating tools that assist in decision-making, creativity, and complex problem-solving, rather than replacing human judgment</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850344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INTRODUCTION TO NLTK / SPACY IN NLP</a:t>
            </a:r>
            <a:endParaRPr lang="en-US" sz="2000" b="1" dirty="0"/>
          </a:p>
        </p:txBody>
      </p:sp>
      <p:sp>
        <p:nvSpPr>
          <p:cNvPr id="2" name="Rectangle 1"/>
          <p:cNvSpPr/>
          <p:nvPr/>
        </p:nvSpPr>
        <p:spPr>
          <a:xfrm>
            <a:off x="382555" y="544976"/>
            <a:ext cx="8537510" cy="3877985"/>
          </a:xfrm>
          <a:prstGeom prst="rect">
            <a:avLst/>
          </a:prstGeom>
        </p:spPr>
        <p:txBody>
          <a:bodyPr wrap="square">
            <a:spAutoFit/>
          </a:bodyPr>
          <a:lstStyle/>
          <a:p>
            <a:pPr algn="just"/>
            <a:r>
              <a:rPr lang="en-US" sz="1200" b="1" dirty="0">
                <a:solidFill>
                  <a:schemeClr val="tx1"/>
                </a:solidFill>
              </a:rPr>
              <a:t>NLTK (Natural Language Toolkit)</a:t>
            </a:r>
            <a:r>
              <a:rPr lang="en-US" sz="1200" dirty="0">
                <a:solidFill>
                  <a:schemeClr val="tx1"/>
                </a:solidFill>
              </a:rPr>
              <a:t> and </a:t>
            </a:r>
            <a:r>
              <a:rPr lang="en-US" sz="1200" b="1" dirty="0" err="1">
                <a:solidFill>
                  <a:schemeClr val="tx1"/>
                </a:solidFill>
              </a:rPr>
              <a:t>SpaCy</a:t>
            </a:r>
            <a:r>
              <a:rPr lang="en-US" sz="1200" dirty="0">
                <a:solidFill>
                  <a:schemeClr val="tx1"/>
                </a:solidFill>
              </a:rPr>
              <a:t> are two popular libraries in Python for Natural Language Processing (NLP). Each has its own strengths and is suited for different types of NLP tasks. Here's an overview of both</a:t>
            </a:r>
            <a:r>
              <a:rPr lang="en-US" sz="1200" dirty="0" smtClean="0">
                <a:solidFill>
                  <a:schemeClr val="tx1"/>
                </a:solidFill>
              </a:rPr>
              <a:t>:</a:t>
            </a:r>
          </a:p>
          <a:p>
            <a:pPr algn="just"/>
            <a:endParaRPr lang="en-US" sz="1200" dirty="0">
              <a:solidFill>
                <a:schemeClr val="tx1"/>
              </a:solidFill>
            </a:endParaRPr>
          </a:p>
          <a:p>
            <a:pPr algn="just">
              <a:lnSpc>
                <a:spcPct val="150000"/>
              </a:lnSpc>
            </a:pPr>
            <a:r>
              <a:rPr lang="en-US" sz="1200" b="1" u="sng" dirty="0">
                <a:solidFill>
                  <a:schemeClr val="tx1"/>
                </a:solidFill>
              </a:rPr>
              <a:t>NLTK (Natural Language Toolkit)</a:t>
            </a:r>
          </a:p>
          <a:p>
            <a:pPr algn="just">
              <a:lnSpc>
                <a:spcPct val="150000"/>
              </a:lnSpc>
            </a:pPr>
            <a:r>
              <a:rPr lang="en-US" sz="1200" b="1" dirty="0">
                <a:solidFill>
                  <a:schemeClr val="tx1"/>
                </a:solidFill>
              </a:rPr>
              <a:t>NLTK</a:t>
            </a:r>
            <a:r>
              <a:rPr lang="en-US" sz="1200" dirty="0">
                <a:solidFill>
                  <a:schemeClr val="tx1"/>
                </a:solidFill>
              </a:rPr>
              <a:t> is one of the oldest and most comprehensive libraries for NLP in Python. It provides tools and datasets for various NLP tasks and is widely used in academic and research settings.</a:t>
            </a:r>
          </a:p>
          <a:p>
            <a:pPr algn="just">
              <a:lnSpc>
                <a:spcPct val="150000"/>
              </a:lnSpc>
            </a:pPr>
            <a:r>
              <a:rPr lang="en-US" sz="1200" b="1" u="sng" dirty="0">
                <a:solidFill>
                  <a:schemeClr val="tx1"/>
                </a:solidFill>
              </a:rPr>
              <a:t>Key Features:</a:t>
            </a:r>
          </a:p>
          <a:p>
            <a:pPr algn="just">
              <a:lnSpc>
                <a:spcPct val="150000"/>
              </a:lnSpc>
            </a:pPr>
            <a:r>
              <a:rPr lang="en-US" sz="1200" b="1" dirty="0">
                <a:solidFill>
                  <a:schemeClr val="tx1"/>
                </a:solidFill>
              </a:rPr>
              <a:t>Tokenization</a:t>
            </a:r>
            <a:r>
              <a:rPr lang="en-US" sz="1200" dirty="0">
                <a:solidFill>
                  <a:schemeClr val="tx1"/>
                </a:solidFill>
              </a:rPr>
              <a:t>: Split text into words or sentences.</a:t>
            </a:r>
          </a:p>
          <a:p>
            <a:pPr algn="just">
              <a:lnSpc>
                <a:spcPct val="150000"/>
              </a:lnSpc>
            </a:pPr>
            <a:r>
              <a:rPr lang="en-US" sz="1200" b="1" dirty="0">
                <a:solidFill>
                  <a:schemeClr val="tx1"/>
                </a:solidFill>
              </a:rPr>
              <a:t>Stop Words Removal</a:t>
            </a:r>
            <a:r>
              <a:rPr lang="en-US" sz="1200" dirty="0">
                <a:solidFill>
                  <a:schemeClr val="tx1"/>
                </a:solidFill>
              </a:rPr>
              <a:t>: Access and filter common stop words.</a:t>
            </a:r>
          </a:p>
          <a:p>
            <a:pPr algn="just">
              <a:lnSpc>
                <a:spcPct val="150000"/>
              </a:lnSpc>
            </a:pPr>
            <a:r>
              <a:rPr lang="en-US" sz="1200" b="1" dirty="0">
                <a:solidFill>
                  <a:schemeClr val="tx1"/>
                </a:solidFill>
              </a:rPr>
              <a:t>Stemming and Lemmatization</a:t>
            </a:r>
            <a:r>
              <a:rPr lang="en-US" sz="1200" dirty="0">
                <a:solidFill>
                  <a:schemeClr val="tx1"/>
                </a:solidFill>
              </a:rPr>
              <a:t>: Reduce words to their root forms.</a:t>
            </a:r>
          </a:p>
          <a:p>
            <a:pPr algn="just">
              <a:lnSpc>
                <a:spcPct val="150000"/>
              </a:lnSpc>
            </a:pPr>
            <a:r>
              <a:rPr lang="en-US" sz="1200" b="1" dirty="0">
                <a:solidFill>
                  <a:schemeClr val="tx1"/>
                </a:solidFill>
              </a:rPr>
              <a:t>Part-of-Speech Tagging</a:t>
            </a:r>
            <a:r>
              <a:rPr lang="en-US" sz="1200" dirty="0">
                <a:solidFill>
                  <a:schemeClr val="tx1"/>
                </a:solidFill>
              </a:rPr>
              <a:t>: Identify grammatical tags for words.</a:t>
            </a:r>
          </a:p>
          <a:p>
            <a:pPr algn="just">
              <a:lnSpc>
                <a:spcPct val="150000"/>
              </a:lnSpc>
            </a:pPr>
            <a:r>
              <a:rPr lang="en-US" sz="1200" b="1" dirty="0">
                <a:solidFill>
                  <a:schemeClr val="tx1"/>
                </a:solidFill>
              </a:rPr>
              <a:t>Named Entity Recognition (NER)</a:t>
            </a:r>
            <a:r>
              <a:rPr lang="en-US" sz="1200" dirty="0">
                <a:solidFill>
                  <a:schemeClr val="tx1"/>
                </a:solidFill>
              </a:rPr>
              <a:t>: Detect entities like names, dates, and locations.</a:t>
            </a:r>
          </a:p>
          <a:p>
            <a:pPr algn="just">
              <a:lnSpc>
                <a:spcPct val="150000"/>
              </a:lnSpc>
            </a:pPr>
            <a:r>
              <a:rPr lang="en-US" sz="1200" b="1" dirty="0">
                <a:solidFill>
                  <a:schemeClr val="tx1"/>
                </a:solidFill>
              </a:rPr>
              <a:t>Parsing</a:t>
            </a:r>
            <a:r>
              <a:rPr lang="en-US" sz="1200" dirty="0">
                <a:solidFill>
                  <a:schemeClr val="tx1"/>
                </a:solidFill>
              </a:rPr>
              <a:t>: Analyze grammatical structure of sentences.</a:t>
            </a:r>
          </a:p>
          <a:p>
            <a:pPr algn="just">
              <a:lnSpc>
                <a:spcPct val="150000"/>
              </a:lnSpc>
            </a:pPr>
            <a:r>
              <a:rPr lang="en-US" sz="1200" b="1" dirty="0">
                <a:solidFill>
                  <a:schemeClr val="tx1"/>
                </a:solidFill>
              </a:rPr>
              <a:t>Corpora and Datasets</a:t>
            </a:r>
            <a:r>
              <a:rPr lang="en-US" sz="1200" dirty="0">
                <a:solidFill>
                  <a:schemeClr val="tx1"/>
                </a:solidFill>
              </a:rPr>
              <a:t>: Access to a wide range of linguistic data.</a:t>
            </a:r>
          </a:p>
          <a:p>
            <a:pPr algn="just"/>
            <a:endParaRPr lang="en-US" sz="1200" dirty="0">
              <a:solidFill>
                <a:schemeClr val="tx1"/>
              </a:solidFill>
            </a:endParaRPr>
          </a:p>
        </p:txBody>
      </p:sp>
    </p:spTree>
    <p:extLst>
      <p:ext uri="{BB962C8B-B14F-4D97-AF65-F5344CB8AC3E}">
        <p14:creationId xmlns:p14="http://schemas.microsoft.com/office/powerpoint/2010/main" val="1698768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INTRODUCTION TO NLTK / SPACY IN NLP</a:t>
            </a:r>
            <a:endParaRPr lang="en-US" sz="2000" b="1" dirty="0"/>
          </a:p>
        </p:txBody>
      </p:sp>
      <p:sp>
        <p:nvSpPr>
          <p:cNvPr id="2" name="Rectangle 1"/>
          <p:cNvSpPr/>
          <p:nvPr/>
        </p:nvSpPr>
        <p:spPr>
          <a:xfrm>
            <a:off x="382555" y="451670"/>
            <a:ext cx="8537510" cy="4524315"/>
          </a:xfrm>
          <a:prstGeom prst="rect">
            <a:avLst/>
          </a:prstGeom>
        </p:spPr>
        <p:txBody>
          <a:bodyPr wrap="square">
            <a:spAutoFit/>
          </a:bodyPr>
          <a:lstStyle/>
          <a:p>
            <a:pPr algn="just">
              <a:lnSpc>
                <a:spcPct val="150000"/>
              </a:lnSpc>
            </a:pPr>
            <a:r>
              <a:rPr lang="en-US" sz="1200" b="1" u="sng" dirty="0" err="1">
                <a:solidFill>
                  <a:schemeClr val="tx1"/>
                </a:solidFill>
              </a:rPr>
              <a:t>SpaCy</a:t>
            </a:r>
            <a:endParaRPr lang="en-US" sz="1200" b="1" u="sng" dirty="0">
              <a:solidFill>
                <a:schemeClr val="tx1"/>
              </a:solidFill>
            </a:endParaRPr>
          </a:p>
          <a:p>
            <a:pPr algn="just">
              <a:lnSpc>
                <a:spcPct val="150000"/>
              </a:lnSpc>
            </a:pPr>
            <a:r>
              <a:rPr lang="en-US" sz="1200" b="1" dirty="0" err="1">
                <a:solidFill>
                  <a:schemeClr val="tx1"/>
                </a:solidFill>
              </a:rPr>
              <a:t>SpaCy</a:t>
            </a:r>
            <a:r>
              <a:rPr lang="en-US" sz="1200" dirty="0">
                <a:solidFill>
                  <a:schemeClr val="tx1"/>
                </a:solidFill>
              </a:rPr>
              <a:t> is a modern and efficient library for NLP that focuses on performance and ease of use. It is designed for industrial applications and provides a range of pre-trained models for various languages.</a:t>
            </a:r>
          </a:p>
          <a:p>
            <a:pPr algn="just">
              <a:lnSpc>
                <a:spcPct val="150000"/>
              </a:lnSpc>
            </a:pPr>
            <a:r>
              <a:rPr lang="en-US" sz="1200" b="1" u="sng" dirty="0">
                <a:solidFill>
                  <a:schemeClr val="tx1"/>
                </a:solidFill>
              </a:rPr>
              <a:t>Key Features:</a:t>
            </a:r>
            <a:endParaRPr lang="en-US" sz="1200" u="sng" dirty="0">
              <a:solidFill>
                <a:schemeClr val="tx1"/>
              </a:solidFill>
            </a:endParaRPr>
          </a:p>
          <a:p>
            <a:pPr algn="just">
              <a:lnSpc>
                <a:spcPct val="150000"/>
              </a:lnSpc>
            </a:pPr>
            <a:r>
              <a:rPr lang="en-US" sz="1200" b="1" dirty="0">
                <a:solidFill>
                  <a:schemeClr val="tx1"/>
                </a:solidFill>
              </a:rPr>
              <a:t>Tokenization</a:t>
            </a:r>
            <a:r>
              <a:rPr lang="en-US" sz="1200" dirty="0">
                <a:solidFill>
                  <a:schemeClr val="tx1"/>
                </a:solidFill>
              </a:rPr>
              <a:t>: Efficiently split text into tokens.</a:t>
            </a:r>
          </a:p>
          <a:p>
            <a:pPr algn="just">
              <a:lnSpc>
                <a:spcPct val="150000"/>
              </a:lnSpc>
            </a:pPr>
            <a:r>
              <a:rPr lang="en-US" sz="1200" b="1" dirty="0">
                <a:solidFill>
                  <a:schemeClr val="tx1"/>
                </a:solidFill>
              </a:rPr>
              <a:t>Stop Words Removal</a:t>
            </a:r>
            <a:r>
              <a:rPr lang="en-US" sz="1200" dirty="0">
                <a:solidFill>
                  <a:schemeClr val="tx1"/>
                </a:solidFill>
              </a:rPr>
              <a:t>: Built-in stop word lists for multiple languages.</a:t>
            </a:r>
          </a:p>
          <a:p>
            <a:pPr algn="just">
              <a:lnSpc>
                <a:spcPct val="150000"/>
              </a:lnSpc>
            </a:pPr>
            <a:r>
              <a:rPr lang="en-US" sz="1200" b="1" dirty="0">
                <a:solidFill>
                  <a:schemeClr val="tx1"/>
                </a:solidFill>
              </a:rPr>
              <a:t>Stemming and Lemmatization</a:t>
            </a:r>
            <a:r>
              <a:rPr lang="en-US" sz="1200" dirty="0">
                <a:solidFill>
                  <a:schemeClr val="tx1"/>
                </a:solidFill>
              </a:rPr>
              <a:t>: High-quality lemmatization.</a:t>
            </a:r>
          </a:p>
          <a:p>
            <a:pPr algn="just">
              <a:lnSpc>
                <a:spcPct val="150000"/>
              </a:lnSpc>
            </a:pPr>
            <a:r>
              <a:rPr lang="en-US" sz="1200" b="1" dirty="0">
                <a:solidFill>
                  <a:schemeClr val="tx1"/>
                </a:solidFill>
              </a:rPr>
              <a:t>Part-of-Speech Tagging</a:t>
            </a:r>
            <a:r>
              <a:rPr lang="en-US" sz="1200" dirty="0">
                <a:solidFill>
                  <a:schemeClr val="tx1"/>
                </a:solidFill>
              </a:rPr>
              <a:t>: Accurate grammatical tagging.</a:t>
            </a:r>
          </a:p>
          <a:p>
            <a:pPr algn="just">
              <a:lnSpc>
                <a:spcPct val="150000"/>
              </a:lnSpc>
            </a:pPr>
            <a:r>
              <a:rPr lang="en-US" sz="1200" b="1" dirty="0">
                <a:solidFill>
                  <a:schemeClr val="tx1"/>
                </a:solidFill>
              </a:rPr>
              <a:t>Named Entity Recognition (NER)</a:t>
            </a:r>
            <a:r>
              <a:rPr lang="en-US" sz="1200" dirty="0">
                <a:solidFill>
                  <a:schemeClr val="tx1"/>
                </a:solidFill>
              </a:rPr>
              <a:t>: Advanced entity detection with pre-trained models.</a:t>
            </a:r>
          </a:p>
          <a:p>
            <a:pPr algn="just">
              <a:lnSpc>
                <a:spcPct val="150000"/>
              </a:lnSpc>
            </a:pPr>
            <a:r>
              <a:rPr lang="en-US" sz="1200" b="1" dirty="0">
                <a:solidFill>
                  <a:schemeClr val="tx1"/>
                </a:solidFill>
              </a:rPr>
              <a:t>Dependency Parsing</a:t>
            </a:r>
            <a:r>
              <a:rPr lang="en-US" sz="1200" dirty="0">
                <a:solidFill>
                  <a:schemeClr val="tx1"/>
                </a:solidFill>
              </a:rPr>
              <a:t>: Analyze relationships between words in sentences.</a:t>
            </a:r>
          </a:p>
          <a:p>
            <a:pPr algn="just">
              <a:lnSpc>
                <a:spcPct val="150000"/>
              </a:lnSpc>
            </a:pPr>
            <a:r>
              <a:rPr lang="en-US" sz="1200" b="1" dirty="0">
                <a:solidFill>
                  <a:schemeClr val="tx1"/>
                </a:solidFill>
              </a:rPr>
              <a:t>Pre-trained Models</a:t>
            </a:r>
            <a:r>
              <a:rPr lang="en-US" sz="1200" dirty="0">
                <a:solidFill>
                  <a:schemeClr val="tx1"/>
                </a:solidFill>
              </a:rPr>
              <a:t>: Available for many languages, including deep learning-based models</a:t>
            </a:r>
            <a:r>
              <a:rPr lang="en-US" sz="1200" dirty="0" smtClean="0">
                <a:solidFill>
                  <a:schemeClr val="tx1"/>
                </a:solidFill>
              </a:rPr>
              <a:t>.</a:t>
            </a:r>
          </a:p>
          <a:p>
            <a:pPr algn="just">
              <a:lnSpc>
                <a:spcPct val="150000"/>
              </a:lnSpc>
            </a:pPr>
            <a:endParaRPr lang="en-US" sz="1200" dirty="0" smtClean="0">
              <a:solidFill>
                <a:schemeClr val="tx1"/>
              </a:solidFill>
            </a:endParaRPr>
          </a:p>
          <a:p>
            <a:r>
              <a:rPr lang="en-US" sz="1200" b="1" u="sng" dirty="0" smtClean="0">
                <a:solidFill>
                  <a:schemeClr val="tx1"/>
                </a:solidFill>
              </a:rPr>
              <a:t>Summary</a:t>
            </a:r>
            <a:endParaRPr lang="en-US" sz="1200" b="1" u="sng" dirty="0">
              <a:solidFill>
                <a:schemeClr val="tx1"/>
              </a:solidFill>
            </a:endParaRPr>
          </a:p>
          <a:p>
            <a:r>
              <a:rPr lang="en-US" sz="1200" b="1" dirty="0">
                <a:solidFill>
                  <a:schemeClr val="tx1"/>
                </a:solidFill>
              </a:rPr>
              <a:t>NLTK</a:t>
            </a:r>
            <a:r>
              <a:rPr lang="en-US" sz="1200" dirty="0">
                <a:solidFill>
                  <a:schemeClr val="tx1"/>
                </a:solidFill>
              </a:rPr>
              <a:t>: Great for learning, research, and working with linguistic data. It offers a wide range of tools and resources but may be slower compared to </a:t>
            </a:r>
            <a:r>
              <a:rPr lang="en-US" sz="1200" dirty="0" err="1">
                <a:solidFill>
                  <a:schemeClr val="tx1"/>
                </a:solidFill>
              </a:rPr>
              <a:t>SpaCy</a:t>
            </a:r>
            <a:r>
              <a:rPr lang="en-US" sz="1200" dirty="0" smtClean="0">
                <a:solidFill>
                  <a:schemeClr val="tx1"/>
                </a:solidFill>
              </a:rPr>
              <a:t>.</a:t>
            </a:r>
          </a:p>
          <a:p>
            <a:endParaRPr lang="en-US" sz="1200" dirty="0">
              <a:solidFill>
                <a:schemeClr val="tx1"/>
              </a:solidFill>
            </a:endParaRPr>
          </a:p>
          <a:p>
            <a:r>
              <a:rPr lang="en-US" sz="1200" b="1" dirty="0" err="1">
                <a:solidFill>
                  <a:schemeClr val="tx1"/>
                </a:solidFill>
              </a:rPr>
              <a:t>SpaCy</a:t>
            </a:r>
            <a:r>
              <a:rPr lang="en-US" sz="1200" dirty="0">
                <a:solidFill>
                  <a:schemeClr val="tx1"/>
                </a:solidFill>
              </a:rPr>
              <a:t>: Designed for practical, high-performance NLP applications. It provides pre-trained models and is more efficient for production use</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78459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NOISE REMOVAL (</a:t>
            </a:r>
            <a:r>
              <a:rPr lang="en-US" sz="2000" b="1" dirty="0" err="1" smtClean="0"/>
              <a:t>Stopwords</a:t>
            </a:r>
            <a:r>
              <a:rPr lang="en-US" sz="2000" b="1" dirty="0" smtClean="0"/>
              <a:t>, </a:t>
            </a:r>
            <a:r>
              <a:rPr lang="en-US" sz="2000" b="1" dirty="0" err="1" smtClean="0"/>
              <a:t>Puncutation</a:t>
            </a:r>
            <a:r>
              <a:rPr lang="en-US" sz="2000" b="1" dirty="0" smtClean="0"/>
              <a:t> </a:t>
            </a:r>
            <a:r>
              <a:rPr lang="en-US" sz="2000" b="1" dirty="0" err="1" smtClean="0"/>
              <a:t>etc</a:t>
            </a:r>
            <a:r>
              <a:rPr lang="en-US" sz="2000" b="1" dirty="0" smtClean="0"/>
              <a:t>) IN NLP</a:t>
            </a:r>
            <a:endParaRPr lang="en-US" sz="2000" b="1" dirty="0"/>
          </a:p>
        </p:txBody>
      </p:sp>
      <p:sp>
        <p:nvSpPr>
          <p:cNvPr id="2" name="Rectangle 1"/>
          <p:cNvSpPr/>
          <p:nvPr/>
        </p:nvSpPr>
        <p:spPr>
          <a:xfrm>
            <a:off x="382555" y="451670"/>
            <a:ext cx="8537510" cy="3600986"/>
          </a:xfrm>
          <a:prstGeom prst="rect">
            <a:avLst/>
          </a:prstGeom>
        </p:spPr>
        <p:txBody>
          <a:bodyPr wrap="square">
            <a:spAutoFit/>
          </a:bodyPr>
          <a:lstStyle/>
          <a:p>
            <a:pPr>
              <a:lnSpc>
                <a:spcPct val="150000"/>
              </a:lnSpc>
            </a:pPr>
            <a:r>
              <a:rPr lang="en-US" sz="1200" dirty="0">
                <a:solidFill>
                  <a:schemeClr val="tx1"/>
                </a:solidFill>
              </a:rPr>
              <a:t>Noise removal is an important step in data pre-processing for NLP to clean and prepare text data for analysis. It involves removing elements that do not contribute useful information or may introduce noise into the analysis. Here’s how to handle common types of noise, including </a:t>
            </a:r>
            <a:r>
              <a:rPr lang="en-US" sz="1200" dirty="0" err="1">
                <a:solidFill>
                  <a:schemeClr val="tx1"/>
                </a:solidFill>
              </a:rPr>
              <a:t>stopwords</a:t>
            </a:r>
            <a:r>
              <a:rPr lang="en-US" sz="1200" dirty="0">
                <a:solidFill>
                  <a:schemeClr val="tx1"/>
                </a:solidFill>
              </a:rPr>
              <a:t>, punctuation, and other irrelevant elements</a:t>
            </a:r>
            <a:r>
              <a:rPr lang="en-US" sz="1200" dirty="0" smtClean="0">
                <a:solidFill>
                  <a:schemeClr val="tx1"/>
                </a:solidFill>
              </a:rPr>
              <a:t>:</a:t>
            </a:r>
          </a:p>
          <a:p>
            <a:pPr>
              <a:lnSpc>
                <a:spcPct val="150000"/>
              </a:lnSpc>
            </a:pPr>
            <a:endParaRPr lang="en-US" sz="1200" dirty="0">
              <a:solidFill>
                <a:schemeClr val="tx1"/>
              </a:solidFill>
            </a:endParaRPr>
          </a:p>
          <a:p>
            <a:pPr>
              <a:lnSpc>
                <a:spcPct val="150000"/>
              </a:lnSpc>
            </a:pPr>
            <a:r>
              <a:rPr lang="en-US" sz="1200" b="1" u="sng" dirty="0">
                <a:solidFill>
                  <a:schemeClr val="tx1"/>
                </a:solidFill>
              </a:rPr>
              <a:t>Steps for Noise </a:t>
            </a:r>
            <a:r>
              <a:rPr lang="en-US" sz="1200" b="1" u="sng" dirty="0" smtClean="0">
                <a:solidFill>
                  <a:schemeClr val="tx1"/>
                </a:solidFill>
              </a:rPr>
              <a:t>Removal:</a:t>
            </a:r>
            <a:endParaRPr lang="en-US" sz="1200" b="1" u="sng" dirty="0">
              <a:solidFill>
                <a:schemeClr val="tx1"/>
              </a:solidFill>
            </a:endParaRPr>
          </a:p>
          <a:p>
            <a:pPr>
              <a:lnSpc>
                <a:spcPct val="150000"/>
              </a:lnSpc>
            </a:pPr>
            <a:r>
              <a:rPr lang="en-US" sz="1200" b="1" dirty="0">
                <a:solidFill>
                  <a:schemeClr val="tx1"/>
                </a:solidFill>
              </a:rPr>
              <a:t>Remove Punctuation</a:t>
            </a:r>
            <a:r>
              <a:rPr lang="en-US" sz="1200" dirty="0">
                <a:solidFill>
                  <a:schemeClr val="tx1"/>
                </a:solidFill>
              </a:rPr>
              <a:t>: Punctuation marks often do not add meaningful content for many NLP tasks and can be removed.</a:t>
            </a:r>
          </a:p>
          <a:p>
            <a:pPr>
              <a:lnSpc>
                <a:spcPct val="150000"/>
              </a:lnSpc>
            </a:pPr>
            <a:r>
              <a:rPr lang="en-US" sz="1200" b="1" dirty="0">
                <a:solidFill>
                  <a:schemeClr val="tx1"/>
                </a:solidFill>
              </a:rPr>
              <a:t>Remove </a:t>
            </a:r>
            <a:r>
              <a:rPr lang="en-US" sz="1200" b="1" dirty="0" err="1">
                <a:solidFill>
                  <a:schemeClr val="tx1"/>
                </a:solidFill>
              </a:rPr>
              <a:t>Stopwords</a:t>
            </a:r>
            <a:r>
              <a:rPr lang="en-US" sz="1200" dirty="0">
                <a:solidFill>
                  <a:schemeClr val="tx1"/>
                </a:solidFill>
              </a:rPr>
              <a:t>: </a:t>
            </a:r>
            <a:r>
              <a:rPr lang="en-US" sz="1200" dirty="0" err="1">
                <a:solidFill>
                  <a:schemeClr val="tx1"/>
                </a:solidFill>
              </a:rPr>
              <a:t>Stopwords</a:t>
            </a:r>
            <a:r>
              <a:rPr lang="en-US" sz="1200" dirty="0">
                <a:solidFill>
                  <a:schemeClr val="tx1"/>
                </a:solidFill>
              </a:rPr>
              <a:t> are common words (like "and," "the," "is") that are often removed as they do not contribute significant meaning to the analysis.</a:t>
            </a:r>
          </a:p>
          <a:p>
            <a:pPr>
              <a:lnSpc>
                <a:spcPct val="150000"/>
              </a:lnSpc>
            </a:pPr>
            <a:r>
              <a:rPr lang="en-US" sz="1200" b="1" dirty="0">
                <a:solidFill>
                  <a:schemeClr val="tx1"/>
                </a:solidFill>
              </a:rPr>
              <a:t>Remove Special Characters</a:t>
            </a:r>
            <a:r>
              <a:rPr lang="en-US" sz="1200" dirty="0">
                <a:solidFill>
                  <a:schemeClr val="tx1"/>
                </a:solidFill>
              </a:rPr>
              <a:t>: Special characters (such as @, #, $, &amp;, etc.) that are not part of the core textual content can be removed.</a:t>
            </a:r>
          </a:p>
          <a:p>
            <a:pPr>
              <a:lnSpc>
                <a:spcPct val="150000"/>
              </a:lnSpc>
            </a:pPr>
            <a:r>
              <a:rPr lang="en-US" sz="1200" b="1" dirty="0">
                <a:solidFill>
                  <a:schemeClr val="tx1"/>
                </a:solidFill>
              </a:rPr>
              <a:t>Remove Numbers</a:t>
            </a:r>
            <a:r>
              <a:rPr lang="en-US" sz="1200" dirty="0">
                <a:solidFill>
                  <a:schemeClr val="tx1"/>
                </a:solidFill>
              </a:rPr>
              <a:t>: Depending on the context, numbers may be removed if they are not relevant to the analysis.</a:t>
            </a:r>
          </a:p>
          <a:p>
            <a:pPr>
              <a:lnSpc>
                <a:spcPct val="150000"/>
              </a:lnSpc>
            </a:pPr>
            <a:r>
              <a:rPr lang="en-US" sz="1200" b="1" dirty="0">
                <a:solidFill>
                  <a:schemeClr val="tx1"/>
                </a:solidFill>
              </a:rPr>
              <a:t>Remove Extra Whitespaces</a:t>
            </a:r>
            <a:r>
              <a:rPr lang="en-US" sz="1200" dirty="0">
                <a:solidFill>
                  <a:schemeClr val="tx1"/>
                </a:solidFill>
              </a:rPr>
              <a:t>: Extra spaces or newlines should be cleaned up to ensure uniform text formatting.</a:t>
            </a:r>
          </a:p>
          <a:p>
            <a:endParaRPr lang="en-US" sz="1200" dirty="0">
              <a:solidFill>
                <a:schemeClr val="tx1"/>
              </a:solidFill>
            </a:endParaRPr>
          </a:p>
        </p:txBody>
      </p:sp>
    </p:spTree>
    <p:extLst>
      <p:ext uri="{BB962C8B-B14F-4D97-AF65-F5344CB8AC3E}">
        <p14:creationId xmlns:p14="http://schemas.microsoft.com/office/powerpoint/2010/main" val="3836183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DATA PRE-PROCESSING IN NLP</a:t>
            </a:r>
            <a:endParaRPr lang="en-US" sz="2000" b="1" dirty="0"/>
          </a:p>
        </p:txBody>
      </p:sp>
      <p:sp>
        <p:nvSpPr>
          <p:cNvPr id="2" name="Rectangle 1"/>
          <p:cNvSpPr/>
          <p:nvPr/>
        </p:nvSpPr>
        <p:spPr>
          <a:xfrm>
            <a:off x="382555" y="544976"/>
            <a:ext cx="8537510" cy="4154984"/>
          </a:xfrm>
          <a:prstGeom prst="rect">
            <a:avLst/>
          </a:prstGeom>
        </p:spPr>
        <p:txBody>
          <a:bodyPr wrap="square">
            <a:spAutoFit/>
          </a:bodyPr>
          <a:lstStyle/>
          <a:p>
            <a:pPr algn="just"/>
            <a:r>
              <a:rPr lang="en-US" sz="1200" dirty="0">
                <a:solidFill>
                  <a:schemeClr val="tx1"/>
                </a:solidFill>
              </a:rPr>
              <a:t>Data pre-processing is a crucial step in Natural Language Processing (NLP) to clean and prepare raw text data for analysis. Here's a basic overview of the common steps involved</a:t>
            </a:r>
            <a:r>
              <a:rPr lang="en-US" sz="1200" dirty="0" smtClean="0">
                <a:solidFill>
                  <a:schemeClr val="tx1"/>
                </a:solidFill>
              </a:rPr>
              <a:t>:</a:t>
            </a:r>
          </a:p>
          <a:p>
            <a:pPr algn="just"/>
            <a:endParaRPr lang="en-US" sz="1200" dirty="0">
              <a:solidFill>
                <a:schemeClr val="tx1"/>
              </a:solidFill>
            </a:endParaRPr>
          </a:p>
          <a:p>
            <a:pPr algn="just"/>
            <a:r>
              <a:rPr lang="en-US" sz="1200" b="1" dirty="0" smtClean="0">
                <a:solidFill>
                  <a:schemeClr val="tx1"/>
                </a:solidFill>
              </a:rPr>
              <a:t>1. Text </a:t>
            </a:r>
            <a:r>
              <a:rPr lang="en-US" sz="1200" b="1" dirty="0">
                <a:solidFill>
                  <a:schemeClr val="tx1"/>
                </a:solidFill>
              </a:rPr>
              <a:t>Normalization</a:t>
            </a:r>
            <a:r>
              <a:rPr lang="en-US" sz="1200" dirty="0" smtClean="0">
                <a:solidFill>
                  <a:schemeClr val="tx1"/>
                </a:solidFill>
              </a:rPr>
              <a:t>:</a:t>
            </a:r>
          </a:p>
          <a:p>
            <a:pPr algn="just"/>
            <a:endParaRPr lang="en-US" sz="1200" dirty="0">
              <a:solidFill>
                <a:schemeClr val="tx1"/>
              </a:solidFill>
            </a:endParaRPr>
          </a:p>
          <a:p>
            <a:pPr marL="171450" indent="-171450" algn="just">
              <a:buFont typeface="Wingdings" pitchFamily="2" charset="2"/>
              <a:buChar char="v"/>
            </a:pPr>
            <a:r>
              <a:rPr lang="en-US" sz="1200" b="1" dirty="0">
                <a:solidFill>
                  <a:schemeClr val="tx1"/>
                </a:solidFill>
              </a:rPr>
              <a:t>Lowercasing</a:t>
            </a:r>
            <a:r>
              <a:rPr lang="en-US" sz="1200" dirty="0">
                <a:solidFill>
                  <a:schemeClr val="tx1"/>
                </a:solidFill>
              </a:rPr>
              <a:t>: Convert all text to lowercase to ensure uniformity.</a:t>
            </a:r>
          </a:p>
          <a:p>
            <a:pPr marL="171450" indent="-171450" algn="just">
              <a:buFont typeface="Wingdings" pitchFamily="2" charset="2"/>
              <a:buChar char="v"/>
            </a:pPr>
            <a:r>
              <a:rPr lang="en-US" sz="1200" b="1" dirty="0">
                <a:solidFill>
                  <a:schemeClr val="tx1"/>
                </a:solidFill>
              </a:rPr>
              <a:t>Removing Punctuation</a:t>
            </a:r>
            <a:r>
              <a:rPr lang="en-US" sz="1200" dirty="0">
                <a:solidFill>
                  <a:schemeClr val="tx1"/>
                </a:solidFill>
              </a:rPr>
              <a:t>: Strip out punctuation marks.</a:t>
            </a:r>
          </a:p>
          <a:p>
            <a:pPr marL="171450" indent="-171450" algn="just">
              <a:buFont typeface="Wingdings" pitchFamily="2" charset="2"/>
              <a:buChar char="v"/>
            </a:pPr>
            <a:r>
              <a:rPr lang="en-US" sz="1200" b="1" dirty="0">
                <a:solidFill>
                  <a:schemeClr val="tx1"/>
                </a:solidFill>
              </a:rPr>
              <a:t>Removing Special Characters</a:t>
            </a:r>
            <a:r>
              <a:rPr lang="en-US" sz="1200" dirty="0">
                <a:solidFill>
                  <a:schemeClr val="tx1"/>
                </a:solidFill>
              </a:rPr>
              <a:t>: Eliminate non-alphanumeric characters unless they are necessary for analysis</a:t>
            </a:r>
            <a:r>
              <a:rPr lang="en-US" sz="1200" dirty="0" smtClean="0">
                <a:solidFill>
                  <a:schemeClr val="tx1"/>
                </a:solidFill>
              </a:rPr>
              <a:t>.</a:t>
            </a:r>
          </a:p>
          <a:p>
            <a:pPr algn="just"/>
            <a:endParaRPr lang="en-US" sz="1200" dirty="0">
              <a:solidFill>
                <a:schemeClr val="tx1"/>
              </a:solidFill>
            </a:endParaRPr>
          </a:p>
          <a:p>
            <a:pPr algn="just"/>
            <a:r>
              <a:rPr lang="en-US" sz="1200" b="1" dirty="0" smtClean="0">
                <a:solidFill>
                  <a:schemeClr val="tx1"/>
                </a:solidFill>
              </a:rPr>
              <a:t>2. Tokenization</a:t>
            </a:r>
            <a:r>
              <a:rPr lang="en-US" sz="1200" dirty="0" smtClean="0">
                <a:solidFill>
                  <a:schemeClr val="tx1"/>
                </a:solidFill>
              </a:rPr>
              <a:t>:</a:t>
            </a:r>
          </a:p>
          <a:p>
            <a:pPr algn="just"/>
            <a:endParaRPr lang="en-US" sz="1200" dirty="0">
              <a:solidFill>
                <a:schemeClr val="tx1"/>
              </a:solidFill>
            </a:endParaRPr>
          </a:p>
          <a:p>
            <a:pPr marL="171450" indent="-171450" algn="just">
              <a:buFont typeface="Wingdings" pitchFamily="2" charset="2"/>
              <a:buChar char="v"/>
            </a:pPr>
            <a:r>
              <a:rPr lang="en-US" sz="1200" b="1" dirty="0">
                <a:solidFill>
                  <a:schemeClr val="tx1"/>
                </a:solidFill>
              </a:rPr>
              <a:t>Word Tokenization</a:t>
            </a:r>
            <a:r>
              <a:rPr lang="en-US" sz="1200" dirty="0">
                <a:solidFill>
                  <a:schemeClr val="tx1"/>
                </a:solidFill>
              </a:rPr>
              <a:t>: Split text into individual words.</a:t>
            </a:r>
          </a:p>
          <a:p>
            <a:pPr marL="171450" indent="-171450" algn="just">
              <a:buFont typeface="Wingdings" pitchFamily="2" charset="2"/>
              <a:buChar char="v"/>
            </a:pPr>
            <a:r>
              <a:rPr lang="en-US" sz="1200" b="1" dirty="0">
                <a:solidFill>
                  <a:schemeClr val="tx1"/>
                </a:solidFill>
              </a:rPr>
              <a:t>Sentence Tokenization</a:t>
            </a:r>
            <a:r>
              <a:rPr lang="en-US" sz="1200" dirty="0">
                <a:solidFill>
                  <a:schemeClr val="tx1"/>
                </a:solidFill>
              </a:rPr>
              <a:t>: Split text into sentences if needed</a:t>
            </a:r>
            <a:r>
              <a:rPr lang="en-US" sz="1200" dirty="0" smtClean="0">
                <a:solidFill>
                  <a:schemeClr val="tx1"/>
                </a:solidFill>
              </a:rPr>
              <a:t>.</a:t>
            </a:r>
          </a:p>
          <a:p>
            <a:pPr algn="just"/>
            <a:endParaRPr lang="en-US" sz="1200" dirty="0">
              <a:solidFill>
                <a:schemeClr val="tx1"/>
              </a:solidFill>
            </a:endParaRPr>
          </a:p>
          <a:p>
            <a:pPr algn="just"/>
            <a:r>
              <a:rPr lang="en-US" sz="1200" b="1" dirty="0" smtClean="0">
                <a:solidFill>
                  <a:schemeClr val="tx1"/>
                </a:solidFill>
              </a:rPr>
              <a:t>3. Stop </a:t>
            </a:r>
            <a:r>
              <a:rPr lang="en-US" sz="1200" b="1" dirty="0">
                <a:solidFill>
                  <a:schemeClr val="tx1"/>
                </a:solidFill>
              </a:rPr>
              <a:t>Words Removal</a:t>
            </a:r>
            <a:r>
              <a:rPr lang="en-US" sz="1200" dirty="0" smtClean="0">
                <a:solidFill>
                  <a:schemeClr val="tx1"/>
                </a:solidFill>
              </a:rPr>
              <a:t>:</a:t>
            </a:r>
          </a:p>
          <a:p>
            <a:pPr algn="just"/>
            <a:r>
              <a:rPr lang="en-US" sz="1200" dirty="0" smtClean="0">
                <a:solidFill>
                  <a:schemeClr val="tx1"/>
                </a:solidFill>
              </a:rPr>
              <a:t>Remove </a:t>
            </a:r>
            <a:r>
              <a:rPr lang="en-US" sz="1200" dirty="0">
                <a:solidFill>
                  <a:schemeClr val="tx1"/>
                </a:solidFill>
              </a:rPr>
              <a:t>common words (e.g., "and," "the," "is") that do not contribute significant meaning to the </a:t>
            </a:r>
            <a:r>
              <a:rPr lang="en-US" sz="1200" dirty="0" smtClean="0">
                <a:solidFill>
                  <a:schemeClr val="tx1"/>
                </a:solidFill>
              </a:rPr>
              <a:t>analysis.</a:t>
            </a:r>
          </a:p>
          <a:p>
            <a:pPr algn="just"/>
            <a:endParaRPr lang="en-US" sz="1200" dirty="0">
              <a:solidFill>
                <a:schemeClr val="tx1"/>
              </a:solidFill>
            </a:endParaRPr>
          </a:p>
          <a:p>
            <a:pPr algn="just"/>
            <a:r>
              <a:rPr lang="en-US" sz="1200" b="1" dirty="0" smtClean="0">
                <a:solidFill>
                  <a:schemeClr val="tx1"/>
                </a:solidFill>
              </a:rPr>
              <a:t>4. Stemming </a:t>
            </a:r>
            <a:r>
              <a:rPr lang="en-US" sz="1200" b="1" dirty="0">
                <a:solidFill>
                  <a:schemeClr val="tx1"/>
                </a:solidFill>
              </a:rPr>
              <a:t>and Lemmatization</a:t>
            </a:r>
            <a:r>
              <a:rPr lang="en-US" sz="1200" dirty="0" smtClean="0">
                <a:solidFill>
                  <a:schemeClr val="tx1"/>
                </a:solidFill>
              </a:rPr>
              <a:t>:</a:t>
            </a:r>
          </a:p>
          <a:p>
            <a:pPr algn="just"/>
            <a:endParaRPr lang="en-US" sz="1200" dirty="0">
              <a:solidFill>
                <a:schemeClr val="tx1"/>
              </a:solidFill>
            </a:endParaRPr>
          </a:p>
          <a:p>
            <a:pPr marL="171450" indent="-171450" algn="just">
              <a:buFont typeface="Wingdings" pitchFamily="2" charset="2"/>
              <a:buChar char="v"/>
            </a:pPr>
            <a:r>
              <a:rPr lang="en-US" sz="1200" b="1" dirty="0">
                <a:solidFill>
                  <a:schemeClr val="tx1"/>
                </a:solidFill>
              </a:rPr>
              <a:t>Stemming</a:t>
            </a:r>
            <a:r>
              <a:rPr lang="en-US" sz="1200" dirty="0">
                <a:solidFill>
                  <a:schemeClr val="tx1"/>
                </a:solidFill>
              </a:rPr>
              <a:t>: Reduce words to their base or root form (e.g., "running" to "run").</a:t>
            </a:r>
          </a:p>
          <a:p>
            <a:pPr marL="171450" indent="-171450" algn="just">
              <a:buFont typeface="Wingdings" pitchFamily="2" charset="2"/>
              <a:buChar char="v"/>
            </a:pPr>
            <a:r>
              <a:rPr lang="en-US" sz="1200" b="1" dirty="0">
                <a:solidFill>
                  <a:schemeClr val="tx1"/>
                </a:solidFill>
              </a:rPr>
              <a:t>Lemmatization</a:t>
            </a:r>
            <a:r>
              <a:rPr lang="en-US" sz="1200" dirty="0">
                <a:solidFill>
                  <a:schemeClr val="tx1"/>
                </a:solidFill>
              </a:rPr>
              <a:t>: Convert words to their base form using vocabulary and morphological analysis (e.g., "better" to "good").</a:t>
            </a:r>
          </a:p>
          <a:p>
            <a:pPr algn="just"/>
            <a:endParaRPr lang="en-US" sz="1200" dirty="0">
              <a:solidFill>
                <a:schemeClr val="tx1"/>
              </a:solidFill>
            </a:endParaRPr>
          </a:p>
        </p:txBody>
      </p:sp>
    </p:spTree>
    <p:extLst>
      <p:ext uri="{BB962C8B-B14F-4D97-AF65-F5344CB8AC3E}">
        <p14:creationId xmlns:p14="http://schemas.microsoft.com/office/powerpoint/2010/main" val="1313518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DATA PRE-PROCESSING IN NLP</a:t>
            </a:r>
            <a:endParaRPr lang="en-US" sz="2000" b="1" dirty="0"/>
          </a:p>
        </p:txBody>
      </p:sp>
      <p:sp>
        <p:nvSpPr>
          <p:cNvPr id="2" name="Rectangle 1"/>
          <p:cNvSpPr/>
          <p:nvPr/>
        </p:nvSpPr>
        <p:spPr>
          <a:xfrm>
            <a:off x="382555" y="544976"/>
            <a:ext cx="8537510" cy="4370427"/>
          </a:xfrm>
          <a:prstGeom prst="rect">
            <a:avLst/>
          </a:prstGeom>
        </p:spPr>
        <p:txBody>
          <a:bodyPr wrap="square">
            <a:spAutoFit/>
          </a:bodyPr>
          <a:lstStyle/>
          <a:p>
            <a:r>
              <a:rPr lang="en-US" b="1" dirty="0" smtClean="0">
                <a:solidFill>
                  <a:schemeClr val="tx1"/>
                </a:solidFill>
              </a:rPr>
              <a:t>5. Handling </a:t>
            </a:r>
            <a:r>
              <a:rPr lang="en-US" b="1" dirty="0">
                <a:solidFill>
                  <a:schemeClr val="tx1"/>
                </a:solidFill>
              </a:rPr>
              <a:t>Special Characters</a:t>
            </a:r>
            <a:r>
              <a:rPr lang="en-US" dirty="0">
                <a:solidFill>
                  <a:schemeClr val="tx1"/>
                </a:solidFill>
              </a:rPr>
              <a:t>:</a:t>
            </a:r>
          </a:p>
          <a:p>
            <a:r>
              <a:rPr lang="en-US" dirty="0">
                <a:solidFill>
                  <a:schemeClr val="tx1"/>
                </a:solidFill>
              </a:rPr>
              <a:t>Remove or handle special characters such as URLs, hashtags, or mentions, depending on the context</a:t>
            </a:r>
            <a:r>
              <a:rPr lang="en-US" dirty="0" smtClean="0">
                <a:solidFill>
                  <a:schemeClr val="tx1"/>
                </a:solidFill>
              </a:rPr>
              <a:t>.</a:t>
            </a:r>
          </a:p>
          <a:p>
            <a:endParaRPr lang="en-US" dirty="0">
              <a:solidFill>
                <a:schemeClr val="tx1"/>
              </a:solidFill>
            </a:endParaRPr>
          </a:p>
          <a:p>
            <a:r>
              <a:rPr lang="en-US" b="1" dirty="0" smtClean="0">
                <a:solidFill>
                  <a:schemeClr val="tx1"/>
                </a:solidFill>
              </a:rPr>
              <a:t>6. Removing </a:t>
            </a:r>
            <a:r>
              <a:rPr lang="en-US" b="1" dirty="0">
                <a:solidFill>
                  <a:schemeClr val="tx1"/>
                </a:solidFill>
              </a:rPr>
              <a:t>Stop Words</a:t>
            </a:r>
            <a:r>
              <a:rPr lang="en-US" dirty="0">
                <a:solidFill>
                  <a:schemeClr val="tx1"/>
                </a:solidFill>
              </a:rPr>
              <a:t>:</a:t>
            </a:r>
          </a:p>
          <a:p>
            <a:r>
              <a:rPr lang="en-US" dirty="0">
                <a:solidFill>
                  <a:schemeClr val="tx1"/>
                </a:solidFill>
              </a:rPr>
              <a:t>Eliminate frequently occurring words that are unlikely to be meaningful in the analysis</a:t>
            </a:r>
            <a:r>
              <a:rPr lang="en-US" dirty="0" smtClean="0">
                <a:solidFill>
                  <a:schemeClr val="tx1"/>
                </a:solidFill>
              </a:rPr>
              <a:t>.</a:t>
            </a:r>
          </a:p>
          <a:p>
            <a:endParaRPr lang="en-US" dirty="0">
              <a:solidFill>
                <a:schemeClr val="tx1"/>
              </a:solidFill>
            </a:endParaRPr>
          </a:p>
          <a:p>
            <a:r>
              <a:rPr lang="en-US" b="1" dirty="0" smtClean="0">
                <a:solidFill>
                  <a:schemeClr val="tx1"/>
                </a:solidFill>
              </a:rPr>
              <a:t>7. Handling </a:t>
            </a:r>
            <a:r>
              <a:rPr lang="en-US" b="1" dirty="0">
                <a:solidFill>
                  <a:schemeClr val="tx1"/>
                </a:solidFill>
              </a:rPr>
              <a:t>Missing Values</a:t>
            </a:r>
            <a:r>
              <a:rPr lang="en-US" dirty="0">
                <a:solidFill>
                  <a:schemeClr val="tx1"/>
                </a:solidFill>
              </a:rPr>
              <a:t>:</a:t>
            </a:r>
          </a:p>
          <a:p>
            <a:r>
              <a:rPr lang="en-US" dirty="0">
                <a:solidFill>
                  <a:schemeClr val="tx1"/>
                </a:solidFill>
              </a:rPr>
              <a:t>Address any missing or incomplete text data, either by filling it in or removing the incomplete entries</a:t>
            </a:r>
            <a:r>
              <a:rPr lang="en-US" dirty="0" smtClean="0">
                <a:solidFill>
                  <a:schemeClr val="tx1"/>
                </a:solidFill>
              </a:rPr>
              <a:t>.</a:t>
            </a:r>
          </a:p>
          <a:p>
            <a:endParaRPr lang="en-US" dirty="0">
              <a:solidFill>
                <a:schemeClr val="tx1"/>
              </a:solidFill>
            </a:endParaRPr>
          </a:p>
          <a:p>
            <a:r>
              <a:rPr lang="en-US" b="1" dirty="0" smtClean="0">
                <a:solidFill>
                  <a:schemeClr val="tx1"/>
                </a:solidFill>
              </a:rPr>
              <a:t>8. Normalization</a:t>
            </a:r>
            <a:r>
              <a:rPr lang="en-US" dirty="0">
                <a:solidFill>
                  <a:schemeClr val="tx1"/>
                </a:solidFill>
              </a:rPr>
              <a:t>:</a:t>
            </a:r>
          </a:p>
          <a:p>
            <a:pPr marL="285750" indent="-285750">
              <a:buFont typeface="Wingdings" pitchFamily="2" charset="2"/>
              <a:buChar char="v"/>
            </a:pPr>
            <a:r>
              <a:rPr lang="en-US" b="1" dirty="0">
                <a:solidFill>
                  <a:schemeClr val="tx1"/>
                </a:solidFill>
              </a:rPr>
              <a:t>Removing Extra Whitespaces</a:t>
            </a:r>
            <a:r>
              <a:rPr lang="en-US" dirty="0">
                <a:solidFill>
                  <a:schemeClr val="tx1"/>
                </a:solidFill>
              </a:rPr>
              <a:t>: Clean up extra spaces or newlines.</a:t>
            </a:r>
          </a:p>
          <a:p>
            <a:pPr marL="285750" indent="-285750">
              <a:buFont typeface="Wingdings" pitchFamily="2" charset="2"/>
              <a:buChar char="v"/>
            </a:pPr>
            <a:r>
              <a:rPr lang="en-US" b="1" dirty="0">
                <a:solidFill>
                  <a:schemeClr val="tx1"/>
                </a:solidFill>
              </a:rPr>
              <a:t>Normalization of Numerical Values</a:t>
            </a:r>
            <a:r>
              <a:rPr lang="en-US" dirty="0">
                <a:solidFill>
                  <a:schemeClr val="tx1"/>
                </a:solidFill>
              </a:rPr>
              <a:t>: Convert numbers to a standard format if necessary</a:t>
            </a:r>
            <a:r>
              <a:rPr lang="en-US" dirty="0" smtClean="0">
                <a:solidFill>
                  <a:schemeClr val="tx1"/>
                </a:solidFill>
              </a:rPr>
              <a:t>.</a:t>
            </a:r>
          </a:p>
          <a:p>
            <a:endParaRPr lang="en-US" dirty="0">
              <a:solidFill>
                <a:schemeClr val="tx1"/>
              </a:solidFill>
            </a:endParaRPr>
          </a:p>
          <a:p>
            <a:r>
              <a:rPr lang="en-US" b="1" dirty="0" smtClean="0">
                <a:solidFill>
                  <a:schemeClr val="tx1"/>
                </a:solidFill>
              </a:rPr>
              <a:t>9. Named </a:t>
            </a:r>
            <a:r>
              <a:rPr lang="en-US" b="1" dirty="0">
                <a:solidFill>
                  <a:schemeClr val="tx1"/>
                </a:solidFill>
              </a:rPr>
              <a:t>Entity Recognition (NER)</a:t>
            </a:r>
            <a:r>
              <a:rPr lang="en-US" dirty="0">
                <a:solidFill>
                  <a:schemeClr val="tx1"/>
                </a:solidFill>
              </a:rPr>
              <a:t>:</a:t>
            </a:r>
          </a:p>
          <a:p>
            <a:pPr marL="285750" indent="-285750">
              <a:buFont typeface="Wingdings" pitchFamily="2" charset="2"/>
              <a:buChar char="v"/>
            </a:pPr>
            <a:r>
              <a:rPr lang="en-US" dirty="0">
                <a:solidFill>
                  <a:schemeClr val="tx1"/>
                </a:solidFill>
              </a:rPr>
              <a:t>Identify and categorize entities such as names, dates, or locations if relevant to your analysis</a:t>
            </a:r>
            <a:r>
              <a:rPr lang="en-US" dirty="0" smtClean="0">
                <a:solidFill>
                  <a:schemeClr val="tx1"/>
                </a:solidFill>
              </a:rPr>
              <a:t>.</a:t>
            </a:r>
          </a:p>
          <a:p>
            <a:endParaRPr lang="en-US" dirty="0">
              <a:solidFill>
                <a:schemeClr val="tx1"/>
              </a:solidFill>
            </a:endParaRPr>
          </a:p>
          <a:p>
            <a:r>
              <a:rPr lang="en-US" b="1" dirty="0" smtClean="0">
                <a:solidFill>
                  <a:schemeClr val="tx1"/>
                </a:solidFill>
              </a:rPr>
              <a:t>10. Text </a:t>
            </a:r>
            <a:r>
              <a:rPr lang="en-US" b="1" dirty="0" err="1">
                <a:solidFill>
                  <a:schemeClr val="tx1"/>
                </a:solidFill>
              </a:rPr>
              <a:t>Vectorization</a:t>
            </a:r>
            <a:r>
              <a:rPr lang="en-US" dirty="0">
                <a:solidFill>
                  <a:schemeClr val="tx1"/>
                </a:solidFill>
              </a:rPr>
              <a:t>:</a:t>
            </a:r>
          </a:p>
          <a:p>
            <a:pPr marL="285750" indent="-285750">
              <a:buFont typeface="Wingdings" pitchFamily="2" charset="2"/>
              <a:buChar char="v"/>
            </a:pPr>
            <a:r>
              <a:rPr lang="en-US" dirty="0">
                <a:solidFill>
                  <a:schemeClr val="tx1"/>
                </a:solidFill>
              </a:rPr>
              <a:t>Convert text into numerical representations, such as using Bag-of-Words, TF-IDF, or word </a:t>
            </a:r>
            <a:r>
              <a:rPr lang="en-US" dirty="0" err="1">
                <a:solidFill>
                  <a:schemeClr val="tx1"/>
                </a:solidFill>
              </a:rPr>
              <a:t>embeddings</a:t>
            </a:r>
            <a:r>
              <a:rPr lang="en-US" dirty="0">
                <a:solidFill>
                  <a:schemeClr val="tx1"/>
                </a:solidFill>
              </a:rPr>
              <a:t> like Word2Vec or </a:t>
            </a:r>
            <a:r>
              <a:rPr lang="en-US" dirty="0" err="1">
                <a:solidFill>
                  <a:schemeClr val="tx1"/>
                </a:solidFill>
              </a:rPr>
              <a:t>GloVe</a:t>
            </a:r>
            <a:r>
              <a:rPr lang="en-US" dirty="0">
                <a:solidFill>
                  <a:schemeClr val="tx1"/>
                </a:solidFill>
              </a:rPr>
              <a:t>.</a:t>
            </a:r>
          </a:p>
          <a:p>
            <a:pPr algn="just"/>
            <a:endParaRPr lang="en-US" sz="1200" dirty="0">
              <a:solidFill>
                <a:schemeClr val="tx1"/>
              </a:solidFill>
            </a:endParaRPr>
          </a:p>
        </p:txBody>
      </p:sp>
    </p:spTree>
    <p:extLst>
      <p:ext uri="{BB962C8B-B14F-4D97-AF65-F5344CB8AC3E}">
        <p14:creationId xmlns:p14="http://schemas.microsoft.com/office/powerpoint/2010/main" val="26988220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DATA PRE-PROCESSING IN NLP</a:t>
            </a:r>
            <a:endParaRPr lang="en-US" sz="2000" b="1" dirty="0"/>
          </a:p>
        </p:txBody>
      </p:sp>
      <p:sp>
        <p:nvSpPr>
          <p:cNvPr id="2" name="Rectangle 1"/>
          <p:cNvSpPr/>
          <p:nvPr/>
        </p:nvSpPr>
        <p:spPr>
          <a:xfrm>
            <a:off x="382555" y="544976"/>
            <a:ext cx="8537510" cy="2539157"/>
          </a:xfrm>
          <a:prstGeom prst="rect">
            <a:avLst/>
          </a:prstGeom>
        </p:spPr>
        <p:txBody>
          <a:bodyPr wrap="square">
            <a:spAutoFit/>
          </a:bodyPr>
          <a:lstStyle/>
          <a:p>
            <a:pPr>
              <a:lnSpc>
                <a:spcPct val="150000"/>
              </a:lnSpc>
            </a:pPr>
            <a:r>
              <a:rPr lang="en-US" b="1" u="sng" dirty="0">
                <a:solidFill>
                  <a:schemeClr val="tx1"/>
                </a:solidFill>
              </a:rPr>
              <a:t>Explanation:</a:t>
            </a:r>
          </a:p>
          <a:p>
            <a:pPr>
              <a:lnSpc>
                <a:spcPct val="150000"/>
              </a:lnSpc>
            </a:pPr>
            <a:r>
              <a:rPr lang="en-US" b="1" dirty="0">
                <a:solidFill>
                  <a:schemeClr val="tx1"/>
                </a:solidFill>
              </a:rPr>
              <a:t>Normalization</a:t>
            </a:r>
            <a:r>
              <a:rPr lang="en-US" dirty="0">
                <a:solidFill>
                  <a:schemeClr val="tx1"/>
                </a:solidFill>
              </a:rPr>
              <a:t>: Converts text to lowercase and removes punctuation.</a:t>
            </a:r>
          </a:p>
          <a:p>
            <a:pPr>
              <a:lnSpc>
                <a:spcPct val="150000"/>
              </a:lnSpc>
            </a:pPr>
            <a:r>
              <a:rPr lang="en-US" b="1" dirty="0">
                <a:solidFill>
                  <a:schemeClr val="tx1"/>
                </a:solidFill>
              </a:rPr>
              <a:t>Tokenization</a:t>
            </a:r>
            <a:r>
              <a:rPr lang="en-US" dirty="0">
                <a:solidFill>
                  <a:schemeClr val="tx1"/>
                </a:solidFill>
              </a:rPr>
              <a:t>: Breaks text into words.</a:t>
            </a:r>
          </a:p>
          <a:p>
            <a:pPr>
              <a:lnSpc>
                <a:spcPct val="150000"/>
              </a:lnSpc>
            </a:pPr>
            <a:r>
              <a:rPr lang="en-US" b="1" dirty="0">
                <a:solidFill>
                  <a:schemeClr val="tx1"/>
                </a:solidFill>
              </a:rPr>
              <a:t>Stop Words Removal</a:t>
            </a:r>
            <a:r>
              <a:rPr lang="en-US" dirty="0">
                <a:solidFill>
                  <a:schemeClr val="tx1"/>
                </a:solidFill>
              </a:rPr>
              <a:t>: Removes common words that don't add much meaning.</a:t>
            </a:r>
          </a:p>
          <a:p>
            <a:pPr>
              <a:lnSpc>
                <a:spcPct val="150000"/>
              </a:lnSpc>
            </a:pPr>
            <a:r>
              <a:rPr lang="en-US" b="1" dirty="0">
                <a:solidFill>
                  <a:schemeClr val="tx1"/>
                </a:solidFill>
              </a:rPr>
              <a:t>Stemming</a:t>
            </a:r>
            <a:r>
              <a:rPr lang="en-US" dirty="0">
                <a:solidFill>
                  <a:schemeClr val="tx1"/>
                </a:solidFill>
              </a:rPr>
              <a:t>: Reduces words to their base form (can be replaced with lemmatization).</a:t>
            </a:r>
          </a:p>
          <a:p>
            <a:pPr>
              <a:lnSpc>
                <a:spcPct val="150000"/>
              </a:lnSpc>
            </a:pPr>
            <a:r>
              <a:rPr lang="en-US" b="1" dirty="0">
                <a:solidFill>
                  <a:schemeClr val="tx1"/>
                </a:solidFill>
              </a:rPr>
              <a:t>Lemmatization</a:t>
            </a:r>
            <a:r>
              <a:rPr lang="en-US" dirty="0">
                <a:solidFill>
                  <a:schemeClr val="tx1"/>
                </a:solidFill>
              </a:rPr>
              <a:t>: Converts words to their base form (alternative to stemming).</a:t>
            </a:r>
          </a:p>
          <a:p>
            <a:pPr>
              <a:lnSpc>
                <a:spcPct val="150000"/>
              </a:lnSpc>
            </a:pPr>
            <a:r>
              <a:rPr lang="en-US" b="1" dirty="0" err="1">
                <a:solidFill>
                  <a:schemeClr val="tx1"/>
                </a:solidFill>
              </a:rPr>
              <a:t>Vectorization</a:t>
            </a:r>
            <a:r>
              <a:rPr lang="en-US" dirty="0">
                <a:solidFill>
                  <a:schemeClr val="tx1"/>
                </a:solidFill>
              </a:rPr>
              <a:t>: Converts text to numerical features using TF-IDF.</a:t>
            </a:r>
          </a:p>
          <a:p>
            <a:pPr algn="just"/>
            <a:endParaRPr lang="en-US" sz="1200" dirty="0">
              <a:solidFill>
                <a:schemeClr val="tx1"/>
              </a:solidFill>
            </a:endParaRPr>
          </a:p>
        </p:txBody>
      </p:sp>
    </p:spTree>
    <p:extLst>
      <p:ext uri="{BB962C8B-B14F-4D97-AF65-F5344CB8AC3E}">
        <p14:creationId xmlns:p14="http://schemas.microsoft.com/office/powerpoint/2010/main" val="8727668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WORD &amp; SENTENCE TOKENIZATION</a:t>
            </a:r>
            <a:endParaRPr lang="en-US" sz="2000" b="1" dirty="0"/>
          </a:p>
        </p:txBody>
      </p:sp>
      <p:sp>
        <p:nvSpPr>
          <p:cNvPr id="2" name="Rectangle 1"/>
          <p:cNvSpPr/>
          <p:nvPr/>
        </p:nvSpPr>
        <p:spPr>
          <a:xfrm>
            <a:off x="382555" y="544976"/>
            <a:ext cx="8537510" cy="4124206"/>
          </a:xfrm>
          <a:prstGeom prst="rect">
            <a:avLst/>
          </a:prstGeom>
        </p:spPr>
        <p:txBody>
          <a:bodyPr wrap="square">
            <a:spAutoFit/>
          </a:bodyPr>
          <a:lstStyle/>
          <a:p>
            <a:pPr algn="just"/>
            <a:endParaRPr lang="en-US" sz="1200" dirty="0">
              <a:solidFill>
                <a:schemeClr val="tx1"/>
              </a:solidFill>
            </a:endParaRPr>
          </a:p>
          <a:p>
            <a:pPr algn="just"/>
            <a:r>
              <a:rPr lang="en-US" b="1" u="sng" dirty="0" smtClean="0">
                <a:solidFill>
                  <a:schemeClr val="tx1"/>
                </a:solidFill>
                <a:latin typeface="Times New Roman" pitchFamily="18" charset="0"/>
                <a:cs typeface="Times New Roman" pitchFamily="18" charset="0"/>
              </a:rPr>
              <a:t>Word </a:t>
            </a:r>
            <a:r>
              <a:rPr lang="en-US" b="1" u="sng" dirty="0">
                <a:solidFill>
                  <a:schemeClr val="tx1"/>
                </a:solidFill>
                <a:latin typeface="Times New Roman" pitchFamily="18" charset="0"/>
                <a:cs typeface="Times New Roman" pitchFamily="18" charset="0"/>
              </a:rPr>
              <a:t>Tokenization</a:t>
            </a:r>
          </a:p>
          <a:p>
            <a:pPr algn="just"/>
            <a:r>
              <a:rPr lang="en-US" dirty="0">
                <a:solidFill>
                  <a:schemeClr val="tx1"/>
                </a:solidFill>
                <a:latin typeface="Times New Roman" pitchFamily="18" charset="0"/>
                <a:cs typeface="Times New Roman" pitchFamily="18" charset="0"/>
              </a:rPr>
              <a:t>Word tokenization involves splitting sentences into individual words. This is useful for most NLP tasks that require understanding and processing individual words.</a:t>
            </a:r>
          </a:p>
          <a:p>
            <a:pPr algn="just"/>
            <a:r>
              <a:rPr lang="en-US" b="1" dirty="0">
                <a:solidFill>
                  <a:schemeClr val="tx1"/>
                </a:solidFill>
                <a:latin typeface="Times New Roman" pitchFamily="18" charset="0"/>
                <a:cs typeface="Times New Roman" pitchFamily="18" charset="0"/>
              </a:rPr>
              <a:t>Example:</a:t>
            </a:r>
            <a:endParaRPr lang="en-US" dirty="0">
              <a:solidFill>
                <a:schemeClr val="tx1"/>
              </a:solidFill>
              <a:latin typeface="Times New Roman" pitchFamily="18" charset="0"/>
              <a:cs typeface="Times New Roman" pitchFamily="18" charset="0"/>
            </a:endParaRPr>
          </a:p>
          <a:p>
            <a:pPr algn="just"/>
            <a:r>
              <a:rPr lang="en-US" dirty="0">
                <a:solidFill>
                  <a:schemeClr val="tx1"/>
                </a:solidFill>
                <a:latin typeface="Times New Roman" pitchFamily="18" charset="0"/>
                <a:cs typeface="Times New Roman" pitchFamily="18" charset="0"/>
              </a:rPr>
              <a:t>Input: "Hello world."</a:t>
            </a:r>
          </a:p>
          <a:p>
            <a:pPr algn="just"/>
            <a:r>
              <a:rPr lang="en-US" dirty="0">
                <a:solidFill>
                  <a:schemeClr val="tx1"/>
                </a:solidFill>
                <a:latin typeface="Times New Roman" pitchFamily="18" charset="0"/>
                <a:cs typeface="Times New Roman" pitchFamily="18" charset="0"/>
              </a:rPr>
              <a:t>Output: ["Hello", "world"]</a:t>
            </a:r>
          </a:p>
          <a:p>
            <a:pPr algn="just"/>
            <a:r>
              <a:rPr lang="en-US" b="1" u="sng" dirty="0">
                <a:solidFill>
                  <a:schemeClr val="tx1"/>
                </a:solidFill>
                <a:latin typeface="Times New Roman" pitchFamily="18" charset="0"/>
                <a:cs typeface="Times New Roman" pitchFamily="18" charset="0"/>
              </a:rPr>
              <a:t>Methods:</a:t>
            </a:r>
            <a:endParaRPr lang="en-US" u="sng" dirty="0">
              <a:solidFill>
                <a:schemeClr val="tx1"/>
              </a:solidFill>
              <a:latin typeface="Times New Roman" pitchFamily="18" charset="0"/>
              <a:cs typeface="Times New Roman" pitchFamily="18" charset="0"/>
            </a:endParaRPr>
          </a:p>
          <a:p>
            <a:pPr marL="285750" indent="-285750" algn="just">
              <a:buFont typeface="Wingdings" pitchFamily="2" charset="2"/>
              <a:buChar char="v"/>
            </a:pPr>
            <a:r>
              <a:rPr lang="en-US" b="1" dirty="0">
                <a:solidFill>
                  <a:schemeClr val="tx1"/>
                </a:solidFill>
                <a:latin typeface="Times New Roman" pitchFamily="18" charset="0"/>
                <a:cs typeface="Times New Roman" pitchFamily="18" charset="0"/>
              </a:rPr>
              <a:t>Whitespace Tokenization:</a:t>
            </a:r>
            <a:r>
              <a:rPr lang="en-US" dirty="0">
                <a:solidFill>
                  <a:schemeClr val="tx1"/>
                </a:solidFill>
                <a:latin typeface="Times New Roman" pitchFamily="18" charset="0"/>
                <a:cs typeface="Times New Roman" pitchFamily="18" charset="0"/>
              </a:rPr>
              <a:t> Splits text based on spaces.</a:t>
            </a:r>
          </a:p>
          <a:p>
            <a:pPr marL="285750" indent="-285750" algn="just">
              <a:buFont typeface="Wingdings" pitchFamily="2" charset="2"/>
              <a:buChar char="v"/>
            </a:pPr>
            <a:r>
              <a:rPr lang="en-US" b="1" dirty="0">
                <a:solidFill>
                  <a:schemeClr val="tx1"/>
                </a:solidFill>
                <a:latin typeface="Times New Roman" pitchFamily="18" charset="0"/>
                <a:cs typeface="Times New Roman" pitchFamily="18" charset="0"/>
              </a:rPr>
              <a:t>Punctuation-Based:</a:t>
            </a:r>
            <a:r>
              <a:rPr lang="en-US" dirty="0">
                <a:solidFill>
                  <a:schemeClr val="tx1"/>
                </a:solidFill>
                <a:latin typeface="Times New Roman" pitchFamily="18" charset="0"/>
                <a:cs typeface="Times New Roman" pitchFamily="18" charset="0"/>
              </a:rPr>
              <a:t> Separates words by punctuation marks.</a:t>
            </a:r>
          </a:p>
          <a:p>
            <a:pPr marL="285750" indent="-285750" algn="just">
              <a:buFont typeface="Wingdings" pitchFamily="2" charset="2"/>
              <a:buChar char="v"/>
            </a:pPr>
            <a:r>
              <a:rPr lang="en-US" b="1" dirty="0">
                <a:solidFill>
                  <a:schemeClr val="tx1"/>
                </a:solidFill>
                <a:latin typeface="Times New Roman" pitchFamily="18" charset="0"/>
                <a:cs typeface="Times New Roman" pitchFamily="18" charset="0"/>
              </a:rPr>
              <a:t>Regular Expressions:</a:t>
            </a:r>
            <a:r>
              <a:rPr lang="en-US" dirty="0">
                <a:solidFill>
                  <a:schemeClr val="tx1"/>
                </a:solidFill>
                <a:latin typeface="Times New Roman" pitchFamily="18" charset="0"/>
                <a:cs typeface="Times New Roman" pitchFamily="18" charset="0"/>
              </a:rPr>
              <a:t> Uses patterns to identify word boundaries.</a:t>
            </a:r>
          </a:p>
          <a:p>
            <a:pPr marL="285750" indent="-285750" algn="just">
              <a:buFont typeface="Wingdings" pitchFamily="2" charset="2"/>
              <a:buChar char="v"/>
            </a:pPr>
            <a:r>
              <a:rPr lang="en-US" b="1" dirty="0">
                <a:solidFill>
                  <a:schemeClr val="tx1"/>
                </a:solidFill>
                <a:latin typeface="Times New Roman" pitchFamily="18" charset="0"/>
                <a:cs typeface="Times New Roman" pitchFamily="18" charset="0"/>
              </a:rPr>
              <a:t>Advanced </a:t>
            </a:r>
            <a:r>
              <a:rPr lang="en-US" b="1" dirty="0" err="1">
                <a:solidFill>
                  <a:schemeClr val="tx1"/>
                </a:solidFill>
                <a:latin typeface="Times New Roman" pitchFamily="18" charset="0"/>
                <a:cs typeface="Times New Roman" pitchFamily="18" charset="0"/>
              </a:rPr>
              <a:t>Tokenizers</a:t>
            </a:r>
            <a:r>
              <a:rPr lang="en-US" b="1" dirty="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 Utilize machine learning models for more accurate tokenization, especially in languages with complex word structures</a:t>
            </a:r>
            <a:r>
              <a:rPr lang="en-US" dirty="0" smtClean="0">
                <a:solidFill>
                  <a:schemeClr val="tx1"/>
                </a:solidFill>
                <a:latin typeface="Times New Roman" pitchFamily="18" charset="0"/>
                <a:cs typeface="Times New Roman" pitchFamily="18" charset="0"/>
              </a:rPr>
              <a:t>.</a:t>
            </a:r>
          </a:p>
          <a:p>
            <a:pPr algn="just"/>
            <a:endParaRPr lang="en-US" dirty="0">
              <a:solidFill>
                <a:schemeClr val="tx1"/>
              </a:solidFill>
              <a:latin typeface="Times New Roman" pitchFamily="18" charset="0"/>
              <a:cs typeface="Times New Roman" pitchFamily="18" charset="0"/>
            </a:endParaRPr>
          </a:p>
          <a:p>
            <a:pPr algn="just"/>
            <a:r>
              <a:rPr lang="en-US" b="1" u="sng" dirty="0">
                <a:solidFill>
                  <a:schemeClr val="tx1"/>
                </a:solidFill>
                <a:latin typeface="Times New Roman" pitchFamily="18" charset="0"/>
                <a:cs typeface="Times New Roman" pitchFamily="18" charset="0"/>
              </a:rPr>
              <a:t>Tools:</a:t>
            </a:r>
            <a:endParaRPr lang="en-US" u="sng" dirty="0">
              <a:solidFill>
                <a:schemeClr val="tx1"/>
              </a:solidFill>
              <a:latin typeface="Times New Roman" pitchFamily="18" charset="0"/>
              <a:cs typeface="Times New Roman" pitchFamily="18" charset="0"/>
            </a:endParaRPr>
          </a:p>
          <a:p>
            <a:pPr marL="285750" indent="-285750" algn="just">
              <a:buFont typeface="Wingdings" pitchFamily="2" charset="2"/>
              <a:buChar char="v"/>
            </a:pPr>
            <a:r>
              <a:rPr lang="en-US" b="1" dirty="0">
                <a:solidFill>
                  <a:schemeClr val="tx1"/>
                </a:solidFill>
                <a:latin typeface="Times New Roman" pitchFamily="18" charset="0"/>
                <a:cs typeface="Times New Roman" pitchFamily="18" charset="0"/>
              </a:rPr>
              <a:t>NLTK:</a:t>
            </a:r>
            <a:r>
              <a:rPr lang="en-US" dirty="0">
                <a:solidFill>
                  <a:schemeClr val="tx1"/>
                </a:solidFill>
                <a:latin typeface="Times New Roman" pitchFamily="18" charset="0"/>
                <a:cs typeface="Times New Roman" pitchFamily="18" charset="0"/>
              </a:rPr>
              <a:t> Provides simple and effective </a:t>
            </a:r>
            <a:r>
              <a:rPr lang="en-US" dirty="0" err="1">
                <a:solidFill>
                  <a:schemeClr val="tx1"/>
                </a:solidFill>
                <a:latin typeface="Times New Roman" pitchFamily="18" charset="0"/>
                <a:cs typeface="Times New Roman" pitchFamily="18" charset="0"/>
              </a:rPr>
              <a:t>tokenizers</a:t>
            </a:r>
            <a:r>
              <a:rPr lang="en-US" dirty="0">
                <a:solidFill>
                  <a:schemeClr val="tx1"/>
                </a:solidFill>
                <a:latin typeface="Times New Roman" pitchFamily="18" charset="0"/>
                <a:cs typeface="Times New Roman" pitchFamily="18" charset="0"/>
              </a:rPr>
              <a:t> for both sentences and words.</a:t>
            </a:r>
          </a:p>
          <a:p>
            <a:pPr marL="285750" indent="-285750" algn="just">
              <a:buFont typeface="Wingdings" pitchFamily="2" charset="2"/>
              <a:buChar char="v"/>
            </a:pPr>
            <a:r>
              <a:rPr lang="en-US" b="1" dirty="0" err="1">
                <a:solidFill>
                  <a:schemeClr val="tx1"/>
                </a:solidFill>
                <a:latin typeface="Times New Roman" pitchFamily="18" charset="0"/>
                <a:cs typeface="Times New Roman" pitchFamily="18" charset="0"/>
              </a:rPr>
              <a:t>spaCy</a:t>
            </a:r>
            <a:r>
              <a:rPr lang="en-US" b="1" dirty="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 Features advanced tokenization with language models for better accuracy.</a:t>
            </a:r>
          </a:p>
          <a:p>
            <a:pPr marL="285750" indent="-285750" algn="just">
              <a:buFont typeface="Wingdings" pitchFamily="2" charset="2"/>
              <a:buChar char="v"/>
            </a:pPr>
            <a:r>
              <a:rPr lang="en-US" b="1" dirty="0">
                <a:solidFill>
                  <a:schemeClr val="tx1"/>
                </a:solidFill>
                <a:latin typeface="Times New Roman" pitchFamily="18" charset="0"/>
                <a:cs typeface="Times New Roman" pitchFamily="18" charset="0"/>
              </a:rPr>
              <a:t>Transformers:</a:t>
            </a:r>
            <a:r>
              <a:rPr lang="en-US" dirty="0">
                <a:solidFill>
                  <a:schemeClr val="tx1"/>
                </a:solidFill>
                <a:latin typeface="Times New Roman" pitchFamily="18" charset="0"/>
                <a:cs typeface="Times New Roman" pitchFamily="18" charset="0"/>
              </a:rPr>
              <a:t> Models like BERT or GPT have built-in </a:t>
            </a:r>
            <a:r>
              <a:rPr lang="en-US" dirty="0" err="1">
                <a:solidFill>
                  <a:schemeClr val="tx1"/>
                </a:solidFill>
                <a:latin typeface="Times New Roman" pitchFamily="18" charset="0"/>
                <a:cs typeface="Times New Roman" pitchFamily="18" charset="0"/>
              </a:rPr>
              <a:t>tokenizers</a:t>
            </a:r>
            <a:r>
              <a:rPr lang="en-US" dirty="0">
                <a:solidFill>
                  <a:schemeClr val="tx1"/>
                </a:solidFill>
                <a:latin typeface="Times New Roman" pitchFamily="18" charset="0"/>
                <a:cs typeface="Times New Roman" pitchFamily="18" charset="0"/>
              </a:rPr>
              <a:t> that handle word and sub-word tokenization.</a:t>
            </a:r>
          </a:p>
          <a:p>
            <a:pPr algn="just"/>
            <a:endParaRPr lang="en-US" sz="1200" dirty="0">
              <a:solidFill>
                <a:schemeClr val="tx1"/>
              </a:solidFill>
            </a:endParaRPr>
          </a:p>
        </p:txBody>
      </p:sp>
    </p:spTree>
    <p:extLst>
      <p:ext uri="{BB962C8B-B14F-4D97-AF65-F5344CB8AC3E}">
        <p14:creationId xmlns:p14="http://schemas.microsoft.com/office/powerpoint/2010/main" val="1605825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544974"/>
            <a:ext cx="8537510" cy="4185761"/>
          </a:xfrm>
          <a:prstGeom prst="rect">
            <a:avLst/>
          </a:prstGeom>
        </p:spPr>
        <p:txBody>
          <a:bodyPr wrap="square">
            <a:spAutoFit/>
          </a:bodyPr>
          <a:lstStyle/>
          <a:p>
            <a:pPr algn="just"/>
            <a:r>
              <a:rPr lang="en-US" dirty="0">
                <a:solidFill>
                  <a:schemeClr val="tx1"/>
                </a:solidFill>
              </a:rPr>
              <a:t>NLP encompasses a wide array of techniques that aimed at enabling computers to process and understand human language. These tasks can be categorized into several broad areas, each addressing different aspects of language processing. Here are some of the key NLP techniques</a:t>
            </a:r>
            <a:r>
              <a:rPr lang="en-US" dirty="0" smtClean="0">
                <a:solidFill>
                  <a:schemeClr val="tx1"/>
                </a:solidFill>
              </a:rPr>
              <a:t>:</a:t>
            </a:r>
          </a:p>
          <a:p>
            <a:pPr algn="just"/>
            <a:endParaRPr lang="en-US" dirty="0">
              <a:solidFill>
                <a:schemeClr val="tx1"/>
              </a:solidFill>
            </a:endParaRPr>
          </a:p>
          <a:p>
            <a:pPr marL="285750" indent="-285750" algn="just">
              <a:lnSpc>
                <a:spcPct val="150000"/>
              </a:lnSpc>
              <a:buFont typeface="Wingdings" pitchFamily="2" charset="2"/>
              <a:buChar char="v"/>
            </a:pPr>
            <a:r>
              <a:rPr lang="en-US" b="1" dirty="0">
                <a:solidFill>
                  <a:schemeClr val="tx1"/>
                </a:solidFill>
              </a:rPr>
              <a:t>Text Processing and Preprocessing In </a:t>
            </a:r>
            <a:r>
              <a:rPr lang="en-US" b="1" dirty="0" smtClean="0">
                <a:solidFill>
                  <a:schemeClr val="tx1"/>
                </a:solidFill>
              </a:rPr>
              <a:t>NLP</a:t>
            </a:r>
            <a:endParaRPr lang="en-US" b="1" dirty="0">
              <a:solidFill>
                <a:schemeClr val="tx1"/>
              </a:solidFill>
            </a:endParaRPr>
          </a:p>
          <a:p>
            <a:pPr marL="285750" indent="-285750" algn="just">
              <a:lnSpc>
                <a:spcPct val="150000"/>
              </a:lnSpc>
              <a:buFont typeface="Wingdings" pitchFamily="2" charset="2"/>
              <a:buChar char="v"/>
            </a:pPr>
            <a:r>
              <a:rPr lang="en-US" b="1" dirty="0">
                <a:solidFill>
                  <a:schemeClr val="tx1"/>
                </a:solidFill>
              </a:rPr>
              <a:t>Syntax and Parsing In </a:t>
            </a:r>
            <a:r>
              <a:rPr lang="en-US" b="1" dirty="0" smtClean="0">
                <a:solidFill>
                  <a:schemeClr val="tx1"/>
                </a:solidFill>
              </a:rPr>
              <a:t>NLP</a:t>
            </a:r>
            <a:endParaRPr lang="en-US" b="1" dirty="0">
              <a:solidFill>
                <a:schemeClr val="tx1"/>
              </a:solidFill>
            </a:endParaRPr>
          </a:p>
          <a:p>
            <a:pPr marL="285750" indent="-285750" algn="just">
              <a:lnSpc>
                <a:spcPct val="150000"/>
              </a:lnSpc>
              <a:buFont typeface="Wingdings" pitchFamily="2" charset="2"/>
              <a:buChar char="v"/>
            </a:pPr>
            <a:r>
              <a:rPr lang="en-US" b="1" dirty="0">
                <a:solidFill>
                  <a:schemeClr val="tx1"/>
                </a:solidFill>
              </a:rPr>
              <a:t>Semantic Analysis</a:t>
            </a:r>
          </a:p>
          <a:p>
            <a:pPr marL="285750" indent="-285750" algn="just">
              <a:lnSpc>
                <a:spcPct val="150000"/>
              </a:lnSpc>
              <a:buFont typeface="Wingdings" pitchFamily="2" charset="2"/>
              <a:buChar char="v"/>
            </a:pPr>
            <a:r>
              <a:rPr lang="en-US" b="1" dirty="0">
                <a:solidFill>
                  <a:schemeClr val="tx1"/>
                </a:solidFill>
              </a:rPr>
              <a:t>Information Extraction</a:t>
            </a:r>
          </a:p>
          <a:p>
            <a:pPr marL="285750" indent="-285750" algn="just">
              <a:lnSpc>
                <a:spcPct val="150000"/>
              </a:lnSpc>
              <a:buFont typeface="Wingdings" pitchFamily="2" charset="2"/>
              <a:buChar char="v"/>
            </a:pPr>
            <a:r>
              <a:rPr lang="en-US" b="1" dirty="0">
                <a:solidFill>
                  <a:schemeClr val="tx1"/>
                </a:solidFill>
              </a:rPr>
              <a:t>Text Classification in NLP</a:t>
            </a:r>
          </a:p>
          <a:p>
            <a:pPr marL="285750" indent="-285750" algn="just">
              <a:lnSpc>
                <a:spcPct val="150000"/>
              </a:lnSpc>
              <a:buFont typeface="Wingdings" pitchFamily="2" charset="2"/>
              <a:buChar char="v"/>
            </a:pPr>
            <a:r>
              <a:rPr lang="en-US" b="1" dirty="0">
                <a:solidFill>
                  <a:schemeClr val="tx1"/>
                </a:solidFill>
              </a:rPr>
              <a:t>Language Generation</a:t>
            </a:r>
          </a:p>
          <a:p>
            <a:pPr marL="285750" indent="-285750" algn="just">
              <a:lnSpc>
                <a:spcPct val="150000"/>
              </a:lnSpc>
              <a:buFont typeface="Wingdings" pitchFamily="2" charset="2"/>
              <a:buChar char="v"/>
            </a:pPr>
            <a:r>
              <a:rPr lang="en-US" b="1" dirty="0">
                <a:solidFill>
                  <a:schemeClr val="tx1"/>
                </a:solidFill>
              </a:rPr>
              <a:t>Speech Processing</a:t>
            </a:r>
          </a:p>
          <a:p>
            <a:pPr marL="285750" indent="-285750" algn="just">
              <a:lnSpc>
                <a:spcPct val="150000"/>
              </a:lnSpc>
              <a:buFont typeface="Wingdings" pitchFamily="2" charset="2"/>
              <a:buChar char="v"/>
            </a:pPr>
            <a:r>
              <a:rPr lang="en-US" b="1" dirty="0">
                <a:solidFill>
                  <a:schemeClr val="tx1"/>
                </a:solidFill>
              </a:rPr>
              <a:t>Question Answering</a:t>
            </a:r>
          </a:p>
          <a:p>
            <a:pPr marL="285750" indent="-285750" algn="just">
              <a:lnSpc>
                <a:spcPct val="150000"/>
              </a:lnSpc>
              <a:buFont typeface="Wingdings" pitchFamily="2" charset="2"/>
              <a:buChar char="v"/>
            </a:pPr>
            <a:r>
              <a:rPr lang="en-US" b="1" dirty="0">
                <a:solidFill>
                  <a:schemeClr val="tx1"/>
                </a:solidFill>
              </a:rPr>
              <a:t>Dialogue Systems</a:t>
            </a:r>
          </a:p>
          <a:p>
            <a:pPr marL="285750" indent="-285750" algn="just">
              <a:lnSpc>
                <a:spcPct val="150000"/>
              </a:lnSpc>
              <a:buFont typeface="Wingdings" pitchFamily="2" charset="2"/>
              <a:buChar char="v"/>
            </a:pPr>
            <a:r>
              <a:rPr lang="en-US" b="1" dirty="0">
                <a:solidFill>
                  <a:schemeClr val="tx1"/>
                </a:solidFill>
              </a:rPr>
              <a:t>Sentiment and Emotion Analysis in </a:t>
            </a:r>
            <a:r>
              <a:rPr lang="en-US" b="1" dirty="0" smtClean="0">
                <a:solidFill>
                  <a:schemeClr val="tx1"/>
                </a:solidFill>
              </a:rPr>
              <a:t>NLP</a:t>
            </a:r>
            <a:endParaRPr lang="en-US" dirty="0">
              <a:solidFill>
                <a:schemeClr val="tx1"/>
              </a:solidFill>
            </a:endParaRPr>
          </a:p>
        </p:txBody>
      </p:sp>
    </p:spTree>
    <p:extLst>
      <p:ext uri="{BB962C8B-B14F-4D97-AF65-F5344CB8AC3E}">
        <p14:creationId xmlns:p14="http://schemas.microsoft.com/office/powerpoint/2010/main" val="983034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WORD &amp; SENTENCE TOKENIZATION</a:t>
            </a:r>
            <a:endParaRPr lang="en-US" sz="2000" b="1" dirty="0"/>
          </a:p>
        </p:txBody>
      </p:sp>
      <p:sp>
        <p:nvSpPr>
          <p:cNvPr id="2" name="Rectangle 1"/>
          <p:cNvSpPr/>
          <p:nvPr/>
        </p:nvSpPr>
        <p:spPr>
          <a:xfrm>
            <a:off x="382555" y="544976"/>
            <a:ext cx="8537510" cy="4216539"/>
          </a:xfrm>
          <a:prstGeom prst="rect">
            <a:avLst/>
          </a:prstGeom>
        </p:spPr>
        <p:txBody>
          <a:bodyPr wrap="square">
            <a:spAutoFit/>
          </a:bodyPr>
          <a:lstStyle/>
          <a:p>
            <a:pPr algn="just"/>
            <a:r>
              <a:rPr lang="en-US" sz="1600" b="1" u="sng" dirty="0" smtClean="0">
                <a:solidFill>
                  <a:schemeClr val="tx1"/>
                </a:solidFill>
                <a:latin typeface="Times New Roman" pitchFamily="18" charset="0"/>
                <a:cs typeface="Times New Roman" pitchFamily="18" charset="0"/>
              </a:rPr>
              <a:t>Sentence </a:t>
            </a:r>
            <a:r>
              <a:rPr lang="en-US" sz="1600" b="1" u="sng" dirty="0">
                <a:solidFill>
                  <a:schemeClr val="tx1"/>
                </a:solidFill>
                <a:latin typeface="Times New Roman" pitchFamily="18" charset="0"/>
                <a:cs typeface="Times New Roman" pitchFamily="18" charset="0"/>
              </a:rPr>
              <a:t>Tokenization</a:t>
            </a:r>
          </a:p>
          <a:p>
            <a:pPr algn="just">
              <a:lnSpc>
                <a:spcPct val="150000"/>
              </a:lnSpc>
            </a:pPr>
            <a:r>
              <a:rPr lang="en-US" sz="1600" dirty="0">
                <a:solidFill>
                  <a:schemeClr val="tx1"/>
                </a:solidFill>
                <a:latin typeface="Times New Roman" pitchFamily="18" charset="0"/>
                <a:cs typeface="Times New Roman" pitchFamily="18" charset="0"/>
              </a:rPr>
              <a:t>Sentence tokenization, or sentence splitting, is the process of dividing a text into its constituent sentences. This is essential for tasks that operate at the sentence level</a:t>
            </a:r>
            <a:r>
              <a:rPr lang="en-US" sz="1600" dirty="0" smtClean="0">
                <a:solidFill>
                  <a:schemeClr val="tx1"/>
                </a:solidFill>
                <a:latin typeface="Times New Roman" pitchFamily="18" charset="0"/>
                <a:cs typeface="Times New Roman" pitchFamily="18" charset="0"/>
              </a:rPr>
              <a:t>.</a:t>
            </a:r>
          </a:p>
          <a:p>
            <a:pPr algn="just">
              <a:lnSpc>
                <a:spcPct val="150000"/>
              </a:lnSpc>
            </a:pPr>
            <a:endParaRPr lang="en-US" sz="1600" dirty="0">
              <a:solidFill>
                <a:schemeClr val="tx1"/>
              </a:solidFill>
              <a:latin typeface="Times New Roman" pitchFamily="18" charset="0"/>
              <a:cs typeface="Times New Roman" pitchFamily="18" charset="0"/>
            </a:endParaRPr>
          </a:p>
          <a:p>
            <a:pPr algn="just">
              <a:lnSpc>
                <a:spcPct val="150000"/>
              </a:lnSpc>
            </a:pPr>
            <a:r>
              <a:rPr lang="en-US" sz="1600" b="1" dirty="0">
                <a:solidFill>
                  <a:schemeClr val="tx1"/>
                </a:solidFill>
                <a:latin typeface="Times New Roman" pitchFamily="18" charset="0"/>
                <a:cs typeface="Times New Roman" pitchFamily="18" charset="0"/>
              </a:rPr>
              <a:t>Example:</a:t>
            </a:r>
            <a:endParaRPr lang="en-US" sz="1600" dirty="0">
              <a:solidFill>
                <a:schemeClr val="tx1"/>
              </a:solidFill>
              <a:latin typeface="Times New Roman" pitchFamily="18" charset="0"/>
              <a:cs typeface="Times New Roman" pitchFamily="18" charset="0"/>
            </a:endParaRPr>
          </a:p>
          <a:p>
            <a:pPr algn="just">
              <a:lnSpc>
                <a:spcPct val="150000"/>
              </a:lnSpc>
            </a:pPr>
            <a:r>
              <a:rPr lang="en-US" sz="1600" dirty="0">
                <a:solidFill>
                  <a:schemeClr val="tx1"/>
                </a:solidFill>
                <a:latin typeface="Times New Roman" pitchFamily="18" charset="0"/>
                <a:cs typeface="Times New Roman" pitchFamily="18" charset="0"/>
              </a:rPr>
              <a:t>Input: "Hello world. How are you today? I hope you're well."</a:t>
            </a:r>
          </a:p>
          <a:p>
            <a:pPr algn="just">
              <a:lnSpc>
                <a:spcPct val="150000"/>
              </a:lnSpc>
            </a:pPr>
            <a:r>
              <a:rPr lang="en-US" sz="1600" dirty="0">
                <a:solidFill>
                  <a:schemeClr val="tx1"/>
                </a:solidFill>
                <a:latin typeface="Times New Roman" pitchFamily="18" charset="0"/>
                <a:cs typeface="Times New Roman" pitchFamily="18" charset="0"/>
              </a:rPr>
              <a:t>Output: ["Hello world.", "How are you today?", "I hope you're well</a:t>
            </a:r>
            <a:r>
              <a:rPr lang="en-US" sz="1600" dirty="0" smtClean="0">
                <a:solidFill>
                  <a:schemeClr val="tx1"/>
                </a:solidFill>
                <a:latin typeface="Times New Roman" pitchFamily="18" charset="0"/>
                <a:cs typeface="Times New Roman" pitchFamily="18" charset="0"/>
              </a:rPr>
              <a:t>."]</a:t>
            </a:r>
          </a:p>
          <a:p>
            <a:pPr algn="just">
              <a:lnSpc>
                <a:spcPct val="150000"/>
              </a:lnSpc>
            </a:pPr>
            <a:endParaRPr lang="en-US" sz="1600" dirty="0">
              <a:solidFill>
                <a:schemeClr val="tx1"/>
              </a:solidFill>
              <a:latin typeface="Times New Roman" pitchFamily="18" charset="0"/>
              <a:cs typeface="Times New Roman" pitchFamily="18" charset="0"/>
            </a:endParaRPr>
          </a:p>
          <a:p>
            <a:pPr algn="just">
              <a:lnSpc>
                <a:spcPct val="150000"/>
              </a:lnSpc>
            </a:pPr>
            <a:r>
              <a:rPr lang="en-US" sz="1600" b="1" u="sng" dirty="0">
                <a:solidFill>
                  <a:schemeClr val="tx1"/>
                </a:solidFill>
                <a:latin typeface="Times New Roman" pitchFamily="18" charset="0"/>
                <a:cs typeface="Times New Roman" pitchFamily="18" charset="0"/>
              </a:rPr>
              <a:t>Methods:</a:t>
            </a:r>
            <a:endParaRPr lang="en-US" sz="1600" u="sng" dirty="0">
              <a:solidFill>
                <a:schemeClr val="tx1"/>
              </a:solidFill>
              <a:latin typeface="Times New Roman" pitchFamily="18" charset="0"/>
              <a:cs typeface="Times New Roman" pitchFamily="18" charset="0"/>
            </a:endParaRPr>
          </a:p>
          <a:p>
            <a:pPr marL="285750" indent="-285750" algn="just">
              <a:lnSpc>
                <a:spcPct val="150000"/>
              </a:lnSpc>
              <a:buFont typeface="Wingdings" pitchFamily="2" charset="2"/>
              <a:buChar char="v"/>
            </a:pPr>
            <a:r>
              <a:rPr lang="en-US" sz="1600" b="1" dirty="0">
                <a:solidFill>
                  <a:schemeClr val="tx1"/>
                </a:solidFill>
                <a:latin typeface="Times New Roman" pitchFamily="18" charset="0"/>
                <a:cs typeface="Times New Roman" pitchFamily="18" charset="0"/>
              </a:rPr>
              <a:t>Rule-Based:</a:t>
            </a:r>
            <a:r>
              <a:rPr lang="en-US" sz="1600" dirty="0">
                <a:solidFill>
                  <a:schemeClr val="tx1"/>
                </a:solidFill>
                <a:latin typeface="Times New Roman" pitchFamily="18" charset="0"/>
                <a:cs typeface="Times New Roman" pitchFamily="18" charset="0"/>
              </a:rPr>
              <a:t> Uses predefined punctuation marks and patterns (e.g., periods, exclamation points).</a:t>
            </a:r>
          </a:p>
          <a:p>
            <a:pPr marL="285750" indent="-285750" algn="just">
              <a:lnSpc>
                <a:spcPct val="150000"/>
              </a:lnSpc>
              <a:buFont typeface="Wingdings" pitchFamily="2" charset="2"/>
              <a:buChar char="v"/>
            </a:pPr>
            <a:r>
              <a:rPr lang="en-US" sz="1600" b="1" dirty="0">
                <a:solidFill>
                  <a:schemeClr val="tx1"/>
                </a:solidFill>
                <a:latin typeface="Times New Roman" pitchFamily="18" charset="0"/>
                <a:cs typeface="Times New Roman" pitchFamily="18" charset="0"/>
              </a:rPr>
              <a:t>Machine Learning:</a:t>
            </a:r>
            <a:r>
              <a:rPr lang="en-US" sz="1600" dirty="0">
                <a:solidFill>
                  <a:schemeClr val="tx1"/>
                </a:solidFill>
                <a:latin typeface="Times New Roman" pitchFamily="18" charset="0"/>
                <a:cs typeface="Times New Roman" pitchFamily="18" charset="0"/>
              </a:rPr>
              <a:t> Uses models trained to recognize sentence boundaries.</a:t>
            </a:r>
          </a:p>
          <a:p>
            <a:pPr algn="just"/>
            <a:endParaRPr lang="en-US" sz="1200" dirty="0" smtClean="0">
              <a:solidFill>
                <a:schemeClr val="tx1"/>
              </a:solidFill>
            </a:endParaRPr>
          </a:p>
        </p:txBody>
      </p:sp>
    </p:spTree>
    <p:extLst>
      <p:ext uri="{BB962C8B-B14F-4D97-AF65-F5344CB8AC3E}">
        <p14:creationId xmlns:p14="http://schemas.microsoft.com/office/powerpoint/2010/main" val="3110245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WORD SEGMENTATION</a:t>
            </a:r>
            <a:endParaRPr lang="en-US" sz="2000" b="1" dirty="0"/>
          </a:p>
        </p:txBody>
      </p:sp>
      <p:sp>
        <p:nvSpPr>
          <p:cNvPr id="2" name="Rectangle 1"/>
          <p:cNvSpPr/>
          <p:nvPr/>
        </p:nvSpPr>
        <p:spPr>
          <a:xfrm>
            <a:off x="382555" y="544976"/>
            <a:ext cx="8537510" cy="3970318"/>
          </a:xfrm>
          <a:prstGeom prst="rect">
            <a:avLst/>
          </a:prstGeom>
        </p:spPr>
        <p:txBody>
          <a:bodyPr wrap="square">
            <a:spAutoFit/>
          </a:bodyPr>
          <a:lstStyle/>
          <a:p>
            <a:pPr algn="just">
              <a:lnSpc>
                <a:spcPct val="150000"/>
              </a:lnSpc>
            </a:pPr>
            <a:r>
              <a:rPr lang="en-US" dirty="0">
                <a:solidFill>
                  <a:schemeClr val="tx1"/>
                </a:solidFill>
              </a:rPr>
              <a:t>Word segmentation in NLP refers to the process of dividing a stream of text into its constituent words, especially in languages where words are not separated by spaces. This task is critical for languages like Chinese, Japanese, and Thai, where there is no clear delimiter between words.</a:t>
            </a:r>
          </a:p>
          <a:p>
            <a:pPr algn="just">
              <a:lnSpc>
                <a:spcPct val="150000"/>
              </a:lnSpc>
            </a:pPr>
            <a:r>
              <a:rPr lang="en-US" b="1" u="sng" dirty="0">
                <a:solidFill>
                  <a:schemeClr val="tx1"/>
                </a:solidFill>
              </a:rPr>
              <a:t>Key Concepts in Word Segmentation:</a:t>
            </a:r>
          </a:p>
          <a:p>
            <a:pPr algn="just">
              <a:lnSpc>
                <a:spcPct val="150000"/>
              </a:lnSpc>
            </a:pPr>
            <a:r>
              <a:rPr lang="en-US" b="1" dirty="0">
                <a:solidFill>
                  <a:schemeClr val="tx1"/>
                </a:solidFill>
              </a:rPr>
              <a:t>Space-Separated Languages:</a:t>
            </a:r>
            <a:endParaRPr lang="en-US" dirty="0">
              <a:solidFill>
                <a:schemeClr val="tx1"/>
              </a:solidFill>
            </a:endParaRPr>
          </a:p>
          <a:p>
            <a:pPr lvl="1" algn="just">
              <a:lnSpc>
                <a:spcPct val="150000"/>
              </a:lnSpc>
            </a:pPr>
            <a:r>
              <a:rPr lang="en-US" dirty="0">
                <a:solidFill>
                  <a:schemeClr val="tx1"/>
                </a:solidFill>
              </a:rPr>
              <a:t>For languages like English, word segmentation is relatively straightforward because words are separated by spaces.</a:t>
            </a:r>
          </a:p>
          <a:p>
            <a:pPr lvl="1" algn="just">
              <a:lnSpc>
                <a:spcPct val="150000"/>
              </a:lnSpc>
            </a:pPr>
            <a:r>
              <a:rPr lang="en-US" dirty="0">
                <a:solidFill>
                  <a:schemeClr val="tx1"/>
                </a:solidFill>
              </a:rPr>
              <a:t>Techniques used include whitespace tokenization and punctuation-based methods.</a:t>
            </a:r>
          </a:p>
          <a:p>
            <a:pPr algn="just">
              <a:lnSpc>
                <a:spcPct val="150000"/>
              </a:lnSpc>
            </a:pPr>
            <a:r>
              <a:rPr lang="en-US" b="1" dirty="0">
                <a:solidFill>
                  <a:schemeClr val="tx1"/>
                </a:solidFill>
              </a:rPr>
              <a:t>Non-Space-Separated Languages:</a:t>
            </a:r>
            <a:endParaRPr lang="en-US" dirty="0">
              <a:solidFill>
                <a:schemeClr val="tx1"/>
              </a:solidFill>
            </a:endParaRPr>
          </a:p>
          <a:p>
            <a:pPr lvl="1" algn="just">
              <a:lnSpc>
                <a:spcPct val="150000"/>
              </a:lnSpc>
            </a:pPr>
            <a:r>
              <a:rPr lang="en-US" dirty="0">
                <a:solidFill>
                  <a:schemeClr val="tx1"/>
                </a:solidFill>
              </a:rPr>
              <a:t>In languages like Chinese or Thai, words are not explicitly separated by spaces, so word segmentation becomes more complex.</a:t>
            </a:r>
          </a:p>
          <a:p>
            <a:pPr lvl="1" algn="just">
              <a:lnSpc>
                <a:spcPct val="150000"/>
              </a:lnSpc>
            </a:pPr>
            <a:r>
              <a:rPr lang="en-US" dirty="0">
                <a:solidFill>
                  <a:schemeClr val="tx1"/>
                </a:solidFill>
              </a:rPr>
              <a:t>Techniques include dictionary-based methods, statistical models, and machine learning approaches</a:t>
            </a:r>
            <a:r>
              <a:rPr lang="en-US"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21271652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TECHNIQUES FOR WORD SEGMENTATION</a:t>
            </a:r>
            <a:endParaRPr lang="en-US" sz="2000" b="1" dirty="0"/>
          </a:p>
        </p:txBody>
      </p:sp>
      <p:sp>
        <p:nvSpPr>
          <p:cNvPr id="2" name="Rectangle 1"/>
          <p:cNvSpPr/>
          <p:nvPr/>
        </p:nvSpPr>
        <p:spPr>
          <a:xfrm>
            <a:off x="382555" y="544976"/>
            <a:ext cx="8537510" cy="4185761"/>
          </a:xfrm>
          <a:prstGeom prst="rect">
            <a:avLst/>
          </a:prstGeom>
        </p:spPr>
        <p:txBody>
          <a:bodyPr wrap="square">
            <a:spAutoFit/>
          </a:bodyPr>
          <a:lstStyle/>
          <a:p>
            <a:pPr algn="just"/>
            <a:r>
              <a:rPr lang="en-US" b="1" u="sng" dirty="0">
                <a:solidFill>
                  <a:schemeClr val="tx1"/>
                </a:solidFill>
              </a:rPr>
              <a:t>Techniques for Word Segmentation:</a:t>
            </a:r>
          </a:p>
          <a:p>
            <a:pPr algn="just"/>
            <a:r>
              <a:rPr lang="en-US" b="1" dirty="0">
                <a:solidFill>
                  <a:schemeClr val="tx1"/>
                </a:solidFill>
              </a:rPr>
              <a:t>Dictionary-Based Methods:</a:t>
            </a:r>
            <a:endParaRPr lang="en-US" dirty="0">
              <a:solidFill>
                <a:schemeClr val="tx1"/>
              </a:solidFill>
            </a:endParaRPr>
          </a:p>
          <a:p>
            <a:pPr lvl="1" algn="just"/>
            <a:r>
              <a:rPr lang="en-US" dirty="0">
                <a:solidFill>
                  <a:schemeClr val="tx1"/>
                </a:solidFill>
              </a:rPr>
              <a:t>Utilize a predefined lexicon or dictionary to identify valid words.</a:t>
            </a:r>
          </a:p>
          <a:p>
            <a:pPr lvl="1" algn="just"/>
            <a:r>
              <a:rPr lang="en-US" dirty="0">
                <a:solidFill>
                  <a:schemeClr val="tx1"/>
                </a:solidFill>
              </a:rPr>
              <a:t>Pros: Simple and fast if the dictionary is comprehensive.</a:t>
            </a:r>
          </a:p>
          <a:p>
            <a:pPr lvl="1" algn="just"/>
            <a:r>
              <a:rPr lang="en-US" dirty="0">
                <a:solidFill>
                  <a:schemeClr val="tx1"/>
                </a:solidFill>
              </a:rPr>
              <a:t>Cons: Limited by the dictionary’s coverage and may struggle with out-of-vocabulary words</a:t>
            </a:r>
            <a:r>
              <a:rPr lang="en-US" dirty="0" smtClean="0">
                <a:solidFill>
                  <a:schemeClr val="tx1"/>
                </a:solidFill>
              </a:rPr>
              <a:t>.</a:t>
            </a:r>
          </a:p>
          <a:p>
            <a:pPr lvl="1" algn="just"/>
            <a:endParaRPr lang="en-US" dirty="0">
              <a:solidFill>
                <a:schemeClr val="tx1"/>
              </a:solidFill>
            </a:endParaRPr>
          </a:p>
          <a:p>
            <a:pPr algn="just"/>
            <a:r>
              <a:rPr lang="en-US" b="1" dirty="0">
                <a:solidFill>
                  <a:schemeClr val="tx1"/>
                </a:solidFill>
              </a:rPr>
              <a:t>Statistical Methods:</a:t>
            </a:r>
            <a:endParaRPr lang="en-US" dirty="0">
              <a:solidFill>
                <a:schemeClr val="tx1"/>
              </a:solidFill>
            </a:endParaRPr>
          </a:p>
          <a:p>
            <a:pPr lvl="1" algn="just"/>
            <a:r>
              <a:rPr lang="en-US" b="1" dirty="0">
                <a:solidFill>
                  <a:schemeClr val="tx1"/>
                </a:solidFill>
              </a:rPr>
              <a:t>N-gram Models:</a:t>
            </a:r>
            <a:r>
              <a:rPr lang="en-US" dirty="0">
                <a:solidFill>
                  <a:schemeClr val="tx1"/>
                </a:solidFill>
              </a:rPr>
              <a:t> Use probabilities of word sequences to segment text. For example, the likelihood of a sequence of characters being a word.</a:t>
            </a:r>
          </a:p>
          <a:p>
            <a:pPr lvl="1" algn="just"/>
            <a:r>
              <a:rPr lang="en-US" b="1" dirty="0">
                <a:solidFill>
                  <a:schemeClr val="tx1"/>
                </a:solidFill>
              </a:rPr>
              <a:t>Hidden Markov Models (HMMs):</a:t>
            </a:r>
            <a:r>
              <a:rPr lang="en-US" dirty="0">
                <a:solidFill>
                  <a:schemeClr val="tx1"/>
                </a:solidFill>
              </a:rPr>
              <a:t> Model the probability of sequences of characters or words, leveraging observed frequencies and context.</a:t>
            </a:r>
          </a:p>
          <a:p>
            <a:pPr algn="just"/>
            <a:r>
              <a:rPr lang="en-US" b="1" dirty="0">
                <a:solidFill>
                  <a:schemeClr val="tx1"/>
                </a:solidFill>
              </a:rPr>
              <a:t>Machine Learning Approaches:</a:t>
            </a:r>
            <a:endParaRPr lang="en-US" dirty="0">
              <a:solidFill>
                <a:schemeClr val="tx1"/>
              </a:solidFill>
            </a:endParaRPr>
          </a:p>
          <a:p>
            <a:pPr lvl="1" algn="just"/>
            <a:r>
              <a:rPr lang="en-US" b="1" dirty="0">
                <a:solidFill>
                  <a:schemeClr val="tx1"/>
                </a:solidFill>
              </a:rPr>
              <a:t>Conditional Random Fields (CRFs):</a:t>
            </a:r>
            <a:r>
              <a:rPr lang="en-US" dirty="0">
                <a:solidFill>
                  <a:schemeClr val="tx1"/>
                </a:solidFill>
              </a:rPr>
              <a:t> Learn patterns from annotated training data to predict word boundaries</a:t>
            </a:r>
            <a:r>
              <a:rPr lang="en-US" dirty="0" smtClean="0">
                <a:solidFill>
                  <a:schemeClr val="tx1"/>
                </a:solidFill>
              </a:rPr>
              <a:t>.</a:t>
            </a:r>
          </a:p>
          <a:p>
            <a:pPr lvl="1" algn="just"/>
            <a:r>
              <a:rPr lang="en-US" b="1" dirty="0" smtClean="0">
                <a:solidFill>
                  <a:schemeClr val="tx1"/>
                </a:solidFill>
              </a:rPr>
              <a:t>Neural </a:t>
            </a:r>
            <a:r>
              <a:rPr lang="en-US" b="1" dirty="0">
                <a:solidFill>
                  <a:schemeClr val="tx1"/>
                </a:solidFill>
              </a:rPr>
              <a:t>Networks:</a:t>
            </a:r>
            <a:r>
              <a:rPr lang="en-US" dirty="0">
                <a:solidFill>
                  <a:schemeClr val="tx1"/>
                </a:solidFill>
              </a:rPr>
              <a:t> Use deep learning models, such as LSTM or Transformer-based models, to learn complex patterns and dependencies for segmentation.</a:t>
            </a:r>
          </a:p>
          <a:p>
            <a:pPr algn="just"/>
            <a:r>
              <a:rPr lang="en-US" b="1" dirty="0">
                <a:solidFill>
                  <a:schemeClr val="tx1"/>
                </a:solidFill>
              </a:rPr>
              <a:t>Hybrid Methods:</a:t>
            </a:r>
            <a:endParaRPr lang="en-US" dirty="0">
              <a:solidFill>
                <a:schemeClr val="tx1"/>
              </a:solidFill>
            </a:endParaRPr>
          </a:p>
          <a:p>
            <a:pPr lvl="1" algn="just"/>
            <a:r>
              <a:rPr lang="en-US" dirty="0">
                <a:solidFill>
                  <a:schemeClr val="tx1"/>
                </a:solidFill>
              </a:rPr>
              <a:t>Combine dictionary-based approaches with statistical or machine learning models to leverage the strengths of both</a:t>
            </a:r>
            <a:r>
              <a:rPr lang="en-US"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28122282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STEMMING</a:t>
            </a:r>
            <a:endParaRPr lang="en-US" sz="2000" b="1" dirty="0"/>
          </a:p>
        </p:txBody>
      </p:sp>
      <p:sp>
        <p:nvSpPr>
          <p:cNvPr id="2" name="Rectangle 1"/>
          <p:cNvSpPr/>
          <p:nvPr/>
        </p:nvSpPr>
        <p:spPr>
          <a:xfrm>
            <a:off x="382555" y="544976"/>
            <a:ext cx="8537510" cy="4154984"/>
          </a:xfrm>
          <a:prstGeom prst="rect">
            <a:avLst/>
          </a:prstGeom>
        </p:spPr>
        <p:txBody>
          <a:bodyPr wrap="square">
            <a:spAutoFit/>
          </a:bodyPr>
          <a:lstStyle/>
          <a:p>
            <a:pPr algn="just"/>
            <a:r>
              <a:rPr lang="en-US" dirty="0">
                <a:solidFill>
                  <a:schemeClr val="tx1"/>
                </a:solidFill>
                <a:latin typeface="Times New Roman" pitchFamily="18" charset="0"/>
                <a:cs typeface="Times New Roman" pitchFamily="18" charset="0"/>
              </a:rPr>
              <a:t>Stemming is a technique in Natural Language Processing (NLP) used to reduce words to their root form or base stem. The goal is to normalize words so that different inflections or derivations of a word are treated as the same item. This helps in improving the performance of text analysis tasks by consolidating variations of a word into a common representation</a:t>
            </a:r>
            <a:r>
              <a:rPr lang="en-US" dirty="0" smtClean="0">
                <a:solidFill>
                  <a:schemeClr val="tx1"/>
                </a:solidFill>
                <a:latin typeface="Times New Roman" pitchFamily="18" charset="0"/>
                <a:cs typeface="Times New Roman" pitchFamily="18" charset="0"/>
              </a:rPr>
              <a:t>.</a:t>
            </a:r>
          </a:p>
          <a:p>
            <a:pPr algn="just"/>
            <a:endParaRPr lang="en-US" dirty="0">
              <a:solidFill>
                <a:schemeClr val="tx1"/>
              </a:solidFill>
              <a:latin typeface="Times New Roman" pitchFamily="18" charset="0"/>
              <a:cs typeface="Times New Roman" pitchFamily="18" charset="0"/>
            </a:endParaRPr>
          </a:p>
          <a:p>
            <a:pPr algn="just"/>
            <a:r>
              <a:rPr lang="en-US" b="1" u="sng" dirty="0">
                <a:solidFill>
                  <a:schemeClr val="tx1"/>
                </a:solidFill>
                <a:latin typeface="Times New Roman" pitchFamily="18" charset="0"/>
                <a:cs typeface="Times New Roman" pitchFamily="18" charset="0"/>
              </a:rPr>
              <a:t>Key Concepts in Stemming</a:t>
            </a:r>
            <a:r>
              <a:rPr lang="en-US" b="1" u="sng" dirty="0" smtClean="0">
                <a:solidFill>
                  <a:schemeClr val="tx1"/>
                </a:solidFill>
                <a:latin typeface="Times New Roman" pitchFamily="18" charset="0"/>
                <a:cs typeface="Times New Roman" pitchFamily="18" charset="0"/>
              </a:rPr>
              <a:t>:</a:t>
            </a:r>
          </a:p>
          <a:p>
            <a:pPr algn="just"/>
            <a:endParaRPr lang="en-US" b="1" u="sng" dirty="0">
              <a:solidFill>
                <a:schemeClr val="tx1"/>
              </a:solidFill>
              <a:latin typeface="Times New Roman" pitchFamily="18" charset="0"/>
              <a:cs typeface="Times New Roman" pitchFamily="18" charset="0"/>
            </a:endParaRPr>
          </a:p>
          <a:p>
            <a:pPr algn="just"/>
            <a:r>
              <a:rPr lang="en-US" b="1" dirty="0">
                <a:solidFill>
                  <a:schemeClr val="tx1"/>
                </a:solidFill>
                <a:latin typeface="Times New Roman" pitchFamily="18" charset="0"/>
                <a:cs typeface="Times New Roman" pitchFamily="18" charset="0"/>
              </a:rPr>
              <a:t>Purpose:</a:t>
            </a:r>
            <a:endParaRPr lang="en-US" dirty="0">
              <a:solidFill>
                <a:schemeClr val="tx1"/>
              </a:solidFill>
              <a:latin typeface="Times New Roman" pitchFamily="18" charset="0"/>
              <a:cs typeface="Times New Roman" pitchFamily="18" charset="0"/>
            </a:endParaRPr>
          </a:p>
          <a:p>
            <a:pPr lvl="1" algn="just"/>
            <a:r>
              <a:rPr lang="en-US" b="1" dirty="0">
                <a:solidFill>
                  <a:schemeClr val="tx1"/>
                </a:solidFill>
                <a:latin typeface="Times New Roman" pitchFamily="18" charset="0"/>
                <a:cs typeface="Times New Roman" pitchFamily="18" charset="0"/>
              </a:rPr>
              <a:t>Normalization:</a:t>
            </a:r>
            <a:r>
              <a:rPr lang="en-US" dirty="0">
                <a:solidFill>
                  <a:schemeClr val="tx1"/>
                </a:solidFill>
                <a:latin typeface="Times New Roman" pitchFamily="18" charset="0"/>
                <a:cs typeface="Times New Roman" pitchFamily="18" charset="0"/>
              </a:rPr>
              <a:t> By reducing words to their stem, you can improve the consistency of text data, which is useful in search engines, text mining, and information retrieval.</a:t>
            </a:r>
          </a:p>
          <a:p>
            <a:pPr lvl="1" algn="just"/>
            <a:r>
              <a:rPr lang="en-US" b="1" dirty="0">
                <a:solidFill>
                  <a:schemeClr val="tx1"/>
                </a:solidFill>
                <a:latin typeface="Times New Roman" pitchFamily="18" charset="0"/>
                <a:cs typeface="Times New Roman" pitchFamily="18" charset="0"/>
              </a:rPr>
              <a:t>Dimensionality Reduction:</a:t>
            </a:r>
            <a:r>
              <a:rPr lang="en-US" dirty="0">
                <a:solidFill>
                  <a:schemeClr val="tx1"/>
                </a:solidFill>
                <a:latin typeface="Times New Roman" pitchFamily="18" charset="0"/>
                <a:cs typeface="Times New Roman" pitchFamily="18" charset="0"/>
              </a:rPr>
              <a:t> It reduces the number of unique terms, which can simplify models and improve computational efficiency</a:t>
            </a:r>
            <a:r>
              <a:rPr lang="en-US" dirty="0" smtClean="0">
                <a:solidFill>
                  <a:schemeClr val="tx1"/>
                </a:solidFill>
                <a:latin typeface="Times New Roman" pitchFamily="18" charset="0"/>
                <a:cs typeface="Times New Roman" pitchFamily="18" charset="0"/>
              </a:rPr>
              <a:t>.</a:t>
            </a:r>
          </a:p>
          <a:p>
            <a:pPr lvl="1" algn="just"/>
            <a:endParaRPr lang="en-US" dirty="0">
              <a:solidFill>
                <a:schemeClr val="tx1"/>
              </a:solidFill>
              <a:latin typeface="Times New Roman" pitchFamily="18" charset="0"/>
              <a:cs typeface="Times New Roman" pitchFamily="18" charset="0"/>
            </a:endParaRPr>
          </a:p>
          <a:p>
            <a:pPr algn="just"/>
            <a:r>
              <a:rPr lang="en-US" b="1" dirty="0">
                <a:solidFill>
                  <a:schemeClr val="tx1"/>
                </a:solidFill>
                <a:latin typeface="Times New Roman" pitchFamily="18" charset="0"/>
                <a:cs typeface="Times New Roman" pitchFamily="18" charset="0"/>
              </a:rPr>
              <a:t>Stemming vs. Lemmatization:</a:t>
            </a:r>
            <a:endParaRPr lang="en-US" dirty="0">
              <a:solidFill>
                <a:schemeClr val="tx1"/>
              </a:solidFill>
              <a:latin typeface="Times New Roman" pitchFamily="18" charset="0"/>
              <a:cs typeface="Times New Roman" pitchFamily="18" charset="0"/>
            </a:endParaRPr>
          </a:p>
          <a:p>
            <a:pPr lvl="1" algn="just"/>
            <a:r>
              <a:rPr lang="en-US" b="1" dirty="0">
                <a:solidFill>
                  <a:schemeClr val="tx1"/>
                </a:solidFill>
                <a:latin typeface="Times New Roman" pitchFamily="18" charset="0"/>
                <a:cs typeface="Times New Roman" pitchFamily="18" charset="0"/>
              </a:rPr>
              <a:t>Stemming:</a:t>
            </a:r>
            <a:r>
              <a:rPr lang="en-US" dirty="0">
                <a:solidFill>
                  <a:schemeClr val="tx1"/>
                </a:solidFill>
                <a:latin typeface="Times New Roman" pitchFamily="18" charset="0"/>
                <a:cs typeface="Times New Roman" pitchFamily="18" charset="0"/>
              </a:rPr>
              <a:t> Generally uses heuristic rules to chop off prefixes or suffixes to achieve the root form. It may not always produce a valid word or the actual base form of a word.</a:t>
            </a:r>
          </a:p>
          <a:p>
            <a:pPr lvl="1" algn="just"/>
            <a:r>
              <a:rPr lang="en-US" b="1" dirty="0">
                <a:solidFill>
                  <a:schemeClr val="tx1"/>
                </a:solidFill>
                <a:latin typeface="Times New Roman" pitchFamily="18" charset="0"/>
                <a:cs typeface="Times New Roman" pitchFamily="18" charset="0"/>
              </a:rPr>
              <a:t>Lemmatization:</a:t>
            </a:r>
            <a:r>
              <a:rPr lang="en-US" dirty="0">
                <a:solidFill>
                  <a:schemeClr val="tx1"/>
                </a:solidFill>
                <a:latin typeface="Times New Roman" pitchFamily="18" charset="0"/>
                <a:cs typeface="Times New Roman" pitchFamily="18" charset="0"/>
              </a:rPr>
              <a:t> Involves reducing words to their base or dictionary form using a vocabulary and morphological analysis, often producing more accurate results but is more computationally intensive.</a:t>
            </a:r>
          </a:p>
          <a:p>
            <a:endParaRPr lang="en-US" sz="1200" dirty="0">
              <a:solidFill>
                <a:schemeClr val="tx1"/>
              </a:solidFill>
            </a:endParaRPr>
          </a:p>
        </p:txBody>
      </p:sp>
    </p:spTree>
    <p:extLst>
      <p:ext uri="{BB962C8B-B14F-4D97-AF65-F5344CB8AC3E}">
        <p14:creationId xmlns:p14="http://schemas.microsoft.com/office/powerpoint/2010/main" val="38763884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smtClean="0"/>
              <a:t>STEMMING ALGORITHMS</a:t>
            </a:r>
            <a:endParaRPr lang="en-US" sz="2000" b="1" dirty="0"/>
          </a:p>
        </p:txBody>
      </p:sp>
      <p:sp>
        <p:nvSpPr>
          <p:cNvPr id="2" name="Rectangle 1"/>
          <p:cNvSpPr/>
          <p:nvPr/>
        </p:nvSpPr>
        <p:spPr>
          <a:xfrm>
            <a:off x="382555" y="544976"/>
            <a:ext cx="8537510" cy="4154984"/>
          </a:xfrm>
          <a:prstGeom prst="rect">
            <a:avLst/>
          </a:prstGeom>
        </p:spPr>
        <p:txBody>
          <a:bodyPr wrap="square">
            <a:spAutoFit/>
          </a:bodyPr>
          <a:lstStyle/>
          <a:p>
            <a:pPr algn="just"/>
            <a:r>
              <a:rPr lang="en-US" b="1" u="sng" dirty="0">
                <a:solidFill>
                  <a:schemeClr val="tx1"/>
                </a:solidFill>
              </a:rPr>
              <a:t>Popular Stemming </a:t>
            </a:r>
            <a:r>
              <a:rPr lang="en-US" b="1" u="sng">
                <a:solidFill>
                  <a:schemeClr val="tx1"/>
                </a:solidFill>
              </a:rPr>
              <a:t>Algorithms</a:t>
            </a:r>
            <a:r>
              <a:rPr lang="en-US" b="1" u="sng" smtClean="0">
                <a:solidFill>
                  <a:schemeClr val="tx1"/>
                </a:solidFill>
              </a:rPr>
              <a:t>:</a:t>
            </a:r>
          </a:p>
          <a:p>
            <a:pPr algn="just"/>
            <a:endParaRPr lang="en-US" b="1" u="sng" dirty="0">
              <a:solidFill>
                <a:schemeClr val="tx1"/>
              </a:solidFill>
            </a:endParaRPr>
          </a:p>
          <a:p>
            <a:pPr algn="just"/>
            <a:r>
              <a:rPr lang="en-US" b="1" dirty="0">
                <a:solidFill>
                  <a:schemeClr val="tx1"/>
                </a:solidFill>
              </a:rPr>
              <a:t>Porter Stemmer:</a:t>
            </a:r>
            <a:endParaRPr lang="en-US" dirty="0">
              <a:solidFill>
                <a:schemeClr val="tx1"/>
              </a:solidFill>
            </a:endParaRPr>
          </a:p>
          <a:p>
            <a:pPr lvl="1" algn="just"/>
            <a:r>
              <a:rPr lang="en-US" dirty="0">
                <a:solidFill>
                  <a:schemeClr val="tx1"/>
                </a:solidFill>
              </a:rPr>
              <a:t>Developed by Martin Porter, it is one of the most common stemming algorithms. It uses a series of rule-based transformations to remove common suffixes from words.</a:t>
            </a:r>
          </a:p>
          <a:p>
            <a:pPr lvl="1" algn="just"/>
            <a:r>
              <a:rPr lang="en-US" b="1" dirty="0">
                <a:solidFill>
                  <a:schemeClr val="tx1"/>
                </a:solidFill>
              </a:rPr>
              <a:t>Example:</a:t>
            </a:r>
            <a:r>
              <a:rPr lang="en-US" dirty="0">
                <a:solidFill>
                  <a:schemeClr val="tx1"/>
                </a:solidFill>
              </a:rPr>
              <a:t> "running" → "run", "flies" → "</a:t>
            </a:r>
            <a:r>
              <a:rPr lang="en-US" dirty="0" err="1">
                <a:solidFill>
                  <a:schemeClr val="tx1"/>
                </a:solidFill>
              </a:rPr>
              <a:t>fli</a:t>
            </a:r>
            <a:r>
              <a:rPr lang="en-US" dirty="0">
                <a:solidFill>
                  <a:schemeClr val="tx1"/>
                </a:solidFill>
              </a:rPr>
              <a:t>"</a:t>
            </a:r>
          </a:p>
          <a:p>
            <a:pPr algn="just"/>
            <a:r>
              <a:rPr lang="en-US" b="1" dirty="0">
                <a:solidFill>
                  <a:schemeClr val="tx1"/>
                </a:solidFill>
              </a:rPr>
              <a:t>Snowball Stemmer:</a:t>
            </a:r>
            <a:endParaRPr lang="en-US" dirty="0">
              <a:solidFill>
                <a:schemeClr val="tx1"/>
              </a:solidFill>
            </a:endParaRPr>
          </a:p>
          <a:p>
            <a:pPr lvl="1" algn="just"/>
            <a:r>
              <a:rPr lang="en-US" dirty="0">
                <a:solidFill>
                  <a:schemeClr val="tx1"/>
                </a:solidFill>
              </a:rPr>
              <a:t>Also developed by Martin Porter, it is an improved version of the Porter Stemmer and supports multiple languages. It uses a more refined set of rules.</a:t>
            </a:r>
          </a:p>
          <a:p>
            <a:pPr lvl="1" algn="just"/>
            <a:r>
              <a:rPr lang="en-US" b="1" dirty="0">
                <a:solidFill>
                  <a:schemeClr val="tx1"/>
                </a:solidFill>
              </a:rPr>
              <a:t>Example:</a:t>
            </a:r>
            <a:r>
              <a:rPr lang="en-US" dirty="0">
                <a:solidFill>
                  <a:schemeClr val="tx1"/>
                </a:solidFill>
              </a:rPr>
              <a:t> "happily" → "</a:t>
            </a:r>
            <a:r>
              <a:rPr lang="en-US" dirty="0" err="1">
                <a:solidFill>
                  <a:schemeClr val="tx1"/>
                </a:solidFill>
              </a:rPr>
              <a:t>happi</a:t>
            </a:r>
            <a:r>
              <a:rPr lang="en-US" dirty="0">
                <a:solidFill>
                  <a:schemeClr val="tx1"/>
                </a:solidFill>
              </a:rPr>
              <a:t>", "fishing" → "fish"</a:t>
            </a:r>
          </a:p>
          <a:p>
            <a:pPr algn="just"/>
            <a:r>
              <a:rPr lang="en-US" b="1" dirty="0">
                <a:solidFill>
                  <a:schemeClr val="tx1"/>
                </a:solidFill>
              </a:rPr>
              <a:t>Lancaster Stemmer:</a:t>
            </a:r>
            <a:endParaRPr lang="en-US" dirty="0">
              <a:solidFill>
                <a:schemeClr val="tx1"/>
              </a:solidFill>
            </a:endParaRPr>
          </a:p>
          <a:p>
            <a:pPr lvl="1" algn="just"/>
            <a:r>
              <a:rPr lang="en-US" dirty="0">
                <a:solidFill>
                  <a:schemeClr val="tx1"/>
                </a:solidFill>
              </a:rPr>
              <a:t>Known for its aggressive stemming, it uses a more extensive set of rules compared to Porter. This can lead to more radical reductions.</a:t>
            </a:r>
          </a:p>
          <a:p>
            <a:pPr lvl="1" algn="just"/>
            <a:r>
              <a:rPr lang="en-US" b="1" dirty="0">
                <a:solidFill>
                  <a:schemeClr val="tx1"/>
                </a:solidFill>
              </a:rPr>
              <a:t>Example:</a:t>
            </a:r>
            <a:r>
              <a:rPr lang="en-US" dirty="0">
                <a:solidFill>
                  <a:schemeClr val="tx1"/>
                </a:solidFill>
              </a:rPr>
              <a:t> "universities" → "</a:t>
            </a:r>
            <a:r>
              <a:rPr lang="en-US" dirty="0" err="1">
                <a:solidFill>
                  <a:schemeClr val="tx1"/>
                </a:solidFill>
              </a:rPr>
              <a:t>univers</a:t>
            </a:r>
            <a:r>
              <a:rPr lang="en-US" dirty="0">
                <a:solidFill>
                  <a:schemeClr val="tx1"/>
                </a:solidFill>
              </a:rPr>
              <a:t>", "better" → "better"</a:t>
            </a:r>
          </a:p>
          <a:p>
            <a:pPr algn="just"/>
            <a:r>
              <a:rPr lang="en-US" b="1" dirty="0">
                <a:solidFill>
                  <a:schemeClr val="tx1"/>
                </a:solidFill>
              </a:rPr>
              <a:t>Algorithmic Stemmers:</a:t>
            </a:r>
            <a:endParaRPr lang="en-US" dirty="0">
              <a:solidFill>
                <a:schemeClr val="tx1"/>
              </a:solidFill>
            </a:endParaRPr>
          </a:p>
          <a:p>
            <a:pPr lvl="1" algn="just"/>
            <a:r>
              <a:rPr lang="en-US" b="1" dirty="0" err="1">
                <a:solidFill>
                  <a:schemeClr val="tx1"/>
                </a:solidFill>
              </a:rPr>
              <a:t>Krovetz</a:t>
            </a:r>
            <a:r>
              <a:rPr lang="en-US" b="1" dirty="0">
                <a:solidFill>
                  <a:schemeClr val="tx1"/>
                </a:solidFill>
              </a:rPr>
              <a:t> Stemmer:</a:t>
            </a:r>
            <a:r>
              <a:rPr lang="en-US" dirty="0">
                <a:solidFill>
                  <a:schemeClr val="tx1"/>
                </a:solidFill>
              </a:rPr>
              <a:t> A more modern approach that combines rule-based and statistical methods for stemming.</a:t>
            </a:r>
          </a:p>
          <a:p>
            <a:pPr lvl="1" algn="just"/>
            <a:r>
              <a:rPr lang="en-US" b="1" dirty="0" err="1">
                <a:solidFill>
                  <a:schemeClr val="tx1"/>
                </a:solidFill>
              </a:rPr>
              <a:t>LightStem</a:t>
            </a:r>
            <a:r>
              <a:rPr lang="en-US" b="1" dirty="0">
                <a:solidFill>
                  <a:schemeClr val="tx1"/>
                </a:solidFill>
              </a:rPr>
              <a:t>:</a:t>
            </a:r>
            <a:r>
              <a:rPr lang="en-US" dirty="0">
                <a:solidFill>
                  <a:schemeClr val="tx1"/>
                </a:solidFill>
              </a:rPr>
              <a:t> A lightweight stemmer that aims for a balance between simplicity and effectiveness.</a:t>
            </a:r>
          </a:p>
          <a:p>
            <a:endParaRPr lang="en-US" sz="1200" dirty="0">
              <a:solidFill>
                <a:schemeClr val="tx1"/>
              </a:solidFill>
            </a:endParaRPr>
          </a:p>
        </p:txBody>
      </p:sp>
    </p:spTree>
    <p:extLst>
      <p:ext uri="{BB962C8B-B14F-4D97-AF65-F5344CB8AC3E}">
        <p14:creationId xmlns:p14="http://schemas.microsoft.com/office/powerpoint/2010/main" val="95613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656942"/>
            <a:ext cx="8537510" cy="3862596"/>
          </a:xfrm>
          <a:prstGeom prst="rect">
            <a:avLst/>
          </a:prstGeom>
        </p:spPr>
        <p:txBody>
          <a:bodyPr wrap="square">
            <a:spAutoFit/>
          </a:bodyPr>
          <a:lstStyle/>
          <a:p>
            <a:pPr algn="just">
              <a:lnSpc>
                <a:spcPct val="150000"/>
              </a:lnSpc>
            </a:pPr>
            <a:r>
              <a:rPr lang="en-US" b="1" u="sng" dirty="0" smtClean="0">
                <a:solidFill>
                  <a:schemeClr val="tx1"/>
                </a:solidFill>
              </a:rPr>
              <a:t>Text </a:t>
            </a:r>
            <a:r>
              <a:rPr lang="en-US" b="1" u="sng" dirty="0">
                <a:solidFill>
                  <a:schemeClr val="tx1"/>
                </a:solidFill>
              </a:rPr>
              <a:t>Processing and Preprocessing In </a:t>
            </a:r>
            <a:r>
              <a:rPr lang="en-US" b="1" u="sng" dirty="0" smtClean="0">
                <a:solidFill>
                  <a:schemeClr val="tx1"/>
                </a:solidFill>
              </a:rPr>
              <a:t>NLP</a:t>
            </a:r>
          </a:p>
          <a:p>
            <a:pPr marL="285750" indent="-285750" fontAlgn="base">
              <a:buFont typeface="Wingdings" pitchFamily="2" charset="2"/>
              <a:buChar char="v"/>
            </a:pPr>
            <a:endParaRPr lang="en-US" b="1" dirty="0" smtClean="0">
              <a:solidFill>
                <a:schemeClr val="tx1"/>
              </a:solidFill>
            </a:endParaRPr>
          </a:p>
          <a:p>
            <a:pPr marL="285750" indent="-285750" fontAlgn="base">
              <a:buFont typeface="Wingdings" pitchFamily="2" charset="2"/>
              <a:buChar char="v"/>
            </a:pPr>
            <a:r>
              <a:rPr lang="en-US" b="1" dirty="0" smtClean="0">
                <a:solidFill>
                  <a:schemeClr val="tx1"/>
                </a:solidFill>
              </a:rPr>
              <a:t>Tokenization</a:t>
            </a:r>
            <a:r>
              <a:rPr lang="en-US" dirty="0">
                <a:solidFill>
                  <a:schemeClr val="tx1"/>
                </a:solidFill>
              </a:rPr>
              <a:t>: Dividing text into smaller units, such as words or sentences.</a:t>
            </a:r>
          </a:p>
          <a:p>
            <a:pPr marL="285750" indent="-285750" fontAlgn="base">
              <a:buFont typeface="Wingdings" pitchFamily="2" charset="2"/>
              <a:buChar char="v"/>
            </a:pPr>
            <a:r>
              <a:rPr lang="en-US" b="1" dirty="0">
                <a:solidFill>
                  <a:schemeClr val="tx1"/>
                </a:solidFill>
              </a:rPr>
              <a:t>Stemming and Lemmatization</a:t>
            </a:r>
            <a:r>
              <a:rPr lang="en-US" dirty="0">
                <a:solidFill>
                  <a:schemeClr val="tx1"/>
                </a:solidFill>
              </a:rPr>
              <a:t>: Reducing words to their base or root forms.</a:t>
            </a:r>
          </a:p>
          <a:p>
            <a:pPr marL="285750" indent="-285750" fontAlgn="base">
              <a:buFont typeface="Wingdings" pitchFamily="2" charset="2"/>
              <a:buChar char="v"/>
            </a:pPr>
            <a:r>
              <a:rPr lang="en-US" b="1" dirty="0" smtClean="0">
                <a:solidFill>
                  <a:schemeClr val="tx1"/>
                </a:solidFill>
              </a:rPr>
              <a:t>Stop word </a:t>
            </a:r>
            <a:r>
              <a:rPr lang="en-US" b="1" dirty="0">
                <a:solidFill>
                  <a:schemeClr val="tx1"/>
                </a:solidFill>
              </a:rPr>
              <a:t>Removal</a:t>
            </a:r>
            <a:r>
              <a:rPr lang="en-US" dirty="0">
                <a:solidFill>
                  <a:schemeClr val="tx1"/>
                </a:solidFill>
              </a:rPr>
              <a:t>: Removing common words (like “and”, “the”, “is”) that may not carry significant meaning.</a:t>
            </a:r>
          </a:p>
          <a:p>
            <a:pPr marL="285750" indent="-285750" fontAlgn="base">
              <a:buFont typeface="Wingdings" pitchFamily="2" charset="2"/>
              <a:buChar char="v"/>
            </a:pPr>
            <a:r>
              <a:rPr lang="en-US" b="1" dirty="0">
                <a:solidFill>
                  <a:schemeClr val="tx1"/>
                </a:solidFill>
              </a:rPr>
              <a:t>Text Normalization</a:t>
            </a:r>
            <a:r>
              <a:rPr lang="en-US" dirty="0">
                <a:solidFill>
                  <a:schemeClr val="tx1"/>
                </a:solidFill>
              </a:rPr>
              <a:t>: Standardizing text, including case normalization, removing punctuation, and correcting spelling errors</a:t>
            </a:r>
            <a:r>
              <a:rPr lang="en-US" dirty="0" smtClean="0">
                <a:solidFill>
                  <a:schemeClr val="tx1"/>
                </a:solidFill>
              </a:rPr>
              <a:t>.</a:t>
            </a:r>
          </a:p>
          <a:p>
            <a:pPr marL="285750" indent="-285750" fontAlgn="base">
              <a:buFont typeface="Wingdings" pitchFamily="2" charset="2"/>
              <a:buChar char="v"/>
            </a:pPr>
            <a:endParaRPr lang="en-US" dirty="0">
              <a:solidFill>
                <a:schemeClr val="tx1"/>
              </a:solidFill>
            </a:endParaRPr>
          </a:p>
          <a:p>
            <a:pPr fontAlgn="base"/>
            <a:r>
              <a:rPr lang="en-US" b="1" u="sng" dirty="0">
                <a:solidFill>
                  <a:schemeClr val="tx1"/>
                </a:solidFill>
              </a:rPr>
              <a:t>Syntax and Parsing In </a:t>
            </a:r>
            <a:r>
              <a:rPr lang="en-US" b="1" u="sng" dirty="0" smtClean="0">
                <a:solidFill>
                  <a:schemeClr val="tx1"/>
                </a:solidFill>
              </a:rPr>
              <a:t>NLP</a:t>
            </a:r>
          </a:p>
          <a:p>
            <a:pPr fontAlgn="base"/>
            <a:endParaRPr lang="en-US" b="1" dirty="0">
              <a:solidFill>
                <a:schemeClr val="tx1"/>
              </a:solidFill>
            </a:endParaRPr>
          </a:p>
          <a:p>
            <a:pPr marL="285750" indent="-285750" algn="just" fontAlgn="base">
              <a:buFont typeface="Wingdings" pitchFamily="2" charset="2"/>
              <a:buChar char="v"/>
            </a:pPr>
            <a:r>
              <a:rPr lang="en-US" b="1" dirty="0">
                <a:solidFill>
                  <a:schemeClr val="tx1"/>
                </a:solidFill>
              </a:rPr>
              <a:t>Part-of-Speech (POS) Tagging</a:t>
            </a:r>
            <a:r>
              <a:rPr lang="en-US" dirty="0">
                <a:solidFill>
                  <a:schemeClr val="tx1"/>
                </a:solidFill>
              </a:rPr>
              <a:t>: Assigning parts of speech to each word in a sentence (e.g., noun, verb, adjective).</a:t>
            </a:r>
          </a:p>
          <a:p>
            <a:pPr marL="285750" indent="-285750" algn="just" fontAlgn="base">
              <a:buFont typeface="Wingdings" pitchFamily="2" charset="2"/>
              <a:buChar char="v"/>
            </a:pPr>
            <a:r>
              <a:rPr lang="en-US" b="1" dirty="0">
                <a:solidFill>
                  <a:schemeClr val="tx1"/>
                </a:solidFill>
              </a:rPr>
              <a:t>Dependency Parsing</a:t>
            </a:r>
            <a:r>
              <a:rPr lang="en-US" dirty="0">
                <a:solidFill>
                  <a:schemeClr val="tx1"/>
                </a:solidFill>
              </a:rPr>
              <a:t>: Analyzing the grammatical structure of a sentence to identify relationships between words.</a:t>
            </a:r>
          </a:p>
          <a:p>
            <a:pPr marL="285750" indent="-285750" algn="just" fontAlgn="base">
              <a:buFont typeface="Wingdings" pitchFamily="2" charset="2"/>
              <a:buChar char="v"/>
            </a:pPr>
            <a:r>
              <a:rPr lang="en-US" b="1" dirty="0">
                <a:solidFill>
                  <a:schemeClr val="tx1"/>
                </a:solidFill>
              </a:rPr>
              <a:t>Constituency Parsing</a:t>
            </a:r>
            <a:r>
              <a:rPr lang="en-US" dirty="0">
                <a:solidFill>
                  <a:schemeClr val="tx1"/>
                </a:solidFill>
              </a:rPr>
              <a:t>: Breaking down a sentence into its constituent parts or phrases (e.g., noun phrases, verb phrases</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034030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544975"/>
            <a:ext cx="8537510" cy="4401205"/>
          </a:xfrm>
          <a:prstGeom prst="rect">
            <a:avLst/>
          </a:prstGeom>
        </p:spPr>
        <p:txBody>
          <a:bodyPr wrap="square">
            <a:spAutoFit/>
          </a:bodyPr>
          <a:lstStyle/>
          <a:p>
            <a:pPr fontAlgn="base"/>
            <a:r>
              <a:rPr lang="en-US" b="1" u="sng" dirty="0">
                <a:solidFill>
                  <a:schemeClr val="tx1"/>
                </a:solidFill>
              </a:rPr>
              <a:t>Semantic </a:t>
            </a:r>
            <a:r>
              <a:rPr lang="en-US" b="1" u="sng" dirty="0" smtClean="0">
                <a:solidFill>
                  <a:schemeClr val="tx1"/>
                </a:solidFill>
              </a:rPr>
              <a:t>Analysis</a:t>
            </a:r>
          </a:p>
          <a:p>
            <a:pPr fontAlgn="base"/>
            <a:endParaRPr lang="en-US" b="1" u="sng" dirty="0" smtClean="0">
              <a:solidFill>
                <a:schemeClr val="tx1"/>
              </a:solidFill>
            </a:endParaRPr>
          </a:p>
          <a:p>
            <a:pPr marL="285750" indent="-285750" fontAlgn="base">
              <a:buFont typeface="Wingdings" pitchFamily="2" charset="2"/>
              <a:buChar char="v"/>
            </a:pPr>
            <a:r>
              <a:rPr lang="en-US" b="1" dirty="0" smtClean="0">
                <a:solidFill>
                  <a:schemeClr val="tx1"/>
                </a:solidFill>
              </a:rPr>
              <a:t>Named </a:t>
            </a:r>
            <a:r>
              <a:rPr lang="en-US" b="1" dirty="0">
                <a:solidFill>
                  <a:schemeClr val="tx1"/>
                </a:solidFill>
              </a:rPr>
              <a:t>Entity Recognition (NER)</a:t>
            </a:r>
            <a:r>
              <a:rPr lang="en-US" dirty="0">
                <a:solidFill>
                  <a:schemeClr val="tx1"/>
                </a:solidFill>
              </a:rPr>
              <a:t>: Identifying and classifying entities in text, such as names of people, organizations, locations, dates, etc</a:t>
            </a:r>
            <a:r>
              <a:rPr lang="en-US" dirty="0" smtClean="0">
                <a:solidFill>
                  <a:schemeClr val="tx1"/>
                </a:solidFill>
              </a:rPr>
              <a:t>.</a:t>
            </a:r>
          </a:p>
          <a:p>
            <a:pPr marL="285750" indent="-285750" fontAlgn="base">
              <a:buFont typeface="Wingdings" pitchFamily="2" charset="2"/>
              <a:buChar char="v"/>
            </a:pPr>
            <a:r>
              <a:rPr lang="en-US" b="1" dirty="0" smtClean="0">
                <a:solidFill>
                  <a:schemeClr val="tx1"/>
                </a:solidFill>
              </a:rPr>
              <a:t>Word </a:t>
            </a:r>
            <a:r>
              <a:rPr lang="en-US" b="1" dirty="0">
                <a:solidFill>
                  <a:schemeClr val="tx1"/>
                </a:solidFill>
              </a:rPr>
              <a:t>Sense Disambiguation (WSD)</a:t>
            </a:r>
            <a:r>
              <a:rPr lang="en-US" dirty="0">
                <a:solidFill>
                  <a:schemeClr val="tx1"/>
                </a:solidFill>
              </a:rPr>
              <a:t>: Determining which meaning of a word is used in a given context.</a:t>
            </a:r>
          </a:p>
          <a:p>
            <a:pPr marL="285750" indent="-285750" fontAlgn="base">
              <a:buFont typeface="Wingdings" pitchFamily="2" charset="2"/>
              <a:buChar char="v"/>
            </a:pPr>
            <a:r>
              <a:rPr lang="en-US" b="1" dirty="0" err="1">
                <a:solidFill>
                  <a:schemeClr val="tx1"/>
                </a:solidFill>
              </a:rPr>
              <a:t>Coreference</a:t>
            </a:r>
            <a:r>
              <a:rPr lang="en-US" b="1" dirty="0">
                <a:solidFill>
                  <a:schemeClr val="tx1"/>
                </a:solidFill>
              </a:rPr>
              <a:t> Resolution</a:t>
            </a:r>
            <a:r>
              <a:rPr lang="en-US" dirty="0">
                <a:solidFill>
                  <a:schemeClr val="tx1"/>
                </a:solidFill>
              </a:rPr>
              <a:t>: Identifying when different words refer to the same entity in a text (e.g., “he” refers to “John</a:t>
            </a:r>
            <a:r>
              <a:rPr lang="en-US" dirty="0" smtClean="0">
                <a:solidFill>
                  <a:schemeClr val="tx1"/>
                </a:solidFill>
              </a:rPr>
              <a:t>”).</a:t>
            </a:r>
          </a:p>
          <a:p>
            <a:pPr fontAlgn="base"/>
            <a:endParaRPr lang="en-US" dirty="0">
              <a:solidFill>
                <a:schemeClr val="tx1"/>
              </a:solidFill>
            </a:endParaRPr>
          </a:p>
          <a:p>
            <a:pPr fontAlgn="base"/>
            <a:r>
              <a:rPr lang="en-US" b="1" u="sng" dirty="0" smtClean="0">
                <a:solidFill>
                  <a:schemeClr val="tx1"/>
                </a:solidFill>
              </a:rPr>
              <a:t>Information Extraction</a:t>
            </a:r>
          </a:p>
          <a:p>
            <a:pPr fontAlgn="base"/>
            <a:endParaRPr lang="en-US" b="1" dirty="0">
              <a:solidFill>
                <a:schemeClr val="tx1"/>
              </a:solidFill>
            </a:endParaRPr>
          </a:p>
          <a:p>
            <a:pPr marL="285750" indent="-285750" fontAlgn="base">
              <a:buFont typeface="Wingdings" pitchFamily="2" charset="2"/>
              <a:buChar char="v"/>
            </a:pPr>
            <a:r>
              <a:rPr lang="en-US" b="1" dirty="0">
                <a:solidFill>
                  <a:schemeClr val="tx1"/>
                </a:solidFill>
              </a:rPr>
              <a:t>Entity Extraction</a:t>
            </a:r>
            <a:r>
              <a:rPr lang="en-US" dirty="0">
                <a:solidFill>
                  <a:schemeClr val="tx1"/>
                </a:solidFill>
              </a:rPr>
              <a:t>: Identifying specific entities and their relationships within the text</a:t>
            </a:r>
            <a:r>
              <a:rPr lang="en-US" dirty="0" smtClean="0">
                <a:solidFill>
                  <a:schemeClr val="tx1"/>
                </a:solidFill>
              </a:rPr>
              <a:t>.</a:t>
            </a:r>
          </a:p>
          <a:p>
            <a:pPr marL="285750" indent="-285750" fontAlgn="base">
              <a:buFont typeface="Wingdings" pitchFamily="2" charset="2"/>
              <a:buChar char="v"/>
            </a:pPr>
            <a:r>
              <a:rPr lang="en-US" b="1" dirty="0" smtClean="0">
                <a:solidFill>
                  <a:schemeClr val="tx1"/>
                </a:solidFill>
              </a:rPr>
              <a:t>Relation </a:t>
            </a:r>
            <a:r>
              <a:rPr lang="en-US" b="1" dirty="0">
                <a:solidFill>
                  <a:schemeClr val="tx1"/>
                </a:solidFill>
              </a:rPr>
              <a:t>Extraction</a:t>
            </a:r>
            <a:r>
              <a:rPr lang="en-US" dirty="0">
                <a:solidFill>
                  <a:schemeClr val="tx1"/>
                </a:solidFill>
              </a:rPr>
              <a:t>: Identifying and categorizing the relationships between entities in a text.</a:t>
            </a:r>
          </a:p>
          <a:p>
            <a:pPr fontAlgn="base"/>
            <a:endParaRPr lang="en-US" dirty="0" smtClean="0">
              <a:solidFill>
                <a:schemeClr val="tx1"/>
              </a:solidFill>
            </a:endParaRPr>
          </a:p>
          <a:p>
            <a:pPr fontAlgn="base"/>
            <a:r>
              <a:rPr lang="en-US" b="1" u="sng" dirty="0">
                <a:solidFill>
                  <a:schemeClr val="tx1"/>
                </a:solidFill>
              </a:rPr>
              <a:t>Text Classification in </a:t>
            </a:r>
            <a:r>
              <a:rPr lang="en-US" b="1" u="sng" dirty="0" smtClean="0">
                <a:solidFill>
                  <a:schemeClr val="tx1"/>
                </a:solidFill>
              </a:rPr>
              <a:t>NLP</a:t>
            </a:r>
          </a:p>
          <a:p>
            <a:pPr fontAlgn="base"/>
            <a:endParaRPr lang="en-US" b="1" u="sng" dirty="0">
              <a:solidFill>
                <a:schemeClr val="tx1"/>
              </a:solidFill>
            </a:endParaRPr>
          </a:p>
          <a:p>
            <a:pPr marL="285750" indent="-285750" fontAlgn="base">
              <a:buFont typeface="Wingdings" pitchFamily="2" charset="2"/>
              <a:buChar char="v"/>
            </a:pPr>
            <a:r>
              <a:rPr lang="en-US" b="1" dirty="0">
                <a:solidFill>
                  <a:schemeClr val="tx1"/>
                </a:solidFill>
              </a:rPr>
              <a:t>Sentiment Analysis</a:t>
            </a:r>
            <a:r>
              <a:rPr lang="en-US" dirty="0">
                <a:solidFill>
                  <a:schemeClr val="tx1"/>
                </a:solidFill>
              </a:rPr>
              <a:t>: Determining the sentiment or emotional tone expressed in a text (e.g., positive, negative, neutral).</a:t>
            </a:r>
          </a:p>
          <a:p>
            <a:pPr marL="285750" indent="-285750" fontAlgn="base">
              <a:buFont typeface="Wingdings" pitchFamily="2" charset="2"/>
              <a:buChar char="v"/>
            </a:pPr>
            <a:r>
              <a:rPr lang="en-US" b="1" dirty="0">
                <a:solidFill>
                  <a:schemeClr val="tx1"/>
                </a:solidFill>
              </a:rPr>
              <a:t>Topic Modeling</a:t>
            </a:r>
            <a:r>
              <a:rPr lang="en-US" dirty="0">
                <a:solidFill>
                  <a:schemeClr val="tx1"/>
                </a:solidFill>
              </a:rPr>
              <a:t>: Identifying topics or themes within a large collection of documents.</a:t>
            </a:r>
          </a:p>
          <a:p>
            <a:pPr marL="285750" indent="-285750" fontAlgn="base">
              <a:buFont typeface="Wingdings" pitchFamily="2" charset="2"/>
              <a:buChar char="v"/>
            </a:pPr>
            <a:r>
              <a:rPr lang="en-US" b="1" dirty="0">
                <a:solidFill>
                  <a:schemeClr val="tx1"/>
                </a:solidFill>
              </a:rPr>
              <a:t>Spam Detection</a:t>
            </a:r>
            <a:r>
              <a:rPr lang="en-US" dirty="0">
                <a:solidFill>
                  <a:schemeClr val="tx1"/>
                </a:solidFill>
              </a:rPr>
              <a:t>: Classifying text as spam or not spam</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390446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544975"/>
            <a:ext cx="8537510" cy="4078039"/>
          </a:xfrm>
          <a:prstGeom prst="rect">
            <a:avLst/>
          </a:prstGeom>
        </p:spPr>
        <p:txBody>
          <a:bodyPr wrap="square">
            <a:spAutoFit/>
          </a:bodyPr>
          <a:lstStyle/>
          <a:p>
            <a:pPr fontAlgn="base"/>
            <a:r>
              <a:rPr lang="en-US" b="1" u="sng" dirty="0">
                <a:solidFill>
                  <a:schemeClr val="tx1"/>
                </a:solidFill>
              </a:rPr>
              <a:t>Language </a:t>
            </a:r>
            <a:r>
              <a:rPr lang="en-US" b="1" u="sng" dirty="0" smtClean="0">
                <a:solidFill>
                  <a:schemeClr val="tx1"/>
                </a:solidFill>
              </a:rPr>
              <a:t>Generation</a:t>
            </a:r>
          </a:p>
          <a:p>
            <a:pPr fontAlgn="base"/>
            <a:endParaRPr lang="en-US" b="1" u="sng" dirty="0">
              <a:solidFill>
                <a:schemeClr val="tx1"/>
              </a:solidFill>
            </a:endParaRPr>
          </a:p>
          <a:p>
            <a:pPr marL="285750" indent="-285750" fontAlgn="base">
              <a:lnSpc>
                <a:spcPct val="150000"/>
              </a:lnSpc>
              <a:buFont typeface="Wingdings" pitchFamily="2" charset="2"/>
              <a:buChar char="v"/>
            </a:pPr>
            <a:r>
              <a:rPr lang="en-US" b="1" dirty="0">
                <a:solidFill>
                  <a:schemeClr val="tx1"/>
                </a:solidFill>
              </a:rPr>
              <a:t>Machine Translation</a:t>
            </a:r>
            <a:r>
              <a:rPr lang="en-US" dirty="0">
                <a:solidFill>
                  <a:schemeClr val="tx1"/>
                </a:solidFill>
              </a:rPr>
              <a:t>: Translating text from one language to another.</a:t>
            </a:r>
          </a:p>
          <a:p>
            <a:pPr marL="285750" indent="-285750" fontAlgn="base">
              <a:lnSpc>
                <a:spcPct val="150000"/>
              </a:lnSpc>
              <a:buFont typeface="Wingdings" pitchFamily="2" charset="2"/>
              <a:buChar char="v"/>
            </a:pPr>
            <a:r>
              <a:rPr lang="en-US" b="1" dirty="0">
                <a:solidFill>
                  <a:schemeClr val="tx1"/>
                </a:solidFill>
              </a:rPr>
              <a:t>Text Summarization</a:t>
            </a:r>
            <a:r>
              <a:rPr lang="en-US" dirty="0">
                <a:solidFill>
                  <a:schemeClr val="tx1"/>
                </a:solidFill>
              </a:rPr>
              <a:t>: Producing a concise summary of a larger text.</a:t>
            </a:r>
          </a:p>
          <a:p>
            <a:pPr marL="285750" indent="-285750" fontAlgn="base">
              <a:lnSpc>
                <a:spcPct val="150000"/>
              </a:lnSpc>
              <a:buFont typeface="Wingdings" pitchFamily="2" charset="2"/>
              <a:buChar char="v"/>
            </a:pPr>
            <a:r>
              <a:rPr lang="en-US" b="1" dirty="0">
                <a:solidFill>
                  <a:schemeClr val="tx1"/>
                </a:solidFill>
              </a:rPr>
              <a:t>Text Generation</a:t>
            </a:r>
            <a:r>
              <a:rPr lang="en-US" dirty="0">
                <a:solidFill>
                  <a:schemeClr val="tx1"/>
                </a:solidFill>
              </a:rPr>
              <a:t>: Automatically generating coherent and contextually relevant text.</a:t>
            </a:r>
          </a:p>
          <a:p>
            <a:pPr fontAlgn="base"/>
            <a:endParaRPr lang="en-US" dirty="0">
              <a:solidFill>
                <a:schemeClr val="tx1"/>
              </a:solidFill>
            </a:endParaRPr>
          </a:p>
          <a:p>
            <a:pPr fontAlgn="base"/>
            <a:r>
              <a:rPr lang="en-US" b="1" u="sng" dirty="0">
                <a:solidFill>
                  <a:schemeClr val="tx1"/>
                </a:solidFill>
              </a:rPr>
              <a:t>Speech </a:t>
            </a:r>
            <a:r>
              <a:rPr lang="en-US" b="1" u="sng" dirty="0" smtClean="0">
                <a:solidFill>
                  <a:schemeClr val="tx1"/>
                </a:solidFill>
              </a:rPr>
              <a:t>Processing</a:t>
            </a:r>
          </a:p>
          <a:p>
            <a:pPr fontAlgn="base"/>
            <a:endParaRPr lang="en-US" b="1" u="sng" dirty="0">
              <a:solidFill>
                <a:schemeClr val="tx1"/>
              </a:solidFill>
            </a:endParaRPr>
          </a:p>
          <a:p>
            <a:pPr marL="285750" indent="-285750" fontAlgn="base">
              <a:lnSpc>
                <a:spcPct val="150000"/>
              </a:lnSpc>
              <a:buFont typeface="Wingdings" pitchFamily="2" charset="2"/>
              <a:buChar char="v"/>
            </a:pPr>
            <a:r>
              <a:rPr lang="en-US" b="1" dirty="0">
                <a:solidFill>
                  <a:schemeClr val="tx1"/>
                </a:solidFill>
              </a:rPr>
              <a:t>Speech Recognition</a:t>
            </a:r>
            <a:r>
              <a:rPr lang="en-US" dirty="0">
                <a:solidFill>
                  <a:schemeClr val="tx1"/>
                </a:solidFill>
              </a:rPr>
              <a:t>: Converting spoken language into text.</a:t>
            </a:r>
          </a:p>
          <a:p>
            <a:pPr marL="285750" indent="-285750" fontAlgn="base">
              <a:lnSpc>
                <a:spcPct val="150000"/>
              </a:lnSpc>
              <a:buFont typeface="Wingdings" pitchFamily="2" charset="2"/>
              <a:buChar char="v"/>
            </a:pPr>
            <a:r>
              <a:rPr lang="en-US" b="1" dirty="0">
                <a:solidFill>
                  <a:schemeClr val="tx1"/>
                </a:solidFill>
              </a:rPr>
              <a:t>Text-to-Speech (TTS) Synthesis</a:t>
            </a:r>
            <a:r>
              <a:rPr lang="en-US" dirty="0">
                <a:solidFill>
                  <a:schemeClr val="tx1"/>
                </a:solidFill>
              </a:rPr>
              <a:t>: Converting written text into spoken language.</a:t>
            </a:r>
          </a:p>
          <a:p>
            <a:pPr fontAlgn="base"/>
            <a:endParaRPr lang="en-US" dirty="0" smtClean="0">
              <a:solidFill>
                <a:schemeClr val="tx1"/>
              </a:solidFill>
            </a:endParaRPr>
          </a:p>
          <a:p>
            <a:pPr fontAlgn="base"/>
            <a:r>
              <a:rPr lang="en-US" b="1" u="sng" dirty="0">
                <a:solidFill>
                  <a:schemeClr val="tx1"/>
                </a:solidFill>
              </a:rPr>
              <a:t>Question </a:t>
            </a:r>
            <a:r>
              <a:rPr lang="en-US" b="1" u="sng" dirty="0" smtClean="0">
                <a:solidFill>
                  <a:schemeClr val="tx1"/>
                </a:solidFill>
              </a:rPr>
              <a:t>Answering.</a:t>
            </a:r>
          </a:p>
          <a:p>
            <a:pPr fontAlgn="base"/>
            <a:endParaRPr lang="en-US" b="1" u="sng" dirty="0">
              <a:solidFill>
                <a:schemeClr val="tx1"/>
              </a:solidFill>
            </a:endParaRPr>
          </a:p>
          <a:p>
            <a:pPr marL="285750" indent="-285750" fontAlgn="base">
              <a:lnSpc>
                <a:spcPct val="150000"/>
              </a:lnSpc>
              <a:buFont typeface="Wingdings" pitchFamily="2" charset="2"/>
              <a:buChar char="v"/>
            </a:pPr>
            <a:r>
              <a:rPr lang="en-US" b="1" dirty="0">
                <a:solidFill>
                  <a:schemeClr val="tx1"/>
                </a:solidFill>
              </a:rPr>
              <a:t>Retrieval-Based QA</a:t>
            </a:r>
            <a:r>
              <a:rPr lang="en-US" dirty="0">
                <a:solidFill>
                  <a:schemeClr val="tx1"/>
                </a:solidFill>
              </a:rPr>
              <a:t>: Finding and returning the most relevant text passage in response to a query.</a:t>
            </a:r>
          </a:p>
          <a:p>
            <a:pPr marL="285750" indent="-285750" fontAlgn="base">
              <a:lnSpc>
                <a:spcPct val="150000"/>
              </a:lnSpc>
              <a:buFont typeface="Wingdings" pitchFamily="2" charset="2"/>
              <a:buChar char="v"/>
            </a:pPr>
            <a:r>
              <a:rPr lang="en-US" b="1" dirty="0">
                <a:solidFill>
                  <a:schemeClr val="tx1"/>
                </a:solidFill>
              </a:rPr>
              <a:t>Generative QA</a:t>
            </a:r>
            <a:r>
              <a:rPr lang="en-US" dirty="0">
                <a:solidFill>
                  <a:schemeClr val="tx1"/>
                </a:solidFill>
              </a:rPr>
              <a:t>: Generating an answer based on the information available in a text corpus.</a:t>
            </a:r>
          </a:p>
        </p:txBody>
      </p:sp>
    </p:spTree>
    <p:extLst>
      <p:ext uri="{BB962C8B-B14F-4D97-AF65-F5344CB8AC3E}">
        <p14:creationId xmlns:p14="http://schemas.microsoft.com/office/powerpoint/2010/main" val="4288607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544975"/>
            <a:ext cx="8537510" cy="2569934"/>
          </a:xfrm>
          <a:prstGeom prst="rect">
            <a:avLst/>
          </a:prstGeom>
        </p:spPr>
        <p:txBody>
          <a:bodyPr wrap="square">
            <a:spAutoFit/>
          </a:bodyPr>
          <a:lstStyle/>
          <a:p>
            <a:pPr algn="just" fontAlgn="base"/>
            <a:r>
              <a:rPr lang="en-US" b="1" u="sng" dirty="0">
                <a:solidFill>
                  <a:schemeClr val="tx1"/>
                </a:solidFill>
              </a:rPr>
              <a:t>Dialogue </a:t>
            </a:r>
            <a:r>
              <a:rPr lang="en-US" b="1" u="sng" dirty="0" smtClean="0">
                <a:solidFill>
                  <a:schemeClr val="tx1"/>
                </a:solidFill>
              </a:rPr>
              <a:t>Systems</a:t>
            </a:r>
          </a:p>
          <a:p>
            <a:pPr algn="just" fontAlgn="base"/>
            <a:endParaRPr lang="en-US" b="1" u="sng" dirty="0">
              <a:solidFill>
                <a:schemeClr val="tx1"/>
              </a:solidFill>
            </a:endParaRPr>
          </a:p>
          <a:p>
            <a:pPr marL="285750" indent="-285750" algn="just" fontAlgn="base">
              <a:buFont typeface="Wingdings" pitchFamily="2" charset="2"/>
              <a:buChar char="v"/>
            </a:pPr>
            <a:r>
              <a:rPr lang="en-US" b="1" dirty="0" err="1">
                <a:solidFill>
                  <a:schemeClr val="tx1"/>
                </a:solidFill>
              </a:rPr>
              <a:t>Chatbots</a:t>
            </a:r>
            <a:r>
              <a:rPr lang="en-US" b="1" dirty="0">
                <a:solidFill>
                  <a:schemeClr val="tx1"/>
                </a:solidFill>
              </a:rPr>
              <a:t> and Virtual Assistants</a:t>
            </a:r>
            <a:r>
              <a:rPr lang="en-US" dirty="0">
                <a:solidFill>
                  <a:schemeClr val="tx1"/>
                </a:solidFill>
              </a:rPr>
              <a:t>: Enabling systems to engage in conversations with users, providing responses and performing tasks based on user input.</a:t>
            </a:r>
          </a:p>
          <a:p>
            <a:pPr algn="just" fontAlgn="base"/>
            <a:endParaRPr lang="en-US" dirty="0">
              <a:solidFill>
                <a:schemeClr val="tx1"/>
              </a:solidFill>
            </a:endParaRPr>
          </a:p>
          <a:p>
            <a:pPr algn="just" fontAlgn="base"/>
            <a:r>
              <a:rPr lang="en-US" b="1" u="sng" dirty="0">
                <a:solidFill>
                  <a:schemeClr val="tx1"/>
                </a:solidFill>
              </a:rPr>
              <a:t>Sentiment and Emotion Analysis in </a:t>
            </a:r>
            <a:r>
              <a:rPr lang="en-US" b="1" u="sng" dirty="0" smtClean="0">
                <a:solidFill>
                  <a:schemeClr val="tx1"/>
                </a:solidFill>
              </a:rPr>
              <a:t>NLP</a:t>
            </a:r>
          </a:p>
          <a:p>
            <a:pPr algn="just" fontAlgn="base"/>
            <a:endParaRPr lang="en-US" b="1" u="sng" dirty="0">
              <a:solidFill>
                <a:schemeClr val="tx1"/>
              </a:solidFill>
            </a:endParaRPr>
          </a:p>
          <a:p>
            <a:pPr marL="285750" indent="-285750" algn="just" fontAlgn="base">
              <a:lnSpc>
                <a:spcPct val="150000"/>
              </a:lnSpc>
              <a:buFont typeface="Wingdings" pitchFamily="2" charset="2"/>
              <a:buChar char="v"/>
            </a:pPr>
            <a:r>
              <a:rPr lang="en-US" b="1" dirty="0">
                <a:solidFill>
                  <a:schemeClr val="tx1"/>
                </a:solidFill>
              </a:rPr>
              <a:t>Emotion Detection</a:t>
            </a:r>
            <a:r>
              <a:rPr lang="en-US" dirty="0">
                <a:solidFill>
                  <a:schemeClr val="tx1"/>
                </a:solidFill>
              </a:rPr>
              <a:t>: Identifying and categorizing emotions expressed in text.</a:t>
            </a:r>
          </a:p>
          <a:p>
            <a:pPr marL="285750" indent="-285750" algn="just" fontAlgn="base">
              <a:lnSpc>
                <a:spcPct val="150000"/>
              </a:lnSpc>
              <a:buFont typeface="Wingdings" pitchFamily="2" charset="2"/>
              <a:buChar char="v"/>
            </a:pPr>
            <a:r>
              <a:rPr lang="en-US" b="1" dirty="0">
                <a:solidFill>
                  <a:schemeClr val="tx1"/>
                </a:solidFill>
              </a:rPr>
              <a:t>Opinion Mining</a:t>
            </a:r>
            <a:r>
              <a:rPr lang="en-US" dirty="0">
                <a:solidFill>
                  <a:schemeClr val="tx1"/>
                </a:solidFill>
              </a:rPr>
              <a:t>: Analyzing opinions or reviews to understand public sentiment toward products, services, or topics</a:t>
            </a:r>
            <a:r>
              <a:rPr lang="en-US" dirty="0" smtClean="0">
                <a:solidFill>
                  <a:schemeClr val="tx1"/>
                </a:solidFill>
              </a:rPr>
              <a:t>.</a:t>
            </a:r>
          </a:p>
        </p:txBody>
      </p:sp>
    </p:spTree>
    <p:extLst>
      <p:ext uri="{BB962C8B-B14F-4D97-AF65-F5344CB8AC3E}">
        <p14:creationId xmlns:p14="http://schemas.microsoft.com/office/powerpoint/2010/main" val="3260236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04" y="517946"/>
            <a:ext cx="7781731" cy="4263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2755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sp>
        <p:nvSpPr>
          <p:cNvPr id="2" name="Rectangle 1"/>
          <p:cNvSpPr/>
          <p:nvPr/>
        </p:nvSpPr>
        <p:spPr>
          <a:xfrm>
            <a:off x="382555" y="544975"/>
            <a:ext cx="8537510" cy="3970318"/>
          </a:xfrm>
          <a:prstGeom prst="rect">
            <a:avLst/>
          </a:prstGeom>
        </p:spPr>
        <p:txBody>
          <a:bodyPr wrap="square">
            <a:spAutoFit/>
          </a:bodyPr>
          <a:lstStyle/>
          <a:p>
            <a:pPr algn="just" fontAlgn="base"/>
            <a:r>
              <a:rPr lang="en-US" b="1" u="sng" dirty="0">
                <a:solidFill>
                  <a:schemeClr val="tx1"/>
                </a:solidFill>
              </a:rPr>
              <a:t>Text Input and Data Collection</a:t>
            </a:r>
          </a:p>
          <a:p>
            <a:pPr marL="285750" indent="-285750" algn="just" fontAlgn="base">
              <a:buFont typeface="Wingdings" pitchFamily="2" charset="2"/>
              <a:buChar char="v"/>
            </a:pPr>
            <a:r>
              <a:rPr lang="en-US" b="1" dirty="0">
                <a:solidFill>
                  <a:schemeClr val="tx1"/>
                </a:solidFill>
              </a:rPr>
              <a:t>Data Collection</a:t>
            </a:r>
            <a:r>
              <a:rPr lang="en-US" dirty="0">
                <a:solidFill>
                  <a:schemeClr val="tx1"/>
                </a:solidFill>
              </a:rPr>
              <a:t>: Gathering text data from various sources such as websites, books, social media, or proprietary databases.</a:t>
            </a:r>
          </a:p>
          <a:p>
            <a:pPr marL="285750" indent="-285750" algn="just" fontAlgn="base">
              <a:buFont typeface="Wingdings" pitchFamily="2" charset="2"/>
              <a:buChar char="v"/>
            </a:pPr>
            <a:r>
              <a:rPr lang="en-US" b="1" dirty="0">
                <a:solidFill>
                  <a:schemeClr val="tx1"/>
                </a:solidFill>
              </a:rPr>
              <a:t>Data Storage</a:t>
            </a:r>
            <a:r>
              <a:rPr lang="en-US" dirty="0">
                <a:solidFill>
                  <a:schemeClr val="tx1"/>
                </a:solidFill>
              </a:rPr>
              <a:t>: Storing the collected text data in a structured format, such as a database or a collection of documents.</a:t>
            </a:r>
          </a:p>
          <a:p>
            <a:pPr algn="just" fontAlgn="base"/>
            <a:endParaRPr lang="en-US" dirty="0">
              <a:solidFill>
                <a:schemeClr val="tx1"/>
              </a:solidFill>
            </a:endParaRPr>
          </a:p>
          <a:p>
            <a:pPr algn="just" fontAlgn="base"/>
            <a:r>
              <a:rPr lang="en-US" b="1" u="sng" dirty="0">
                <a:solidFill>
                  <a:schemeClr val="tx1"/>
                </a:solidFill>
              </a:rPr>
              <a:t>Text Preprocessing</a:t>
            </a:r>
          </a:p>
          <a:p>
            <a:pPr algn="just" fontAlgn="base"/>
            <a:r>
              <a:rPr lang="en-US" dirty="0">
                <a:solidFill>
                  <a:schemeClr val="tx1"/>
                </a:solidFill>
              </a:rPr>
              <a:t>Preprocessing is crucial to clean and prepare the raw text data for analysis. Common preprocessing steps include:</a:t>
            </a:r>
          </a:p>
          <a:p>
            <a:pPr marL="285750" indent="-285750" algn="just" fontAlgn="base">
              <a:buFont typeface="Wingdings" pitchFamily="2" charset="2"/>
              <a:buChar char="v"/>
            </a:pPr>
            <a:r>
              <a:rPr lang="en-US" b="1" dirty="0">
                <a:solidFill>
                  <a:schemeClr val="tx1"/>
                </a:solidFill>
              </a:rPr>
              <a:t>Tokenization</a:t>
            </a:r>
            <a:r>
              <a:rPr lang="en-US" dirty="0">
                <a:solidFill>
                  <a:schemeClr val="tx1"/>
                </a:solidFill>
              </a:rPr>
              <a:t>: Splitting text into smaller units like words or sentences.</a:t>
            </a:r>
          </a:p>
          <a:p>
            <a:pPr marL="285750" indent="-285750" algn="just" fontAlgn="base">
              <a:buFont typeface="Wingdings" pitchFamily="2" charset="2"/>
              <a:buChar char="v"/>
            </a:pPr>
            <a:r>
              <a:rPr lang="en-US" b="1" dirty="0">
                <a:solidFill>
                  <a:schemeClr val="tx1"/>
                </a:solidFill>
              </a:rPr>
              <a:t>Lowercasing</a:t>
            </a:r>
            <a:r>
              <a:rPr lang="en-US" dirty="0">
                <a:solidFill>
                  <a:schemeClr val="tx1"/>
                </a:solidFill>
              </a:rPr>
              <a:t>: Converting all text to lowercase to ensure uniformity.</a:t>
            </a:r>
          </a:p>
          <a:p>
            <a:pPr marL="285750" indent="-285750" algn="just" fontAlgn="base">
              <a:buFont typeface="Wingdings" pitchFamily="2" charset="2"/>
              <a:buChar char="v"/>
            </a:pPr>
            <a:r>
              <a:rPr lang="en-US" b="1" dirty="0" smtClean="0">
                <a:solidFill>
                  <a:schemeClr val="tx1"/>
                </a:solidFill>
              </a:rPr>
              <a:t>Stop word </a:t>
            </a:r>
            <a:r>
              <a:rPr lang="en-US" b="1" dirty="0">
                <a:solidFill>
                  <a:schemeClr val="tx1"/>
                </a:solidFill>
              </a:rPr>
              <a:t>Removal</a:t>
            </a:r>
            <a:r>
              <a:rPr lang="en-US" dirty="0">
                <a:solidFill>
                  <a:schemeClr val="tx1"/>
                </a:solidFill>
              </a:rPr>
              <a:t>: Removing common words that do not contribute significant meaning, such as “and,” “the,” “is.”</a:t>
            </a:r>
          </a:p>
          <a:p>
            <a:pPr marL="285750" indent="-285750" algn="just" fontAlgn="base">
              <a:buFont typeface="Wingdings" pitchFamily="2" charset="2"/>
              <a:buChar char="v"/>
            </a:pPr>
            <a:r>
              <a:rPr lang="en-US" b="1" dirty="0">
                <a:solidFill>
                  <a:schemeClr val="tx1"/>
                </a:solidFill>
              </a:rPr>
              <a:t>Punctuation Removal</a:t>
            </a:r>
            <a:r>
              <a:rPr lang="en-US" dirty="0">
                <a:solidFill>
                  <a:schemeClr val="tx1"/>
                </a:solidFill>
              </a:rPr>
              <a:t>: Removing punctuation marks.</a:t>
            </a:r>
          </a:p>
          <a:p>
            <a:pPr marL="285750" indent="-285750" algn="just" fontAlgn="base">
              <a:buFont typeface="Wingdings" pitchFamily="2" charset="2"/>
              <a:buChar char="v"/>
            </a:pPr>
            <a:r>
              <a:rPr lang="en-US" b="1" dirty="0">
                <a:solidFill>
                  <a:schemeClr val="tx1"/>
                </a:solidFill>
              </a:rPr>
              <a:t>Stemming and Lemmatization</a:t>
            </a:r>
            <a:r>
              <a:rPr lang="en-US" dirty="0">
                <a:solidFill>
                  <a:schemeClr val="tx1"/>
                </a:solidFill>
              </a:rPr>
              <a:t>: Reducing words to their base or root forms. Stemming cuts off suffixes, while lemmatization considers the context and converts words to their meaningful base form.</a:t>
            </a:r>
          </a:p>
          <a:p>
            <a:pPr marL="285750" indent="-285750" algn="just" fontAlgn="base">
              <a:buFont typeface="Wingdings" pitchFamily="2" charset="2"/>
              <a:buChar char="v"/>
            </a:pPr>
            <a:r>
              <a:rPr lang="en-US" b="1" dirty="0">
                <a:solidFill>
                  <a:schemeClr val="tx1"/>
                </a:solidFill>
              </a:rPr>
              <a:t>Text Normalization</a:t>
            </a:r>
            <a:r>
              <a:rPr lang="en-US" dirty="0">
                <a:solidFill>
                  <a:schemeClr val="tx1"/>
                </a:solidFill>
              </a:rPr>
              <a:t>: Standardizing text format, including correcting spelling errors, expanding contractions, and handling special characters.</a:t>
            </a:r>
          </a:p>
        </p:txBody>
      </p:sp>
    </p:spTree>
    <p:extLst>
      <p:ext uri="{BB962C8B-B14F-4D97-AF65-F5344CB8AC3E}">
        <p14:creationId xmlns:p14="http://schemas.microsoft.com/office/powerpoint/2010/main" val="1047982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1488</TotalTime>
  <Words>4190</Words>
  <Application>Microsoft Office PowerPoint</Application>
  <PresentationFormat>On-screen Show (16:9)</PresentationFormat>
  <Paragraphs>393</Paragraphs>
  <Slides>34</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Roboto</vt:lpstr>
      <vt:lpstr>Wingdings</vt:lpstr>
      <vt:lpstr>Times New Roman</vt:lpstr>
      <vt:lpstr>Geometric</vt:lpstr>
      <vt:lpstr>MACHINE LEARNING NATURAL LANGUAGE PROCESSING [ NLP ]</vt:lpstr>
      <vt:lpstr>TYPES OF MACHINE LEARNING</vt:lpstr>
      <vt:lpstr>NLP TECHNIQUES</vt:lpstr>
      <vt:lpstr>NLP TECHNIQUES</vt:lpstr>
      <vt:lpstr>NLP TECHNIQUES</vt:lpstr>
      <vt:lpstr>NLP TECHNIQUES</vt:lpstr>
      <vt:lpstr>NLP TECHNIQUES</vt:lpstr>
      <vt:lpstr>NLP WORKING</vt:lpstr>
      <vt:lpstr>NLP WORKING</vt:lpstr>
      <vt:lpstr>NLP WORKING</vt:lpstr>
      <vt:lpstr>NLP WORKING</vt:lpstr>
      <vt:lpstr>NLP WORKING</vt:lpstr>
      <vt:lpstr>Technologies related to Natural Language Processing</vt:lpstr>
      <vt:lpstr>Technologies related to Natural Language Processing</vt:lpstr>
      <vt:lpstr>NLP SYNTAX, SEMANTICS, PRAGMATICS AND DISCLOSURE</vt:lpstr>
      <vt:lpstr>NLP SYNTAX, SEMANTICS, PRAGMATICS AND DISCLOSURE</vt:lpstr>
      <vt:lpstr>NLP SYNTAX, SEMANTICS, PRAGMATICS AND DISCLOSURE</vt:lpstr>
      <vt:lpstr>NLP SYNTAX, SEMANTICS, PRAGMATICS AND DISCLOSURE</vt:lpstr>
      <vt:lpstr>NLP CURVE AND ITS FUTURE DIRECTIONS</vt:lpstr>
      <vt:lpstr>NLP CURVE AND ITS FUTURE DIRECTIONS</vt:lpstr>
      <vt:lpstr>FUTURE DIRECTIONS IN NLP</vt:lpstr>
      <vt:lpstr>FUTURE DIRECTIONS IN NLP</vt:lpstr>
      <vt:lpstr>INTRODUCTION TO NLTK / SPACY IN NLP</vt:lpstr>
      <vt:lpstr>INTRODUCTION TO NLTK / SPACY IN NLP</vt:lpstr>
      <vt:lpstr>NOISE REMOVAL (Stopwords, Puncutation etc) IN NLP</vt:lpstr>
      <vt:lpstr>DATA PRE-PROCESSING IN NLP</vt:lpstr>
      <vt:lpstr>DATA PRE-PROCESSING IN NLP</vt:lpstr>
      <vt:lpstr>DATA PRE-PROCESSING IN NLP</vt:lpstr>
      <vt:lpstr>WORD &amp; SENTENCE TOKENIZATION</vt:lpstr>
      <vt:lpstr>WORD &amp; SENTENCE TOKENIZATION</vt:lpstr>
      <vt:lpstr>WORD SEGMENTATION</vt:lpstr>
      <vt:lpstr>TECHNIQUES FOR WORD SEGMENTATION</vt:lpstr>
      <vt:lpstr>STEMMING</vt:lpstr>
      <vt:lpstr>STEMMING ALGORITHMS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dc:creator>azam</dc:creator>
  <cp:lastModifiedBy>azam</cp:lastModifiedBy>
  <cp:revision>201</cp:revision>
  <dcterms:modified xsi:type="dcterms:W3CDTF">2024-08-16T08:09:16Z</dcterms:modified>
</cp:coreProperties>
</file>