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347" r:id="rId3"/>
    <p:sldId id="360" r:id="rId4"/>
    <p:sldId id="354" r:id="rId5"/>
    <p:sldId id="355" r:id="rId6"/>
    <p:sldId id="356" r:id="rId7"/>
    <p:sldId id="357" r:id="rId8"/>
    <p:sldId id="358" r:id="rId9"/>
    <p:sldId id="361" r:id="rId10"/>
    <p:sldId id="362" r:id="rId11"/>
    <p:sldId id="359" r:id="rId12"/>
    <p:sldId id="363" r:id="rId13"/>
  </p:sldIdLst>
  <p:sldSz cx="9144000" cy="5143500" type="screen16x9"/>
  <p:notesSz cx="6858000" cy="9144000"/>
  <p:embeddedFontLst>
    <p:embeddedFont>
      <p:font typeface="Segoe UI" panose="020B0502040204020203" pitchFamily="34" charset="0"/>
      <p:regular r:id="rId15"/>
      <p:bold r:id="rId16"/>
      <p:italic r:id="rId17"/>
      <p:boldItalic r:id="rId18"/>
    </p:embeddedFont>
    <p:embeddedFont>
      <p:font typeface="Verdana" panose="020B0604030504040204" pitchFamily="34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33332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746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297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063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380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109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232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185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297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531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658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machine-learning-databases/iris/iris.dat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tacamp.com/tutorial/machine-learning-python" TargetMode="External"/><Relationship Id="rId3" Type="http://schemas.openxmlformats.org/officeDocument/2006/relationships/hyperlink" Target="https://www.datacamp.com/tutorial/pandas-sort-values" TargetMode="External"/><Relationship Id="rId7" Type="http://schemas.openxmlformats.org/officeDocument/2006/relationships/hyperlink" Target="https://www.datacamp.com/courses/introduction-to-data-visualization-with-plotly-in-pyth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datacamp.com/tutorial/seaborn-python-tutorial" TargetMode="External"/><Relationship Id="rId5" Type="http://schemas.openxmlformats.org/officeDocument/2006/relationships/hyperlink" Target="https://www.datacamp.com/tutorial/matplotlib-tutorial-python" TargetMode="External"/><Relationship Id="rId4" Type="http://schemas.openxmlformats.org/officeDocument/2006/relationships/hyperlink" Target="https://www.datacamp.com/tutorial/python-numpy-tutori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default.a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python/python_pip.as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39478" y="1519335"/>
            <a:ext cx="8222100" cy="17448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80" b="1" dirty="0" smtClean="0"/>
              <a:t>PYTHON LIBRARIES</a:t>
            </a:r>
            <a:br>
              <a:rPr lang="en-US" sz="3280" b="1" dirty="0" smtClean="0"/>
            </a:br>
            <a:r>
              <a:rPr lang="en-US" sz="3280" b="1" dirty="0" smtClean="0"/>
              <a:t>PANDAS</a:t>
            </a:r>
            <a:r>
              <a:rPr lang="en-US" sz="3280" b="1" dirty="0" smtClean="0"/>
              <a:t> [</a:t>
            </a:r>
            <a:r>
              <a:rPr lang="en-US" sz="3280" b="1" dirty="0" smtClean="0"/>
              <a:t>DATASET MANIPULATION</a:t>
            </a:r>
            <a:r>
              <a:rPr lang="en-US" sz="3280" b="1" dirty="0" smtClean="0"/>
              <a:t>] </a:t>
            </a:r>
            <a:endParaRPr sz="328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-62345" y="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PANDAS-DATAFRAME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26022" y="523232"/>
            <a:ext cx="808964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Outputting a </a:t>
            </a:r>
            <a:r>
              <a:rPr lang="en-US" sz="1200" b="1" dirty="0" err="1"/>
              <a:t>DataFrame</a:t>
            </a:r>
            <a:r>
              <a:rPr lang="en-US" sz="1200" b="1" dirty="0"/>
              <a:t> into a CSV </a:t>
            </a:r>
            <a:r>
              <a:rPr lang="en-US" sz="1200" b="1" dirty="0" smtClean="0"/>
              <a:t>file</a:t>
            </a:r>
          </a:p>
          <a:p>
            <a:r>
              <a:rPr lang="en-US" altLang="en-US" sz="1200" dirty="0">
                <a:solidFill>
                  <a:srgbClr val="05192D"/>
                </a:solidFill>
                <a:latin typeface="Studio-Feixen-Sans"/>
              </a:rPr>
              <a:t>A pandas </a:t>
            </a:r>
            <a:r>
              <a:rPr lang="en-US" altLang="en-US" sz="1200" dirty="0" err="1">
                <a:solidFill>
                  <a:srgbClr val="05192D"/>
                </a:solidFill>
                <a:latin typeface="Studio-Feixen-Sans"/>
              </a:rPr>
              <a:t>DataFrame</a:t>
            </a:r>
            <a:r>
              <a:rPr lang="en-US" altLang="en-US" sz="1200" dirty="0">
                <a:solidFill>
                  <a:srgbClr val="05192D"/>
                </a:solidFill>
                <a:latin typeface="Studio-Feixen-Sans"/>
              </a:rPr>
              <a:t> (here we are using </a:t>
            </a:r>
            <a:r>
              <a:rPr lang="en-US" altLang="en-US" sz="1200" dirty="0" err="1">
                <a:solidFill>
                  <a:srgbClr val="05192D"/>
                </a:solidFill>
                <a:latin typeface="Studio-Feixen-Sans"/>
              </a:rPr>
              <a:t>df</a:t>
            </a:r>
            <a:r>
              <a:rPr lang="en-US" altLang="en-US" sz="1200" dirty="0">
                <a:solidFill>
                  <a:srgbClr val="05192D"/>
                </a:solidFill>
                <a:latin typeface="Studio-Feixen-Sans"/>
              </a:rPr>
              <a:t>) is saved as a CSV file using the .</a:t>
            </a:r>
            <a:r>
              <a:rPr lang="en-US" altLang="en-US" sz="1200" dirty="0" err="1">
                <a:solidFill>
                  <a:srgbClr val="05192D"/>
                </a:solidFill>
                <a:latin typeface="Studio-Feixen-Sans"/>
              </a:rPr>
              <a:t>to_csv</a:t>
            </a:r>
            <a:r>
              <a:rPr lang="en-US" altLang="en-US" sz="1200" dirty="0">
                <a:solidFill>
                  <a:srgbClr val="05192D"/>
                </a:solidFill>
                <a:latin typeface="Studio-Feixen-Sans"/>
              </a:rPr>
              <a:t>() method. The arguments include the filename with path and index – where index = True implies writing the </a:t>
            </a:r>
            <a:r>
              <a:rPr lang="en-US" altLang="en-US" sz="1200" dirty="0" err="1">
                <a:solidFill>
                  <a:srgbClr val="05192D"/>
                </a:solidFill>
                <a:latin typeface="Studio-Feixen-Sans"/>
              </a:rPr>
              <a:t>DataFrame’s</a:t>
            </a:r>
            <a:r>
              <a:rPr lang="en-US" altLang="en-US" sz="1200" dirty="0">
                <a:solidFill>
                  <a:srgbClr val="05192D"/>
                </a:solidFill>
                <a:latin typeface="Studio-Feixen-Sans"/>
              </a:rPr>
              <a:t> index.</a:t>
            </a:r>
            <a:r>
              <a:rPr lang="en-US" altLang="en-US" sz="1200" dirty="0">
                <a:solidFill>
                  <a:schemeClr val="tx1"/>
                </a:solidFill>
              </a:rPr>
              <a:t> 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sz="1200" b="1" dirty="0" err="1">
                <a:solidFill>
                  <a:schemeClr val="tx1"/>
                </a:solidFill>
              </a:rPr>
              <a:t>df.to_csv</a:t>
            </a:r>
            <a:r>
              <a:rPr lang="en-US" sz="1200" b="1" dirty="0">
                <a:solidFill>
                  <a:schemeClr val="tx1"/>
                </a:solidFill>
              </a:rPr>
              <a:t>("diabetes_out.csv", index=False</a:t>
            </a:r>
            <a:r>
              <a:rPr lang="en-US" sz="1200" b="1" dirty="0" smtClean="0">
                <a:solidFill>
                  <a:schemeClr val="tx1"/>
                </a:solidFill>
              </a:rPr>
              <a:t>)</a:t>
            </a:r>
          </a:p>
          <a:p>
            <a:endParaRPr lang="en-US" sz="1200" b="1" dirty="0"/>
          </a:p>
          <a:p>
            <a:r>
              <a:rPr lang="en-US" sz="1200" b="1" dirty="0"/>
              <a:t>Outputting a </a:t>
            </a:r>
            <a:r>
              <a:rPr lang="en-US" sz="1200" b="1" dirty="0" err="1"/>
              <a:t>DataFrame</a:t>
            </a:r>
            <a:r>
              <a:rPr lang="en-US" sz="1200" b="1" dirty="0"/>
              <a:t> into a JSON </a:t>
            </a:r>
            <a:r>
              <a:rPr lang="en-US" sz="1200" b="1" dirty="0" smtClean="0"/>
              <a:t>file</a:t>
            </a:r>
          </a:p>
          <a:p>
            <a:r>
              <a:rPr lang="en-US" altLang="en-US" sz="1200" dirty="0">
                <a:solidFill>
                  <a:srgbClr val="05192D"/>
                </a:solidFill>
                <a:latin typeface="Studio-Feixen-Sans"/>
              </a:rPr>
              <a:t>Export </a:t>
            </a:r>
            <a:r>
              <a:rPr lang="en-US" altLang="en-US" sz="1200" dirty="0" err="1">
                <a:solidFill>
                  <a:srgbClr val="05192D"/>
                </a:solidFill>
                <a:latin typeface="Studio-Feixen-Sans"/>
              </a:rPr>
              <a:t>DataFrame</a:t>
            </a:r>
            <a:r>
              <a:rPr lang="en-US" altLang="en-US" sz="1200" dirty="0">
                <a:solidFill>
                  <a:srgbClr val="05192D"/>
                </a:solidFill>
                <a:latin typeface="Studio-Feixen-Sans"/>
              </a:rPr>
              <a:t> object into a JSON file by calling the .</a:t>
            </a:r>
            <a:r>
              <a:rPr lang="en-US" altLang="en-US" sz="1200" dirty="0" err="1">
                <a:solidFill>
                  <a:srgbClr val="05192D"/>
                </a:solidFill>
                <a:latin typeface="Studio-Feixen-Sans"/>
              </a:rPr>
              <a:t>to_json</a:t>
            </a:r>
            <a:r>
              <a:rPr lang="en-US" altLang="en-US" sz="1200" dirty="0">
                <a:solidFill>
                  <a:srgbClr val="05192D"/>
                </a:solidFill>
                <a:latin typeface="Studio-Feixen-Sans"/>
              </a:rPr>
              <a:t>() method</a:t>
            </a:r>
            <a:endParaRPr lang="en-US" sz="1200" b="1" dirty="0"/>
          </a:p>
          <a:p>
            <a:r>
              <a:rPr lang="en-US" sz="1200" b="1" dirty="0" err="1">
                <a:solidFill>
                  <a:schemeClr val="tx1"/>
                </a:solidFill>
              </a:rPr>
              <a:t>df.to_json</a:t>
            </a:r>
            <a:r>
              <a:rPr lang="en-US" sz="1200" b="1" dirty="0">
                <a:solidFill>
                  <a:schemeClr val="tx1"/>
                </a:solidFill>
              </a:rPr>
              <a:t>("</a:t>
            </a:r>
            <a:r>
              <a:rPr lang="en-US" sz="1200" b="1" dirty="0" err="1">
                <a:solidFill>
                  <a:schemeClr val="tx1"/>
                </a:solidFill>
              </a:rPr>
              <a:t>diabetes_out.json</a:t>
            </a:r>
            <a:r>
              <a:rPr lang="en-US" sz="1200" b="1" dirty="0" smtClean="0">
                <a:solidFill>
                  <a:schemeClr val="tx1"/>
                </a:solidFill>
              </a:rPr>
              <a:t>")</a:t>
            </a:r>
          </a:p>
          <a:p>
            <a:endParaRPr lang="en-US" sz="1200" b="1" dirty="0"/>
          </a:p>
          <a:p>
            <a:r>
              <a:rPr lang="en-US" sz="1200" b="1" dirty="0"/>
              <a:t>Outputting a </a:t>
            </a:r>
            <a:r>
              <a:rPr lang="en-US" sz="1200" b="1" dirty="0" err="1"/>
              <a:t>DataFrame</a:t>
            </a:r>
            <a:r>
              <a:rPr lang="en-US" sz="1200" b="1" dirty="0"/>
              <a:t> into a text </a:t>
            </a:r>
            <a:r>
              <a:rPr lang="en-US" sz="1200" b="1" dirty="0" smtClean="0"/>
              <a:t>file</a:t>
            </a:r>
          </a:p>
          <a:p>
            <a:r>
              <a:rPr lang="en-US" sz="1200" b="1" dirty="0" err="1" smtClean="0">
                <a:solidFill>
                  <a:schemeClr val="tx1"/>
                </a:solidFill>
              </a:rPr>
              <a:t>df.to_csv</a:t>
            </a:r>
            <a:r>
              <a:rPr lang="en-US" sz="1200" b="1" dirty="0">
                <a:solidFill>
                  <a:schemeClr val="tx1"/>
                </a:solidFill>
              </a:rPr>
              <a:t>('diabetes_out.txt', header=</a:t>
            </a:r>
            <a:r>
              <a:rPr lang="en-US" sz="1200" b="1" dirty="0" err="1">
                <a:solidFill>
                  <a:schemeClr val="tx1"/>
                </a:solidFill>
              </a:rPr>
              <a:t>df.columns</a:t>
            </a:r>
            <a:r>
              <a:rPr lang="en-US" sz="1200" b="1" dirty="0">
                <a:solidFill>
                  <a:schemeClr val="tx1"/>
                </a:solidFill>
              </a:rPr>
              <a:t>, index=None, </a:t>
            </a:r>
            <a:r>
              <a:rPr lang="en-US" sz="1200" b="1" dirty="0" err="1">
                <a:solidFill>
                  <a:schemeClr val="tx1"/>
                </a:solidFill>
              </a:rPr>
              <a:t>sep</a:t>
            </a:r>
            <a:r>
              <a:rPr lang="en-US" sz="1200" b="1" dirty="0">
                <a:solidFill>
                  <a:schemeClr val="tx1"/>
                </a:solidFill>
              </a:rPr>
              <a:t>=' </a:t>
            </a:r>
            <a:r>
              <a:rPr lang="en-US" sz="1200" b="1" dirty="0" smtClean="0">
                <a:solidFill>
                  <a:schemeClr val="tx1"/>
                </a:solidFill>
              </a:rPr>
              <a:t>')</a:t>
            </a:r>
          </a:p>
          <a:p>
            <a:endParaRPr lang="en-US" sz="1200" b="1" dirty="0"/>
          </a:p>
          <a:p>
            <a:r>
              <a:rPr lang="en-US" sz="1200" b="1" dirty="0"/>
              <a:t>Outputting a </a:t>
            </a:r>
            <a:r>
              <a:rPr lang="en-US" sz="1200" b="1" dirty="0" err="1"/>
              <a:t>DataFrame</a:t>
            </a:r>
            <a:r>
              <a:rPr lang="en-US" sz="1200" b="1" dirty="0"/>
              <a:t> into an Excel </a:t>
            </a:r>
            <a:r>
              <a:rPr lang="en-US" sz="1200" b="1" dirty="0" smtClean="0"/>
              <a:t>file</a:t>
            </a:r>
          </a:p>
          <a:p>
            <a:r>
              <a:rPr lang="en-US" altLang="en-US" sz="1200" dirty="0">
                <a:solidFill>
                  <a:srgbClr val="05192D"/>
                </a:solidFill>
                <a:latin typeface="Studio-Feixen-Sans"/>
              </a:rPr>
              <a:t>Call .</a:t>
            </a:r>
            <a:r>
              <a:rPr lang="en-US" altLang="en-US" sz="1200" dirty="0" err="1">
                <a:solidFill>
                  <a:srgbClr val="05192D"/>
                </a:solidFill>
                <a:latin typeface="Studio-Feixen-Sans"/>
              </a:rPr>
              <a:t>to_excel</a:t>
            </a:r>
            <a:r>
              <a:rPr lang="en-US" altLang="en-US" sz="1200" dirty="0">
                <a:solidFill>
                  <a:srgbClr val="05192D"/>
                </a:solidFill>
                <a:latin typeface="Studio-Feixen-Sans"/>
              </a:rPr>
              <a:t>() from the </a:t>
            </a:r>
            <a:r>
              <a:rPr lang="en-US" altLang="en-US" sz="1200" dirty="0" err="1">
                <a:solidFill>
                  <a:srgbClr val="05192D"/>
                </a:solidFill>
                <a:latin typeface="Studio-Feixen-Sans"/>
              </a:rPr>
              <a:t>DataFrame</a:t>
            </a:r>
            <a:r>
              <a:rPr lang="en-US" altLang="en-US" sz="1200" dirty="0">
                <a:solidFill>
                  <a:srgbClr val="05192D"/>
                </a:solidFill>
                <a:latin typeface="Studio-Feixen-Sans"/>
              </a:rPr>
              <a:t> object to save it as a “.</a:t>
            </a:r>
            <a:r>
              <a:rPr lang="en-US" altLang="en-US" sz="1200" dirty="0" err="1">
                <a:solidFill>
                  <a:srgbClr val="05192D"/>
                </a:solidFill>
                <a:latin typeface="Studio-Feixen-Sans"/>
              </a:rPr>
              <a:t>xls</a:t>
            </a:r>
            <a:r>
              <a:rPr lang="en-US" altLang="en-US" sz="1200" dirty="0">
                <a:solidFill>
                  <a:srgbClr val="05192D"/>
                </a:solidFill>
                <a:latin typeface="Studio-Feixen-Sans"/>
              </a:rPr>
              <a:t>” or “.</a:t>
            </a:r>
            <a:r>
              <a:rPr lang="en-US" altLang="en-US" sz="1200" dirty="0" err="1">
                <a:solidFill>
                  <a:srgbClr val="05192D"/>
                </a:solidFill>
                <a:latin typeface="Studio-Feixen-Sans"/>
              </a:rPr>
              <a:t>xlsx</a:t>
            </a:r>
            <a:r>
              <a:rPr lang="en-US" altLang="en-US" sz="1200" dirty="0">
                <a:solidFill>
                  <a:srgbClr val="05192D"/>
                </a:solidFill>
                <a:latin typeface="Studio-Feixen-Sans"/>
              </a:rPr>
              <a:t>” file</a:t>
            </a:r>
            <a:endParaRPr lang="en-US" sz="1200" b="1" dirty="0"/>
          </a:p>
          <a:p>
            <a:r>
              <a:rPr lang="en-US" sz="1200" b="1" dirty="0" err="1">
                <a:solidFill>
                  <a:schemeClr val="tx1"/>
                </a:solidFill>
              </a:rPr>
              <a:t>df.to_excel</a:t>
            </a:r>
            <a:r>
              <a:rPr lang="en-US" sz="1200" b="1" dirty="0">
                <a:solidFill>
                  <a:schemeClr val="tx1"/>
                </a:solidFill>
              </a:rPr>
              <a:t>("diabetes_out.xlsx", index=False</a:t>
            </a:r>
            <a:r>
              <a:rPr lang="en-US" sz="1200" b="1" dirty="0" smtClean="0">
                <a:solidFill>
                  <a:schemeClr val="tx1"/>
                </a:solidFill>
              </a:rPr>
              <a:t>)</a:t>
            </a:r>
          </a:p>
          <a:p>
            <a:endParaRPr lang="en-US" sz="1200" b="1" dirty="0"/>
          </a:p>
          <a:p>
            <a:r>
              <a:rPr lang="en-US" sz="1000" b="1" dirty="0"/>
              <a:t>Reading Data from a URL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# Webpage </a:t>
            </a:r>
            <a:r>
              <a:rPr lang="en-US" sz="1000" b="1" dirty="0" smtClean="0">
                <a:solidFill>
                  <a:schemeClr val="tx1"/>
                </a:solidFill>
              </a:rPr>
              <a:t>URL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url</a:t>
            </a:r>
            <a:r>
              <a:rPr lang="en-US" sz="1000" b="1" dirty="0">
                <a:solidFill>
                  <a:schemeClr val="tx1"/>
                </a:solidFill>
              </a:rPr>
              <a:t> = </a:t>
            </a:r>
            <a:r>
              <a:rPr lang="en-US" sz="1000" b="1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US" sz="1000" b="1" dirty="0">
                <a:solidFill>
                  <a:schemeClr val="tx1"/>
                </a:solidFill>
                <a:hlinkClick r:id="rId3"/>
              </a:rPr>
              <a:t>://</a:t>
            </a:r>
            <a:r>
              <a:rPr lang="en-US" sz="1000" b="1" dirty="0" smtClean="0">
                <a:solidFill>
                  <a:schemeClr val="tx1"/>
                </a:solidFill>
                <a:hlinkClick r:id="rId3"/>
              </a:rPr>
              <a:t>archive.ics.uci.edu/ml/machine-learning-databases/iris/iris.data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r>
              <a:rPr lang="en-US" sz="1000" b="1" dirty="0">
                <a:solidFill>
                  <a:schemeClr val="tx1"/>
                </a:solidFill>
              </a:rPr>
              <a:t># Define the column names 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 smtClean="0">
                <a:solidFill>
                  <a:schemeClr val="tx1"/>
                </a:solidFill>
              </a:rPr>
              <a:t>col_names</a:t>
            </a:r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r>
              <a:rPr lang="en-US" sz="1000" b="1" dirty="0">
                <a:solidFill>
                  <a:schemeClr val="tx1"/>
                </a:solidFill>
              </a:rPr>
              <a:t>= ["</a:t>
            </a:r>
            <a:r>
              <a:rPr lang="en-US" sz="1000" b="1" dirty="0" err="1">
                <a:solidFill>
                  <a:schemeClr val="tx1"/>
                </a:solidFill>
              </a:rPr>
              <a:t>sepal_length_in_cm</a:t>
            </a:r>
            <a:r>
              <a:rPr lang="en-US" sz="1000" b="1" dirty="0">
                <a:solidFill>
                  <a:schemeClr val="tx1"/>
                </a:solidFill>
              </a:rPr>
              <a:t>", "</a:t>
            </a:r>
            <a:r>
              <a:rPr lang="en-US" sz="1000" b="1" dirty="0" err="1">
                <a:solidFill>
                  <a:schemeClr val="tx1"/>
                </a:solidFill>
              </a:rPr>
              <a:t>sepal_width_in_cm</a:t>
            </a:r>
            <a:r>
              <a:rPr lang="en-US" sz="1000" b="1" dirty="0">
                <a:solidFill>
                  <a:schemeClr val="tx1"/>
                </a:solidFill>
              </a:rPr>
              <a:t>", "</a:t>
            </a:r>
            <a:r>
              <a:rPr lang="en-US" sz="1000" b="1" dirty="0" err="1">
                <a:solidFill>
                  <a:schemeClr val="tx1"/>
                </a:solidFill>
              </a:rPr>
              <a:t>petal_length_in_cm</a:t>
            </a:r>
            <a:r>
              <a:rPr lang="en-US" sz="1000" b="1" dirty="0">
                <a:solidFill>
                  <a:schemeClr val="tx1"/>
                </a:solidFill>
              </a:rPr>
              <a:t>", "</a:t>
            </a:r>
            <a:r>
              <a:rPr lang="en-US" sz="1000" b="1" dirty="0" err="1">
                <a:solidFill>
                  <a:schemeClr val="tx1"/>
                </a:solidFill>
              </a:rPr>
              <a:t>petal_width_in_cm</a:t>
            </a:r>
            <a:r>
              <a:rPr lang="en-US" sz="1000" b="1" dirty="0">
                <a:solidFill>
                  <a:schemeClr val="tx1"/>
                </a:solidFill>
              </a:rPr>
              <a:t>", "class</a:t>
            </a:r>
            <a:r>
              <a:rPr lang="en-US" sz="1000" b="1" dirty="0" smtClean="0">
                <a:solidFill>
                  <a:schemeClr val="tx1"/>
                </a:solidFill>
              </a:rPr>
              <a:t>"]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r>
              <a:rPr lang="en-US" sz="1000" b="1" dirty="0">
                <a:solidFill>
                  <a:schemeClr val="tx1"/>
                </a:solidFill>
              </a:rPr>
              <a:t># Read data from </a:t>
            </a:r>
            <a:r>
              <a:rPr lang="en-US" sz="1000" b="1" dirty="0" smtClean="0">
                <a:solidFill>
                  <a:schemeClr val="tx1"/>
                </a:solidFill>
              </a:rPr>
              <a:t>URL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iris_data</a:t>
            </a:r>
            <a:r>
              <a:rPr lang="en-US" sz="1000" b="1" dirty="0">
                <a:solidFill>
                  <a:schemeClr val="tx1"/>
                </a:solidFill>
              </a:rPr>
              <a:t> = </a:t>
            </a:r>
            <a:r>
              <a:rPr lang="en-US" sz="1000" b="1" dirty="0" err="1">
                <a:solidFill>
                  <a:schemeClr val="tx1"/>
                </a:solidFill>
              </a:rPr>
              <a:t>pd.read_csv</a:t>
            </a:r>
            <a:r>
              <a:rPr lang="en-US" sz="1000" b="1" dirty="0">
                <a:solidFill>
                  <a:schemeClr val="tx1"/>
                </a:solidFill>
              </a:rPr>
              <a:t>(</a:t>
            </a:r>
            <a:r>
              <a:rPr lang="en-US" sz="1000" b="1" dirty="0" err="1">
                <a:solidFill>
                  <a:schemeClr val="tx1"/>
                </a:solidFill>
              </a:rPr>
              <a:t>url</a:t>
            </a:r>
            <a:r>
              <a:rPr lang="en-US" sz="1000" b="1" dirty="0">
                <a:solidFill>
                  <a:schemeClr val="tx1"/>
                </a:solidFill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</a:rPr>
              <a:t>names=</a:t>
            </a:r>
            <a:r>
              <a:rPr lang="en-US" sz="1000" b="1" dirty="0" err="1" smtClean="0">
                <a:solidFill>
                  <a:schemeClr val="tx1"/>
                </a:solidFill>
              </a:rPr>
              <a:t>col_names</a:t>
            </a:r>
            <a:r>
              <a:rPr lang="en-US" sz="1000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 smtClean="0">
                <a:solidFill>
                  <a:schemeClr val="tx1"/>
                </a:solidFill>
              </a:rPr>
              <a:t>iris_data.head</a:t>
            </a:r>
            <a:r>
              <a:rPr lang="en-US" sz="1000" b="1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0197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PANDAS-DATAFRAME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321056" y="436827"/>
            <a:ext cx="8089641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Dictionary as </a:t>
            </a:r>
            <a:r>
              <a:rPr lang="en-US" sz="1100" dirty="0" smtClean="0"/>
              <a:t>JSON</a:t>
            </a:r>
          </a:p>
          <a:p>
            <a:r>
              <a:rPr lang="en-US" sz="1100" b="1" dirty="0"/>
              <a:t>JSON = Python Dictionary</a:t>
            </a:r>
            <a:endParaRPr lang="en-US" sz="1100" dirty="0"/>
          </a:p>
          <a:p>
            <a:r>
              <a:rPr lang="en-US" sz="1100" dirty="0"/>
              <a:t>JSON objects have the same format as Python dictionaries.</a:t>
            </a:r>
          </a:p>
          <a:p>
            <a:endParaRPr lang="en-US" sz="1100" dirty="0" smtClean="0"/>
          </a:p>
          <a:p>
            <a:r>
              <a:rPr lang="en-US" sz="1100" b="1" u="sng" dirty="0"/>
              <a:t>Load a Python Dictionary into a </a:t>
            </a:r>
            <a:r>
              <a:rPr lang="en-US" sz="1100" b="1" u="sng" dirty="0" err="1"/>
              <a:t>DataFrame</a:t>
            </a:r>
            <a:r>
              <a:rPr lang="en-US" sz="1100" b="1" u="sng" dirty="0" smtClean="0"/>
              <a:t>:</a:t>
            </a:r>
          </a:p>
          <a:p>
            <a:endParaRPr lang="en-US" sz="1100" b="1" u="sng" dirty="0" smtClean="0"/>
          </a:p>
          <a:p>
            <a:r>
              <a:rPr lang="en-US" sz="1100" b="1" dirty="0">
                <a:solidFill>
                  <a:schemeClr val="tx1"/>
                </a:solidFill>
              </a:rPr>
              <a:t>import pandas as </a:t>
            </a:r>
            <a:r>
              <a:rPr lang="en-US" sz="1100" b="1" dirty="0" err="1">
                <a:solidFill>
                  <a:schemeClr val="tx1"/>
                </a:solidFill>
              </a:rPr>
              <a:t>pd</a:t>
            </a:r>
            <a:r>
              <a:rPr lang="en-US" sz="1100" b="1" dirty="0">
                <a:solidFill>
                  <a:schemeClr val="tx1"/>
                </a:solidFill>
              </a:rPr>
              <a:t/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000" b="1" dirty="0" smtClean="0">
                <a:solidFill>
                  <a:schemeClr val="tx1"/>
                </a:solidFill>
              </a:rPr>
              <a:t>data </a:t>
            </a:r>
            <a:r>
              <a:rPr lang="en-US" sz="1000" b="1" dirty="0">
                <a:solidFill>
                  <a:schemeClr val="tx1"/>
                </a:solidFill>
              </a:rPr>
              <a:t>= {</a:t>
            </a: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"Duration":{</a:t>
            </a: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  "0":60,</a:t>
            </a: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  "1":</a:t>
            </a:r>
            <a:r>
              <a:rPr lang="en-US" sz="1000" b="1" dirty="0" smtClean="0">
                <a:solidFill>
                  <a:schemeClr val="tx1"/>
                </a:solidFill>
              </a:rPr>
              <a:t>60</a:t>
            </a: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</a:t>
            </a:r>
            <a:r>
              <a:rPr lang="en-US" sz="1000" b="1" dirty="0" smtClean="0">
                <a:solidFill>
                  <a:schemeClr val="tx1"/>
                </a:solidFill>
              </a:rPr>
              <a:t>},</a:t>
            </a: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"Pulse":{</a:t>
            </a: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  "0":110,</a:t>
            </a: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  "1":</a:t>
            </a:r>
            <a:r>
              <a:rPr lang="en-US" sz="1000" b="1" dirty="0" smtClean="0">
                <a:solidFill>
                  <a:schemeClr val="tx1"/>
                </a:solidFill>
              </a:rPr>
              <a:t>117</a:t>
            </a: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</a:t>
            </a:r>
            <a:r>
              <a:rPr lang="en-US" sz="1000" b="1" dirty="0" smtClean="0">
                <a:solidFill>
                  <a:schemeClr val="tx1"/>
                </a:solidFill>
              </a:rPr>
              <a:t>},</a:t>
            </a: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"</a:t>
            </a:r>
            <a:r>
              <a:rPr lang="en-US" sz="1000" b="1" dirty="0" err="1">
                <a:solidFill>
                  <a:schemeClr val="tx1"/>
                </a:solidFill>
              </a:rPr>
              <a:t>Maxpulse</a:t>
            </a:r>
            <a:r>
              <a:rPr lang="en-US" sz="1000" b="1" dirty="0">
                <a:solidFill>
                  <a:schemeClr val="tx1"/>
                </a:solidFill>
              </a:rPr>
              <a:t>":{</a:t>
            </a: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  "0":130,</a:t>
            </a: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  "1":</a:t>
            </a:r>
            <a:r>
              <a:rPr lang="en-US" sz="1000" b="1" dirty="0" smtClean="0">
                <a:solidFill>
                  <a:schemeClr val="tx1"/>
                </a:solidFill>
              </a:rPr>
              <a:t>145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  </a:t>
            </a:r>
            <a:r>
              <a:rPr lang="en-US" sz="1000" b="1" dirty="0" smtClean="0">
                <a:solidFill>
                  <a:schemeClr val="tx1"/>
                </a:solidFill>
              </a:rPr>
              <a:t>},</a:t>
            </a: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"Calories":{</a:t>
            </a: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  "0":409,</a:t>
            </a: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  "1":</a:t>
            </a:r>
            <a:r>
              <a:rPr lang="en-US" sz="1000" b="1" dirty="0" smtClean="0">
                <a:solidFill>
                  <a:schemeClr val="tx1"/>
                </a:solidFill>
              </a:rPr>
              <a:t>479</a:t>
            </a:r>
            <a:r>
              <a:rPr lang="en-US" sz="1000" b="1" dirty="0">
                <a:solidFill>
                  <a:schemeClr val="tx1"/>
                </a:solidFill>
              </a:rPr>
              <a:t>   </a:t>
            </a: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 }</a:t>
            </a: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}</a:t>
            </a: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 err="1">
                <a:solidFill>
                  <a:schemeClr val="tx1"/>
                </a:solidFill>
              </a:rPr>
              <a:t>df</a:t>
            </a:r>
            <a:r>
              <a:rPr lang="en-US" sz="1000" b="1" dirty="0">
                <a:solidFill>
                  <a:schemeClr val="tx1"/>
                </a:solidFill>
              </a:rPr>
              <a:t> = </a:t>
            </a:r>
            <a:r>
              <a:rPr lang="en-US" sz="1000" b="1" dirty="0" err="1">
                <a:solidFill>
                  <a:schemeClr val="tx1"/>
                </a:solidFill>
              </a:rPr>
              <a:t>pd.DataFrame</a:t>
            </a:r>
            <a:r>
              <a:rPr lang="en-US" sz="1000" b="1" dirty="0">
                <a:solidFill>
                  <a:schemeClr val="tx1"/>
                </a:solidFill>
              </a:rPr>
              <a:t>(data)</a:t>
            </a: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 smtClean="0">
                <a:solidFill>
                  <a:schemeClr val="tx1"/>
                </a:solidFill>
              </a:rPr>
              <a:t>print(</a:t>
            </a:r>
            <a:r>
              <a:rPr lang="en-US" sz="1000" b="1" dirty="0" err="1" smtClean="0">
                <a:solidFill>
                  <a:schemeClr val="tx1"/>
                </a:solidFill>
              </a:rPr>
              <a:t>df</a:t>
            </a:r>
            <a:r>
              <a:rPr lang="en-US" sz="1000" b="1" dirty="0">
                <a:solidFill>
                  <a:schemeClr val="tx1"/>
                </a:solidFill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400158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PANDAS-DATAFRAME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321056" y="436827"/>
            <a:ext cx="80896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Viewing and understanding </a:t>
            </a:r>
            <a:r>
              <a:rPr lang="en-US" b="1" dirty="0" err="1"/>
              <a:t>DataFrames</a:t>
            </a:r>
            <a:r>
              <a:rPr lang="en-US" b="1"/>
              <a:t> using pandas </a:t>
            </a:r>
          </a:p>
        </p:txBody>
      </p:sp>
    </p:spTree>
    <p:extLst>
      <p:ext uri="{BB962C8B-B14F-4D97-AF65-F5344CB8AC3E}">
        <p14:creationId xmlns:p14="http://schemas.microsoft.com/office/powerpoint/2010/main" val="319429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PANDAS</a:t>
            </a:r>
            <a:r>
              <a:rPr lang="en-US" sz="2400" b="1" dirty="0" smtClean="0"/>
              <a:t> [</a:t>
            </a:r>
            <a:r>
              <a:rPr lang="en-US" sz="2400" b="1" dirty="0" smtClean="0"/>
              <a:t>DATASET MANIPULATION</a:t>
            </a:r>
            <a:r>
              <a:rPr lang="en-US" sz="2400" b="1" dirty="0" smtClean="0"/>
              <a:t>]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45747" y="520364"/>
            <a:ext cx="80896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What is pandas?</a:t>
            </a:r>
          </a:p>
          <a:p>
            <a:r>
              <a:rPr lang="en-US" sz="1200" dirty="0"/>
              <a:t>pandas is a data manipulation package in Python for tabular data. That is, data in the form of rows and columns, also known as </a:t>
            </a:r>
            <a:r>
              <a:rPr lang="en-US" sz="1200" dirty="0" err="1"/>
              <a:t>DataFrames</a:t>
            </a:r>
            <a:r>
              <a:rPr lang="en-US" sz="1200" dirty="0"/>
              <a:t>. Intuitively, you can think of a </a:t>
            </a:r>
            <a:r>
              <a:rPr lang="en-US" sz="1200" dirty="0" err="1"/>
              <a:t>DataFrame</a:t>
            </a:r>
            <a:r>
              <a:rPr lang="en-US" sz="1200" dirty="0"/>
              <a:t> as an Excel sheet. 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/>
              <a:t>pandas’ functionality includes data transformations, like </a:t>
            </a:r>
            <a:r>
              <a:rPr lang="en-US" sz="1200" b="1" dirty="0">
                <a:hlinkClick r:id="rId3"/>
              </a:rPr>
              <a:t>sorting rows</a:t>
            </a:r>
            <a:r>
              <a:rPr lang="en-US" sz="1200" dirty="0"/>
              <a:t> and taking subsets, to calculating summary statistics such as the mean, reshaping </a:t>
            </a:r>
            <a:r>
              <a:rPr lang="en-US" sz="1200" dirty="0" err="1"/>
              <a:t>DataFrames</a:t>
            </a:r>
            <a:r>
              <a:rPr lang="en-US" sz="1200" dirty="0"/>
              <a:t>, and joining </a:t>
            </a:r>
            <a:r>
              <a:rPr lang="en-US" sz="1200" dirty="0" err="1"/>
              <a:t>DataFrames</a:t>
            </a:r>
            <a:r>
              <a:rPr lang="en-US" sz="1200" dirty="0"/>
              <a:t> together. pandas works well with other popular Python data science packages, often called the </a:t>
            </a:r>
            <a:r>
              <a:rPr lang="en-US" sz="1200" dirty="0" err="1"/>
              <a:t>PyData</a:t>
            </a:r>
            <a:r>
              <a:rPr lang="en-US" sz="1200" dirty="0"/>
              <a:t> ecosystem, </a:t>
            </a:r>
            <a:r>
              <a:rPr lang="en-US" sz="1200" dirty="0" smtClean="0"/>
              <a:t>including:</a:t>
            </a:r>
          </a:p>
          <a:p>
            <a:endParaRPr lang="en-US" sz="1200" dirty="0"/>
          </a:p>
          <a:p>
            <a:r>
              <a:rPr lang="en-US" sz="1200" b="1" dirty="0" err="1">
                <a:hlinkClick r:id="rId4"/>
              </a:rPr>
              <a:t>NumPy</a:t>
            </a:r>
            <a:r>
              <a:rPr lang="en-US" sz="1200" dirty="0"/>
              <a:t> for numerical computing</a:t>
            </a:r>
          </a:p>
          <a:p>
            <a:r>
              <a:rPr lang="en-US" sz="1200" b="1" dirty="0" err="1">
                <a:hlinkClick r:id="rId5"/>
              </a:rPr>
              <a:t>Matplotlib</a:t>
            </a:r>
            <a:r>
              <a:rPr lang="en-US" sz="1200" b="1" dirty="0"/>
              <a:t>,</a:t>
            </a:r>
            <a:r>
              <a:rPr lang="en-US" sz="1200" b="1" dirty="0">
                <a:hlinkClick r:id="rId6"/>
              </a:rPr>
              <a:t> </a:t>
            </a:r>
            <a:r>
              <a:rPr lang="en-US" sz="1200" b="1" dirty="0" err="1">
                <a:hlinkClick r:id="rId6"/>
              </a:rPr>
              <a:t>Seaborn</a:t>
            </a:r>
            <a:r>
              <a:rPr lang="en-US" sz="1200" b="1" dirty="0"/>
              <a:t>,</a:t>
            </a:r>
            <a:r>
              <a:rPr lang="en-US" sz="1200" b="1" dirty="0">
                <a:hlinkClick r:id="rId7"/>
              </a:rPr>
              <a:t> </a:t>
            </a:r>
            <a:r>
              <a:rPr lang="en-US" sz="1200" b="1" dirty="0" err="1">
                <a:hlinkClick r:id="rId7"/>
              </a:rPr>
              <a:t>Plotly</a:t>
            </a:r>
            <a:r>
              <a:rPr lang="en-US" sz="1200" dirty="0"/>
              <a:t>, and other data visualization packages</a:t>
            </a:r>
          </a:p>
          <a:p>
            <a:r>
              <a:rPr lang="en-US" sz="1200" b="1" dirty="0" err="1">
                <a:hlinkClick r:id="rId8"/>
              </a:rPr>
              <a:t>scikit</a:t>
            </a:r>
            <a:r>
              <a:rPr lang="en-US" sz="1200" b="1" dirty="0">
                <a:hlinkClick r:id="rId8"/>
              </a:rPr>
              <a:t>-learn</a:t>
            </a:r>
            <a:r>
              <a:rPr lang="en-US" sz="1200" b="1" dirty="0"/>
              <a:t> </a:t>
            </a:r>
            <a:r>
              <a:rPr lang="en-US" sz="1200" dirty="0"/>
              <a:t>for machine </a:t>
            </a:r>
            <a:r>
              <a:rPr lang="en-US" sz="1200" dirty="0" smtClean="0"/>
              <a:t>learning</a:t>
            </a:r>
          </a:p>
          <a:p>
            <a:endParaRPr lang="en-US" sz="1200" dirty="0"/>
          </a:p>
          <a:p>
            <a:r>
              <a:rPr lang="en-US" sz="1200" b="1" dirty="0"/>
              <a:t>What is pandas used for?</a:t>
            </a:r>
          </a:p>
          <a:p>
            <a:r>
              <a:rPr lang="en-US" sz="1200" dirty="0"/>
              <a:t>pandas is used throughout the data analysis workflow. With pandas, you can</a:t>
            </a:r>
            <a:r>
              <a:rPr lang="en-US" sz="1200" dirty="0" smtClean="0"/>
              <a:t>:</a:t>
            </a:r>
          </a:p>
          <a:p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Import datasets from databases, spreadsheets, comma-separated values (CSV) files, and more.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Clean datasets, for example, by dealing with missing values.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Tidy datasets by reshaping their structure into a suitable format for analysis.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Aggregate data by calculating summary statistics such as the mean of columns, correlation between them, and more.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Visualize datasets and uncover insights</a:t>
            </a:r>
            <a:r>
              <a:rPr lang="en-US" sz="12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3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PANDAS</a:t>
            </a:r>
            <a:r>
              <a:rPr lang="en-US" sz="2400" b="1" dirty="0" smtClean="0"/>
              <a:t> [</a:t>
            </a:r>
            <a:r>
              <a:rPr lang="en-US" sz="2400" b="1" dirty="0" smtClean="0"/>
              <a:t>DATASET MANIPULATION</a:t>
            </a:r>
            <a:r>
              <a:rPr lang="en-US" sz="2400" b="1" dirty="0" smtClean="0"/>
              <a:t>]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45747" y="520364"/>
            <a:ext cx="808964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Pandas</a:t>
            </a:r>
            <a:r>
              <a:rPr lang="en-US" dirty="0" smtClean="0"/>
              <a:t> </a:t>
            </a:r>
            <a:r>
              <a:rPr lang="en-US" dirty="0"/>
              <a:t>is a Python library.</a:t>
            </a:r>
          </a:p>
          <a:p>
            <a:r>
              <a:rPr lang="en-US" dirty="0"/>
              <a:t>Pandas is used to </a:t>
            </a:r>
            <a:r>
              <a:rPr lang="en-US" dirty="0" smtClean="0"/>
              <a:t>manipulate and analyze datasets.</a:t>
            </a:r>
          </a:p>
          <a:p>
            <a:r>
              <a:rPr lang="en-US" dirty="0"/>
              <a:t>It has functions for analyzing, cleaning, exploring, and manipulating data.</a:t>
            </a:r>
            <a:endParaRPr lang="en-US" dirty="0" smtClean="0"/>
          </a:p>
          <a:p>
            <a:endParaRPr lang="en-US" dirty="0"/>
          </a:p>
          <a:p>
            <a:r>
              <a:rPr lang="en-US" b="1" u="sng" dirty="0" smtClean="0"/>
              <a:t>INSTALLATION:</a:t>
            </a:r>
          </a:p>
          <a:p>
            <a:r>
              <a:rPr lang="en-US" dirty="0"/>
              <a:t>If you have </a:t>
            </a:r>
            <a:r>
              <a:rPr lang="en-US" dirty="0">
                <a:hlinkClick r:id="rId3"/>
              </a:rPr>
              <a:t>Python</a:t>
            </a:r>
            <a:r>
              <a:rPr lang="en-US" dirty="0"/>
              <a:t> and </a:t>
            </a:r>
            <a:r>
              <a:rPr lang="en-US" dirty="0">
                <a:hlinkClick r:id="rId4"/>
              </a:rPr>
              <a:t>PIP</a:t>
            </a:r>
            <a:r>
              <a:rPr lang="en-US" dirty="0"/>
              <a:t> already installed on a system, then installation of </a:t>
            </a:r>
            <a:r>
              <a:rPr lang="en-US" dirty="0" smtClean="0"/>
              <a:t>Pandas</a:t>
            </a:r>
            <a:r>
              <a:rPr lang="en-US" dirty="0" smtClean="0"/>
              <a:t> </a:t>
            </a:r>
            <a:r>
              <a:rPr lang="en-US" dirty="0"/>
              <a:t>is very easy.</a:t>
            </a:r>
          </a:p>
          <a:p>
            <a:r>
              <a:rPr lang="en-US" dirty="0"/>
              <a:t>Install it using this command:</a:t>
            </a:r>
          </a:p>
          <a:p>
            <a:endParaRPr lang="en-US" dirty="0" smtClean="0"/>
          </a:p>
          <a:p>
            <a:r>
              <a:rPr lang="en-US" b="1" dirty="0">
                <a:solidFill>
                  <a:schemeClr val="tx1"/>
                </a:solidFill>
              </a:rPr>
              <a:t>pip install </a:t>
            </a:r>
            <a:r>
              <a:rPr lang="en-US" b="1" dirty="0" smtClean="0">
                <a:solidFill>
                  <a:schemeClr val="tx1"/>
                </a:solidFill>
              </a:rPr>
              <a:t>pandas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u="sng" dirty="0"/>
              <a:t>Import </a:t>
            </a:r>
            <a:r>
              <a:rPr lang="en-US" b="1" u="sng" dirty="0" err="1"/>
              <a:t>NumPy</a:t>
            </a:r>
            <a:endParaRPr lang="en-US" b="1" u="sng" dirty="0"/>
          </a:p>
          <a:p>
            <a:r>
              <a:rPr lang="en-US" dirty="0"/>
              <a:t>Once </a:t>
            </a:r>
            <a:r>
              <a:rPr lang="en-US" dirty="0" err="1"/>
              <a:t>NumPy</a:t>
            </a:r>
            <a:r>
              <a:rPr lang="en-US" dirty="0"/>
              <a:t> is installed, import it in your applications by adding the import keyword:</a:t>
            </a:r>
          </a:p>
          <a:p>
            <a:r>
              <a:rPr lang="en-US" b="1" dirty="0">
                <a:solidFill>
                  <a:schemeClr val="tx1"/>
                </a:solidFill>
              </a:rPr>
              <a:t>import </a:t>
            </a:r>
            <a:r>
              <a:rPr lang="en-US" b="1" dirty="0" smtClean="0">
                <a:solidFill>
                  <a:schemeClr val="tx1"/>
                </a:solidFill>
              </a:rPr>
              <a:t>pandas as </a:t>
            </a:r>
            <a:r>
              <a:rPr lang="en-US" b="1" dirty="0" err="1" smtClean="0">
                <a:solidFill>
                  <a:schemeClr val="tx1"/>
                </a:solidFill>
              </a:rPr>
              <a:t>pd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>
                <a:solidFill>
                  <a:schemeClr val="tx1"/>
                </a:solidFill>
              </a:rPr>
              <a:t>mydataset</a:t>
            </a:r>
            <a:r>
              <a:rPr lang="en-US" b="1" dirty="0">
                <a:solidFill>
                  <a:schemeClr val="tx1"/>
                </a:solidFill>
              </a:rPr>
              <a:t> = {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  'cars': ["BMW", "Volvo", "Ford"],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  '</a:t>
            </a:r>
            <a:r>
              <a:rPr lang="en-US" b="1" dirty="0" err="1">
                <a:solidFill>
                  <a:schemeClr val="tx1"/>
                </a:solidFill>
              </a:rPr>
              <a:t>passings</a:t>
            </a:r>
            <a:r>
              <a:rPr lang="en-US" b="1" dirty="0">
                <a:solidFill>
                  <a:schemeClr val="tx1"/>
                </a:solidFill>
              </a:rPr>
              <a:t>': [3, 7, 2]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}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 smtClean="0">
                <a:solidFill>
                  <a:schemeClr val="tx1"/>
                </a:solidFill>
              </a:rPr>
              <a:t>myvar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= </a:t>
            </a:r>
            <a:r>
              <a:rPr lang="en-US" b="1" dirty="0" err="1" smtClean="0">
                <a:solidFill>
                  <a:schemeClr val="tx1"/>
                </a:solidFill>
              </a:rPr>
              <a:t>pd.DataFrame</a:t>
            </a: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 err="1" smtClean="0">
                <a:solidFill>
                  <a:schemeClr val="tx1"/>
                </a:solidFill>
              </a:rPr>
              <a:t>mydataset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print(</a:t>
            </a:r>
            <a:r>
              <a:rPr lang="en-US" b="1" dirty="0" err="1" smtClean="0">
                <a:solidFill>
                  <a:schemeClr val="tx1"/>
                </a:solidFill>
              </a:rPr>
              <a:t>myvar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41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PANDAS-SERIES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45747" y="520364"/>
            <a:ext cx="8089641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What is a Series?</a:t>
            </a:r>
          </a:p>
          <a:p>
            <a:r>
              <a:rPr lang="en-US" dirty="0"/>
              <a:t>A Pandas Series is like a column in a table.</a:t>
            </a:r>
          </a:p>
          <a:p>
            <a:r>
              <a:rPr lang="en-US" dirty="0"/>
              <a:t>It is a one-dimensional array holding data of any type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Create a simple Pandas Series from a list</a:t>
            </a:r>
            <a:r>
              <a:rPr lang="en-US" b="1" dirty="0" smtClean="0"/>
              <a:t>:</a:t>
            </a:r>
          </a:p>
          <a:p>
            <a:r>
              <a:rPr lang="en-US" b="1" dirty="0">
                <a:solidFill>
                  <a:schemeClr val="tx1"/>
                </a:solidFill>
              </a:rPr>
              <a:t>import pandas as </a:t>
            </a:r>
            <a:r>
              <a:rPr lang="en-US" b="1" dirty="0" err="1" smtClean="0">
                <a:solidFill>
                  <a:schemeClr val="tx1"/>
                </a:solidFill>
              </a:rPr>
              <a:t>pd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= [1, 7, 2]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 smtClean="0">
                <a:solidFill>
                  <a:schemeClr val="tx1"/>
                </a:solidFill>
              </a:rPr>
              <a:t>myvar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= </a:t>
            </a:r>
            <a:r>
              <a:rPr lang="en-US" b="1" dirty="0" err="1">
                <a:solidFill>
                  <a:schemeClr val="tx1"/>
                </a:solidFill>
              </a:rPr>
              <a:t>pd.Series</a:t>
            </a:r>
            <a:r>
              <a:rPr lang="en-US" b="1" dirty="0">
                <a:solidFill>
                  <a:schemeClr val="tx1"/>
                </a:solidFill>
              </a:rPr>
              <a:t>(a)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print(</a:t>
            </a:r>
            <a:r>
              <a:rPr lang="en-US" b="1" dirty="0" err="1" smtClean="0">
                <a:solidFill>
                  <a:schemeClr val="tx1"/>
                </a:solidFill>
              </a:rPr>
              <a:t>myvar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u="sng" dirty="0">
                <a:latin typeface="Segoe UI" panose="020B0502040204020203" pitchFamily="34" charset="0"/>
                <a:cs typeface="Segoe UI" panose="020B0502040204020203" pitchFamily="34" charset="0"/>
              </a:rPr>
              <a:t>Create Labels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Verdana" panose="020B0604030504040204" pitchFamily="34" charset="0"/>
              </a:rPr>
              <a:t>With the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index</a:t>
            </a:r>
            <a:r>
              <a:rPr lang="en-US" altLang="en-US" dirty="0">
                <a:latin typeface="Verdana" panose="020B0604030504040204" pitchFamily="34" charset="0"/>
              </a:rPr>
              <a:t> argument, you can name your own </a:t>
            </a:r>
            <a:r>
              <a:rPr lang="en-US" altLang="en-US" dirty="0" smtClean="0">
                <a:latin typeface="Verdana" panose="020B0604030504040204" pitchFamily="34" charset="0"/>
              </a:rPr>
              <a:t>labels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b="1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b="1" dirty="0">
                <a:solidFill>
                  <a:schemeClr val="tx1"/>
                </a:solidFill>
              </a:rPr>
              <a:t>import pandas as </a:t>
            </a:r>
            <a:r>
              <a:rPr lang="en-US" b="1" dirty="0" err="1">
                <a:solidFill>
                  <a:schemeClr val="tx1"/>
                </a:solidFill>
              </a:rPr>
              <a:t>pd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= [1, 7, 2]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 smtClean="0">
                <a:solidFill>
                  <a:schemeClr val="tx1"/>
                </a:solidFill>
              </a:rPr>
              <a:t>myvar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= </a:t>
            </a:r>
            <a:r>
              <a:rPr lang="en-US" b="1" dirty="0" err="1">
                <a:solidFill>
                  <a:schemeClr val="tx1"/>
                </a:solidFill>
              </a:rPr>
              <a:t>pd.Series</a:t>
            </a:r>
            <a:r>
              <a:rPr lang="en-US" b="1" dirty="0">
                <a:solidFill>
                  <a:schemeClr val="tx1"/>
                </a:solidFill>
              </a:rPr>
              <a:t>(a, index = ["x", "y", "z"])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print(</a:t>
            </a:r>
            <a:r>
              <a:rPr lang="en-US" b="1" dirty="0" err="1">
                <a:solidFill>
                  <a:schemeClr val="tx1"/>
                </a:solidFill>
              </a:rPr>
              <a:t>myvar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570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PANDAS-SERIES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45747" y="520364"/>
            <a:ext cx="808964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Key/Value Objects as Series</a:t>
            </a:r>
          </a:p>
          <a:p>
            <a:r>
              <a:rPr lang="en-US" dirty="0"/>
              <a:t>You can also use a key/value object, like a dictionary, when creating a Series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Create a simple Pandas Series from a dictionary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r>
              <a:rPr lang="en-US" b="1" dirty="0">
                <a:solidFill>
                  <a:schemeClr val="tx1"/>
                </a:solidFill>
              </a:rPr>
              <a:t>import pandas as </a:t>
            </a:r>
            <a:r>
              <a:rPr lang="en-US" b="1" dirty="0" err="1" smtClean="0">
                <a:solidFill>
                  <a:schemeClr val="tx1"/>
                </a:solidFill>
              </a:rPr>
              <a:t>pd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calories </a:t>
            </a:r>
            <a:r>
              <a:rPr lang="en-US" b="1" dirty="0">
                <a:solidFill>
                  <a:schemeClr val="tx1"/>
                </a:solidFill>
              </a:rPr>
              <a:t>= {"day1": 420, "day2": 380, "day3": 390}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 smtClean="0">
                <a:solidFill>
                  <a:schemeClr val="tx1"/>
                </a:solidFill>
              </a:rPr>
              <a:t>myvar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= </a:t>
            </a:r>
            <a:r>
              <a:rPr lang="en-US" b="1" dirty="0" err="1">
                <a:solidFill>
                  <a:schemeClr val="tx1"/>
                </a:solidFill>
              </a:rPr>
              <a:t>pd.Series</a:t>
            </a:r>
            <a:r>
              <a:rPr lang="en-US" b="1" dirty="0">
                <a:solidFill>
                  <a:schemeClr val="tx1"/>
                </a:solidFill>
              </a:rPr>
              <a:t>(calories)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print(</a:t>
            </a:r>
            <a:r>
              <a:rPr lang="en-US" b="1" dirty="0" err="1" smtClean="0">
                <a:solidFill>
                  <a:schemeClr val="tx1"/>
                </a:solidFill>
              </a:rPr>
              <a:t>myvar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endParaRPr lang="en-US" dirty="0" smtClean="0"/>
          </a:p>
          <a:p>
            <a:r>
              <a:rPr lang="en-US" b="1" dirty="0"/>
              <a:t>Create a Series using only data from "day1" and "day2</a:t>
            </a:r>
            <a:r>
              <a:rPr lang="en-US" b="1" dirty="0" smtClean="0"/>
              <a:t>":</a:t>
            </a:r>
          </a:p>
          <a:p>
            <a:endParaRPr lang="en-US" b="1" dirty="0" smtClean="0"/>
          </a:p>
          <a:p>
            <a:r>
              <a:rPr lang="en-US" b="1" dirty="0">
                <a:solidFill>
                  <a:schemeClr val="tx1"/>
                </a:solidFill>
              </a:rPr>
              <a:t>import pandas as </a:t>
            </a:r>
            <a:r>
              <a:rPr lang="en-US" b="1" dirty="0" err="1">
                <a:solidFill>
                  <a:schemeClr val="tx1"/>
                </a:solidFill>
              </a:rPr>
              <a:t>pd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calories </a:t>
            </a:r>
            <a:r>
              <a:rPr lang="en-US" b="1" dirty="0">
                <a:solidFill>
                  <a:schemeClr val="tx1"/>
                </a:solidFill>
              </a:rPr>
              <a:t>= {"day1": 420, "day2": 380, "day3": 390}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 smtClean="0">
                <a:solidFill>
                  <a:schemeClr val="tx1"/>
                </a:solidFill>
              </a:rPr>
              <a:t>myvar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= </a:t>
            </a:r>
            <a:r>
              <a:rPr lang="en-US" b="1" dirty="0" err="1">
                <a:solidFill>
                  <a:schemeClr val="tx1"/>
                </a:solidFill>
              </a:rPr>
              <a:t>pd.Series</a:t>
            </a:r>
            <a:r>
              <a:rPr lang="en-US" b="1" dirty="0">
                <a:solidFill>
                  <a:schemeClr val="tx1"/>
                </a:solidFill>
              </a:rPr>
              <a:t>(calories, index = ["day1", "day2"])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print(</a:t>
            </a:r>
            <a:r>
              <a:rPr lang="en-US" b="1" dirty="0" err="1" smtClean="0">
                <a:solidFill>
                  <a:schemeClr val="tx1"/>
                </a:solidFill>
              </a:rPr>
              <a:t>myvar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735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PANDAS-DATAFRAME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327983" y="526882"/>
            <a:ext cx="808964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smtClean="0"/>
              <a:t>What </a:t>
            </a:r>
            <a:r>
              <a:rPr lang="en-US" sz="1200" b="1" u="sng" dirty="0"/>
              <a:t>is a </a:t>
            </a:r>
            <a:r>
              <a:rPr lang="en-US" sz="1200" b="1" u="sng" dirty="0" err="1"/>
              <a:t>DataFrame</a:t>
            </a:r>
            <a:r>
              <a:rPr lang="en-US" sz="1200" b="1" u="sng" dirty="0"/>
              <a:t>?</a:t>
            </a:r>
          </a:p>
          <a:p>
            <a:r>
              <a:rPr lang="en-US" sz="1200" dirty="0"/>
              <a:t>A Pandas </a:t>
            </a:r>
            <a:r>
              <a:rPr lang="en-US" sz="1200" dirty="0" err="1"/>
              <a:t>DataFrame</a:t>
            </a:r>
            <a:r>
              <a:rPr lang="en-US" sz="1200" dirty="0"/>
              <a:t> is a 2 dimensional data structure, like a 2 dimensional array, or a table with rows and </a:t>
            </a:r>
            <a:r>
              <a:rPr lang="en-US" sz="1200" dirty="0" smtClean="0"/>
              <a:t>columns while the Series </a:t>
            </a:r>
            <a:r>
              <a:rPr lang="en-US" sz="1200" dirty="0"/>
              <a:t>is like a column, a </a:t>
            </a:r>
            <a:r>
              <a:rPr lang="en-US" sz="1200" dirty="0" err="1"/>
              <a:t>DataFrame</a:t>
            </a:r>
            <a:r>
              <a:rPr lang="en-US" sz="1200" dirty="0"/>
              <a:t> is the whole table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b="1" dirty="0"/>
              <a:t>Create a </a:t>
            </a:r>
            <a:r>
              <a:rPr lang="en-US" sz="1200" b="1" dirty="0" err="1"/>
              <a:t>DataFrame</a:t>
            </a:r>
            <a:r>
              <a:rPr lang="en-US" sz="1200" b="1" dirty="0"/>
              <a:t> from two Series</a:t>
            </a:r>
            <a:r>
              <a:rPr lang="en-US" sz="1200" b="1" dirty="0" smtClean="0"/>
              <a:t>: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tx1"/>
                </a:solidFill>
              </a:rPr>
              <a:t>import pandas as </a:t>
            </a:r>
            <a:r>
              <a:rPr lang="en-US" sz="1200" b="1" dirty="0" err="1">
                <a:solidFill>
                  <a:schemeClr val="tx1"/>
                </a:solidFill>
              </a:rPr>
              <a:t>pd</a:t>
            </a:r>
            <a:r>
              <a:rPr lang="en-US" sz="1200" b="1" dirty="0">
                <a:solidFill>
                  <a:schemeClr val="tx1"/>
                </a:solidFill>
              </a:rPr>
              <a:t/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smtClean="0">
                <a:solidFill>
                  <a:schemeClr val="tx1"/>
                </a:solidFill>
              </a:rPr>
              <a:t>data </a:t>
            </a:r>
            <a:r>
              <a:rPr lang="en-US" sz="1200" b="1" dirty="0">
                <a:solidFill>
                  <a:schemeClr val="tx1"/>
                </a:solidFill>
              </a:rPr>
              <a:t>= {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  "calories": [420, 380, 390],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  "duration": [50, 40, 45]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}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 smtClean="0">
                <a:solidFill>
                  <a:schemeClr val="tx1"/>
                </a:solidFill>
              </a:rPr>
              <a:t>myvar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= </a:t>
            </a:r>
            <a:r>
              <a:rPr lang="en-US" sz="1200" b="1" dirty="0" err="1">
                <a:solidFill>
                  <a:schemeClr val="tx1"/>
                </a:solidFill>
              </a:rPr>
              <a:t>pd.DataFrame</a:t>
            </a:r>
            <a:r>
              <a:rPr lang="en-US" sz="1200" b="1" dirty="0">
                <a:solidFill>
                  <a:schemeClr val="tx1"/>
                </a:solidFill>
              </a:rPr>
              <a:t>(data)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smtClean="0">
                <a:solidFill>
                  <a:schemeClr val="tx1"/>
                </a:solidFill>
              </a:rPr>
              <a:t>print(</a:t>
            </a:r>
            <a:r>
              <a:rPr lang="en-US" sz="1200" b="1" dirty="0" err="1" smtClean="0">
                <a:solidFill>
                  <a:schemeClr val="tx1"/>
                </a:solidFill>
              </a:rPr>
              <a:t>myvar</a:t>
            </a:r>
            <a:r>
              <a:rPr lang="en-US" sz="1200" b="1" dirty="0" smtClean="0">
                <a:solidFill>
                  <a:schemeClr val="tx1"/>
                </a:solidFill>
              </a:rPr>
              <a:t>)</a:t>
            </a:r>
          </a:p>
          <a:p>
            <a:endParaRPr lang="en-US" sz="1200" b="1" dirty="0" smtClean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Locate Row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latin typeface="Verdana" panose="020B0604030504040204" pitchFamily="34" charset="0"/>
              </a:rPr>
              <a:t>As you can see from the result above, the </a:t>
            </a:r>
            <a:r>
              <a:rPr lang="en-US" altLang="en-US" sz="1200" dirty="0" err="1">
                <a:latin typeface="Verdana" panose="020B0604030504040204" pitchFamily="34" charset="0"/>
              </a:rPr>
              <a:t>DataFrame</a:t>
            </a:r>
            <a:r>
              <a:rPr lang="en-US" altLang="en-US" sz="1200" dirty="0">
                <a:latin typeface="Verdana" panose="020B0604030504040204" pitchFamily="34" charset="0"/>
              </a:rPr>
              <a:t> is like a table with rows and columns.</a:t>
            </a:r>
            <a:endParaRPr lang="en-US" altLang="en-US" sz="12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latin typeface="Verdana" panose="020B0604030504040204" pitchFamily="34" charset="0"/>
              </a:rPr>
              <a:t>Pandas use the </a:t>
            </a:r>
            <a:r>
              <a:rPr lang="en-US" altLang="en-US" sz="1200" dirty="0" err="1">
                <a:solidFill>
                  <a:srgbClr val="DC143C"/>
                </a:solidFill>
                <a:latin typeface="Consolas" panose="020B0609020204030204" pitchFamily="49" charset="0"/>
              </a:rPr>
              <a:t>loc</a:t>
            </a:r>
            <a:r>
              <a:rPr lang="en-US" altLang="en-US" sz="1200" dirty="0">
                <a:latin typeface="Verdana" panose="020B0604030504040204" pitchFamily="34" charset="0"/>
              </a:rPr>
              <a:t> attribute to return one or more specified row(s)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#refer to the row index: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print(</a:t>
            </a:r>
            <a:r>
              <a:rPr lang="en-US" sz="1200" b="1" dirty="0" err="1">
                <a:solidFill>
                  <a:schemeClr val="tx1"/>
                </a:solidFill>
              </a:rPr>
              <a:t>df.loc</a:t>
            </a:r>
            <a:r>
              <a:rPr lang="en-US" sz="1200" b="1" dirty="0">
                <a:solidFill>
                  <a:schemeClr val="tx1"/>
                </a:solidFill>
              </a:rPr>
              <a:t>[0</a:t>
            </a:r>
            <a:r>
              <a:rPr lang="en-US" sz="1200" b="1" dirty="0" smtClean="0">
                <a:solidFill>
                  <a:schemeClr val="tx1"/>
                </a:solidFill>
              </a:rPr>
              <a:t>])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#use a list of indexes: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print(</a:t>
            </a:r>
            <a:r>
              <a:rPr lang="en-US" sz="1200" b="1" dirty="0" err="1">
                <a:solidFill>
                  <a:schemeClr val="tx1"/>
                </a:solidFill>
              </a:rPr>
              <a:t>df.loc</a:t>
            </a:r>
            <a:r>
              <a:rPr lang="en-US" sz="1200" b="1" dirty="0">
                <a:solidFill>
                  <a:schemeClr val="tx1"/>
                </a:solidFill>
              </a:rPr>
              <a:t>[[0, 1</a:t>
            </a:r>
            <a:r>
              <a:rPr lang="en-US" sz="1200" b="1" dirty="0" smtClean="0">
                <a:solidFill>
                  <a:schemeClr val="tx1"/>
                </a:solidFill>
              </a:rPr>
              <a:t>]])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2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PANDAS-DATAFRAME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327983" y="526882"/>
            <a:ext cx="808964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Named Indexes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latin typeface="Verdana" panose="020B0604030504040204" pitchFamily="34" charset="0"/>
              </a:rPr>
              <a:t>With the </a:t>
            </a:r>
            <a:r>
              <a:rPr lang="en-US" altLang="en-US" sz="1200" dirty="0">
                <a:solidFill>
                  <a:srgbClr val="DC143C"/>
                </a:solidFill>
                <a:latin typeface="Consolas" panose="020B0609020204030204" pitchFamily="49" charset="0"/>
              </a:rPr>
              <a:t>index</a:t>
            </a:r>
            <a:r>
              <a:rPr lang="en-US" altLang="en-US" sz="1200" dirty="0">
                <a:latin typeface="Verdana" panose="020B0604030504040204" pitchFamily="34" charset="0"/>
              </a:rPr>
              <a:t> argument, you can name your own </a:t>
            </a:r>
            <a:r>
              <a:rPr lang="en-US" altLang="en-US" sz="1200" dirty="0" smtClean="0">
                <a:latin typeface="Verdana" panose="020B0604030504040204" pitchFamily="34" charset="0"/>
              </a:rPr>
              <a:t>indexes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dirty="0">
              <a:latin typeface="Verdana" panose="020B0604030504040204" pitchFamily="34" charset="0"/>
            </a:endParaRPr>
          </a:p>
          <a:p>
            <a:r>
              <a:rPr lang="en-US" sz="1200" b="1" dirty="0"/>
              <a:t>Add a list of names to give each row a name</a:t>
            </a:r>
            <a:r>
              <a:rPr lang="en-US" sz="1200" b="1" dirty="0" smtClean="0"/>
              <a:t>: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tx1"/>
                </a:solidFill>
              </a:rPr>
              <a:t>import pandas as </a:t>
            </a:r>
            <a:r>
              <a:rPr lang="en-US" sz="1200" b="1" dirty="0" err="1">
                <a:solidFill>
                  <a:schemeClr val="tx1"/>
                </a:solidFill>
              </a:rPr>
              <a:t>pd</a:t>
            </a:r>
            <a:r>
              <a:rPr lang="en-US" sz="1200" b="1" dirty="0">
                <a:solidFill>
                  <a:schemeClr val="tx1"/>
                </a:solidFill>
              </a:rPr>
              <a:t/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smtClean="0">
                <a:solidFill>
                  <a:schemeClr val="tx1"/>
                </a:solidFill>
              </a:rPr>
              <a:t>data </a:t>
            </a:r>
            <a:r>
              <a:rPr lang="en-US" sz="1200" b="1" dirty="0">
                <a:solidFill>
                  <a:schemeClr val="tx1"/>
                </a:solidFill>
              </a:rPr>
              <a:t>= {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  "calories": [420, 380, 390],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  "duration": [50, 40, 45]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}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 smtClean="0">
                <a:solidFill>
                  <a:schemeClr val="tx1"/>
                </a:solidFill>
              </a:rPr>
              <a:t>df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= </a:t>
            </a:r>
            <a:r>
              <a:rPr lang="en-US" sz="1200" b="1" dirty="0" err="1">
                <a:solidFill>
                  <a:schemeClr val="tx1"/>
                </a:solidFill>
              </a:rPr>
              <a:t>pd.DataFrame</a:t>
            </a:r>
            <a:r>
              <a:rPr lang="en-US" sz="1200" b="1" dirty="0">
                <a:solidFill>
                  <a:schemeClr val="tx1"/>
                </a:solidFill>
              </a:rPr>
              <a:t>(data, index = ["day1", "day2", "day3"])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smtClean="0">
                <a:solidFill>
                  <a:schemeClr val="tx1"/>
                </a:solidFill>
              </a:rPr>
              <a:t>print(</a:t>
            </a:r>
            <a:r>
              <a:rPr lang="en-US" sz="1200" b="1" dirty="0" err="1" smtClean="0">
                <a:solidFill>
                  <a:schemeClr val="tx1"/>
                </a:solidFill>
              </a:rPr>
              <a:t>df</a:t>
            </a:r>
            <a:r>
              <a:rPr lang="en-US" sz="1200" b="1" dirty="0">
                <a:solidFill>
                  <a:schemeClr val="tx1"/>
                </a:solidFill>
              </a:rPr>
              <a:t>)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6444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PANDAS-DATAFRAME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321056" y="436827"/>
            <a:ext cx="80896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/>
              <a:t>Load Files Into a </a:t>
            </a:r>
            <a:r>
              <a:rPr lang="en-US" sz="1200" b="1" u="sng" dirty="0" err="1"/>
              <a:t>DataFrame</a:t>
            </a:r>
            <a:endParaRPr lang="en-US" sz="1200" b="1" u="sng" dirty="0"/>
          </a:p>
          <a:p>
            <a:r>
              <a:rPr lang="en-US" sz="1200" dirty="0"/>
              <a:t>If your data sets are stored in a file, Pandas can load them into a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dirty="0" smtClean="0"/>
          </a:p>
          <a:p>
            <a:r>
              <a:rPr lang="en-US" sz="1200" b="1" dirty="0"/>
              <a:t>Load a comma separated file (CSV file) into a </a:t>
            </a:r>
            <a:r>
              <a:rPr lang="en-US" sz="1200" b="1" dirty="0" err="1"/>
              <a:t>DataFrame</a:t>
            </a:r>
            <a:r>
              <a:rPr lang="en-US" sz="1200" b="1" dirty="0"/>
              <a:t>: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import pandas as </a:t>
            </a:r>
            <a:r>
              <a:rPr lang="en-US" sz="1200" b="1" dirty="0" err="1">
                <a:solidFill>
                  <a:schemeClr val="tx1"/>
                </a:solidFill>
              </a:rPr>
              <a:t>pd</a:t>
            </a:r>
            <a:r>
              <a:rPr lang="en-US" sz="1200" b="1" dirty="0">
                <a:solidFill>
                  <a:schemeClr val="tx1"/>
                </a:solidFill>
              </a:rPr>
              <a:t/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 smtClean="0">
                <a:solidFill>
                  <a:schemeClr val="tx1"/>
                </a:solidFill>
              </a:rPr>
              <a:t>df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= </a:t>
            </a:r>
            <a:r>
              <a:rPr lang="en-US" sz="1200" b="1" dirty="0" err="1">
                <a:solidFill>
                  <a:schemeClr val="tx1"/>
                </a:solidFill>
              </a:rPr>
              <a:t>pd.read_csv</a:t>
            </a:r>
            <a:r>
              <a:rPr lang="en-US" sz="1200" b="1" dirty="0">
                <a:solidFill>
                  <a:schemeClr val="tx1"/>
                </a:solidFill>
              </a:rPr>
              <a:t>('data.csv')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smtClean="0">
                <a:solidFill>
                  <a:schemeClr val="tx1"/>
                </a:solidFill>
              </a:rPr>
              <a:t>print(</a:t>
            </a:r>
            <a:r>
              <a:rPr lang="en-US" sz="1200" b="1" dirty="0" err="1" smtClean="0">
                <a:solidFill>
                  <a:schemeClr val="tx1"/>
                </a:solidFill>
              </a:rPr>
              <a:t>df</a:t>
            </a:r>
            <a:r>
              <a:rPr lang="en-US" sz="1200" b="1" dirty="0">
                <a:solidFill>
                  <a:schemeClr val="tx1"/>
                </a:solidFill>
              </a:rPr>
              <a:t>)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b="1" u="sng" dirty="0"/>
              <a:t>Read CSV Files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/>
              <a:t>A simple way to store big data sets is to use CSV files (comma separated files</a:t>
            </a:r>
            <a:r>
              <a:rPr lang="en-US" sz="1200" dirty="0" smtClean="0"/>
              <a:t>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dirty="0"/>
          </a:p>
          <a:p>
            <a:r>
              <a:rPr lang="en-US" sz="1200" b="1" dirty="0"/>
              <a:t>Load the CSV into a </a:t>
            </a:r>
            <a:r>
              <a:rPr lang="en-US" sz="1200" b="1" dirty="0" err="1"/>
              <a:t>DataFrame</a:t>
            </a:r>
            <a:r>
              <a:rPr lang="en-US" sz="1200" b="1" dirty="0"/>
              <a:t>: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import pandas as </a:t>
            </a:r>
            <a:r>
              <a:rPr lang="en-US" sz="1200" b="1" dirty="0" err="1">
                <a:solidFill>
                  <a:schemeClr val="tx1"/>
                </a:solidFill>
              </a:rPr>
              <a:t>pd</a:t>
            </a:r>
            <a:r>
              <a:rPr lang="en-US" sz="1200" b="1" dirty="0">
                <a:solidFill>
                  <a:schemeClr val="tx1"/>
                </a:solidFill>
              </a:rPr>
              <a:t/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 smtClean="0">
                <a:solidFill>
                  <a:schemeClr val="tx1"/>
                </a:solidFill>
              </a:rPr>
              <a:t>df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= </a:t>
            </a:r>
            <a:r>
              <a:rPr lang="en-US" sz="1200" b="1" dirty="0" err="1">
                <a:solidFill>
                  <a:schemeClr val="tx1"/>
                </a:solidFill>
              </a:rPr>
              <a:t>pd.read_csv</a:t>
            </a:r>
            <a:r>
              <a:rPr lang="en-US" sz="1200" b="1" dirty="0">
                <a:solidFill>
                  <a:schemeClr val="tx1"/>
                </a:solidFill>
              </a:rPr>
              <a:t>('data.csv')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smtClean="0">
                <a:solidFill>
                  <a:schemeClr val="tx1"/>
                </a:solidFill>
              </a:rPr>
              <a:t>print(</a:t>
            </a:r>
            <a:r>
              <a:rPr lang="en-US" sz="1200" b="1" dirty="0" err="1" smtClean="0">
                <a:solidFill>
                  <a:schemeClr val="tx1"/>
                </a:solidFill>
              </a:rPr>
              <a:t>df.to_string</a:t>
            </a:r>
            <a:r>
              <a:rPr lang="en-US" sz="1200" b="1" dirty="0">
                <a:solidFill>
                  <a:schemeClr val="tx1"/>
                </a:solidFill>
              </a:rPr>
              <a:t>()) </a:t>
            </a:r>
            <a:endParaRPr lang="en-US" sz="1200" b="1" dirty="0" smtClean="0">
              <a:solidFill>
                <a:schemeClr val="tx1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u="sng" dirty="0"/>
              <a:t>Read JSON</a:t>
            </a:r>
          </a:p>
          <a:p>
            <a:r>
              <a:rPr lang="en-US" sz="1200" dirty="0"/>
              <a:t>Big data sets are often stored, or extracted as JSON.</a:t>
            </a:r>
          </a:p>
          <a:p>
            <a:r>
              <a:rPr lang="en-US" sz="1200" dirty="0"/>
              <a:t>JSON is plain text, but has the format of an object, and is well known in the world of programming, including Pandas.</a:t>
            </a:r>
          </a:p>
          <a:p>
            <a:r>
              <a:rPr lang="en-US" sz="1200" b="1" u="sng" dirty="0"/>
              <a:t>Load the JSON file into a </a:t>
            </a:r>
            <a:r>
              <a:rPr lang="en-US" sz="1200" b="1" u="sng" dirty="0" err="1"/>
              <a:t>DataFrame</a:t>
            </a:r>
            <a:r>
              <a:rPr lang="en-US" sz="1200" b="1" u="sng" dirty="0" smtClean="0"/>
              <a:t>:</a:t>
            </a:r>
          </a:p>
          <a:p>
            <a:endParaRPr lang="en-US" sz="1200" b="1" u="sng" dirty="0"/>
          </a:p>
          <a:p>
            <a:r>
              <a:rPr lang="en-US" sz="1200" b="1" dirty="0">
                <a:solidFill>
                  <a:schemeClr val="tx1"/>
                </a:solidFill>
              </a:rPr>
              <a:t>import pandas as </a:t>
            </a:r>
            <a:r>
              <a:rPr lang="en-US" sz="1200" b="1" dirty="0" err="1">
                <a:solidFill>
                  <a:schemeClr val="tx1"/>
                </a:solidFill>
              </a:rPr>
              <a:t>pd</a:t>
            </a:r>
            <a:r>
              <a:rPr lang="en-US" sz="1200" b="1" dirty="0">
                <a:solidFill>
                  <a:schemeClr val="tx1"/>
                </a:solidFill>
              </a:rPr>
              <a:t/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 smtClean="0">
                <a:solidFill>
                  <a:schemeClr val="tx1"/>
                </a:solidFill>
              </a:rPr>
              <a:t>df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= </a:t>
            </a:r>
            <a:r>
              <a:rPr lang="en-US" sz="1200" b="1" dirty="0" err="1">
                <a:solidFill>
                  <a:schemeClr val="tx1"/>
                </a:solidFill>
              </a:rPr>
              <a:t>pd.read_json</a:t>
            </a:r>
            <a:r>
              <a:rPr lang="en-US" sz="1200" b="1" dirty="0">
                <a:solidFill>
                  <a:schemeClr val="tx1"/>
                </a:solidFill>
              </a:rPr>
              <a:t>('</a:t>
            </a:r>
            <a:r>
              <a:rPr lang="en-US" sz="1200" b="1" dirty="0" err="1">
                <a:solidFill>
                  <a:schemeClr val="tx1"/>
                </a:solidFill>
              </a:rPr>
              <a:t>data.json</a:t>
            </a:r>
            <a:r>
              <a:rPr lang="en-US" sz="1200" b="1" dirty="0">
                <a:solidFill>
                  <a:schemeClr val="tx1"/>
                </a:solidFill>
              </a:rPr>
              <a:t>')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smtClean="0">
                <a:solidFill>
                  <a:schemeClr val="tx1"/>
                </a:solidFill>
              </a:rPr>
              <a:t>print(</a:t>
            </a:r>
            <a:r>
              <a:rPr lang="en-US" sz="1200" b="1" dirty="0" err="1" smtClean="0">
                <a:solidFill>
                  <a:schemeClr val="tx1"/>
                </a:solidFill>
              </a:rPr>
              <a:t>df.to_string</a:t>
            </a:r>
            <a:r>
              <a:rPr lang="en-US" sz="1200" b="1" dirty="0">
                <a:solidFill>
                  <a:schemeClr val="tx1"/>
                </a:solidFill>
              </a:rPr>
              <a:t>()) </a:t>
            </a:r>
          </a:p>
        </p:txBody>
      </p:sp>
    </p:spTree>
    <p:extLst>
      <p:ext uri="{BB962C8B-B14F-4D97-AF65-F5344CB8AC3E}">
        <p14:creationId xmlns:p14="http://schemas.microsoft.com/office/powerpoint/2010/main" val="423996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PANDAS-DATAFRAME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321056" y="638128"/>
            <a:ext cx="808964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Importing text </a:t>
            </a:r>
            <a:r>
              <a:rPr lang="en-US" b="1" u="sng" dirty="0" smtClean="0"/>
              <a:t>files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05192D"/>
                </a:solidFill>
                <a:latin typeface="Studio-Feixen-Sans"/>
              </a:rPr>
              <a:t>Reading text files is similar to CSV files. The only nuance is that you need to specify a separator with the </a:t>
            </a:r>
            <a:r>
              <a:rPr lang="en-US" altLang="en-US" dirty="0" err="1">
                <a:solidFill>
                  <a:srgbClr val="05192D"/>
                </a:solidFill>
                <a:latin typeface="Studio-Feixen-Sans"/>
              </a:rPr>
              <a:t>sep</a:t>
            </a:r>
            <a:r>
              <a:rPr lang="en-US" altLang="en-US" dirty="0">
                <a:solidFill>
                  <a:srgbClr val="05192D"/>
                </a:solidFill>
                <a:latin typeface="Studio-Feixen-Sans"/>
              </a:rPr>
              <a:t> argument, as shown below. The separator argument refers to the symbol used to separate rows in a </a:t>
            </a:r>
            <a:r>
              <a:rPr lang="en-US" altLang="en-US" dirty="0" err="1">
                <a:solidFill>
                  <a:srgbClr val="05192D"/>
                </a:solidFill>
                <a:latin typeface="Studio-Feixen-Sans"/>
              </a:rPr>
              <a:t>DataFrame</a:t>
            </a:r>
            <a:r>
              <a:rPr lang="en-US" altLang="en-US" dirty="0">
                <a:solidFill>
                  <a:srgbClr val="05192D"/>
                </a:solidFill>
                <a:latin typeface="Studio-Feixen-Sans"/>
              </a:rPr>
              <a:t>. Comma (</a:t>
            </a:r>
            <a:r>
              <a:rPr lang="en-US" altLang="en-US" dirty="0" err="1">
                <a:solidFill>
                  <a:srgbClr val="05192D"/>
                </a:solidFill>
                <a:latin typeface="Studio-Feixen-Sans"/>
              </a:rPr>
              <a:t>sep</a:t>
            </a:r>
            <a:r>
              <a:rPr lang="en-US" altLang="en-US" dirty="0">
                <a:solidFill>
                  <a:srgbClr val="05192D"/>
                </a:solidFill>
                <a:latin typeface="Studio-Feixen-Sans"/>
              </a:rPr>
              <a:t> = ","), whitespace(</a:t>
            </a:r>
            <a:r>
              <a:rPr lang="en-US" altLang="en-US" dirty="0" err="1">
                <a:solidFill>
                  <a:srgbClr val="05192D"/>
                </a:solidFill>
                <a:latin typeface="Studio-Feixen-Sans"/>
              </a:rPr>
              <a:t>sep</a:t>
            </a:r>
            <a:r>
              <a:rPr lang="en-US" altLang="en-US" dirty="0">
                <a:solidFill>
                  <a:srgbClr val="05192D"/>
                </a:solidFill>
                <a:latin typeface="Studio-Feixen-Sans"/>
              </a:rPr>
              <a:t> = "\s"), tab (</a:t>
            </a:r>
            <a:r>
              <a:rPr lang="en-US" altLang="en-US" dirty="0" err="1">
                <a:solidFill>
                  <a:srgbClr val="05192D"/>
                </a:solidFill>
                <a:latin typeface="Studio-Feixen-Sans"/>
              </a:rPr>
              <a:t>sep</a:t>
            </a:r>
            <a:r>
              <a:rPr lang="en-US" altLang="en-US" dirty="0">
                <a:solidFill>
                  <a:srgbClr val="05192D"/>
                </a:solidFill>
                <a:latin typeface="Studio-Feixen-Sans"/>
              </a:rPr>
              <a:t> = "\t"), and colon(</a:t>
            </a:r>
            <a:r>
              <a:rPr lang="en-US" altLang="en-US" dirty="0" err="1">
                <a:solidFill>
                  <a:srgbClr val="05192D"/>
                </a:solidFill>
                <a:latin typeface="Studio-Feixen-Sans"/>
              </a:rPr>
              <a:t>sep</a:t>
            </a:r>
            <a:r>
              <a:rPr lang="en-US" altLang="en-US" dirty="0">
                <a:solidFill>
                  <a:srgbClr val="05192D"/>
                </a:solidFill>
                <a:latin typeface="Studio-Feixen-Sans"/>
              </a:rPr>
              <a:t> = ":") are the commonly used separators. Here \s represents a single white space character</a:t>
            </a:r>
            <a:r>
              <a:rPr lang="en-US" altLang="en-US" dirty="0" smtClean="0">
                <a:solidFill>
                  <a:srgbClr val="05192D"/>
                </a:solidFill>
                <a:latin typeface="Studio-Feixen-Sans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 err="1">
                <a:solidFill>
                  <a:schemeClr val="tx1"/>
                </a:solidFill>
                <a:latin typeface="JetBrainsMonoNL"/>
              </a:rPr>
              <a:t>df</a:t>
            </a:r>
            <a:r>
              <a:rPr lang="en-US" altLang="en-US" b="1" dirty="0">
                <a:solidFill>
                  <a:schemeClr val="tx1"/>
                </a:solidFill>
                <a:latin typeface="JetBrainsMonoNL"/>
              </a:rPr>
              <a:t> = </a:t>
            </a:r>
            <a:r>
              <a:rPr lang="en-US" altLang="en-US" b="1" dirty="0" err="1">
                <a:solidFill>
                  <a:schemeClr val="tx1"/>
                </a:solidFill>
                <a:latin typeface="JetBrainsMonoNL"/>
              </a:rPr>
              <a:t>pd.read_csv</a:t>
            </a:r>
            <a:r>
              <a:rPr lang="en-US" altLang="en-US" b="1" dirty="0">
                <a:solidFill>
                  <a:schemeClr val="tx1"/>
                </a:solidFill>
                <a:latin typeface="JetBrainsMonoNL"/>
              </a:rPr>
              <a:t>("diabetes.txt", </a:t>
            </a:r>
            <a:r>
              <a:rPr lang="en-US" altLang="en-US" b="1" dirty="0" err="1">
                <a:solidFill>
                  <a:schemeClr val="tx1"/>
                </a:solidFill>
                <a:latin typeface="JetBrainsMonoNL"/>
              </a:rPr>
              <a:t>sep</a:t>
            </a:r>
            <a:r>
              <a:rPr lang="en-US" altLang="en-US" b="1" dirty="0">
                <a:solidFill>
                  <a:schemeClr val="tx1"/>
                </a:solidFill>
                <a:latin typeface="JetBrainsMonoNL"/>
              </a:rPr>
              <a:t>="\s")</a:t>
            </a: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b="1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u="sng" dirty="0">
                <a:solidFill>
                  <a:srgbClr val="05192D"/>
                </a:solidFill>
                <a:latin typeface="Studio-Feixen-Sans"/>
              </a:rPr>
              <a:t>Importing Excel files (single sheet)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05192D"/>
                </a:solidFill>
                <a:latin typeface="Studio-Feixen-Sans"/>
              </a:rPr>
              <a:t>Reading excel files (both XLS and XLSX) is as easy as the </a:t>
            </a:r>
            <a:r>
              <a:rPr lang="en-US" altLang="en-US" dirty="0" err="1">
                <a:solidFill>
                  <a:srgbClr val="05192D"/>
                </a:solidFill>
                <a:latin typeface="Studio-Feixen-Sans"/>
              </a:rPr>
              <a:t>read_excel</a:t>
            </a:r>
            <a:r>
              <a:rPr lang="en-US" altLang="en-US" dirty="0">
                <a:solidFill>
                  <a:srgbClr val="05192D"/>
                </a:solidFill>
                <a:latin typeface="Studio-Feixen-Sans"/>
              </a:rPr>
              <a:t>() function, using the file path as an input.</a:t>
            </a:r>
            <a:endParaRPr lang="en-US" altLang="en-US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 err="1">
                <a:solidFill>
                  <a:schemeClr val="tx1"/>
                </a:solidFill>
                <a:latin typeface="JetBrainsMonoNL"/>
              </a:rPr>
              <a:t>df</a:t>
            </a:r>
            <a:r>
              <a:rPr lang="en-US" altLang="en-US" b="1" dirty="0">
                <a:solidFill>
                  <a:schemeClr val="tx1"/>
                </a:solidFill>
                <a:latin typeface="JetBrainsMonoNL"/>
              </a:rPr>
              <a:t> = </a:t>
            </a:r>
            <a:r>
              <a:rPr lang="en-US" altLang="en-US" b="1" dirty="0" err="1">
                <a:solidFill>
                  <a:schemeClr val="tx1"/>
                </a:solidFill>
                <a:latin typeface="JetBrainsMonoNL"/>
              </a:rPr>
              <a:t>pd.read_excel</a:t>
            </a:r>
            <a:r>
              <a:rPr lang="en-US" altLang="en-US" b="1" dirty="0">
                <a:solidFill>
                  <a:schemeClr val="tx1"/>
                </a:solidFill>
                <a:latin typeface="JetBrainsMonoNL"/>
              </a:rPr>
              <a:t>('diabetes.xlsx')</a:t>
            </a: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b="1" dirty="0" smtClean="0"/>
          </a:p>
          <a:p>
            <a:r>
              <a:rPr lang="en-US" b="1" u="sng" dirty="0"/>
              <a:t>Importing Excel files (multiple sheets)</a:t>
            </a:r>
          </a:p>
          <a:p>
            <a:endParaRPr lang="en-US" b="1" dirty="0" smtClean="0"/>
          </a:p>
          <a:p>
            <a:r>
              <a:rPr lang="en-US" dirty="0"/>
              <a:t># Extracting the second sheet since Python uses 0-indexing </a:t>
            </a:r>
            <a:endParaRPr lang="en-US" dirty="0" smtClean="0"/>
          </a:p>
          <a:p>
            <a:r>
              <a:rPr lang="en-US" b="1" dirty="0" err="1" smtClean="0">
                <a:solidFill>
                  <a:schemeClr val="tx1"/>
                </a:solidFill>
              </a:rPr>
              <a:t>df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= </a:t>
            </a:r>
            <a:r>
              <a:rPr lang="en-US" b="1" dirty="0" err="1">
                <a:solidFill>
                  <a:schemeClr val="tx1"/>
                </a:solidFill>
              </a:rPr>
              <a:t>pd.read_excel</a:t>
            </a:r>
            <a:r>
              <a:rPr lang="en-US" b="1" dirty="0">
                <a:solidFill>
                  <a:schemeClr val="tx1"/>
                </a:solidFill>
              </a:rPr>
              <a:t>('diabetes_multi.xlsx', </a:t>
            </a:r>
            <a:r>
              <a:rPr lang="en-US" b="1" dirty="0" err="1">
                <a:solidFill>
                  <a:schemeClr val="tx1"/>
                </a:solidFill>
              </a:rPr>
              <a:t>sheet_name</a:t>
            </a:r>
            <a:r>
              <a:rPr lang="en-US" b="1" dirty="0">
                <a:solidFill>
                  <a:schemeClr val="tx1"/>
                </a:solidFill>
              </a:rPr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115350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2148</TotalTime>
  <Words>333</Words>
  <Application>Microsoft Office PowerPoint</Application>
  <PresentationFormat>On-screen Show (16:9)</PresentationFormat>
  <Paragraphs>148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JetBrainsMonoNL</vt:lpstr>
      <vt:lpstr>Segoe UI</vt:lpstr>
      <vt:lpstr>Studio-Feixen-Sans</vt:lpstr>
      <vt:lpstr>Verdana</vt:lpstr>
      <vt:lpstr>Consolas</vt:lpstr>
      <vt:lpstr>Roboto</vt:lpstr>
      <vt:lpstr>Wingdings</vt:lpstr>
      <vt:lpstr>Arial</vt:lpstr>
      <vt:lpstr>Geometric</vt:lpstr>
      <vt:lpstr>PYTHON LIBRARIES PANDAS [DATASET MANIPULATION] </vt:lpstr>
      <vt:lpstr>PANDAS [DATASET MANIPULATION]</vt:lpstr>
      <vt:lpstr>PANDAS [DATASET MANIPULATION]</vt:lpstr>
      <vt:lpstr>PANDAS-SERIES</vt:lpstr>
      <vt:lpstr>PANDAS-SERIES</vt:lpstr>
      <vt:lpstr>PANDAS-DATAFRAME</vt:lpstr>
      <vt:lpstr>PANDAS-DATAFRAME</vt:lpstr>
      <vt:lpstr>PANDAS-DATAFRAME</vt:lpstr>
      <vt:lpstr>PANDAS-DATAFRAME</vt:lpstr>
      <vt:lpstr>PANDAS-DATAFRAME</vt:lpstr>
      <vt:lpstr>PANDAS-DATAFRAME</vt:lpstr>
      <vt:lpstr>PANDAS-DATAFRAME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YEAR DIPLOMA IN ADVANCE WEB TECHNOLOGY</dc:title>
  <dc:creator>azam</dc:creator>
  <cp:lastModifiedBy>Azam</cp:lastModifiedBy>
  <cp:revision>125</cp:revision>
  <dcterms:modified xsi:type="dcterms:W3CDTF">2024-08-01T10:23:07Z</dcterms:modified>
</cp:coreProperties>
</file>