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343" r:id="rId3"/>
    <p:sldId id="347" r:id="rId4"/>
    <p:sldId id="348" r:id="rId5"/>
    <p:sldId id="344" r:id="rId6"/>
    <p:sldId id="346" r:id="rId7"/>
    <p:sldId id="345" r:id="rId8"/>
    <p:sldId id="349" r:id="rId9"/>
    <p:sldId id="350" r:id="rId10"/>
    <p:sldId id="351" r:id="rId11"/>
  </p:sldIdLst>
  <p:sldSz cx="9144000" cy="5143500" type="screen16x9"/>
  <p:notesSz cx="6858000" cy="9144000"/>
  <p:embeddedFontLst>
    <p:embeddedFont>
      <p:font typeface="Roboto"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3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9478" y="1595535"/>
            <a:ext cx="8222100" cy="1744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DESCRIPTIVE STATISTICS</a:t>
            </a:r>
            <a:br>
              <a:rPr lang="en-US" sz="3280" b="1" dirty="0" smtClean="0"/>
            </a:br>
            <a:r>
              <a:rPr lang="en-US" sz="3280" b="1" dirty="0" smtClean="0"/>
              <a:t>AND</a:t>
            </a:r>
            <a:br>
              <a:rPr lang="en-US" sz="3280" b="1" dirty="0" smtClean="0"/>
            </a:br>
            <a:r>
              <a:rPr lang="en-US" sz="3280" b="1" dirty="0" smtClean="0"/>
              <a:t>PROBABILTY </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1169551"/>
          </a:xfrm>
          <a:prstGeom prst="rect">
            <a:avLst/>
          </a:prstGeom>
        </p:spPr>
        <p:txBody>
          <a:bodyPr wrap="square">
            <a:spAutoFit/>
          </a:bodyPr>
          <a:lstStyle/>
          <a:p>
            <a:r>
              <a:rPr lang="en-US" b="1" dirty="0"/>
              <a:t>Mode</a:t>
            </a:r>
            <a:r>
              <a:rPr lang="en-US" dirty="0"/>
              <a:t> is the value that appears most frequently in a dataset. A dataset can have one mode (</a:t>
            </a:r>
            <a:r>
              <a:rPr lang="en-US" dirty="0" err="1"/>
              <a:t>unimodal</a:t>
            </a:r>
            <a:r>
              <a:rPr lang="en-US" dirty="0"/>
              <a:t>), more than one mode (bimodal or multimodal), or no mode if all values are unique.</a:t>
            </a:r>
          </a:p>
          <a:p>
            <a:r>
              <a:rPr lang="en-US" b="1" dirty="0"/>
              <a:t>Example:</a:t>
            </a:r>
            <a:endParaRPr lang="en-US" dirty="0"/>
          </a:p>
          <a:p>
            <a:r>
              <a:rPr lang="en-US" dirty="0"/>
              <a:t>For the dataset: </a:t>
            </a:r>
            <a:r>
              <a:rPr lang="en-US" dirty="0" smtClean="0"/>
              <a:t>5,10,15,15,20,25</a:t>
            </a:r>
            <a:endParaRPr lang="en-US" dirty="0"/>
          </a:p>
          <a:p>
            <a:r>
              <a:rPr lang="en-US" dirty="0"/>
              <a:t>Mode: 15 (appears </a:t>
            </a:r>
            <a:r>
              <a:rPr lang="en-US"/>
              <a:t>twice</a:t>
            </a:r>
            <a:r>
              <a:rPr lang="en-US" smtClean="0"/>
              <a:t>)</a:t>
            </a:r>
            <a:endParaRPr lang="en-US" dirty="0"/>
          </a:p>
        </p:txBody>
      </p:sp>
    </p:spTree>
    <p:extLst>
      <p:ext uri="{BB962C8B-B14F-4D97-AF65-F5344CB8AC3E}">
        <p14:creationId xmlns:p14="http://schemas.microsoft.com/office/powerpoint/2010/main" val="2988323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DATA &amp; DATA TYPES</a:t>
            </a:r>
            <a:endParaRPr lang="en-US" sz="2400" b="1" dirty="0"/>
          </a:p>
        </p:txBody>
      </p:sp>
      <p:sp>
        <p:nvSpPr>
          <p:cNvPr id="3" name="Rectangle 2"/>
          <p:cNvSpPr/>
          <p:nvPr/>
        </p:nvSpPr>
        <p:spPr>
          <a:xfrm>
            <a:off x="466529" y="721506"/>
            <a:ext cx="8089641" cy="3108543"/>
          </a:xfrm>
          <a:prstGeom prst="rect">
            <a:avLst/>
          </a:prstGeom>
        </p:spPr>
        <p:txBody>
          <a:bodyPr wrap="square">
            <a:spAutoFit/>
          </a:bodyPr>
          <a:lstStyle/>
          <a:p>
            <a:pPr fontAlgn="base"/>
            <a:r>
              <a:rPr lang="en-US" b="1" dirty="0"/>
              <a:t>Data</a:t>
            </a:r>
            <a:r>
              <a:rPr lang="en-US" dirty="0"/>
              <a:t> refers to facts, figures, and other relevant information that are collected through various means such as surveys, experiments, and observations. In the field of statistics, data is the fundamental basis for analysis, enabling statisticians to make inferences, predictions, and decisions.</a:t>
            </a:r>
          </a:p>
          <a:p>
            <a:pPr fontAlgn="base"/>
            <a:endParaRPr lang="en-US" dirty="0" smtClean="0"/>
          </a:p>
          <a:p>
            <a:r>
              <a:rPr lang="en-US" b="1" dirty="0"/>
              <a:t>Types of Data in Statistics</a:t>
            </a:r>
          </a:p>
          <a:p>
            <a:r>
              <a:rPr lang="en-US" b="1" u="sng" dirty="0" smtClean="0"/>
              <a:t>Quantitative </a:t>
            </a:r>
            <a:r>
              <a:rPr lang="en-US" b="1" u="sng" dirty="0"/>
              <a:t>Data</a:t>
            </a:r>
            <a:r>
              <a:rPr lang="en-US" u="sng" dirty="0"/>
              <a:t> and </a:t>
            </a:r>
            <a:r>
              <a:rPr lang="en-US" b="1" u="sng" dirty="0"/>
              <a:t>Qualitative Data</a:t>
            </a:r>
            <a:r>
              <a:rPr lang="en-US" u="sng" dirty="0" smtClean="0"/>
              <a:t>.</a:t>
            </a:r>
          </a:p>
          <a:p>
            <a:endParaRPr lang="en-US" dirty="0"/>
          </a:p>
          <a:p>
            <a:r>
              <a:rPr lang="en-US" b="1" dirty="0" smtClean="0"/>
              <a:t>1. Quantitative Data</a:t>
            </a:r>
          </a:p>
          <a:p>
            <a:pPr marL="285750" indent="-285750">
              <a:buFont typeface="Wingdings" pitchFamily="2" charset="2"/>
              <a:buChar char="v"/>
            </a:pPr>
            <a:r>
              <a:rPr lang="en-US" b="1" dirty="0" smtClean="0"/>
              <a:t>Discrete Data</a:t>
            </a:r>
            <a:endParaRPr lang="en-US" dirty="0" smtClean="0"/>
          </a:p>
          <a:p>
            <a:pPr marL="285750" indent="-285750">
              <a:buFont typeface="Wingdings" pitchFamily="2" charset="2"/>
              <a:buChar char="v"/>
            </a:pPr>
            <a:r>
              <a:rPr lang="en-US" b="1" dirty="0" smtClean="0"/>
              <a:t>Continuous Data</a:t>
            </a:r>
          </a:p>
          <a:p>
            <a:endParaRPr lang="en-US" b="1" dirty="0"/>
          </a:p>
          <a:p>
            <a:r>
              <a:rPr lang="en-US" b="1" dirty="0"/>
              <a:t>2. Qualitative Data</a:t>
            </a:r>
          </a:p>
          <a:p>
            <a:pPr marL="285750" indent="-285750">
              <a:buFont typeface="Wingdings" pitchFamily="2" charset="2"/>
              <a:buChar char="v"/>
            </a:pPr>
            <a:r>
              <a:rPr lang="en-US" b="1" dirty="0" smtClean="0"/>
              <a:t>Nominal Data</a:t>
            </a:r>
          </a:p>
          <a:p>
            <a:pPr marL="285750" indent="-285750">
              <a:buFont typeface="Wingdings" pitchFamily="2" charset="2"/>
              <a:buChar char="v"/>
            </a:pPr>
            <a:r>
              <a:rPr lang="en-US" b="1" dirty="0" smtClean="0"/>
              <a:t>Ordinal Data</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927" y="2547257"/>
            <a:ext cx="6669411" cy="215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952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 UNSTRUCTURED DATA</a:t>
            </a:r>
            <a:endParaRPr lang="en-US" sz="2400" b="1" dirty="0"/>
          </a:p>
        </p:txBody>
      </p:sp>
      <p:sp>
        <p:nvSpPr>
          <p:cNvPr id="3" name="Rectangle 2"/>
          <p:cNvSpPr/>
          <p:nvPr/>
        </p:nvSpPr>
        <p:spPr>
          <a:xfrm>
            <a:off x="466529" y="721506"/>
            <a:ext cx="8089641" cy="3323987"/>
          </a:xfrm>
          <a:prstGeom prst="rect">
            <a:avLst/>
          </a:prstGeom>
        </p:spPr>
        <p:txBody>
          <a:bodyPr wrap="square">
            <a:spAutoFit/>
          </a:bodyPr>
          <a:lstStyle/>
          <a:p>
            <a:r>
              <a:rPr lang="en-US" b="1" u="sng" dirty="0" smtClean="0"/>
              <a:t>Structured </a:t>
            </a:r>
            <a:r>
              <a:rPr lang="en-US" b="1" u="sng" dirty="0"/>
              <a:t>data</a:t>
            </a:r>
            <a:r>
              <a:rPr lang="en-US" u="sng" dirty="0"/>
              <a:t> </a:t>
            </a:r>
            <a:r>
              <a:rPr lang="en-US" dirty="0"/>
              <a:t>refers to data that is organized in a predefined format, often within relational databases. This type of data is highly organized, making it easily searchable and analyzable. Structured data typically resides in tables with rows and columns, where each column represents a specific attribute, and each row represents a record</a:t>
            </a:r>
            <a:r>
              <a:rPr lang="en-US" dirty="0" smtClean="0"/>
              <a:t>.</a:t>
            </a:r>
          </a:p>
          <a:p>
            <a:endParaRPr lang="en-US" dirty="0"/>
          </a:p>
          <a:p>
            <a:r>
              <a:rPr lang="en-US" b="1" u="sng" dirty="0"/>
              <a:t>Characteristics of Structured Data</a:t>
            </a:r>
            <a:r>
              <a:rPr lang="en-US" b="1" u="sng" dirty="0" smtClean="0"/>
              <a:t>:</a:t>
            </a:r>
          </a:p>
          <a:p>
            <a:endParaRPr lang="en-US" u="sng" dirty="0"/>
          </a:p>
          <a:p>
            <a:r>
              <a:rPr lang="en-US" b="1" dirty="0"/>
              <a:t>Predefined Schema:</a:t>
            </a:r>
            <a:r>
              <a:rPr lang="en-US" dirty="0"/>
              <a:t> Structured data follows a predefined data model or schema that dictates how data is stored and accessed.</a:t>
            </a:r>
          </a:p>
          <a:p>
            <a:r>
              <a:rPr lang="en-US" b="1" dirty="0"/>
              <a:t>Relational Databases:</a:t>
            </a:r>
            <a:r>
              <a:rPr lang="en-US" dirty="0"/>
              <a:t> It is commonly stored in relational databases such as MySQL, PostgreSQL, and Oracle.</a:t>
            </a:r>
          </a:p>
          <a:p>
            <a:r>
              <a:rPr lang="en-US" b="1" dirty="0"/>
              <a:t>Ease of Search and Analysis:</a:t>
            </a:r>
            <a:r>
              <a:rPr lang="en-US" dirty="0"/>
              <a:t> Due to its organized nature, structured data is easily searchable using SQL queries and can be analyzed using various statistical and analytical tools.</a:t>
            </a:r>
          </a:p>
          <a:p>
            <a:r>
              <a:rPr lang="en-US" b="1" dirty="0"/>
              <a:t>Examples:</a:t>
            </a:r>
            <a:r>
              <a:rPr lang="en-US" dirty="0"/>
              <a:t> Examples of structured data include financial records, customer information, transaction logs, and inventory data.</a:t>
            </a:r>
          </a:p>
        </p:txBody>
      </p:sp>
    </p:spTree>
    <p:extLst>
      <p:ext uri="{BB962C8B-B14F-4D97-AF65-F5344CB8AC3E}">
        <p14:creationId xmlns:p14="http://schemas.microsoft.com/office/powerpoint/2010/main" val="9830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 UNSTRUCTURED DATA</a:t>
            </a:r>
            <a:endParaRPr lang="en-US" sz="2400" b="1" dirty="0"/>
          </a:p>
        </p:txBody>
      </p:sp>
      <p:sp>
        <p:nvSpPr>
          <p:cNvPr id="3" name="Rectangle 2"/>
          <p:cNvSpPr/>
          <p:nvPr/>
        </p:nvSpPr>
        <p:spPr>
          <a:xfrm>
            <a:off x="466529" y="721506"/>
            <a:ext cx="8089641" cy="3539430"/>
          </a:xfrm>
          <a:prstGeom prst="rect">
            <a:avLst/>
          </a:prstGeom>
        </p:spPr>
        <p:txBody>
          <a:bodyPr wrap="square">
            <a:spAutoFit/>
          </a:bodyPr>
          <a:lstStyle/>
          <a:p>
            <a:r>
              <a:rPr lang="en-US" b="1" u="sng" dirty="0" smtClean="0"/>
              <a:t>Unstructured </a:t>
            </a:r>
            <a:r>
              <a:rPr lang="en-US" b="1" u="sng" dirty="0"/>
              <a:t>data </a:t>
            </a:r>
            <a:r>
              <a:rPr lang="en-US" dirty="0"/>
              <a:t>refers to data that does not have a predefined format or structure. This type of data is often text-heavy and may include various types of multimedia content such as images, videos, and audio files. Unstructured data is typically more complex and difficult to analyze compared to structured data</a:t>
            </a:r>
            <a:r>
              <a:rPr lang="en-US" dirty="0" smtClean="0"/>
              <a:t>.</a:t>
            </a:r>
          </a:p>
          <a:p>
            <a:endParaRPr lang="en-US" dirty="0"/>
          </a:p>
          <a:p>
            <a:r>
              <a:rPr lang="en-US" b="1" u="sng" dirty="0"/>
              <a:t>Characteristics of Unstructured Data</a:t>
            </a:r>
            <a:r>
              <a:rPr lang="en-US" b="1" u="sng" dirty="0" smtClean="0"/>
              <a:t>:</a:t>
            </a:r>
          </a:p>
          <a:p>
            <a:endParaRPr lang="en-US" dirty="0"/>
          </a:p>
          <a:p>
            <a:r>
              <a:rPr lang="en-US" b="1" dirty="0"/>
              <a:t>No Predefined Schema:</a:t>
            </a:r>
            <a:r>
              <a:rPr lang="en-US" dirty="0"/>
              <a:t> Unstructured data does not follow a specific format or schema, making it more flexible but harder to manage.</a:t>
            </a:r>
          </a:p>
          <a:p>
            <a:r>
              <a:rPr lang="en-US" b="1" dirty="0"/>
              <a:t>Storage in NoSQL Databases and Data Lakes:</a:t>
            </a:r>
            <a:r>
              <a:rPr lang="en-US" dirty="0"/>
              <a:t> It is commonly stored in NoSQL databases like </a:t>
            </a:r>
            <a:r>
              <a:rPr lang="en-US" dirty="0" err="1"/>
              <a:t>MongoDB</a:t>
            </a:r>
            <a:r>
              <a:rPr lang="en-US" dirty="0"/>
              <a:t> or data lakes which can handle large volumes of diverse data types.</a:t>
            </a:r>
          </a:p>
          <a:p>
            <a:r>
              <a:rPr lang="en-US" b="1" dirty="0"/>
              <a:t>Complexity in Search and Analysis:</a:t>
            </a:r>
            <a:r>
              <a:rPr lang="en-US" dirty="0"/>
              <a:t> Searching and analyzing unstructured data require specialized tools and techniques, such as natural language processing (NLP) and machine learning algorithms.</a:t>
            </a:r>
          </a:p>
          <a:p>
            <a:r>
              <a:rPr lang="en-US" b="1" dirty="0"/>
              <a:t>Examples:</a:t>
            </a:r>
            <a:r>
              <a:rPr lang="en-US" dirty="0"/>
              <a:t> Examples of unstructured data include emails, social media posts, sensor data, documents, images, videos, and audio recordings.</a:t>
            </a:r>
          </a:p>
        </p:txBody>
      </p:sp>
    </p:spTree>
    <p:extLst>
      <p:ext uri="{BB962C8B-B14F-4D97-AF65-F5344CB8AC3E}">
        <p14:creationId xmlns:p14="http://schemas.microsoft.com/office/powerpoint/2010/main" val="4147028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25558"/>
          </a:xfrm>
          <a:prstGeom prst="rect">
            <a:avLst/>
          </a:prstGeom>
        </p:spPr>
        <p:txBody>
          <a:bodyPr spcFirstLastPara="1" wrap="square" lIns="91425" tIns="91425" rIns="91425" bIns="91425" anchor="t" anchorCtr="0">
            <a:noAutofit/>
          </a:bodyPr>
          <a:lstStyle/>
          <a:p>
            <a:pPr algn="ctr"/>
            <a:r>
              <a:rPr lang="en-US" sz="2400" b="1" dirty="0" smtClean="0"/>
              <a:t>QUANTATIVE  &amp; QUALITATIVE DATA</a:t>
            </a:r>
            <a:endParaRPr lang="en-US" sz="2400" b="1" dirty="0"/>
          </a:p>
        </p:txBody>
      </p:sp>
      <p:sp>
        <p:nvSpPr>
          <p:cNvPr id="3" name="Rectangle 2"/>
          <p:cNvSpPr/>
          <p:nvPr/>
        </p:nvSpPr>
        <p:spPr>
          <a:xfrm>
            <a:off x="466529" y="721506"/>
            <a:ext cx="8089641" cy="2554545"/>
          </a:xfrm>
          <a:prstGeom prst="rect">
            <a:avLst/>
          </a:prstGeom>
        </p:spPr>
        <p:txBody>
          <a:bodyPr wrap="square">
            <a:spAutoFit/>
          </a:bodyPr>
          <a:lstStyle/>
          <a:p>
            <a:r>
              <a:rPr lang="en-US" sz="1600" b="1" u="sng" dirty="0" smtClean="0"/>
              <a:t>Quantitative </a:t>
            </a:r>
            <a:r>
              <a:rPr lang="en-US" sz="1600" b="1" u="sng" dirty="0"/>
              <a:t>Data</a:t>
            </a:r>
          </a:p>
          <a:p>
            <a:r>
              <a:rPr lang="en-US" sz="1600" dirty="0"/>
              <a:t>Quantitative data represents numerical values and is used to quantify the variables. It can be further divided into two subtypes</a:t>
            </a:r>
            <a:r>
              <a:rPr lang="en-US" sz="1600" dirty="0" smtClean="0"/>
              <a:t>:</a:t>
            </a:r>
          </a:p>
          <a:p>
            <a:endParaRPr lang="en-US" sz="1600" dirty="0"/>
          </a:p>
          <a:p>
            <a:r>
              <a:rPr lang="en-US" sz="1600" b="1" dirty="0"/>
              <a:t>Discrete Data:</a:t>
            </a:r>
            <a:r>
              <a:rPr lang="en-US" sz="1600" dirty="0"/>
              <a:t> This type of data can take on only specific values, often integers, and is countable. Examples include the number of students in a class, the number of cars in a parking lot, or the number of books on a shelf</a:t>
            </a:r>
            <a:r>
              <a:rPr lang="en-US" sz="1600" dirty="0" smtClean="0"/>
              <a:t>.</a:t>
            </a:r>
          </a:p>
          <a:p>
            <a:endParaRPr lang="en-US" sz="1600" dirty="0"/>
          </a:p>
          <a:p>
            <a:r>
              <a:rPr lang="en-US" sz="1600" b="1" dirty="0"/>
              <a:t>Continuous Data:</a:t>
            </a:r>
            <a:r>
              <a:rPr lang="en-US" sz="1600" dirty="0"/>
              <a:t> This type of data can take on any value within a given range and is measurable. Examples include height, weight, temperature, and time.</a:t>
            </a:r>
          </a:p>
        </p:txBody>
      </p:sp>
    </p:spTree>
    <p:extLst>
      <p:ext uri="{BB962C8B-B14F-4D97-AF65-F5344CB8AC3E}">
        <p14:creationId xmlns:p14="http://schemas.microsoft.com/office/powerpoint/2010/main" val="3931572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25558"/>
          </a:xfrm>
          <a:prstGeom prst="rect">
            <a:avLst/>
          </a:prstGeom>
        </p:spPr>
        <p:txBody>
          <a:bodyPr spcFirstLastPara="1" wrap="square" lIns="91425" tIns="91425" rIns="91425" bIns="91425" anchor="t" anchorCtr="0">
            <a:noAutofit/>
          </a:bodyPr>
          <a:lstStyle/>
          <a:p>
            <a:pPr algn="ctr"/>
            <a:r>
              <a:rPr lang="en-US" sz="2400" b="1" dirty="0" smtClean="0"/>
              <a:t>QUANTATIVE  &amp; QUALITATIVE DATA</a:t>
            </a:r>
            <a:endParaRPr lang="en-US" sz="2400" b="1" dirty="0"/>
          </a:p>
        </p:txBody>
      </p:sp>
      <p:sp>
        <p:nvSpPr>
          <p:cNvPr id="3" name="Rectangle 2"/>
          <p:cNvSpPr/>
          <p:nvPr/>
        </p:nvSpPr>
        <p:spPr>
          <a:xfrm>
            <a:off x="466529" y="721506"/>
            <a:ext cx="8089641" cy="3293209"/>
          </a:xfrm>
          <a:prstGeom prst="rect">
            <a:avLst/>
          </a:prstGeom>
        </p:spPr>
        <p:txBody>
          <a:bodyPr wrap="square">
            <a:spAutoFit/>
          </a:bodyPr>
          <a:lstStyle/>
          <a:p>
            <a:r>
              <a:rPr lang="en-US" sz="1600" b="1" u="sng" dirty="0" smtClean="0"/>
              <a:t>Qualitative </a:t>
            </a:r>
            <a:r>
              <a:rPr lang="en-US" sz="1600" b="1" u="sng" dirty="0"/>
              <a:t>Data</a:t>
            </a:r>
          </a:p>
          <a:p>
            <a:r>
              <a:rPr lang="en-US" sz="1600" dirty="0"/>
              <a:t>Qualitative data, also known as categorical data, represents characteristics and attributes that cannot be measured but can be categorized. It can be divided into two subtypes</a:t>
            </a:r>
            <a:r>
              <a:rPr lang="en-US" sz="1600" dirty="0" smtClean="0"/>
              <a:t>:</a:t>
            </a:r>
          </a:p>
          <a:p>
            <a:endParaRPr lang="en-US" sz="1600" dirty="0"/>
          </a:p>
          <a:p>
            <a:r>
              <a:rPr lang="en-US" sz="1600" b="1" dirty="0"/>
              <a:t>Nominal Data:</a:t>
            </a:r>
            <a:r>
              <a:rPr lang="en-US" sz="1600" dirty="0"/>
              <a:t> This type of data represents categories that do not have a natural order or ranking. Examples include gender (male/female), blood type (A, B, AB, O), and nationality</a:t>
            </a:r>
            <a:r>
              <a:rPr lang="en-US" sz="1600" dirty="0" smtClean="0"/>
              <a:t>.</a:t>
            </a:r>
          </a:p>
          <a:p>
            <a:endParaRPr lang="en-US" sz="1600" dirty="0"/>
          </a:p>
          <a:p>
            <a:r>
              <a:rPr lang="en-US" sz="1600" b="1" dirty="0"/>
              <a:t>Ordinal Data:</a:t>
            </a:r>
            <a:r>
              <a:rPr lang="en-US" sz="1600" dirty="0"/>
              <a:t> This type of data represents categories that have a natural order or ranking, but the intervals between the categories are not necessarily equal. Examples include educational level (high school, bachelor's, master's, PhD), and satisfaction rating (satisfied, neutral, dissatisfied).</a:t>
            </a:r>
          </a:p>
        </p:txBody>
      </p:sp>
    </p:spTree>
    <p:extLst>
      <p:ext uri="{BB962C8B-B14F-4D97-AF65-F5344CB8AC3E}">
        <p14:creationId xmlns:p14="http://schemas.microsoft.com/office/powerpoint/2010/main" val="1654706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a:t>QUANTATIVE  &amp; QUALITATIVE DATA</a:t>
            </a:r>
          </a:p>
        </p:txBody>
      </p:sp>
      <p:sp>
        <p:nvSpPr>
          <p:cNvPr id="3" name="Rectangle 2"/>
          <p:cNvSpPr/>
          <p:nvPr/>
        </p:nvSpPr>
        <p:spPr>
          <a:xfrm>
            <a:off x="466529" y="488241"/>
            <a:ext cx="8089641" cy="4185761"/>
          </a:xfrm>
          <a:prstGeom prst="rect">
            <a:avLst/>
          </a:prstGeom>
        </p:spPr>
        <p:txBody>
          <a:bodyPr wrap="square">
            <a:spAutoFit/>
          </a:bodyPr>
          <a:lstStyle/>
          <a:p>
            <a:r>
              <a:rPr lang="en-US" b="1" dirty="0"/>
              <a:t>Levels of </a:t>
            </a:r>
            <a:r>
              <a:rPr lang="en-US" b="1" dirty="0" smtClean="0"/>
              <a:t>Measurement</a:t>
            </a:r>
          </a:p>
          <a:p>
            <a:r>
              <a:rPr lang="en-US" dirty="0" smtClean="0"/>
              <a:t>Data </a:t>
            </a:r>
            <a:r>
              <a:rPr lang="en-US" dirty="0"/>
              <a:t>in statistics can also be classified based on levels of measurement, which indicate the nature of the data and the mathematical operations that can be performed on them. The four levels of measurement are</a:t>
            </a:r>
            <a:r>
              <a:rPr lang="en-US" dirty="0" smtClean="0"/>
              <a:t>:</a:t>
            </a:r>
          </a:p>
          <a:p>
            <a:endParaRPr lang="en-US" dirty="0"/>
          </a:p>
          <a:p>
            <a:r>
              <a:rPr lang="en-US" b="1" dirty="0"/>
              <a:t>Nominal Level:</a:t>
            </a:r>
            <a:r>
              <a:rPr lang="en-US" dirty="0"/>
              <a:t> This is the simplest level of measurement, where data are categorized based on names, labels, or qualities. There is no order or ranking among the categories. Examples include eye color, type of car, and brand names</a:t>
            </a:r>
            <a:r>
              <a:rPr lang="en-US" dirty="0" smtClean="0"/>
              <a:t>.</a:t>
            </a:r>
          </a:p>
          <a:p>
            <a:endParaRPr lang="en-US" dirty="0"/>
          </a:p>
          <a:p>
            <a:r>
              <a:rPr lang="en-US" b="1" dirty="0"/>
              <a:t>Ordinal Level:</a:t>
            </a:r>
            <a:r>
              <a:rPr lang="en-US" dirty="0"/>
              <a:t> This level involves data that can be ordered or ranked, but the intervals between the ranks are not equal. Examples include rankings in a competition (1st, 2nd, 3rd), levels of satisfaction, and socioeconomic status</a:t>
            </a:r>
            <a:r>
              <a:rPr lang="en-US" dirty="0" smtClean="0"/>
              <a:t>.</a:t>
            </a:r>
          </a:p>
          <a:p>
            <a:endParaRPr lang="en-US" dirty="0"/>
          </a:p>
          <a:p>
            <a:r>
              <a:rPr lang="en-US" b="1" dirty="0"/>
              <a:t>Interval Level:</a:t>
            </a:r>
            <a:r>
              <a:rPr lang="en-US" dirty="0"/>
              <a:t> This level of measurement includes ordered data with equal intervals between values, but there is no true zero point. Examples include temperature in Celsius or Fahrenheit and IQ scores</a:t>
            </a:r>
            <a:r>
              <a:rPr lang="en-US" dirty="0" smtClean="0"/>
              <a:t>.</a:t>
            </a:r>
          </a:p>
          <a:p>
            <a:endParaRPr lang="en-US" dirty="0"/>
          </a:p>
          <a:p>
            <a:r>
              <a:rPr lang="en-US" b="1" dirty="0"/>
              <a:t>Ratio Level:</a:t>
            </a:r>
            <a:r>
              <a:rPr lang="en-US" dirty="0"/>
              <a:t> This is the highest level of measurement, which includes ordered data with equal intervals and a true zero point. Examples include height, weight, age, and income.</a:t>
            </a:r>
          </a:p>
        </p:txBody>
      </p:sp>
    </p:spTree>
    <p:extLst>
      <p:ext uri="{BB962C8B-B14F-4D97-AF65-F5344CB8AC3E}">
        <p14:creationId xmlns:p14="http://schemas.microsoft.com/office/powerpoint/2010/main" val="2393297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2462213"/>
          </a:xfrm>
          <a:prstGeom prst="rect">
            <a:avLst/>
          </a:prstGeom>
        </p:spPr>
        <p:txBody>
          <a:bodyPr wrap="square">
            <a:spAutoFit/>
          </a:bodyPr>
          <a:lstStyle/>
          <a:p>
            <a:r>
              <a:rPr lang="en-US" b="1" dirty="0" smtClean="0"/>
              <a:t>Measures </a:t>
            </a:r>
            <a:r>
              <a:rPr lang="en-US" b="1" dirty="0"/>
              <a:t>of central tendency</a:t>
            </a:r>
            <a:r>
              <a:rPr lang="en-US" dirty="0"/>
              <a:t> are statistical metrics that describe the center or typical value of a dataset. They provide a summary of the dataset and help to understand the distribution of the data. The three main measures of central tendency are </a:t>
            </a:r>
            <a:r>
              <a:rPr lang="en-US" b="1" dirty="0"/>
              <a:t>mean</a:t>
            </a:r>
            <a:r>
              <a:rPr lang="en-US" dirty="0"/>
              <a:t>, </a:t>
            </a:r>
            <a:r>
              <a:rPr lang="en-US" b="1" dirty="0"/>
              <a:t>median</a:t>
            </a:r>
            <a:r>
              <a:rPr lang="en-US" dirty="0"/>
              <a:t>, and </a:t>
            </a:r>
            <a:r>
              <a:rPr lang="en-US" b="1" dirty="0"/>
              <a:t>mode</a:t>
            </a:r>
            <a:r>
              <a:rPr lang="en-US" dirty="0" smtClean="0"/>
              <a:t>.</a:t>
            </a:r>
          </a:p>
          <a:p>
            <a:endParaRPr lang="en-US" dirty="0"/>
          </a:p>
          <a:p>
            <a:r>
              <a:rPr lang="en-US" b="1" dirty="0" smtClean="0"/>
              <a:t>Mean</a:t>
            </a:r>
            <a:r>
              <a:rPr lang="en-US" dirty="0"/>
              <a:t>, also known as the average, is the sum of all the values in a dataset divided by the number of values.</a:t>
            </a:r>
          </a:p>
          <a:p>
            <a:r>
              <a:rPr lang="en-US" b="1" dirty="0"/>
              <a:t>Formula:</a:t>
            </a:r>
            <a:endParaRPr lang="en-US" dirty="0"/>
          </a:p>
          <a:p>
            <a:r>
              <a:rPr lang="en-US" dirty="0" smtClean="0"/>
              <a:t>	Mean = Sum of All Number / Total Numbers</a:t>
            </a:r>
            <a:endParaRPr lang="en-US" dirty="0"/>
          </a:p>
          <a:p>
            <a:r>
              <a:rPr lang="en-US" b="1" dirty="0" smtClean="0"/>
              <a:t>Example</a:t>
            </a:r>
            <a:r>
              <a:rPr lang="en-US" b="1" dirty="0"/>
              <a:t>:</a:t>
            </a:r>
            <a:endParaRPr lang="en-US" dirty="0"/>
          </a:p>
          <a:p>
            <a:r>
              <a:rPr lang="en-US" dirty="0"/>
              <a:t>For the dataset: </a:t>
            </a:r>
            <a:r>
              <a:rPr lang="en-US" dirty="0" smtClean="0"/>
              <a:t>5,10,15,20,25</a:t>
            </a:r>
            <a:endParaRPr lang="en-US" dirty="0"/>
          </a:p>
          <a:p>
            <a:r>
              <a:rPr lang="en-US" dirty="0" smtClean="0"/>
              <a:t>Mean=5+10+15+20+25 = 75 / 5 = 15</a:t>
            </a:r>
            <a:endParaRPr lang="en-US" dirty="0"/>
          </a:p>
        </p:txBody>
      </p:sp>
    </p:spTree>
    <p:extLst>
      <p:ext uri="{BB962C8B-B14F-4D97-AF65-F5344CB8AC3E}">
        <p14:creationId xmlns:p14="http://schemas.microsoft.com/office/powerpoint/2010/main" val="4155509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MEASURES OF CENTRAL TENDENCY</a:t>
            </a:r>
            <a:endParaRPr lang="en-US" sz="2400" b="1" dirty="0"/>
          </a:p>
        </p:txBody>
      </p:sp>
      <p:sp>
        <p:nvSpPr>
          <p:cNvPr id="3" name="Rectangle 2"/>
          <p:cNvSpPr/>
          <p:nvPr/>
        </p:nvSpPr>
        <p:spPr>
          <a:xfrm>
            <a:off x="466529" y="488241"/>
            <a:ext cx="8089641" cy="3754874"/>
          </a:xfrm>
          <a:prstGeom prst="rect">
            <a:avLst/>
          </a:prstGeom>
        </p:spPr>
        <p:txBody>
          <a:bodyPr wrap="square">
            <a:spAutoFit/>
          </a:bodyPr>
          <a:lstStyle/>
          <a:p>
            <a:r>
              <a:rPr lang="en-US" b="1" dirty="0"/>
              <a:t>Median</a:t>
            </a:r>
            <a:r>
              <a:rPr lang="en-US" dirty="0"/>
              <a:t> is the middle value in a dataset when the values are arranged in ascending or descending order. If the number of values is even, the median is the average of the two middle values</a:t>
            </a:r>
            <a:r>
              <a:rPr lang="en-US" dirty="0" smtClean="0"/>
              <a:t>.</a:t>
            </a:r>
          </a:p>
          <a:p>
            <a:endParaRPr lang="en-US" dirty="0"/>
          </a:p>
          <a:p>
            <a:r>
              <a:rPr lang="en-US" b="1" dirty="0"/>
              <a:t>Steps to Find the Median:</a:t>
            </a:r>
            <a:endParaRPr lang="en-US" dirty="0"/>
          </a:p>
          <a:p>
            <a:r>
              <a:rPr lang="en-US" dirty="0"/>
              <a:t>Arrange the data in ascending order.</a:t>
            </a:r>
          </a:p>
          <a:p>
            <a:r>
              <a:rPr lang="en-US" dirty="0"/>
              <a:t>If the number of observations (</a:t>
            </a:r>
            <a:r>
              <a:rPr lang="en-US" dirty="0" smtClean="0"/>
              <a:t>n) </a:t>
            </a:r>
            <a:r>
              <a:rPr lang="en-US" dirty="0"/>
              <a:t>is odd, the median is the middle value.</a:t>
            </a:r>
          </a:p>
          <a:p>
            <a:r>
              <a:rPr lang="en-US" dirty="0"/>
              <a:t>If </a:t>
            </a:r>
            <a:r>
              <a:rPr lang="en-US" dirty="0" smtClean="0"/>
              <a:t>n </a:t>
            </a:r>
            <a:r>
              <a:rPr lang="en-US" dirty="0"/>
              <a:t>is even, the median is the average of the two middle values</a:t>
            </a:r>
            <a:r>
              <a:rPr lang="en-US" dirty="0" smtClean="0"/>
              <a:t>.</a:t>
            </a:r>
          </a:p>
          <a:p>
            <a:endParaRPr lang="en-US" dirty="0"/>
          </a:p>
          <a:p>
            <a:r>
              <a:rPr lang="en-US" b="1" dirty="0"/>
              <a:t>Example:</a:t>
            </a:r>
            <a:endParaRPr lang="en-US" dirty="0"/>
          </a:p>
          <a:p>
            <a:r>
              <a:rPr lang="en-US" dirty="0"/>
              <a:t>For the dataset: </a:t>
            </a:r>
            <a:r>
              <a:rPr lang="en-US" dirty="0" smtClean="0"/>
              <a:t>5,10,15,20,25</a:t>
            </a:r>
          </a:p>
          <a:p>
            <a:r>
              <a:rPr lang="en-US" dirty="0" smtClean="0"/>
              <a:t>Ordered </a:t>
            </a:r>
            <a:r>
              <a:rPr lang="en-US" dirty="0"/>
              <a:t>dataset: </a:t>
            </a:r>
            <a:r>
              <a:rPr lang="en-US" dirty="0" smtClean="0"/>
              <a:t>5,10,15,20,25</a:t>
            </a:r>
          </a:p>
          <a:p>
            <a:endParaRPr lang="en-US" dirty="0"/>
          </a:p>
          <a:p>
            <a:r>
              <a:rPr lang="en-US" dirty="0"/>
              <a:t>Median: 15 (middle value)</a:t>
            </a:r>
          </a:p>
          <a:p>
            <a:r>
              <a:rPr lang="en-US" dirty="0"/>
              <a:t>For the dataset: 5,10,15,205, 10, 15, 205,10,15,20</a:t>
            </a:r>
          </a:p>
          <a:p>
            <a:r>
              <a:rPr lang="en-US" dirty="0"/>
              <a:t>Ordered dataset: 5,10,15,205, 10, 15, </a:t>
            </a:r>
            <a:r>
              <a:rPr lang="en-US" dirty="0" smtClean="0"/>
              <a:t>205,10,15,20</a:t>
            </a:r>
          </a:p>
          <a:p>
            <a:endParaRPr lang="en-US" dirty="0"/>
          </a:p>
          <a:p>
            <a:r>
              <a:rPr lang="en-US" dirty="0"/>
              <a:t>Median: </a:t>
            </a:r>
            <a:r>
              <a:rPr lang="en-US" dirty="0" smtClean="0"/>
              <a:t>15</a:t>
            </a:r>
            <a:endParaRPr lang="en-US" dirty="0"/>
          </a:p>
        </p:txBody>
      </p:sp>
    </p:spTree>
    <p:extLst>
      <p:ext uri="{BB962C8B-B14F-4D97-AF65-F5344CB8AC3E}">
        <p14:creationId xmlns:p14="http://schemas.microsoft.com/office/powerpoint/2010/main" val="3462783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1128</Words>
  <Application>Microsoft Office PowerPoint</Application>
  <PresentationFormat>On-screen Show (16:9)</PresentationFormat>
  <Paragraphs>88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vt:lpstr>
      <vt:lpstr>Wingdings</vt:lpstr>
      <vt:lpstr>Geometric</vt:lpstr>
      <vt:lpstr>DESCRIPTIVE STATISTICS AND PROBABILTY </vt:lpstr>
      <vt:lpstr>DATA &amp; DATA TYPES</vt:lpstr>
      <vt:lpstr>STRUCTURED / UNSTRUCTURED DATA</vt:lpstr>
      <vt:lpstr>STRUCTURED / UNSTRUCTURED DATA</vt:lpstr>
      <vt:lpstr>QUANTATIVE  &amp; QUALITATIVE DATA</vt:lpstr>
      <vt:lpstr>QUANTATIVE  &amp; QUALITATIVE DATA</vt:lpstr>
      <vt:lpstr>QUANTATIVE  &amp; QUALITATIVE DATA</vt:lpstr>
      <vt:lpstr>MEASURES OF CENTRAL TENDENCY</vt:lpstr>
      <vt:lpstr>MEASURES OF CENTRAL TENDENCY</vt:lpstr>
      <vt:lpstr>MEASURES OF CENTRAL TENDENCY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dc:creator>azam</dc:creator>
  <cp:lastModifiedBy>azam</cp:lastModifiedBy>
  <cp:revision>99</cp:revision>
  <dcterms:modified xsi:type="dcterms:W3CDTF">2024-07-25T09:45:28Z</dcterms:modified>
</cp:coreProperties>
</file>