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343" r:id="rId3"/>
    <p:sldId id="344" r:id="rId4"/>
    <p:sldId id="345" r:id="rId5"/>
    <p:sldId id="346" r:id="rId6"/>
    <p:sldId id="347" r:id="rId7"/>
    <p:sldId id="348" r:id="rId8"/>
    <p:sldId id="349" r:id="rId9"/>
    <p:sldId id="350" r:id="rId10"/>
  </p:sldIdLst>
  <p:sldSz cx="9144000" cy="5143500" type="screen16x9"/>
  <p:notesSz cx="6858000" cy="9144000"/>
  <p:embeddedFontLst>
    <p:embeddedFont>
      <p:font typeface="Roboto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2" d="100"/>
          <a:sy n="102" d="100"/>
        </p:scale>
        <p:origin x="-438" y="1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4333321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gramiz.com/python-programming/function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420818" y="1340823"/>
            <a:ext cx="8222100" cy="129043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3280" b="1" dirty="0" smtClean="0"/>
              <a:t>PYTHON </a:t>
            </a:r>
            <a:br>
              <a:rPr lang="en-US" sz="3280" b="1" dirty="0" smtClean="0"/>
            </a:br>
            <a:r>
              <a:rPr lang="en-US" sz="3280" b="1" dirty="0" smtClean="0"/>
              <a:t>Version:  3.12.4</a:t>
            </a:r>
            <a:endParaRPr sz="328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3650"/>
            <a:ext cx="9144000" cy="5232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2400" b="1" dirty="0" smtClean="0"/>
              <a:t>PYTHON POLYMORPHISM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466529" y="721506"/>
            <a:ext cx="8089641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dirty="0"/>
              <a:t>The word "polymorphism" means "many forms", and in programming it refers to methods/functions/operators with the same name that can be executed on many objects or classes</a:t>
            </a:r>
            <a:r>
              <a:rPr lang="en-US" dirty="0" smtClean="0"/>
              <a:t>.</a:t>
            </a:r>
          </a:p>
          <a:p>
            <a:pPr fontAlgn="base"/>
            <a:endParaRPr lang="en-US" dirty="0"/>
          </a:p>
          <a:p>
            <a:r>
              <a:rPr lang="en-US" dirty="0"/>
              <a:t>The literal meaning of polymorphism is the condition of occurrence in different forms.</a:t>
            </a:r>
          </a:p>
          <a:p>
            <a:r>
              <a:rPr lang="en-US" dirty="0"/>
              <a:t>Polymorphism is a very important concept in programming. It refers to the use of a single type entity (method, operator or object) to represent different types in different scenarios.</a:t>
            </a:r>
          </a:p>
          <a:p>
            <a:pPr fontAlgn="base"/>
            <a:endParaRPr lang="en-US" dirty="0" smtClean="0"/>
          </a:p>
          <a:p>
            <a:r>
              <a:rPr lang="en-US" b="1" u="sng" dirty="0" smtClean="0"/>
              <a:t>Polymorphism </a:t>
            </a:r>
            <a:r>
              <a:rPr lang="en-US" b="1" u="sng" dirty="0"/>
              <a:t>in addition operator</a:t>
            </a:r>
          </a:p>
          <a:p>
            <a:r>
              <a:rPr lang="en-US" dirty="0"/>
              <a:t>We know that the + operator is used extensively in Python programs. But, it does not have a single usage.</a:t>
            </a:r>
          </a:p>
          <a:p>
            <a:r>
              <a:rPr lang="en-US" dirty="0"/>
              <a:t>For integer data types, + operator is used to perform arithmetic addition operation.</a:t>
            </a:r>
          </a:p>
          <a:p>
            <a:pPr fontAlgn="base"/>
            <a:endParaRPr lang="en-US" dirty="0" smtClean="0"/>
          </a:p>
          <a:p>
            <a:pPr fontAlgn="base"/>
            <a:r>
              <a:rPr lang="pt-BR" b="1" dirty="0">
                <a:solidFill>
                  <a:schemeClr val="tx1"/>
                </a:solidFill>
              </a:rPr>
              <a:t>num1 = 1 num2 = 2 print(num1+num2</a:t>
            </a:r>
            <a:r>
              <a:rPr lang="pt-BR" b="1" dirty="0" smtClean="0">
                <a:solidFill>
                  <a:schemeClr val="tx1"/>
                </a:solidFill>
              </a:rPr>
              <a:t>)</a:t>
            </a:r>
          </a:p>
          <a:p>
            <a:pPr fontAlgn="base"/>
            <a:endParaRPr lang="pt-BR" dirty="0"/>
          </a:p>
          <a:p>
            <a:pPr fontAlgn="base"/>
            <a:r>
              <a:rPr lang="en-US" dirty="0"/>
              <a:t>Similarly, for string data types, + operator is used to perform concatenation</a:t>
            </a:r>
            <a:r>
              <a:rPr lang="en-US" dirty="0" smtClean="0"/>
              <a:t>.</a:t>
            </a:r>
          </a:p>
          <a:p>
            <a:pPr fontAlgn="base"/>
            <a:endParaRPr lang="en-US" dirty="0"/>
          </a:p>
          <a:p>
            <a:pPr fontAlgn="base"/>
            <a:r>
              <a:rPr lang="en-US" b="1" dirty="0">
                <a:solidFill>
                  <a:schemeClr val="tx1"/>
                </a:solidFill>
              </a:rPr>
              <a:t>str1 = "Python" str2 = "Programming" print(str1+" "+str2)</a:t>
            </a:r>
          </a:p>
        </p:txBody>
      </p:sp>
    </p:spTree>
    <p:extLst>
      <p:ext uri="{BB962C8B-B14F-4D97-AF65-F5344CB8AC3E}">
        <p14:creationId xmlns:p14="http://schemas.microsoft.com/office/powerpoint/2010/main" val="243095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3650"/>
            <a:ext cx="9144000" cy="5232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2400" b="1" dirty="0" smtClean="0"/>
              <a:t>PYTHON POLYMORPHISM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466528" y="553555"/>
            <a:ext cx="808964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/>
              <a:t>Function Polymorphism in Python</a:t>
            </a:r>
          </a:p>
          <a:p>
            <a:pPr fontAlgn="base"/>
            <a:r>
              <a:rPr lang="en-US" dirty="0"/>
              <a:t>There are some functions in Python which are compatible to run with multiple data types</a:t>
            </a:r>
            <a:r>
              <a:rPr lang="en-US" dirty="0" smtClean="0"/>
              <a:t>.</a:t>
            </a:r>
          </a:p>
          <a:p>
            <a:pPr fontAlgn="base"/>
            <a:r>
              <a:rPr lang="en-US" dirty="0"/>
              <a:t>One such function is the </a:t>
            </a:r>
            <a:r>
              <a:rPr lang="en-US" dirty="0" err="1"/>
              <a:t>len</a:t>
            </a:r>
            <a:r>
              <a:rPr lang="en-US" dirty="0"/>
              <a:t>() function. It can run with many data types in Python</a:t>
            </a:r>
            <a:r>
              <a:rPr lang="en-US" dirty="0" smtClean="0"/>
              <a:t>.</a:t>
            </a:r>
          </a:p>
          <a:p>
            <a:pPr fontAlgn="base"/>
            <a:endParaRPr lang="en-US" dirty="0"/>
          </a:p>
          <a:p>
            <a:pPr fontAlgn="base"/>
            <a:r>
              <a:rPr lang="en-US" dirty="0"/>
              <a:t>print(</a:t>
            </a:r>
            <a:r>
              <a:rPr lang="en-US" dirty="0" err="1"/>
              <a:t>len</a:t>
            </a:r>
            <a:r>
              <a:rPr lang="en-US" dirty="0"/>
              <a:t>(["Python", "Java", "C"]))</a:t>
            </a:r>
          </a:p>
        </p:txBody>
      </p:sp>
      <p:pic>
        <p:nvPicPr>
          <p:cNvPr id="1026" name="Picture 2" descr="Functional Polymorphis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069" y="1891057"/>
            <a:ext cx="4539665" cy="2826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9464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3650"/>
            <a:ext cx="9144000" cy="5232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2400" b="1" dirty="0" smtClean="0"/>
              <a:t>PYTHON POLYMORPHISM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466528" y="553555"/>
            <a:ext cx="808964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Class Polymorphism in </a:t>
            </a:r>
            <a:r>
              <a:rPr lang="en-US" b="1" dirty="0" smtClean="0"/>
              <a:t>Python</a:t>
            </a:r>
          </a:p>
          <a:p>
            <a:r>
              <a:rPr lang="en-US" dirty="0"/>
              <a:t>We can use the concept of polymorphism while creating class methods as Python allows different classes to have methods with the same name</a:t>
            </a:r>
            <a:r>
              <a:rPr lang="en-US" dirty="0" smtClean="0"/>
              <a:t>.</a:t>
            </a:r>
          </a:p>
          <a:p>
            <a:endParaRPr lang="en-US" b="1" dirty="0"/>
          </a:p>
          <a:p>
            <a:r>
              <a:rPr lang="en-US" b="1" dirty="0"/>
              <a:t>Polymorphism and Inheritance</a:t>
            </a:r>
          </a:p>
          <a:p>
            <a:r>
              <a:rPr lang="en-US" dirty="0"/>
              <a:t>Polymorphism allows us to access these overridden methods and attributes that have the same name as the parent class</a:t>
            </a:r>
            <a:r>
              <a:rPr lang="en-US" dirty="0" smtClean="0"/>
              <a:t>.</a:t>
            </a:r>
          </a:p>
          <a:p>
            <a:endParaRPr lang="en-US" b="1" dirty="0"/>
          </a:p>
          <a:p>
            <a:r>
              <a:rPr lang="en-US" b="1" dirty="0"/>
              <a:t>Method Overriding</a:t>
            </a:r>
          </a:p>
          <a:p>
            <a:endParaRPr lang="en-US" b="1" dirty="0"/>
          </a:p>
        </p:txBody>
      </p:sp>
      <p:pic>
        <p:nvPicPr>
          <p:cNvPr id="2050" name="Picture 2" descr="Class Polymorphis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276" y="2014512"/>
            <a:ext cx="3061283" cy="2676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4412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3650"/>
            <a:ext cx="9144000" cy="5232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2400" b="1" dirty="0" smtClean="0"/>
              <a:t>PYTHON OPERATOR OVERLOADING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466529" y="721506"/>
            <a:ext cx="8089641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In Python, we can change the way operators work for user-defined types.</a:t>
            </a:r>
          </a:p>
          <a:p>
            <a:pPr algn="just"/>
            <a:r>
              <a:rPr lang="en-US" dirty="0"/>
              <a:t>For example, the + operator will perform arithmetic addition on two numbers, merge two lists, or concatenate two strings.</a:t>
            </a:r>
          </a:p>
          <a:p>
            <a:pPr algn="just"/>
            <a:r>
              <a:rPr lang="en-US" dirty="0"/>
              <a:t>This feature in Python that allows the same operator to have different meaning according to the context is called </a:t>
            </a:r>
            <a:r>
              <a:rPr lang="en-US" b="1" dirty="0"/>
              <a:t>operator overloading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Python Special Functions</a:t>
            </a:r>
          </a:p>
          <a:p>
            <a:r>
              <a:rPr lang="en-US" dirty="0"/>
              <a:t>Class functions that begin with double underscore __ are called special </a:t>
            </a:r>
            <a:r>
              <a:rPr lang="en-US" dirty="0">
                <a:hlinkClick r:id="rId3"/>
              </a:rPr>
              <a:t>functions</a:t>
            </a:r>
            <a:r>
              <a:rPr lang="en-US" dirty="0"/>
              <a:t> in Python.</a:t>
            </a:r>
          </a:p>
          <a:p>
            <a:r>
              <a:rPr lang="en-US" dirty="0"/>
              <a:t>The special functions are defined by the Python interpreter and used to implement certain features or behaviors.</a:t>
            </a:r>
          </a:p>
          <a:p>
            <a:r>
              <a:rPr lang="en-US" dirty="0"/>
              <a:t>They are called </a:t>
            </a:r>
            <a:r>
              <a:rPr lang="en-US" b="1" dirty="0"/>
              <a:t>"double underscore"</a:t>
            </a:r>
            <a:r>
              <a:rPr lang="en-US" dirty="0"/>
              <a:t> functions because they have a double underscore prefix and suffix, such as __</a:t>
            </a:r>
            <a:r>
              <a:rPr lang="en-US" dirty="0" err="1"/>
              <a:t>init</a:t>
            </a:r>
            <a:r>
              <a:rPr lang="en-US" dirty="0"/>
              <a:t>__() or __add__().</a:t>
            </a:r>
          </a:p>
          <a:p>
            <a:pPr algn="just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61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3650"/>
            <a:ext cx="9144000" cy="5232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2400" b="1" dirty="0" smtClean="0"/>
              <a:t>PYTHON MAGIC / THUNDER FUNCTIONS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466529" y="548562"/>
            <a:ext cx="8089641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300" dirty="0"/>
              <a:t>C</a:t>
            </a:r>
            <a:r>
              <a:rPr lang="en-US" sz="1300" dirty="0" smtClean="0"/>
              <a:t>lasses </a:t>
            </a:r>
            <a:r>
              <a:rPr lang="en-US" sz="1300" dirty="0"/>
              <a:t>using </a:t>
            </a:r>
            <a:r>
              <a:rPr lang="en-US" sz="1300" b="1" dirty="0"/>
              <a:t>special methods</a:t>
            </a:r>
            <a:r>
              <a:rPr lang="en-US" sz="1300" dirty="0"/>
              <a:t>, also known as </a:t>
            </a:r>
            <a:r>
              <a:rPr lang="en-US" sz="1300" b="1" dirty="0"/>
              <a:t>magic methods</a:t>
            </a:r>
            <a:r>
              <a:rPr lang="en-US" sz="1300" dirty="0"/>
              <a:t> or </a:t>
            </a:r>
            <a:r>
              <a:rPr lang="en-US" sz="1300" b="1" dirty="0" err="1"/>
              <a:t>dunder</a:t>
            </a:r>
            <a:r>
              <a:rPr lang="en-US" sz="1300" b="1" dirty="0"/>
              <a:t> methods</a:t>
            </a:r>
            <a:r>
              <a:rPr lang="en-US" sz="1300" dirty="0"/>
              <a:t>. A special method is a method whose name starts and ends with a double underscore. These methods have special meanings for Python</a:t>
            </a:r>
            <a:r>
              <a:rPr lang="en-US" sz="1300" dirty="0" smtClean="0"/>
              <a:t>.</a:t>
            </a:r>
          </a:p>
          <a:p>
            <a:pPr algn="just"/>
            <a:endParaRPr lang="en-US" sz="1300" dirty="0"/>
          </a:p>
          <a:p>
            <a:pPr algn="just"/>
            <a:r>
              <a:rPr lang="en-US" sz="1300" b="1" u="sng" dirty="0" smtClean="0"/>
              <a:t>SYNTAX:</a:t>
            </a:r>
          </a:p>
          <a:p>
            <a:pPr algn="just"/>
            <a:r>
              <a:rPr lang="en-US" sz="1300" b="1" dirty="0">
                <a:solidFill>
                  <a:schemeClr val="tx1"/>
                </a:solidFill>
              </a:rPr>
              <a:t>__method</a:t>
            </a:r>
            <a:r>
              <a:rPr lang="en-US" sz="1300" b="1" dirty="0" smtClean="0">
                <a:solidFill>
                  <a:schemeClr val="tx1"/>
                </a:solidFill>
              </a:rPr>
              <a:t>__()</a:t>
            </a:r>
          </a:p>
          <a:p>
            <a:pPr algn="just"/>
            <a:endParaRPr lang="en-US" sz="1300" b="1" dirty="0">
              <a:solidFill>
                <a:schemeClr val="tx1"/>
              </a:solidFill>
            </a:endParaRPr>
          </a:p>
          <a:p>
            <a:pPr algn="just"/>
            <a:r>
              <a:rPr lang="pt-BR" sz="1300" b="1" dirty="0" smtClean="0">
                <a:solidFill>
                  <a:schemeClr val="tx1"/>
                </a:solidFill>
              </a:rPr>
              <a:t>num=10</a:t>
            </a:r>
          </a:p>
          <a:p>
            <a:pPr algn="just"/>
            <a:r>
              <a:rPr lang="pt-BR" sz="1300" b="1" dirty="0" smtClean="0">
                <a:solidFill>
                  <a:schemeClr val="tx1"/>
                </a:solidFill>
              </a:rPr>
              <a:t>res </a:t>
            </a:r>
            <a:r>
              <a:rPr lang="pt-BR" sz="1300" b="1" dirty="0">
                <a:solidFill>
                  <a:schemeClr val="tx1"/>
                </a:solidFill>
              </a:rPr>
              <a:t>= num.__add__(5) </a:t>
            </a:r>
            <a:endParaRPr lang="pt-BR" sz="1300" b="1" dirty="0" smtClean="0">
              <a:solidFill>
                <a:schemeClr val="tx1"/>
              </a:solidFill>
            </a:endParaRPr>
          </a:p>
          <a:p>
            <a:pPr algn="just"/>
            <a:r>
              <a:rPr lang="pt-BR" sz="1300" b="1" dirty="0" smtClean="0">
                <a:solidFill>
                  <a:schemeClr val="tx1"/>
                </a:solidFill>
              </a:rPr>
              <a:t>print(res)</a:t>
            </a:r>
          </a:p>
          <a:p>
            <a:pPr algn="just"/>
            <a:endParaRPr lang="pt-BR" sz="1300" b="1" dirty="0">
              <a:solidFill>
                <a:schemeClr val="tx1"/>
              </a:solidFill>
            </a:endParaRPr>
          </a:p>
          <a:p>
            <a:pPr algn="just"/>
            <a:r>
              <a:rPr lang="en-US" sz="1300" b="1" dirty="0" err="1" smtClean="0">
                <a:solidFill>
                  <a:schemeClr val="tx1"/>
                </a:solidFill>
              </a:rPr>
              <a:t>num</a:t>
            </a:r>
            <a:r>
              <a:rPr lang="en-US" sz="1300" b="1" dirty="0" smtClean="0">
                <a:solidFill>
                  <a:schemeClr val="tx1"/>
                </a:solidFill>
              </a:rPr>
              <a:t>=12</a:t>
            </a:r>
          </a:p>
          <a:p>
            <a:pPr algn="just"/>
            <a:r>
              <a:rPr lang="en-US" sz="1300" b="1" dirty="0" err="1" smtClean="0">
                <a:solidFill>
                  <a:schemeClr val="tx1"/>
                </a:solidFill>
              </a:rPr>
              <a:t>val</a:t>
            </a:r>
            <a:r>
              <a:rPr lang="en-US" sz="1300" b="1" dirty="0" smtClean="0">
                <a:solidFill>
                  <a:schemeClr val="tx1"/>
                </a:solidFill>
              </a:rPr>
              <a:t> </a:t>
            </a:r>
            <a:r>
              <a:rPr lang="en-US" sz="1300" b="1" dirty="0">
                <a:solidFill>
                  <a:schemeClr val="tx1"/>
                </a:solidFill>
              </a:rPr>
              <a:t>= </a:t>
            </a:r>
            <a:r>
              <a:rPr lang="en-US" sz="1300" b="1" dirty="0" err="1">
                <a:solidFill>
                  <a:schemeClr val="tx1"/>
                </a:solidFill>
              </a:rPr>
              <a:t>int</a:t>
            </a:r>
            <a:r>
              <a:rPr lang="en-US" sz="1300" b="1" dirty="0">
                <a:solidFill>
                  <a:schemeClr val="tx1"/>
                </a:solidFill>
              </a:rPr>
              <a:t>.__</a:t>
            </a:r>
            <a:r>
              <a:rPr lang="en-US" sz="1300" b="1" dirty="0" err="1">
                <a:solidFill>
                  <a:schemeClr val="tx1"/>
                </a:solidFill>
              </a:rPr>
              <a:t>str</a:t>
            </a:r>
            <a:r>
              <a:rPr lang="en-US" sz="1300" b="1" dirty="0">
                <a:solidFill>
                  <a:schemeClr val="tx1"/>
                </a:solidFill>
              </a:rPr>
              <a:t>__(</a:t>
            </a:r>
            <a:r>
              <a:rPr lang="en-US" sz="1300" b="1" dirty="0" err="1">
                <a:solidFill>
                  <a:schemeClr val="tx1"/>
                </a:solidFill>
              </a:rPr>
              <a:t>num</a:t>
            </a:r>
            <a:r>
              <a:rPr lang="en-US" sz="1300" b="1" dirty="0" smtClean="0">
                <a:solidFill>
                  <a:schemeClr val="tx1"/>
                </a:solidFill>
              </a:rPr>
              <a:t>)</a:t>
            </a:r>
          </a:p>
          <a:p>
            <a:pPr algn="just"/>
            <a:r>
              <a:rPr lang="en-US" sz="1300" b="1" dirty="0" smtClean="0">
                <a:solidFill>
                  <a:schemeClr val="tx1"/>
                </a:solidFill>
              </a:rPr>
              <a:t>print(type(</a:t>
            </a:r>
            <a:r>
              <a:rPr lang="en-US" sz="1300" b="1" dirty="0" err="1" smtClean="0">
                <a:solidFill>
                  <a:schemeClr val="tx1"/>
                </a:solidFill>
              </a:rPr>
              <a:t>val</a:t>
            </a:r>
            <a:r>
              <a:rPr lang="en-US" sz="1300" b="1" dirty="0">
                <a:solidFill>
                  <a:schemeClr val="tx1"/>
                </a:solidFill>
              </a:rPr>
              <a:t>))</a:t>
            </a:r>
            <a:endParaRPr lang="en-US" sz="1300" b="1" dirty="0" smtClean="0">
              <a:solidFill>
                <a:schemeClr val="tx1"/>
              </a:solidFill>
            </a:endParaRPr>
          </a:p>
          <a:p>
            <a:pPr algn="just"/>
            <a:endParaRPr lang="en-US" sz="1300" b="1" dirty="0">
              <a:solidFill>
                <a:schemeClr val="tx1"/>
              </a:solidFill>
            </a:endParaRPr>
          </a:p>
          <a:p>
            <a:pPr algn="just"/>
            <a:r>
              <a:rPr lang="en-US" sz="1300" dirty="0"/>
              <a:t>Built-in classes in Python define many magic methods. Use the </a:t>
            </a:r>
            <a:r>
              <a:rPr lang="en-US" sz="1300" dirty="0" err="1"/>
              <a:t>dir</a:t>
            </a:r>
            <a:r>
              <a:rPr lang="en-US" sz="1300" dirty="0"/>
              <a:t>() function to see the number of magic methods inherited by a class. For example, the following lists all the attributes and methods defined in the </a:t>
            </a:r>
            <a:r>
              <a:rPr lang="en-US" sz="1300" dirty="0" err="1"/>
              <a:t>int</a:t>
            </a:r>
            <a:r>
              <a:rPr lang="en-US" sz="1300" dirty="0"/>
              <a:t> class</a:t>
            </a:r>
            <a:r>
              <a:rPr lang="en-US" sz="1300" dirty="0" smtClean="0"/>
              <a:t>.</a:t>
            </a:r>
          </a:p>
          <a:p>
            <a:pPr algn="just"/>
            <a:endParaRPr lang="en-US" sz="1300" b="1" dirty="0">
              <a:solidFill>
                <a:schemeClr val="tx1"/>
              </a:solidFill>
            </a:endParaRPr>
          </a:p>
          <a:p>
            <a:pPr algn="just"/>
            <a:r>
              <a:rPr lang="en-US" sz="1300" b="1" dirty="0">
                <a:solidFill>
                  <a:schemeClr val="tx1"/>
                </a:solidFill>
              </a:rPr>
              <a:t>print(</a:t>
            </a:r>
            <a:r>
              <a:rPr lang="en-US" sz="1300" b="1" dirty="0" err="1">
                <a:solidFill>
                  <a:schemeClr val="tx1"/>
                </a:solidFill>
              </a:rPr>
              <a:t>dir</a:t>
            </a:r>
            <a:r>
              <a:rPr lang="en-US" sz="1300" b="1" dirty="0">
                <a:solidFill>
                  <a:schemeClr val="tx1"/>
                </a:solidFill>
              </a:rPr>
              <a:t>(</a:t>
            </a:r>
            <a:r>
              <a:rPr lang="en-US" sz="1300" b="1" dirty="0" err="1">
                <a:solidFill>
                  <a:schemeClr val="tx1"/>
                </a:solidFill>
              </a:rPr>
              <a:t>int</a:t>
            </a:r>
            <a:r>
              <a:rPr lang="en-US" sz="1300" b="1" dirty="0" smtClean="0">
                <a:solidFill>
                  <a:schemeClr val="tx1"/>
                </a:solidFill>
              </a:rPr>
              <a:t>))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3500538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3650"/>
            <a:ext cx="9144000" cy="5232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2400" b="1" dirty="0" smtClean="0"/>
              <a:t>PYTHON MAGIC / THUNDER FUNCTIONS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466529" y="548562"/>
            <a:ext cx="8089641" cy="38010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200" dirty="0"/>
              <a:t>Dynamic polymorphism in Python, often referred to as runtime polymorphism, allows methods to be defined in a subclass that override methods defined in a base class. This enables different behaviors based on the subclass that is instantiated</a:t>
            </a:r>
            <a:r>
              <a:rPr lang="en-US" sz="1200" dirty="0" smtClean="0"/>
              <a:t>.</a:t>
            </a:r>
          </a:p>
          <a:p>
            <a:pPr algn="just"/>
            <a:endParaRPr lang="en-US" sz="1200" dirty="0"/>
          </a:p>
          <a:p>
            <a:pPr algn="just"/>
            <a:r>
              <a:rPr lang="en-US" sz="1200" dirty="0"/>
              <a:t>demonstrating dynamic polymorphism using inheritance and method overriding</a:t>
            </a:r>
            <a:r>
              <a:rPr lang="en-US" sz="1200" dirty="0" smtClean="0"/>
              <a:t>:</a:t>
            </a:r>
          </a:p>
          <a:p>
            <a:pPr algn="just"/>
            <a:endParaRPr lang="en-US" sz="1200" dirty="0"/>
          </a:p>
          <a:p>
            <a:r>
              <a:rPr lang="en-US" sz="1200" b="1" dirty="0"/>
              <a:t>Explanation</a:t>
            </a:r>
          </a:p>
          <a:p>
            <a:r>
              <a:rPr lang="en-US" sz="1200" b="1" dirty="0"/>
              <a:t>Base Class (Animal)</a:t>
            </a:r>
            <a:r>
              <a:rPr lang="en-US" sz="1200" dirty="0"/>
              <a:t>: The Animal class defines an abstract method speak. This method is meant to be overridden in subclasses.</a:t>
            </a:r>
          </a:p>
          <a:p>
            <a:r>
              <a:rPr lang="en-US" sz="1200" b="1" dirty="0"/>
              <a:t>Subclasses (Dog, Cat, Bird)</a:t>
            </a:r>
            <a:r>
              <a:rPr lang="en-US" sz="1200" dirty="0"/>
              <a:t>: Each subclass of Animal overrides the speak method to provide its own implementation.</a:t>
            </a:r>
          </a:p>
          <a:p>
            <a:r>
              <a:rPr lang="en-US" sz="1200" b="1" dirty="0"/>
              <a:t>Polymorphism in Action</a:t>
            </a:r>
            <a:r>
              <a:rPr lang="en-US" sz="1200" dirty="0"/>
              <a:t>: The </a:t>
            </a:r>
            <a:r>
              <a:rPr lang="en-US" sz="1200" dirty="0" err="1"/>
              <a:t>animal_sound</a:t>
            </a:r>
            <a:r>
              <a:rPr lang="en-US" sz="1200" dirty="0"/>
              <a:t> function takes an instance of Animal (or any subclass thereof) and calls the speak method. Depending on the actual subclass of the animal object, the appropriate overridden method is executed.</a:t>
            </a:r>
          </a:p>
          <a:p>
            <a:pPr algn="just"/>
            <a:endParaRPr lang="en-US" sz="1300" dirty="0" smtClean="0"/>
          </a:p>
          <a:p>
            <a:r>
              <a:rPr lang="en-US" sz="1200" b="1" dirty="0"/>
              <a:t>Benefits of Dynamic Polymorphism</a:t>
            </a:r>
          </a:p>
          <a:p>
            <a:r>
              <a:rPr lang="en-US" sz="1200" b="1" dirty="0"/>
              <a:t>Flexibility</a:t>
            </a:r>
            <a:r>
              <a:rPr lang="en-US" sz="1200" dirty="0"/>
              <a:t>: You can write code that works with objects of different classes, allowing for more flexible and reusable code.</a:t>
            </a:r>
          </a:p>
          <a:p>
            <a:r>
              <a:rPr lang="en-US" sz="1200" b="1" dirty="0"/>
              <a:t>Maintainability</a:t>
            </a:r>
            <a:r>
              <a:rPr lang="en-US" sz="1200" dirty="0"/>
              <a:t>: It is easier to maintain and extend. You can add new subclasses without changing the existing code that uses the base class</a:t>
            </a:r>
            <a:r>
              <a:rPr lang="en-US" sz="1200" dirty="0" smtClean="0"/>
              <a:t>.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345915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3650"/>
            <a:ext cx="9144000" cy="5232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2400" b="1" dirty="0" smtClean="0"/>
              <a:t>PYTHON ABSTRACT CLASS &amp; METHODS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466529" y="548562"/>
            <a:ext cx="8089641" cy="2154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200" dirty="0"/>
              <a:t>An abstract class can be considered a </a:t>
            </a:r>
            <a:r>
              <a:rPr lang="en-US" sz="1200" dirty="0" smtClean="0"/>
              <a:t>prototype / sketch </a:t>
            </a:r>
            <a:r>
              <a:rPr lang="en-US" sz="1200" dirty="0"/>
              <a:t>for other classes. It allows you to create a set of methods that must be created within any child classes built from the abstract class.</a:t>
            </a:r>
            <a:endParaRPr lang="en-US" sz="1300" dirty="0"/>
          </a:p>
          <a:p>
            <a:pPr algn="just"/>
            <a:endParaRPr lang="en-US" sz="1200" dirty="0" smtClean="0"/>
          </a:p>
          <a:p>
            <a:pPr algn="just"/>
            <a:r>
              <a:rPr lang="en-US" sz="1200" dirty="0" smtClean="0"/>
              <a:t>A </a:t>
            </a:r>
            <a:r>
              <a:rPr lang="en-US" sz="1200" dirty="0"/>
              <a:t>class that contains one or more abstract methods is called an </a:t>
            </a:r>
            <a:r>
              <a:rPr lang="en-US" sz="1200" b="1" dirty="0"/>
              <a:t>abstract class</a:t>
            </a:r>
            <a:r>
              <a:rPr lang="en-US" sz="1200" dirty="0"/>
              <a:t>. An </a:t>
            </a:r>
            <a:r>
              <a:rPr lang="en-US" sz="1200" b="1" dirty="0"/>
              <a:t>abstract method</a:t>
            </a:r>
            <a:r>
              <a:rPr lang="en-US" sz="1200" dirty="0"/>
              <a:t> is a method that has a declaration but does not have an </a:t>
            </a:r>
            <a:r>
              <a:rPr lang="en-US" sz="1200" dirty="0" smtClean="0"/>
              <a:t>implementation</a:t>
            </a:r>
          </a:p>
          <a:p>
            <a:pPr algn="just"/>
            <a:endParaRPr lang="en-US" sz="1200" dirty="0"/>
          </a:p>
          <a:p>
            <a:pPr fontAlgn="base"/>
            <a:r>
              <a:rPr lang="en-US" sz="1200" b="1" dirty="0"/>
              <a:t>Working on Python Abstract classes </a:t>
            </a:r>
          </a:p>
          <a:p>
            <a:pPr fontAlgn="base"/>
            <a:r>
              <a:rPr lang="en-US" sz="1200" dirty="0"/>
              <a:t>By default, </a:t>
            </a:r>
            <a:r>
              <a:rPr lang="en-US" sz="1200" u="sng" dirty="0"/>
              <a:t>Python</a:t>
            </a:r>
            <a:r>
              <a:rPr lang="en-US" sz="1200" dirty="0"/>
              <a:t> does not provide </a:t>
            </a:r>
            <a:r>
              <a:rPr lang="en-US" sz="1200" b="1" dirty="0"/>
              <a:t>abstract classes</a:t>
            </a:r>
            <a:r>
              <a:rPr lang="en-US" sz="1200" dirty="0"/>
              <a:t>. Python comes with a module that provides the base for defining A</a:t>
            </a:r>
            <a:r>
              <a:rPr lang="en-US" sz="1200" b="1" dirty="0"/>
              <a:t>bstract Base classes(ABC) </a:t>
            </a:r>
            <a:r>
              <a:rPr lang="en-US" sz="1200" dirty="0"/>
              <a:t>and that module name is </a:t>
            </a:r>
            <a:r>
              <a:rPr lang="en-US" sz="1200" b="1" dirty="0"/>
              <a:t>ABC</a:t>
            </a:r>
            <a:r>
              <a:rPr lang="en-US" sz="1200" dirty="0"/>
              <a:t>.</a:t>
            </a:r>
          </a:p>
          <a:p>
            <a:pPr algn="just"/>
            <a:endParaRPr lang="en-US" sz="1200" dirty="0" smtClean="0"/>
          </a:p>
          <a:p>
            <a:pPr algn="just"/>
            <a:r>
              <a:rPr lang="en-US" sz="1200" dirty="0"/>
              <a:t>A method becomes abstract when decorated with the keyword </a:t>
            </a:r>
            <a:r>
              <a:rPr lang="en-US" sz="1200" b="1" dirty="0">
                <a:solidFill>
                  <a:schemeClr val="tx1"/>
                </a:solidFill>
              </a:rPr>
              <a:t>@</a:t>
            </a:r>
            <a:r>
              <a:rPr lang="en-US" sz="1200" b="1" dirty="0" err="1">
                <a:solidFill>
                  <a:schemeClr val="tx1"/>
                </a:solidFill>
              </a:rPr>
              <a:t>abstractmethod</a:t>
            </a:r>
            <a:r>
              <a:rPr lang="en-US" sz="1200" b="1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63845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3650"/>
            <a:ext cx="9144000" cy="5232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2400" b="1" dirty="0" smtClean="0"/>
              <a:t>PYTHON KEYWORD ARGUMENTS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466529" y="548562"/>
            <a:ext cx="808964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u="sng" dirty="0"/>
              <a:t>Keyword Arguments</a:t>
            </a:r>
          </a:p>
          <a:p>
            <a:r>
              <a:rPr lang="en-US" sz="1200" dirty="0"/>
              <a:t>You can also send arguments with the </a:t>
            </a:r>
            <a:r>
              <a:rPr lang="en-US" sz="1200" i="1" dirty="0"/>
              <a:t>key</a:t>
            </a:r>
            <a:r>
              <a:rPr lang="en-US" sz="1200" dirty="0"/>
              <a:t> = </a:t>
            </a:r>
            <a:r>
              <a:rPr lang="en-US" sz="1200" i="1" dirty="0"/>
              <a:t>value</a:t>
            </a:r>
            <a:r>
              <a:rPr lang="en-US" sz="1200" dirty="0"/>
              <a:t> syntax.</a:t>
            </a:r>
          </a:p>
          <a:p>
            <a:r>
              <a:rPr lang="en-US" sz="1200" dirty="0"/>
              <a:t>This way the order of the arguments does not matter</a:t>
            </a:r>
            <a:r>
              <a:rPr lang="en-US" sz="1200" dirty="0" smtClean="0"/>
              <a:t>.</a:t>
            </a:r>
          </a:p>
          <a:p>
            <a:endParaRPr lang="en-US" sz="1200" dirty="0"/>
          </a:p>
          <a:p>
            <a:r>
              <a:rPr lang="en-US" sz="1200" b="1" dirty="0" err="1">
                <a:solidFill>
                  <a:schemeClr val="tx1"/>
                </a:solidFill>
              </a:rPr>
              <a:t>def</a:t>
            </a:r>
            <a:r>
              <a:rPr lang="en-US" sz="1200" b="1" dirty="0">
                <a:solidFill>
                  <a:schemeClr val="tx1"/>
                </a:solidFill>
              </a:rPr>
              <a:t> </a:t>
            </a:r>
            <a:r>
              <a:rPr lang="en-US" sz="1200" b="1" dirty="0" err="1">
                <a:solidFill>
                  <a:schemeClr val="tx1"/>
                </a:solidFill>
              </a:rPr>
              <a:t>my_function</a:t>
            </a:r>
            <a:r>
              <a:rPr lang="en-US" sz="1200" b="1" dirty="0">
                <a:solidFill>
                  <a:schemeClr val="tx1"/>
                </a:solidFill>
              </a:rPr>
              <a:t>(child3, child2, child1):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  print("The youngest child is " + child3)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/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 err="1">
                <a:solidFill>
                  <a:schemeClr val="tx1"/>
                </a:solidFill>
              </a:rPr>
              <a:t>my_function</a:t>
            </a:r>
            <a:r>
              <a:rPr lang="en-US" sz="1200" b="1" dirty="0">
                <a:solidFill>
                  <a:schemeClr val="tx1"/>
                </a:solidFill>
              </a:rPr>
              <a:t>(child1 = "Emil", child2 = "Tobias", child3 = "Linus")</a:t>
            </a:r>
          </a:p>
        </p:txBody>
      </p:sp>
    </p:spTree>
    <p:extLst>
      <p:ext uri="{BB962C8B-B14F-4D97-AF65-F5344CB8AC3E}">
        <p14:creationId xmlns:p14="http://schemas.microsoft.com/office/powerpoint/2010/main" val="376604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794</TotalTime>
  <Words>414</Words>
  <Application>Microsoft Office PowerPoint</Application>
  <PresentationFormat>On-screen Show (16:9)</PresentationFormat>
  <Paragraphs>84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Roboto</vt:lpstr>
      <vt:lpstr>Geometric</vt:lpstr>
      <vt:lpstr>PYTHON  Version:  3.12.4</vt:lpstr>
      <vt:lpstr>PYTHON POLYMORPHISM</vt:lpstr>
      <vt:lpstr>PYTHON POLYMORPHISM</vt:lpstr>
      <vt:lpstr>PYTHON POLYMORPHISM</vt:lpstr>
      <vt:lpstr>PYTHON OPERATOR OVERLOADING</vt:lpstr>
      <vt:lpstr>PYTHON MAGIC / THUNDER FUNCTIONS</vt:lpstr>
      <vt:lpstr>PYTHON MAGIC / THUNDER FUNCTIONS</vt:lpstr>
      <vt:lpstr>PYTHON ABSTRACT CLASS &amp; METHODS</vt:lpstr>
      <vt:lpstr>PYTHON KEYWORD ARGUMENTS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 YEAR DIPLOMA IN ADVANCE WEB TECHNOLOGY</dc:title>
  <dc:creator>azam</dc:creator>
  <cp:lastModifiedBy>azam</cp:lastModifiedBy>
  <cp:revision>92</cp:revision>
  <dcterms:modified xsi:type="dcterms:W3CDTF">2024-07-24T09:03:00Z</dcterms:modified>
</cp:coreProperties>
</file>