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8288000" cy="10287000"/>
  <p:notesSz cx="6858000" cy="9144000"/>
  <p:embeddedFontLst>
    <p:embeddedFont>
      <p:font typeface="Public Sans" charset="0"/>
      <p:bold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ZDUYEjK+TRQ5GfijSPeE/re5z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-55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003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introduction/" TargetMode="Externa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introduction/" TargetMode="Externa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python.langchain.com/v0.2/docs/concepts/#document-loade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concepts/#document-loaders" TargetMode="Externa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concepts/#document-loaders" TargetMode="Externa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concepts/#document-loaders" TargetMode="Externa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grpSp>
        <p:nvGrpSpPr>
          <p:cNvPr id="248" name="Google Shape;248;p8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49" name="Google Shape;249;p8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50" name="Google Shape;250;p8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51" name="Google Shape;251;p8"/>
          <p:cNvSpPr txBox="1"/>
          <p:nvPr/>
        </p:nvSpPr>
        <p:spPr>
          <a:xfrm>
            <a:off x="1511238" y="2661158"/>
            <a:ext cx="10354873" cy="19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LLMs, like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GPT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may not have access to realtime and latest domain specific Information.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1511238" y="714926"/>
            <a:ext cx="13867624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Problem with LLM</a:t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11957729" y="1905099"/>
            <a:ext cx="5820936" cy="8067203"/>
            <a:chOff x="0" y="-2540"/>
            <a:chExt cx="4735830" cy="6563361"/>
          </a:xfrm>
        </p:grpSpPr>
        <p:sp>
          <p:nvSpPr>
            <p:cNvPr id="254" name="Google Shape;254;p8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 extrusionOk="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 extrusionOk="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 extrusionOk="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t="-7375" b="-4731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 extrusionOk="0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 extrusionOk="0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 extrusionOk="0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 extrusionOk="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 extrusionOk="0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 extrusionOk="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 extrusionOk="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 extrusionOk="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8"/>
          <p:cNvSpPr txBox="1"/>
          <p:nvPr/>
        </p:nvSpPr>
        <p:spPr>
          <a:xfrm>
            <a:off x="1511238" y="5000625"/>
            <a:ext cx="10354873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A chatbot might generate an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incorrect answer because it doesn't have 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up-to-date or specific information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0" name="Google Shape;350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51" name="Google Shape;351;p17"/>
          <p:cNvSpPr txBox="1"/>
          <p:nvPr/>
        </p:nvSpPr>
        <p:spPr>
          <a:xfrm>
            <a:off x="1475345" y="730310"/>
            <a:ext cx="15539012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Why RAG - Enhanced Information Access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1566286" y="2296349"/>
            <a:ext cx="15357130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and Relevance: Retrieves documents from a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large corpus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responses are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accurate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enriched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1566286" y="4232305"/>
            <a:ext cx="16951436" cy="6050757"/>
            <a:chOff x="0" y="-123825"/>
            <a:chExt cx="22601915" cy="8067675"/>
          </a:xfrm>
        </p:grpSpPr>
        <p:sp>
          <p:nvSpPr>
            <p:cNvPr id="354" name="Google Shape;354;p17"/>
            <p:cNvSpPr/>
            <p:nvPr/>
          </p:nvSpPr>
          <p:spPr>
            <a:xfrm>
              <a:off x="11224815" y="1544231"/>
              <a:ext cx="11377100" cy="6399619"/>
            </a:xfrm>
            <a:custGeom>
              <a:avLst/>
              <a:gdLst/>
              <a:ahLst/>
              <a:cxnLst/>
              <a:rect l="l" t="t" r="r" b="b"/>
              <a:pathLst>
                <a:path w="11377100" h="6399619" extrusionOk="0">
                  <a:moveTo>
                    <a:pt x="0" y="0"/>
                  </a:moveTo>
                  <a:lnTo>
                    <a:pt x="11377100" y="0"/>
                  </a:lnTo>
                  <a:lnTo>
                    <a:pt x="11377100" y="6399619"/>
                  </a:lnTo>
                  <a:lnTo>
                    <a:pt x="0" y="6399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55" name="Google Shape;355;p17"/>
            <p:cNvSpPr txBox="1"/>
            <p:nvPr/>
          </p:nvSpPr>
          <p:spPr>
            <a:xfrm>
              <a:off x="0" y="-123825"/>
              <a:ext cx="13883217" cy="2470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Contextual Awareness: Maintains context by considering both the query and retrieved documents, resulting in meaningful responses.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pic>
        <p:nvPicPr>
          <p:cNvPr id="361" name="Google Shape;361;p18"/>
          <p:cNvPicPr preferRelativeResize="0"/>
          <p:nvPr/>
        </p:nvPicPr>
        <p:blipFill rotWithShape="1">
          <a:blip r:embed="rId4">
            <a:alphaModFix/>
          </a:blip>
          <a:srcRect t="16268"/>
          <a:stretch/>
        </p:blipFill>
        <p:spPr>
          <a:xfrm>
            <a:off x="4023023" y="3294845"/>
            <a:ext cx="10756464" cy="6754870"/>
          </a:xfrm>
          <a:prstGeom prst="rect">
            <a:avLst/>
          </a:prstGeom>
          <a:noFill/>
          <a:ln w="38100" cap="sq" cmpd="sng">
            <a:solidFill>
              <a:srgbClr val="9015DB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362" name="Google Shape;362;p18"/>
          <p:cNvSpPr txBox="1"/>
          <p:nvPr/>
        </p:nvSpPr>
        <p:spPr>
          <a:xfrm>
            <a:off x="1649280" y="705462"/>
            <a:ext cx="10679303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Pipeline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68" name="Google Shape;368;p19"/>
          <p:cNvSpPr txBox="1"/>
          <p:nvPr/>
        </p:nvSpPr>
        <p:spPr>
          <a:xfrm>
            <a:off x="1649280" y="2561725"/>
            <a:ext cx="13316105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the performance of tasks like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question answering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1649280" y="720785"/>
            <a:ext cx="703319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>
            <a:off x="1007108" y="5530425"/>
            <a:ext cx="16519972" cy="2956224"/>
            <a:chOff x="0" y="0"/>
            <a:chExt cx="22026630" cy="3941632"/>
          </a:xfrm>
        </p:grpSpPr>
        <p:sp>
          <p:nvSpPr>
            <p:cNvPr id="371" name="Google Shape;371;p19"/>
            <p:cNvSpPr/>
            <p:nvPr/>
          </p:nvSpPr>
          <p:spPr>
            <a:xfrm>
              <a:off x="0" y="770971"/>
              <a:ext cx="10626230" cy="2925939"/>
            </a:xfrm>
            <a:custGeom>
              <a:avLst/>
              <a:gdLst/>
              <a:ahLst/>
              <a:cxnLst/>
              <a:rect l="l" t="t" r="r" b="b"/>
              <a:pathLst>
                <a:path w="10626230" h="2925939" extrusionOk="0">
                  <a:moveTo>
                    <a:pt x="0" y="0"/>
                  </a:moveTo>
                  <a:lnTo>
                    <a:pt x="10626230" y="0"/>
                  </a:lnTo>
                  <a:lnTo>
                    <a:pt x="10626230" y="2925939"/>
                  </a:lnTo>
                  <a:lnTo>
                    <a:pt x="0" y="29259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29718" r="-12798" b="-172050"/>
              </a:stretch>
            </a:blipFill>
            <a:ln w="38100" cap="sq" cmpd="sng">
              <a:solidFill>
                <a:srgbClr val="000000"/>
              </a:solidFill>
              <a:prstDash val="dot"/>
              <a:miter lim="8000"/>
              <a:headEnd type="none" w="sm" len="sm"/>
              <a:tailEnd type="none" w="sm" len="sm"/>
            </a:ln>
          </p:spPr>
        </p:sp>
        <p:sp>
          <p:nvSpPr>
            <p:cNvPr id="372" name="Google Shape;372;p19"/>
            <p:cNvSpPr/>
            <p:nvPr/>
          </p:nvSpPr>
          <p:spPr>
            <a:xfrm>
              <a:off x="10849189" y="0"/>
              <a:ext cx="11177441" cy="3941632"/>
            </a:xfrm>
            <a:custGeom>
              <a:avLst/>
              <a:gdLst/>
              <a:ahLst/>
              <a:cxnLst/>
              <a:rect l="l" t="t" r="r" b="b"/>
              <a:pathLst>
                <a:path w="11177441" h="3941632" extrusionOk="0">
                  <a:moveTo>
                    <a:pt x="0" y="0"/>
                  </a:moveTo>
                  <a:lnTo>
                    <a:pt x="11177442" y="0"/>
                  </a:lnTo>
                  <a:lnTo>
                    <a:pt x="11177442" y="3941632"/>
                  </a:lnTo>
                  <a:lnTo>
                    <a:pt x="0" y="39416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114942" r="-2894"/>
              </a:stretch>
            </a:blipFill>
            <a:ln w="38100" cap="sq" cmpd="sng">
              <a:solidFill>
                <a:srgbClr val="000000"/>
              </a:solidFill>
              <a:prstDash val="dot"/>
              <a:miter lim="8000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78" name="Google Shape;378;p20"/>
          <p:cNvSpPr/>
          <p:nvPr/>
        </p:nvSpPr>
        <p:spPr>
          <a:xfrm>
            <a:off x="0" y="6940381"/>
            <a:ext cx="1077742" cy="611619"/>
          </a:xfrm>
          <a:custGeom>
            <a:avLst/>
            <a:gdLst/>
            <a:ahLst/>
            <a:cxnLst/>
            <a:rect l="l" t="t" r="r" b="b"/>
            <a:pathLst>
              <a:path w="1077742" h="611619" extrusionOk="0">
                <a:moveTo>
                  <a:pt x="0" y="0"/>
                </a:moveTo>
                <a:lnTo>
                  <a:pt x="1077742" y="0"/>
                </a:lnTo>
                <a:lnTo>
                  <a:pt x="1077742" y="611619"/>
                </a:lnTo>
                <a:lnTo>
                  <a:pt x="0" y="611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79" name="Google Shape;379;p20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380" name="Google Shape;380;p20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81" name="Google Shape;381;p20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382" name="Google Shape;382;p20"/>
          <p:cNvGrpSpPr/>
          <p:nvPr/>
        </p:nvGrpSpPr>
        <p:grpSpPr>
          <a:xfrm>
            <a:off x="2388689" y="3256087"/>
            <a:ext cx="12415774" cy="1115558"/>
            <a:chOff x="0" y="0"/>
            <a:chExt cx="16554366" cy="1487411"/>
          </a:xfrm>
        </p:grpSpPr>
        <p:sp>
          <p:nvSpPr>
            <p:cNvPr id="383" name="Google Shape;383;p20"/>
            <p:cNvSpPr/>
            <p:nvPr/>
          </p:nvSpPr>
          <p:spPr>
            <a:xfrm>
              <a:off x="700407" y="0"/>
              <a:ext cx="15853959" cy="1485569"/>
            </a:xfrm>
            <a:custGeom>
              <a:avLst/>
              <a:gdLst/>
              <a:ahLst/>
              <a:cxnLst/>
              <a:rect l="l" t="t" r="r" b="b"/>
              <a:pathLst>
                <a:path w="15853959" h="1485569" extrusionOk="0">
                  <a:moveTo>
                    <a:pt x="0" y="0"/>
                  </a:moveTo>
                  <a:lnTo>
                    <a:pt x="15853959" y="0"/>
                  </a:lnTo>
                  <a:lnTo>
                    <a:pt x="15853959" y="1485569"/>
                  </a:lnTo>
                  <a:lnTo>
                    <a:pt x="0" y="14855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0086"/>
              </a:stretch>
            </a:blipFill>
            <a:ln>
              <a:noFill/>
            </a:ln>
          </p:spPr>
        </p:sp>
        <p:sp>
          <p:nvSpPr>
            <p:cNvPr id="384" name="Google Shape;384;p20"/>
            <p:cNvSpPr txBox="1"/>
            <p:nvPr/>
          </p:nvSpPr>
          <p:spPr>
            <a:xfrm>
              <a:off x="1719902" y="238057"/>
              <a:ext cx="13814968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DFDFD"/>
                  </a:solidFill>
                  <a:latin typeface="Arial"/>
                  <a:ea typeface="Arial"/>
                  <a:cs typeface="Arial"/>
                  <a:sym typeface="Arial"/>
                </a:rPr>
                <a:t>Leverages large external knowledge bases.</a:t>
              </a:r>
              <a:endParaRPr/>
            </a:p>
          </p:txBody>
        </p:sp>
        <p:grpSp>
          <p:nvGrpSpPr>
            <p:cNvPr id="385" name="Google Shape;385;p20"/>
            <p:cNvGrpSpPr/>
            <p:nvPr/>
          </p:nvGrpSpPr>
          <p:grpSpPr>
            <a:xfrm>
              <a:off x="0" y="70181"/>
              <a:ext cx="1400814" cy="1417230"/>
              <a:chOff x="0" y="-9525"/>
              <a:chExt cx="812800" cy="822325"/>
            </a:xfrm>
          </p:grpSpPr>
          <p:sp>
            <p:nvSpPr>
              <p:cNvPr id="386" name="Google Shape;386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74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grpSp>
        <p:nvGrpSpPr>
          <p:cNvPr id="388" name="Google Shape;388;p20"/>
          <p:cNvGrpSpPr/>
          <p:nvPr/>
        </p:nvGrpSpPr>
        <p:grpSpPr>
          <a:xfrm>
            <a:off x="2388689" y="5009820"/>
            <a:ext cx="12415774" cy="1114177"/>
            <a:chOff x="0" y="0"/>
            <a:chExt cx="16554366" cy="1485569"/>
          </a:xfrm>
        </p:grpSpPr>
        <p:sp>
          <p:nvSpPr>
            <p:cNvPr id="389" name="Google Shape;389;p20"/>
            <p:cNvSpPr/>
            <p:nvPr/>
          </p:nvSpPr>
          <p:spPr>
            <a:xfrm>
              <a:off x="700407" y="0"/>
              <a:ext cx="15853959" cy="1485569"/>
            </a:xfrm>
            <a:custGeom>
              <a:avLst/>
              <a:gdLst/>
              <a:ahLst/>
              <a:cxnLst/>
              <a:rect l="l" t="t" r="r" b="b"/>
              <a:pathLst>
                <a:path w="15853959" h="1485569" extrusionOk="0">
                  <a:moveTo>
                    <a:pt x="0" y="0"/>
                  </a:moveTo>
                  <a:lnTo>
                    <a:pt x="15853959" y="0"/>
                  </a:lnTo>
                  <a:lnTo>
                    <a:pt x="15853959" y="1485569"/>
                  </a:lnTo>
                  <a:lnTo>
                    <a:pt x="0" y="14855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0086"/>
              </a:stretch>
            </a:blipFill>
            <a:ln>
              <a:noFill/>
            </a:ln>
          </p:spPr>
        </p:sp>
        <p:sp>
          <p:nvSpPr>
            <p:cNvPr id="390" name="Google Shape;390;p20"/>
            <p:cNvSpPr txBox="1"/>
            <p:nvPr/>
          </p:nvSpPr>
          <p:spPr>
            <a:xfrm>
              <a:off x="1719902" y="238125"/>
              <a:ext cx="13814968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DFDFD"/>
                  </a:solidFill>
                  <a:latin typeface="Arial"/>
                  <a:ea typeface="Arial"/>
                  <a:cs typeface="Arial"/>
                  <a:sym typeface="Arial"/>
                </a:rPr>
                <a:t>Enhances contextual understanding.</a:t>
              </a:r>
              <a:endParaRPr/>
            </a:p>
          </p:txBody>
        </p:sp>
        <p:grpSp>
          <p:nvGrpSpPr>
            <p:cNvPr id="391" name="Google Shape;391;p20"/>
            <p:cNvGrpSpPr/>
            <p:nvPr/>
          </p:nvGrpSpPr>
          <p:grpSpPr>
            <a:xfrm>
              <a:off x="0" y="68339"/>
              <a:ext cx="1400814" cy="1417230"/>
              <a:chOff x="0" y="-9525"/>
              <a:chExt cx="812800" cy="822325"/>
            </a:xfrm>
          </p:grpSpPr>
          <p:sp>
            <p:nvSpPr>
              <p:cNvPr id="392" name="Google Shape;392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74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2388689" y="6763553"/>
            <a:ext cx="12415774" cy="1115905"/>
            <a:chOff x="0" y="0"/>
            <a:chExt cx="16554366" cy="1487872"/>
          </a:xfrm>
        </p:grpSpPr>
        <p:sp>
          <p:nvSpPr>
            <p:cNvPr id="395" name="Google Shape;395;p20"/>
            <p:cNvSpPr/>
            <p:nvPr/>
          </p:nvSpPr>
          <p:spPr>
            <a:xfrm>
              <a:off x="700407" y="0"/>
              <a:ext cx="15853959" cy="1485569"/>
            </a:xfrm>
            <a:custGeom>
              <a:avLst/>
              <a:gdLst/>
              <a:ahLst/>
              <a:cxnLst/>
              <a:rect l="l" t="t" r="r" b="b"/>
              <a:pathLst>
                <a:path w="15853959" h="1485569" extrusionOk="0">
                  <a:moveTo>
                    <a:pt x="0" y="0"/>
                  </a:moveTo>
                  <a:lnTo>
                    <a:pt x="15853959" y="0"/>
                  </a:lnTo>
                  <a:lnTo>
                    <a:pt x="15853959" y="1485569"/>
                  </a:lnTo>
                  <a:lnTo>
                    <a:pt x="0" y="14855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0086"/>
              </a:stretch>
            </a:blipFill>
            <a:ln>
              <a:noFill/>
            </a:ln>
          </p:spPr>
        </p:sp>
        <p:sp>
          <p:nvSpPr>
            <p:cNvPr id="396" name="Google Shape;396;p20"/>
            <p:cNvSpPr txBox="1"/>
            <p:nvPr/>
          </p:nvSpPr>
          <p:spPr>
            <a:xfrm>
              <a:off x="1719902" y="305932"/>
              <a:ext cx="13814968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DFDFD"/>
                  </a:solidFill>
                  <a:latin typeface="Arial"/>
                  <a:ea typeface="Arial"/>
                  <a:cs typeface="Arial"/>
                  <a:sym typeface="Arial"/>
                </a:rPr>
                <a:t>Provides more accurate and relevant answers.</a:t>
              </a:r>
              <a:endParaRPr/>
            </a:p>
          </p:txBody>
        </p:sp>
        <p:grpSp>
          <p:nvGrpSpPr>
            <p:cNvPr id="397" name="Google Shape;397;p20"/>
            <p:cNvGrpSpPr/>
            <p:nvPr/>
          </p:nvGrpSpPr>
          <p:grpSpPr>
            <a:xfrm>
              <a:off x="0" y="70642"/>
              <a:ext cx="1400814" cy="1417230"/>
              <a:chOff x="0" y="-9525"/>
              <a:chExt cx="812800" cy="822325"/>
            </a:xfrm>
          </p:grpSpPr>
          <p:sp>
            <p:nvSpPr>
              <p:cNvPr id="398" name="Google Shape;398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74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</p:grpSp>
      <p:sp>
        <p:nvSpPr>
          <p:cNvPr id="400" name="Google Shape;400;p20"/>
          <p:cNvSpPr/>
          <p:nvPr/>
        </p:nvSpPr>
        <p:spPr>
          <a:xfrm>
            <a:off x="0" y="3585315"/>
            <a:ext cx="1077742" cy="611619"/>
          </a:xfrm>
          <a:custGeom>
            <a:avLst/>
            <a:gdLst/>
            <a:ahLst/>
            <a:cxnLst/>
            <a:rect l="l" t="t" r="r" b="b"/>
            <a:pathLst>
              <a:path w="1077742" h="611619" extrusionOk="0">
                <a:moveTo>
                  <a:pt x="0" y="0"/>
                </a:moveTo>
                <a:lnTo>
                  <a:pt x="1077742" y="0"/>
                </a:lnTo>
                <a:lnTo>
                  <a:pt x="1077742" y="611618"/>
                </a:lnTo>
                <a:lnTo>
                  <a:pt x="0" y="611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1" name="Google Shape;401;p20"/>
          <p:cNvSpPr/>
          <p:nvPr/>
        </p:nvSpPr>
        <p:spPr>
          <a:xfrm>
            <a:off x="0" y="5261962"/>
            <a:ext cx="1077742" cy="611619"/>
          </a:xfrm>
          <a:custGeom>
            <a:avLst/>
            <a:gdLst/>
            <a:ahLst/>
            <a:cxnLst/>
            <a:rect l="l" t="t" r="r" b="b"/>
            <a:pathLst>
              <a:path w="1077742" h="611619" extrusionOk="0">
                <a:moveTo>
                  <a:pt x="0" y="0"/>
                </a:moveTo>
                <a:lnTo>
                  <a:pt x="1077742" y="0"/>
                </a:lnTo>
                <a:lnTo>
                  <a:pt x="1077742" y="611619"/>
                </a:lnTo>
                <a:lnTo>
                  <a:pt x="0" y="611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2" name="Google Shape;402;p20"/>
          <p:cNvSpPr txBox="1"/>
          <p:nvPr/>
        </p:nvSpPr>
        <p:spPr>
          <a:xfrm>
            <a:off x="1715777" y="671090"/>
            <a:ext cx="703319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08" name="Google Shape;408;p21"/>
          <p:cNvSpPr/>
          <p:nvPr/>
        </p:nvSpPr>
        <p:spPr>
          <a:xfrm>
            <a:off x="10929397" y="2247002"/>
            <a:ext cx="6996857" cy="7967670"/>
          </a:xfrm>
          <a:custGeom>
            <a:avLst/>
            <a:gdLst/>
            <a:ahLst/>
            <a:cxnLst/>
            <a:rect l="l" t="t" r="r" b="b"/>
            <a:pathLst>
              <a:path w="6996857" h="7967670" extrusionOk="0">
                <a:moveTo>
                  <a:pt x="0" y="0"/>
                </a:moveTo>
                <a:lnTo>
                  <a:pt x="6996856" y="0"/>
                </a:lnTo>
                <a:lnTo>
                  <a:pt x="6996856" y="7967670"/>
                </a:lnTo>
                <a:lnTo>
                  <a:pt x="0" y="7967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9" name="Google Shape;409;p21"/>
          <p:cNvSpPr txBox="1"/>
          <p:nvPr/>
        </p:nvSpPr>
        <p:spPr>
          <a:xfrm>
            <a:off x="1500193" y="745633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LangChain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1028700" y="2442253"/>
            <a:ext cx="10377106" cy="13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LangChain: A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framework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building applications using language models.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1028700" y="4112865"/>
            <a:ext cx="8637104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40" marR="0" lvl="1" indent="-38862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Components: Includes tools for document transformation, connection to various data sources, and chaining multiple operations.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pic>
        <p:nvPicPr>
          <p:cNvPr id="417" name="Google Shape;417;p22"/>
          <p:cNvPicPr preferRelativeResize="0"/>
          <p:nvPr/>
        </p:nvPicPr>
        <p:blipFill rotWithShape="1">
          <a:blip r:embed="rId4">
            <a:alphaModFix/>
          </a:blip>
          <a:srcRect t="54985"/>
          <a:stretch/>
        </p:blipFill>
        <p:spPr>
          <a:xfrm>
            <a:off x="1511238" y="4012928"/>
            <a:ext cx="14635113" cy="37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2"/>
          <p:cNvSpPr txBox="1"/>
          <p:nvPr/>
        </p:nvSpPr>
        <p:spPr>
          <a:xfrm>
            <a:off x="1511238" y="720785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LangChain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24" name="Google Shape;424;p23"/>
          <p:cNvSpPr/>
          <p:nvPr/>
        </p:nvSpPr>
        <p:spPr>
          <a:xfrm>
            <a:off x="2860537" y="5085574"/>
            <a:ext cx="12566927" cy="4240612"/>
          </a:xfrm>
          <a:custGeom>
            <a:avLst/>
            <a:gdLst/>
            <a:ahLst/>
            <a:cxnLst/>
            <a:rect l="l" t="t" r="r" b="b"/>
            <a:pathLst>
              <a:path w="12566927" h="4240612" extrusionOk="0">
                <a:moveTo>
                  <a:pt x="0" y="0"/>
                </a:moveTo>
                <a:lnTo>
                  <a:pt x="12566926" y="0"/>
                </a:lnTo>
                <a:lnTo>
                  <a:pt x="12566926" y="4240612"/>
                </a:lnTo>
                <a:lnTo>
                  <a:pt x="0" y="4240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25" name="Google Shape;425;p23"/>
          <p:cNvSpPr txBox="1"/>
          <p:nvPr/>
        </p:nvSpPr>
        <p:spPr>
          <a:xfrm>
            <a:off x="1723823" y="745633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</p:txBody>
      </p:sp>
      <p:sp>
        <p:nvSpPr>
          <p:cNvPr id="426" name="Google Shape;426;p23"/>
          <p:cNvSpPr txBox="1"/>
          <p:nvPr/>
        </p:nvSpPr>
        <p:spPr>
          <a:xfrm>
            <a:off x="1028700" y="2351724"/>
            <a:ext cx="13855764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integration with various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NLP models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flexible pipeline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creation, and support for various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text processing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tasks.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32" name="Google Shape;432;p24"/>
          <p:cNvSpPr txBox="1"/>
          <p:nvPr/>
        </p:nvSpPr>
        <p:spPr>
          <a:xfrm>
            <a:off x="1624432" y="705462"/>
            <a:ext cx="10679303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9293087" y="4845280"/>
            <a:ext cx="8755198" cy="4650197"/>
          </a:xfrm>
          <a:custGeom>
            <a:avLst/>
            <a:gdLst/>
            <a:ahLst/>
            <a:cxnLst/>
            <a:rect l="l" t="t" r="r" b="b"/>
            <a:pathLst>
              <a:path w="8755198" h="4650197" extrusionOk="0">
                <a:moveTo>
                  <a:pt x="0" y="0"/>
                </a:moveTo>
                <a:lnTo>
                  <a:pt x="8755198" y="0"/>
                </a:lnTo>
                <a:lnTo>
                  <a:pt x="8755198" y="4650197"/>
                </a:lnTo>
                <a:lnTo>
                  <a:pt x="0" y="4650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4" name="Google Shape;434;p24"/>
          <p:cNvSpPr txBox="1"/>
          <p:nvPr/>
        </p:nvSpPr>
        <p:spPr>
          <a:xfrm>
            <a:off x="1771935" y="2323972"/>
            <a:ext cx="16276350" cy="13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building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chatbots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automated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processing pipelines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other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NLP applications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40" name="Google Shape;440;p25"/>
          <p:cNvSpPr txBox="1"/>
          <p:nvPr/>
        </p:nvSpPr>
        <p:spPr>
          <a:xfrm>
            <a:off x="1504350" y="715951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360522" y="3119774"/>
            <a:ext cx="10289217" cy="6679200"/>
          </a:xfrm>
          <a:custGeom>
            <a:avLst/>
            <a:gdLst/>
            <a:ahLst/>
            <a:cxnLst/>
            <a:rect l="l" t="t" r="r" b="b"/>
            <a:pathLst>
              <a:path w="10289217" h="6679200" extrusionOk="0">
                <a:moveTo>
                  <a:pt x="0" y="0"/>
                </a:moveTo>
                <a:lnTo>
                  <a:pt x="10289217" y="0"/>
                </a:lnTo>
                <a:lnTo>
                  <a:pt x="10289217" y="6679200"/>
                </a:lnTo>
                <a:lnTo>
                  <a:pt x="0" y="6679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24843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1" r="-1638" b="-10"/>
            </a:stretch>
          </a:blipFill>
          <a:ln>
            <a:noFill/>
          </a:ln>
        </p:spPr>
      </p:sp>
      <p:sp>
        <p:nvSpPr>
          <p:cNvPr id="447" name="Google Shape;447;p26"/>
          <p:cNvSpPr/>
          <p:nvPr/>
        </p:nvSpPr>
        <p:spPr>
          <a:xfrm>
            <a:off x="0" y="1895475"/>
            <a:ext cx="18288000" cy="8391525"/>
          </a:xfrm>
          <a:custGeom>
            <a:avLst/>
            <a:gdLst/>
            <a:ahLst/>
            <a:cxnLst/>
            <a:rect l="l" t="t" r="r" b="b"/>
            <a:pathLst>
              <a:path w="18288000" h="8391525" extrusionOk="0">
                <a:moveTo>
                  <a:pt x="0" y="0"/>
                </a:moveTo>
                <a:lnTo>
                  <a:pt x="18288000" y="0"/>
                </a:lnTo>
                <a:lnTo>
                  <a:pt x="18288000" y="8391525"/>
                </a:lnTo>
                <a:lnTo>
                  <a:pt x="0" y="8391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7999"/>
            </a:blip>
            <a:stretch>
              <a:fillRect t="-75192" b="-42738"/>
            </a:stretch>
          </a:blipFill>
          <a:ln>
            <a:noFill/>
          </a:ln>
        </p:spPr>
      </p:sp>
      <p:sp>
        <p:nvSpPr>
          <p:cNvPr id="448" name="Google Shape;448;p26"/>
          <p:cNvSpPr txBox="1"/>
          <p:nvPr/>
        </p:nvSpPr>
        <p:spPr>
          <a:xfrm>
            <a:off x="1773519" y="690770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1158225" y="2643651"/>
            <a:ext cx="16276350" cy="45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6074" marR="0" lvl="1" indent="-52303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Loading: The process of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ingesting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       documents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a system for further processing.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6074" marR="0" lvl="1" indent="-52303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Supported Formats: Includes plain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text, HTML,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       docs, PDF, and more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grpSp>
        <p:nvGrpSpPr>
          <p:cNvPr id="271" name="Google Shape;271;p9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72" name="Google Shape;272;p9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73" name="Google Shape;273;p9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74" name="Google Shape;274;p9"/>
          <p:cNvSpPr/>
          <p:nvPr/>
        </p:nvSpPr>
        <p:spPr>
          <a:xfrm>
            <a:off x="9443080" y="3438978"/>
            <a:ext cx="8672016" cy="6359996"/>
          </a:xfrm>
          <a:custGeom>
            <a:avLst/>
            <a:gdLst/>
            <a:ahLst/>
            <a:cxnLst/>
            <a:rect l="l" t="t" r="r" b="b"/>
            <a:pathLst>
              <a:path w="8672016" h="6359996" extrusionOk="0">
                <a:moveTo>
                  <a:pt x="0" y="0"/>
                </a:moveTo>
                <a:lnTo>
                  <a:pt x="8672017" y="0"/>
                </a:lnTo>
                <a:lnTo>
                  <a:pt x="8672017" y="6359996"/>
                </a:lnTo>
                <a:lnTo>
                  <a:pt x="0" y="6359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5062" r="-14942"/>
            </a:stretch>
          </a:blipFill>
          <a:ln>
            <a:noFill/>
          </a:ln>
        </p:spPr>
      </p:sp>
      <p:sp>
        <p:nvSpPr>
          <p:cNvPr id="275" name="Google Shape;275;p9"/>
          <p:cNvSpPr txBox="1"/>
          <p:nvPr/>
        </p:nvSpPr>
        <p:spPr>
          <a:xfrm>
            <a:off x="1511238" y="714926"/>
            <a:ext cx="9043324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276" name="Google Shape;276;p9"/>
          <p:cNvSpPr txBox="1"/>
          <p:nvPr/>
        </p:nvSpPr>
        <p:spPr>
          <a:xfrm>
            <a:off x="825448" y="4116388"/>
            <a:ext cx="8841964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Finetune with latest data</a:t>
            </a:r>
            <a:endParaRPr/>
          </a:p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/ In  context Learning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55" name="Google Shape;455;p27"/>
          <p:cNvSpPr/>
          <p:nvPr/>
        </p:nvSpPr>
        <p:spPr>
          <a:xfrm>
            <a:off x="0" y="1953237"/>
            <a:ext cx="18288000" cy="8333763"/>
          </a:xfrm>
          <a:custGeom>
            <a:avLst/>
            <a:gdLst/>
            <a:ahLst/>
            <a:cxnLst/>
            <a:rect l="l" t="t" r="r" b="b"/>
            <a:pathLst>
              <a:path w="18288000" h="8333763" extrusionOk="0">
                <a:moveTo>
                  <a:pt x="0" y="0"/>
                </a:moveTo>
                <a:lnTo>
                  <a:pt x="18288000" y="0"/>
                </a:lnTo>
                <a:lnTo>
                  <a:pt x="18288000" y="8333763"/>
                </a:lnTo>
                <a:lnTo>
                  <a:pt x="0" y="83337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t="-76403" b="-43033"/>
            </a:stretch>
          </a:blipFill>
          <a:ln>
            <a:noFill/>
          </a:ln>
        </p:spPr>
      </p:sp>
      <p:sp>
        <p:nvSpPr>
          <p:cNvPr id="456" name="Google Shape;456;p27"/>
          <p:cNvSpPr txBox="1"/>
          <p:nvPr/>
        </p:nvSpPr>
        <p:spPr>
          <a:xfrm>
            <a:off x="1698975" y="665922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57" name="Google Shape;457;p27"/>
          <p:cNvSpPr txBox="1"/>
          <p:nvPr/>
        </p:nvSpPr>
        <p:spPr>
          <a:xfrm>
            <a:off x="1028700" y="2877809"/>
            <a:ext cx="9472459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 of specific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loaders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different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formats, handling large documents, and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maintaining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document integrity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2021749" y="2625396"/>
            <a:ext cx="3066604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/>
          <p:nvPr/>
        </p:nvSpPr>
        <p:spPr>
          <a:xfrm>
            <a:off x="0" y="152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1" r="-1638" b="-10"/>
            </a:stretch>
          </a:blipFill>
          <a:ln>
            <a:noFill/>
          </a:ln>
        </p:spPr>
      </p:sp>
      <p:sp>
        <p:nvSpPr>
          <p:cNvPr id="464" name="Google Shape;464;p28"/>
          <p:cNvSpPr/>
          <p:nvPr/>
        </p:nvSpPr>
        <p:spPr>
          <a:xfrm>
            <a:off x="0" y="1953237"/>
            <a:ext cx="18288000" cy="8333763"/>
          </a:xfrm>
          <a:custGeom>
            <a:avLst/>
            <a:gdLst/>
            <a:ahLst/>
            <a:cxnLst/>
            <a:rect l="l" t="t" r="r" b="b"/>
            <a:pathLst>
              <a:path w="18288000" h="8333763" extrusionOk="0">
                <a:moveTo>
                  <a:pt x="0" y="0"/>
                </a:moveTo>
                <a:lnTo>
                  <a:pt x="18288000" y="0"/>
                </a:lnTo>
                <a:lnTo>
                  <a:pt x="18288000" y="8333763"/>
                </a:lnTo>
                <a:lnTo>
                  <a:pt x="0" y="83337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1999"/>
            </a:blip>
            <a:stretch>
              <a:fillRect t="-76403" b="-43033"/>
            </a:stretch>
          </a:blipFill>
          <a:ln>
            <a:noFill/>
          </a:ln>
        </p:spPr>
      </p:sp>
      <p:sp>
        <p:nvSpPr>
          <p:cNvPr id="465" name="Google Shape;465;p28"/>
          <p:cNvSpPr txBox="1"/>
          <p:nvPr/>
        </p:nvSpPr>
        <p:spPr>
          <a:xfrm>
            <a:off x="1723823" y="914400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1384310" y="2877809"/>
            <a:ext cx="16276350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Preparing data for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NLP tasks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ensuring compatibility with various text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processing tools, and efficient handling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of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diverse document types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1723823" y="2568246"/>
            <a:ext cx="3776216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282" name="Google Shape;282;p10"/>
          <p:cNvSpPr/>
          <p:nvPr/>
        </p:nvSpPr>
        <p:spPr>
          <a:xfrm>
            <a:off x="0" y="1884968"/>
            <a:ext cx="18288000" cy="8682288"/>
          </a:xfrm>
          <a:custGeom>
            <a:avLst/>
            <a:gdLst/>
            <a:ahLst/>
            <a:cxnLst/>
            <a:rect l="l" t="t" r="r" b="b"/>
            <a:pathLst>
              <a:path w="18288000" h="8682288" extrusionOk="0">
                <a:moveTo>
                  <a:pt x="0" y="0"/>
                </a:moveTo>
                <a:lnTo>
                  <a:pt x="18288000" y="0"/>
                </a:lnTo>
                <a:lnTo>
                  <a:pt x="18288000" y="8682288"/>
                </a:lnTo>
                <a:lnTo>
                  <a:pt x="0" y="8682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2000"/>
            </a:blip>
            <a:stretch>
              <a:fillRect t="-21610" b="-17347"/>
            </a:stretch>
          </a:blipFill>
          <a:ln>
            <a:noFill/>
          </a:ln>
        </p:spPr>
      </p:sp>
      <p:grpSp>
        <p:nvGrpSpPr>
          <p:cNvPr id="283" name="Google Shape;283;p10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84" name="Google Shape;284;p10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85" name="Google Shape;285;p10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86" name="Google Shape;286;p10"/>
          <p:cNvSpPr txBox="1"/>
          <p:nvPr/>
        </p:nvSpPr>
        <p:spPr>
          <a:xfrm>
            <a:off x="1511238" y="2075276"/>
            <a:ext cx="8414380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Mechanism: RAG first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retrieves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relevant documents or data from a knowledge base and then uses that information to generate a response.</a:t>
            </a:r>
            <a:endParaRPr/>
          </a:p>
        </p:txBody>
      </p:sp>
      <p:sp>
        <p:nvSpPr>
          <p:cNvPr id="287" name="Google Shape;287;p10"/>
          <p:cNvSpPr txBox="1"/>
          <p:nvPr/>
        </p:nvSpPr>
        <p:spPr>
          <a:xfrm>
            <a:off x="1511238" y="714926"/>
            <a:ext cx="9043324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Enter the Hero - RAG</a:t>
            </a:r>
            <a:endParaRPr/>
          </a:p>
        </p:txBody>
      </p:sp>
      <p:grpSp>
        <p:nvGrpSpPr>
          <p:cNvPr id="288" name="Google Shape;288;p10"/>
          <p:cNvGrpSpPr/>
          <p:nvPr/>
        </p:nvGrpSpPr>
        <p:grpSpPr>
          <a:xfrm>
            <a:off x="1511238" y="1884968"/>
            <a:ext cx="16468381" cy="8229600"/>
            <a:chOff x="0" y="0"/>
            <a:chExt cx="21957841" cy="10972800"/>
          </a:xfrm>
        </p:grpSpPr>
        <p:pic>
          <p:nvPicPr>
            <p:cNvPr id="289" name="Google Shape;289;p10"/>
            <p:cNvPicPr preferRelativeResize="0"/>
            <p:nvPr/>
          </p:nvPicPr>
          <p:blipFill rotWithShape="1">
            <a:blip r:embed="rId6">
              <a:alphaModFix/>
            </a:blip>
            <a:srcRect l="1733" t="449" r="15760" b="449"/>
            <a:stretch/>
          </p:blipFill>
          <p:spPr>
            <a:xfrm>
              <a:off x="11457401" y="0"/>
              <a:ext cx="10500440" cy="1097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0"/>
            <p:cNvSpPr txBox="1"/>
            <p:nvPr/>
          </p:nvSpPr>
          <p:spPr>
            <a:xfrm>
              <a:off x="0" y="4732104"/>
              <a:ext cx="11219174" cy="4151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Example: Before answering a question about current events, RAG</a:t>
              </a:r>
              <a:r>
                <a:rPr lang="en-US" sz="3500" b="0" i="0" u="none" strike="noStrike" cap="none">
                  <a:solidFill>
                    <a:srgbClr val="9015DB"/>
                  </a:solidFill>
                  <a:latin typeface="Arial"/>
                  <a:ea typeface="Arial"/>
                  <a:cs typeface="Arial"/>
                  <a:sym typeface="Arial"/>
                </a:rPr>
                <a:t> retrieves</a:t>
              </a: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</a:t>
              </a:r>
              <a:r>
                <a:rPr lang="en-US" sz="3500" b="0" i="0" u="none" strike="noStrike" cap="none">
                  <a:solidFill>
                    <a:srgbClr val="9015DB"/>
                  </a:solidFill>
                  <a:latin typeface="Arial"/>
                  <a:ea typeface="Arial"/>
                  <a:cs typeface="Arial"/>
                  <a:sym typeface="Arial"/>
                </a:rPr>
                <a:t>relevant articles</a:t>
              </a: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and uses them to inform its response.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95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296" name="Google Shape;296;p11"/>
          <p:cNvSpPr/>
          <p:nvPr/>
        </p:nvSpPr>
        <p:spPr>
          <a:xfrm flipH="1">
            <a:off x="-5984162" y="1850886"/>
            <a:ext cx="24272162" cy="11878465"/>
          </a:xfrm>
          <a:custGeom>
            <a:avLst/>
            <a:gdLst/>
            <a:ahLst/>
            <a:cxnLst/>
            <a:rect l="l" t="t" r="r" b="b"/>
            <a:pathLst>
              <a:path w="24272162" h="11878465" extrusionOk="0">
                <a:moveTo>
                  <a:pt x="24272162" y="0"/>
                </a:moveTo>
                <a:lnTo>
                  <a:pt x="0" y="0"/>
                </a:lnTo>
                <a:lnTo>
                  <a:pt x="0" y="11878465"/>
                </a:lnTo>
                <a:lnTo>
                  <a:pt x="24272162" y="11878465"/>
                </a:lnTo>
                <a:lnTo>
                  <a:pt x="24272162" y="0"/>
                </a:lnTo>
                <a:close/>
              </a:path>
            </a:pathLst>
          </a:custGeom>
          <a:blipFill rotWithShape="1">
            <a:blip r:embed="rId4">
              <a:alphaModFix amt="8999"/>
            </a:blip>
            <a:stretch>
              <a:fillRect t="-8017" b="-6553"/>
            </a:stretch>
          </a:blipFill>
          <a:ln>
            <a:noFill/>
          </a:ln>
        </p:spPr>
      </p:sp>
      <p:grpSp>
        <p:nvGrpSpPr>
          <p:cNvPr id="297" name="Google Shape;297;p11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98" name="Google Shape;298;p11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99" name="Google Shape;299;p11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300" name="Google Shape;300;p11"/>
          <p:cNvSpPr/>
          <p:nvPr/>
        </p:nvSpPr>
        <p:spPr>
          <a:xfrm>
            <a:off x="6541564" y="4016839"/>
            <a:ext cx="11256183" cy="6335623"/>
          </a:xfrm>
          <a:custGeom>
            <a:avLst/>
            <a:gdLst/>
            <a:ahLst/>
            <a:cxnLst/>
            <a:rect l="l" t="t" r="r" b="b"/>
            <a:pathLst>
              <a:path w="11256183" h="6335623" extrusionOk="0">
                <a:moveTo>
                  <a:pt x="0" y="0"/>
                </a:moveTo>
                <a:lnTo>
                  <a:pt x="11256182" y="0"/>
                </a:lnTo>
                <a:lnTo>
                  <a:pt x="11256182" y="6335622"/>
                </a:lnTo>
                <a:lnTo>
                  <a:pt x="0" y="63356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1" name="Google Shape;301;p11"/>
          <p:cNvSpPr txBox="1"/>
          <p:nvPr/>
        </p:nvSpPr>
        <p:spPr>
          <a:xfrm>
            <a:off x="1028700" y="2105489"/>
            <a:ext cx="11661577" cy="19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(RAG): Combines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retrieval-based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generation-based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1511238" y="714926"/>
            <a:ext cx="7033198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Introduction to RAG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grpSp>
        <p:nvGrpSpPr>
          <p:cNvPr id="308" name="Google Shape;308;p12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309" name="Google Shape;309;p12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10" name="Google Shape;310;p12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311" name="Google Shape;311;p12"/>
          <p:cNvSpPr txBox="1"/>
          <p:nvPr/>
        </p:nvSpPr>
        <p:spPr>
          <a:xfrm>
            <a:off x="1236610" y="2040644"/>
            <a:ext cx="17051390" cy="386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 Input: The user asks a question.</a:t>
            </a:r>
            <a:endParaRPr/>
          </a:p>
          <a:p>
            <a:pPr marL="755651" marR="0" lvl="1" indent="-377825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 Retrieval: The retriever identifies relevant documents.</a:t>
            </a:r>
            <a:endParaRPr/>
          </a:p>
          <a:p>
            <a:pPr marL="755651" marR="0" lvl="1" indent="-377825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Response Generation: The generator crafts a response using the                           </a:t>
            </a:r>
            <a:endParaRPr/>
          </a:p>
          <a:p>
            <a:pPr marL="0" marR="0" lvl="0" indent="0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retrieved information.</a:t>
            </a:r>
            <a:endParaRPr/>
          </a:p>
          <a:p>
            <a:pPr marL="0" marR="0" lvl="0" indent="0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4. Final Output: A factually accurate and contextually relevant answer.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1511238" y="714926"/>
            <a:ext cx="7033198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How RAG Works</a:t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6965394" y="5906362"/>
            <a:ext cx="11322606" cy="4384732"/>
          </a:xfrm>
          <a:custGeom>
            <a:avLst/>
            <a:gdLst/>
            <a:ahLst/>
            <a:cxnLst/>
            <a:rect l="l" t="t" r="r" b="b"/>
            <a:pathLst>
              <a:path w="11322606" h="4384732" extrusionOk="0">
                <a:moveTo>
                  <a:pt x="0" y="0"/>
                </a:moveTo>
                <a:lnTo>
                  <a:pt x="11322606" y="0"/>
                </a:lnTo>
                <a:lnTo>
                  <a:pt x="11322606" y="4384732"/>
                </a:lnTo>
                <a:lnTo>
                  <a:pt x="0" y="43847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3727" t="-100903" r="-4763" b="-23211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19" name="Google Shape;319;p13"/>
          <p:cNvSpPr/>
          <p:nvPr/>
        </p:nvSpPr>
        <p:spPr>
          <a:xfrm>
            <a:off x="1028700" y="3278743"/>
            <a:ext cx="16939848" cy="7008257"/>
          </a:xfrm>
          <a:custGeom>
            <a:avLst/>
            <a:gdLst/>
            <a:ahLst/>
            <a:cxnLst/>
            <a:rect l="l" t="t" r="r" b="b"/>
            <a:pathLst>
              <a:path w="16939848" h="7008257" extrusionOk="0">
                <a:moveTo>
                  <a:pt x="0" y="0"/>
                </a:moveTo>
                <a:lnTo>
                  <a:pt x="16939848" y="0"/>
                </a:lnTo>
                <a:lnTo>
                  <a:pt x="16939848" y="7008257"/>
                </a:lnTo>
                <a:lnTo>
                  <a:pt x="0" y="7008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0" name="Google Shape;320;p13"/>
          <p:cNvSpPr txBox="1"/>
          <p:nvPr/>
        </p:nvSpPr>
        <p:spPr>
          <a:xfrm>
            <a:off x="1698975" y="755158"/>
            <a:ext cx="7033198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26" name="Google Shape;326;p14"/>
          <p:cNvSpPr txBox="1"/>
          <p:nvPr/>
        </p:nvSpPr>
        <p:spPr>
          <a:xfrm>
            <a:off x="1748671" y="755158"/>
            <a:ext cx="7033198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Model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1748671" y="2243162"/>
            <a:ext cx="14821120" cy="13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Retrieves relevant documents from a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corpus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generates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response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both the query and the retrieved documents.</a:t>
            </a:r>
            <a:endParaRPr/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 t="16268"/>
          <a:stretch/>
        </p:blipFill>
        <p:spPr>
          <a:xfrm>
            <a:off x="7589229" y="4268375"/>
            <a:ext cx="9309486" cy="5846193"/>
          </a:xfrm>
          <a:prstGeom prst="rect">
            <a:avLst/>
          </a:prstGeom>
          <a:noFill/>
          <a:ln w="38100" cap="sq" cmpd="sng">
            <a:solidFill>
              <a:srgbClr val="9015DB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34" name="Google Shape;334;p15"/>
          <p:cNvSpPr/>
          <p:nvPr/>
        </p:nvSpPr>
        <p:spPr>
          <a:xfrm>
            <a:off x="4485498" y="2781912"/>
            <a:ext cx="11031896" cy="7332656"/>
          </a:xfrm>
          <a:custGeom>
            <a:avLst/>
            <a:gdLst/>
            <a:ahLst/>
            <a:cxnLst/>
            <a:rect l="l" t="t" r="r" b="b"/>
            <a:pathLst>
              <a:path w="11031896" h="7332656" extrusionOk="0">
                <a:moveTo>
                  <a:pt x="0" y="0"/>
                </a:moveTo>
                <a:lnTo>
                  <a:pt x="11031896" y="0"/>
                </a:lnTo>
                <a:lnTo>
                  <a:pt x="11031896" y="7332656"/>
                </a:lnTo>
                <a:lnTo>
                  <a:pt x="0" y="7332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5" name="Google Shape;335;p15"/>
          <p:cNvSpPr txBox="1"/>
          <p:nvPr/>
        </p:nvSpPr>
        <p:spPr>
          <a:xfrm>
            <a:off x="1649280" y="705462"/>
            <a:ext cx="7033198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Pipeline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41" name="Google Shape;341;p16"/>
          <p:cNvSpPr/>
          <p:nvPr/>
        </p:nvSpPr>
        <p:spPr>
          <a:xfrm>
            <a:off x="0" y="0"/>
            <a:ext cx="18288000" cy="10349690"/>
          </a:xfrm>
          <a:custGeom>
            <a:avLst/>
            <a:gdLst/>
            <a:ahLst/>
            <a:cxnLst/>
            <a:rect l="l" t="t" r="r" b="b"/>
            <a:pathLst>
              <a:path w="18288000" h="10349690" extrusionOk="0">
                <a:moveTo>
                  <a:pt x="0" y="0"/>
                </a:moveTo>
                <a:lnTo>
                  <a:pt x="18288000" y="0"/>
                </a:lnTo>
                <a:lnTo>
                  <a:pt x="18288000" y="10349690"/>
                </a:lnTo>
                <a:lnTo>
                  <a:pt x="0" y="10349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999"/>
            </a:blip>
            <a:stretch>
              <a:fillRect r="-6005"/>
            </a:stretch>
          </a:blipFill>
          <a:ln>
            <a:noFill/>
          </a:ln>
        </p:spPr>
      </p:sp>
      <p:pic>
        <p:nvPicPr>
          <p:cNvPr id="342" name="Google Shape;34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00052" y="5099925"/>
            <a:ext cx="8914921" cy="501464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/>
          <p:nvPr/>
        </p:nvSpPr>
        <p:spPr>
          <a:xfrm>
            <a:off x="1720288" y="770697"/>
            <a:ext cx="15539012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Why RAG - Enhanced Information Access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1720288" y="2526193"/>
            <a:ext cx="9882039" cy="260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of Both Worlds: Combines retrieval-based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for vast information access and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generation-based methods for coherent,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responses.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Custom</PresentationFormat>
  <Paragraphs>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Public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azam</cp:lastModifiedBy>
  <cp:revision>1</cp:revision>
  <dcterms:created xsi:type="dcterms:W3CDTF">2006-08-16T00:00:00Z</dcterms:created>
  <dcterms:modified xsi:type="dcterms:W3CDTF">2024-09-24T08:23:52Z</dcterms:modified>
</cp:coreProperties>
</file>