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347" r:id="rId3"/>
    <p:sldId id="351" r:id="rId4"/>
    <p:sldId id="348" r:id="rId5"/>
    <p:sldId id="352" r:id="rId6"/>
    <p:sldId id="353" r:id="rId7"/>
    <p:sldId id="354" r:id="rId8"/>
    <p:sldId id="355" r:id="rId9"/>
    <p:sldId id="356" r:id="rId10"/>
    <p:sldId id="357" r:id="rId11"/>
    <p:sldId id="358" r:id="rId12"/>
  </p:sldIdLst>
  <p:sldSz cx="9144000" cy="5143500" type="screen16x9"/>
  <p:notesSz cx="6858000" cy="9144000"/>
  <p:embeddedFontLst>
    <p:embeddedFont>
      <p:font typeface="Roboto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3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33332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default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python/python_pip.as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39478" y="1595535"/>
            <a:ext cx="8222100" cy="17448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80" b="1" dirty="0" smtClean="0"/>
              <a:t>PYTHON LIBRARIES</a:t>
            </a:r>
            <a:br>
              <a:rPr lang="en-US" sz="3280" b="1" dirty="0" smtClean="0"/>
            </a:br>
            <a:r>
              <a:rPr lang="en-US" sz="3280" b="1" dirty="0" smtClean="0"/>
              <a:t>SEABORN / MATPLOTLIB </a:t>
            </a:r>
            <a:endParaRPr sz="328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-102636"/>
            <a:ext cx="9144000" cy="434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/>
              <a:t>SEABORN / MATPLOTLIB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326571" y="461935"/>
            <a:ext cx="8369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 err="1"/>
              <a:t>Seaborn</a:t>
            </a:r>
            <a:r>
              <a:rPr lang="en-US" sz="1200" b="1" u="sng" dirty="0"/>
              <a:t> </a:t>
            </a:r>
            <a:r>
              <a:rPr lang="en-US" sz="1200" b="1" u="sng" dirty="0" err="1"/>
              <a:t>heatmaps</a:t>
            </a:r>
            <a:endParaRPr lang="en-US" sz="1200" b="1" u="sng" dirty="0"/>
          </a:p>
          <a:p>
            <a:pPr algn="just"/>
            <a:r>
              <a:rPr lang="en-US" sz="1200" dirty="0"/>
              <a:t>A </a:t>
            </a:r>
            <a:r>
              <a:rPr lang="en-US" sz="1200" dirty="0" err="1"/>
              <a:t>heatmap</a:t>
            </a:r>
            <a:r>
              <a:rPr lang="en-US" sz="1200" dirty="0"/>
              <a:t> is a graphical representation of data that uses colors to depict the value of a variable in a two-dimensional space. </a:t>
            </a:r>
            <a:r>
              <a:rPr lang="en-US" sz="1200" dirty="0" err="1"/>
              <a:t>Heatmaps</a:t>
            </a:r>
            <a:r>
              <a:rPr lang="en-US" sz="1200" dirty="0"/>
              <a:t> are commonly used to visualize the correlation between different variables in a dataset</a:t>
            </a:r>
            <a:r>
              <a:rPr lang="en-US" sz="1200" dirty="0" smtClean="0"/>
              <a:t>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b="1" dirty="0">
                <a:solidFill>
                  <a:schemeClr val="tx1"/>
                </a:solidFill>
              </a:rPr>
              <a:t>import </a:t>
            </a:r>
            <a:r>
              <a:rPr lang="en-US" sz="1200" b="1" dirty="0" err="1">
                <a:solidFill>
                  <a:schemeClr val="tx1"/>
                </a:solidFill>
              </a:rPr>
              <a:t>seaborn</a:t>
            </a:r>
            <a:r>
              <a:rPr lang="en-US" sz="1200" b="1" dirty="0">
                <a:solidFill>
                  <a:schemeClr val="tx1"/>
                </a:solidFill>
              </a:rPr>
              <a:t> as </a:t>
            </a:r>
            <a:r>
              <a:rPr lang="en-US" sz="1200" b="1" dirty="0" err="1" smtClean="0">
                <a:solidFill>
                  <a:schemeClr val="tx1"/>
                </a:solidFill>
              </a:rPr>
              <a:t>sns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1200" b="1" dirty="0" smtClean="0">
                <a:solidFill>
                  <a:schemeClr val="tx1"/>
                </a:solidFill>
              </a:rPr>
              <a:t>import </a:t>
            </a:r>
            <a:r>
              <a:rPr lang="en-US" sz="1200" b="1" dirty="0" err="1">
                <a:solidFill>
                  <a:schemeClr val="tx1"/>
                </a:solidFill>
              </a:rPr>
              <a:t>matplotlib.pyplot</a:t>
            </a:r>
            <a:r>
              <a:rPr lang="en-US" sz="1200" b="1" dirty="0">
                <a:solidFill>
                  <a:schemeClr val="tx1"/>
                </a:solidFill>
              </a:rPr>
              <a:t> as </a:t>
            </a:r>
            <a:r>
              <a:rPr lang="en-US" sz="1200" b="1" dirty="0" err="1" smtClean="0">
                <a:solidFill>
                  <a:schemeClr val="tx1"/>
                </a:solidFill>
              </a:rPr>
              <a:t>plt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1200" b="1" dirty="0" smtClean="0">
                <a:solidFill>
                  <a:schemeClr val="tx1"/>
                </a:solidFill>
              </a:rPr>
              <a:t>tips </a:t>
            </a:r>
            <a:r>
              <a:rPr lang="en-US" sz="1200" b="1" dirty="0">
                <a:solidFill>
                  <a:schemeClr val="tx1"/>
                </a:solidFill>
              </a:rPr>
              <a:t>= </a:t>
            </a:r>
            <a:r>
              <a:rPr lang="en-US" sz="1200" b="1" dirty="0" err="1">
                <a:solidFill>
                  <a:schemeClr val="tx1"/>
                </a:solidFill>
              </a:rPr>
              <a:t>sns.load_dataset</a:t>
            </a:r>
            <a:r>
              <a:rPr lang="en-US" sz="1200" b="1" dirty="0">
                <a:solidFill>
                  <a:schemeClr val="tx1"/>
                </a:solidFill>
              </a:rPr>
              <a:t>('tips') 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1200" b="1" dirty="0" smtClean="0">
                <a:solidFill>
                  <a:schemeClr val="tx1"/>
                </a:solidFill>
              </a:rPr>
              <a:t># </a:t>
            </a:r>
            <a:r>
              <a:rPr lang="en-US" sz="1200" b="1" dirty="0">
                <a:solidFill>
                  <a:schemeClr val="tx1"/>
                </a:solidFill>
              </a:rPr>
              <a:t>Create a </a:t>
            </a:r>
            <a:r>
              <a:rPr lang="en-US" sz="1200" b="1" dirty="0" err="1">
                <a:solidFill>
                  <a:schemeClr val="tx1"/>
                </a:solidFill>
              </a:rPr>
              <a:t>heatmap</a:t>
            </a:r>
            <a:r>
              <a:rPr lang="en-US" sz="1200" b="1" dirty="0">
                <a:solidFill>
                  <a:schemeClr val="tx1"/>
                </a:solidFill>
              </a:rPr>
              <a:t> of the correlation between </a:t>
            </a:r>
            <a:r>
              <a:rPr lang="en-US" sz="1200" b="1" dirty="0" smtClean="0">
                <a:solidFill>
                  <a:schemeClr val="tx1"/>
                </a:solidFill>
              </a:rPr>
              <a:t>variables</a:t>
            </a:r>
          </a:p>
          <a:p>
            <a:pPr algn="just"/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corr</a:t>
            </a:r>
            <a:r>
              <a:rPr lang="en-US" sz="1200" b="1" dirty="0">
                <a:solidFill>
                  <a:schemeClr val="tx1"/>
                </a:solidFill>
              </a:rPr>
              <a:t> = </a:t>
            </a:r>
            <a:r>
              <a:rPr lang="en-US" sz="1200" b="1" dirty="0" err="1">
                <a:solidFill>
                  <a:schemeClr val="tx1"/>
                </a:solidFill>
              </a:rPr>
              <a:t>tips.corr</a:t>
            </a:r>
            <a:r>
              <a:rPr lang="en-US" sz="1200" b="1" dirty="0">
                <a:solidFill>
                  <a:schemeClr val="tx1"/>
                </a:solidFill>
              </a:rPr>
              <a:t>() </a:t>
            </a:r>
            <a:r>
              <a:rPr lang="en-US" sz="1200" b="1" dirty="0" err="1">
                <a:solidFill>
                  <a:schemeClr val="tx1"/>
                </a:solidFill>
              </a:rPr>
              <a:t>sns.heatmap</a:t>
            </a:r>
            <a:r>
              <a:rPr lang="en-US" sz="1200" b="1" dirty="0">
                <a:solidFill>
                  <a:schemeClr val="tx1"/>
                </a:solidFill>
              </a:rPr>
              <a:t>(</a:t>
            </a:r>
            <a:r>
              <a:rPr lang="en-US" sz="1200" b="1" dirty="0" err="1">
                <a:solidFill>
                  <a:schemeClr val="tx1"/>
                </a:solidFill>
              </a:rPr>
              <a:t>corr</a:t>
            </a:r>
            <a:r>
              <a:rPr lang="en-US" sz="1200" b="1" dirty="0" smtClean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sz="1200" b="1" dirty="0" smtClean="0">
                <a:solidFill>
                  <a:schemeClr val="tx1"/>
                </a:solidFill>
              </a:rPr>
              <a:t># </a:t>
            </a:r>
            <a:r>
              <a:rPr lang="en-US" sz="1200" b="1" dirty="0">
                <a:solidFill>
                  <a:schemeClr val="tx1"/>
                </a:solidFill>
              </a:rPr>
              <a:t>Show the plot </a:t>
            </a:r>
            <a:r>
              <a:rPr lang="en-US" sz="1200" b="1" dirty="0" err="1">
                <a:solidFill>
                  <a:schemeClr val="tx1"/>
                </a:solidFill>
              </a:rPr>
              <a:t>plt.show</a:t>
            </a:r>
            <a:r>
              <a:rPr lang="en-US" sz="1200" b="1" dirty="0" smtClean="0">
                <a:solidFill>
                  <a:schemeClr val="tx1"/>
                </a:solidFill>
              </a:rPr>
              <a:t>()</a:t>
            </a:r>
          </a:p>
          <a:p>
            <a:pPr algn="just"/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u="sng" dirty="0" err="1"/>
              <a:t>Seaborn</a:t>
            </a:r>
            <a:r>
              <a:rPr lang="en-US" sz="1200" b="1" u="sng" dirty="0"/>
              <a:t> pair plots</a:t>
            </a:r>
          </a:p>
          <a:p>
            <a:r>
              <a:rPr lang="en-US" sz="1200" dirty="0"/>
              <a:t>Pair plots are a type of visualization in which multiple pairwise scatter plots are displayed in a matrix format. Each scatter plot shows the relationship between two variables, while the diagonal plots show the distribution of the individual variables</a:t>
            </a:r>
            <a:r>
              <a:rPr lang="en-US" sz="1200" dirty="0" smtClean="0"/>
              <a:t>.</a:t>
            </a:r>
          </a:p>
          <a:p>
            <a:endParaRPr lang="en-US" sz="1200" dirty="0" smtClean="0"/>
          </a:p>
          <a:p>
            <a:r>
              <a:rPr lang="en-US" sz="1200" b="1" dirty="0">
                <a:solidFill>
                  <a:schemeClr val="tx1"/>
                </a:solidFill>
              </a:rPr>
              <a:t>import </a:t>
            </a:r>
            <a:r>
              <a:rPr lang="en-US" sz="1200" b="1" dirty="0" err="1">
                <a:solidFill>
                  <a:schemeClr val="tx1"/>
                </a:solidFill>
              </a:rPr>
              <a:t>seaborn</a:t>
            </a:r>
            <a:r>
              <a:rPr lang="en-US" sz="1200" b="1" dirty="0">
                <a:solidFill>
                  <a:schemeClr val="tx1"/>
                </a:solidFill>
              </a:rPr>
              <a:t> as </a:t>
            </a:r>
            <a:r>
              <a:rPr lang="en-US" sz="1200" b="1" dirty="0" err="1" smtClean="0">
                <a:solidFill>
                  <a:schemeClr val="tx1"/>
                </a:solidFill>
              </a:rPr>
              <a:t>sns</a:t>
            </a:r>
            <a:endParaRPr lang="en-US" sz="1200" b="1" dirty="0" smtClean="0">
              <a:solidFill>
                <a:schemeClr val="tx1"/>
              </a:solidFill>
            </a:endParaRPr>
          </a:p>
          <a:p>
            <a:r>
              <a:rPr lang="en-US" sz="1200" b="1" dirty="0" smtClean="0">
                <a:solidFill>
                  <a:schemeClr val="tx1"/>
                </a:solidFill>
              </a:rPr>
              <a:t>iris </a:t>
            </a:r>
            <a:r>
              <a:rPr lang="en-US" sz="1200" b="1" dirty="0">
                <a:solidFill>
                  <a:schemeClr val="tx1"/>
                </a:solidFill>
              </a:rPr>
              <a:t>= </a:t>
            </a:r>
            <a:r>
              <a:rPr lang="en-US" sz="1200" b="1" dirty="0" err="1">
                <a:solidFill>
                  <a:schemeClr val="tx1"/>
                </a:solidFill>
              </a:rPr>
              <a:t>sns.load_dataset</a:t>
            </a:r>
            <a:r>
              <a:rPr lang="en-US" sz="1200" b="1" dirty="0">
                <a:solidFill>
                  <a:schemeClr val="tx1"/>
                </a:solidFill>
              </a:rPr>
              <a:t>("iris</a:t>
            </a:r>
            <a:r>
              <a:rPr lang="en-US" sz="1200" b="1" dirty="0" smtClean="0">
                <a:solidFill>
                  <a:schemeClr val="tx1"/>
                </a:solidFill>
              </a:rPr>
              <a:t>")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# Create pair </a:t>
            </a:r>
            <a:r>
              <a:rPr lang="en-US" sz="1200" b="1" dirty="0" smtClean="0">
                <a:solidFill>
                  <a:schemeClr val="tx1"/>
                </a:solidFill>
              </a:rPr>
              <a:t>plot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sns.pairplot</a:t>
            </a:r>
            <a:r>
              <a:rPr lang="en-US" sz="1200" b="1" dirty="0">
                <a:solidFill>
                  <a:schemeClr val="tx1"/>
                </a:solidFill>
              </a:rPr>
              <a:t>(data=iris</a:t>
            </a:r>
            <a:r>
              <a:rPr lang="en-US" sz="1200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plt.show</a:t>
            </a:r>
            <a:r>
              <a:rPr lang="en-US" sz="1200" b="1" dirty="0" smtClean="0">
                <a:solidFill>
                  <a:schemeClr val="tx1"/>
                </a:solidFill>
              </a:rPr>
              <a:t>()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74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-102636"/>
            <a:ext cx="9144000" cy="434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/>
              <a:t>SEABORN / MATPLOTLIB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326571" y="461935"/>
            <a:ext cx="83695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 err="1"/>
              <a:t>Seaborn</a:t>
            </a:r>
            <a:r>
              <a:rPr lang="en-US" sz="1200" b="1" u="sng" dirty="0"/>
              <a:t> facet grids</a:t>
            </a:r>
          </a:p>
          <a:p>
            <a:r>
              <a:rPr lang="en-US" sz="1200" dirty="0" err="1"/>
              <a:t>FacetGrid</a:t>
            </a:r>
            <a:r>
              <a:rPr lang="en-US" sz="1200" dirty="0"/>
              <a:t> is a powerful </a:t>
            </a:r>
            <a:r>
              <a:rPr lang="en-US" sz="1200" dirty="0" err="1"/>
              <a:t>seaborn</a:t>
            </a:r>
            <a:r>
              <a:rPr lang="en-US" sz="1200" dirty="0"/>
              <a:t> tool that allows you to visualize the distribution of one variable as well as the relationship between two variables, across levels of additional categorical variables. </a:t>
            </a:r>
          </a:p>
          <a:p>
            <a:r>
              <a:rPr lang="en-US" sz="1200" dirty="0" err="1"/>
              <a:t>FacetGrid</a:t>
            </a:r>
            <a:r>
              <a:rPr lang="en-US" sz="1200" dirty="0"/>
              <a:t> creates a grid of subplots based on the unique values in the categorical variable specified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b="1" dirty="0">
                <a:solidFill>
                  <a:schemeClr val="tx1"/>
                </a:solidFill>
              </a:rPr>
              <a:t>import </a:t>
            </a:r>
            <a:r>
              <a:rPr lang="en-US" sz="1200" b="1" dirty="0" err="1">
                <a:solidFill>
                  <a:schemeClr val="tx1"/>
                </a:solidFill>
              </a:rPr>
              <a:t>seaborn</a:t>
            </a:r>
            <a:r>
              <a:rPr lang="en-US" sz="1200" b="1" dirty="0">
                <a:solidFill>
                  <a:schemeClr val="tx1"/>
                </a:solidFill>
              </a:rPr>
              <a:t> as </a:t>
            </a:r>
            <a:r>
              <a:rPr lang="en-US" sz="1200" b="1" dirty="0" err="1" smtClean="0">
                <a:solidFill>
                  <a:schemeClr val="tx1"/>
                </a:solidFill>
              </a:rPr>
              <a:t>sns</a:t>
            </a:r>
            <a:endParaRPr lang="en-US" sz="1200" b="1" dirty="0" smtClean="0">
              <a:solidFill>
                <a:schemeClr val="tx1"/>
              </a:solidFill>
            </a:endParaRPr>
          </a:p>
          <a:p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# load the tips </a:t>
            </a:r>
            <a:r>
              <a:rPr lang="en-US" sz="1200" b="1" dirty="0" smtClean="0">
                <a:solidFill>
                  <a:schemeClr val="tx1"/>
                </a:solidFill>
              </a:rPr>
              <a:t>dataset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tips = </a:t>
            </a:r>
            <a:r>
              <a:rPr lang="en-US" sz="1200" b="1" dirty="0" err="1">
                <a:solidFill>
                  <a:schemeClr val="tx1"/>
                </a:solidFill>
              </a:rPr>
              <a:t>sns.load_dataset</a:t>
            </a:r>
            <a:r>
              <a:rPr lang="en-US" sz="1200" b="1" dirty="0">
                <a:solidFill>
                  <a:schemeClr val="tx1"/>
                </a:solidFill>
              </a:rPr>
              <a:t>('tips</a:t>
            </a:r>
            <a:r>
              <a:rPr lang="en-US" sz="1200" b="1" dirty="0" smtClean="0">
                <a:solidFill>
                  <a:schemeClr val="tx1"/>
                </a:solidFill>
              </a:rPr>
              <a:t>')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# create a </a:t>
            </a:r>
            <a:r>
              <a:rPr lang="en-US" sz="1200" b="1" dirty="0" err="1">
                <a:solidFill>
                  <a:schemeClr val="tx1"/>
                </a:solidFill>
              </a:rPr>
              <a:t>FacetGrid</a:t>
            </a:r>
            <a:r>
              <a:rPr lang="en-US" sz="1200" b="1" dirty="0">
                <a:solidFill>
                  <a:schemeClr val="tx1"/>
                </a:solidFill>
              </a:rPr>
              <a:t> for day vs </a:t>
            </a:r>
            <a:r>
              <a:rPr lang="en-US" sz="1200" b="1" dirty="0" err="1" smtClean="0">
                <a:solidFill>
                  <a:schemeClr val="tx1"/>
                </a:solidFill>
              </a:rPr>
              <a:t>total_bill</a:t>
            </a:r>
            <a:endParaRPr lang="en-US" sz="1200" b="1" dirty="0" smtClean="0">
              <a:solidFill>
                <a:schemeClr val="tx1"/>
              </a:solidFill>
            </a:endParaRPr>
          </a:p>
          <a:p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g = </a:t>
            </a:r>
            <a:r>
              <a:rPr lang="en-US" sz="1200" b="1" dirty="0" err="1">
                <a:solidFill>
                  <a:schemeClr val="tx1"/>
                </a:solidFill>
              </a:rPr>
              <a:t>sns.FacetGrid</a:t>
            </a:r>
            <a:r>
              <a:rPr lang="en-US" sz="1200" b="1" dirty="0">
                <a:solidFill>
                  <a:schemeClr val="tx1"/>
                </a:solidFill>
              </a:rPr>
              <a:t>(tips, col="day</a:t>
            </a:r>
            <a:r>
              <a:rPr lang="en-US" sz="1200" b="1" dirty="0" smtClean="0">
                <a:solidFill>
                  <a:schemeClr val="tx1"/>
                </a:solidFill>
              </a:rPr>
              <a:t>")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# plot histogram for </a:t>
            </a:r>
            <a:r>
              <a:rPr lang="en-US" sz="1200" b="1" dirty="0" err="1">
                <a:solidFill>
                  <a:schemeClr val="tx1"/>
                </a:solidFill>
              </a:rPr>
              <a:t>total_bill</a:t>
            </a:r>
            <a:r>
              <a:rPr lang="en-US" sz="1200" b="1" dirty="0">
                <a:solidFill>
                  <a:schemeClr val="tx1"/>
                </a:solidFill>
              </a:rPr>
              <a:t> in each </a:t>
            </a:r>
            <a:r>
              <a:rPr lang="en-US" sz="1200" b="1" dirty="0" smtClean="0">
                <a:solidFill>
                  <a:schemeClr val="tx1"/>
                </a:solidFill>
              </a:rPr>
              <a:t>day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g.map</a:t>
            </a:r>
            <a:r>
              <a:rPr lang="en-US" sz="1200" b="1" dirty="0">
                <a:solidFill>
                  <a:schemeClr val="tx1"/>
                </a:solidFill>
              </a:rPr>
              <a:t>(</a:t>
            </a:r>
            <a:r>
              <a:rPr lang="en-US" sz="1200" b="1" dirty="0" err="1">
                <a:solidFill>
                  <a:schemeClr val="tx1"/>
                </a:solidFill>
              </a:rPr>
              <a:t>sns.histplot</a:t>
            </a:r>
            <a:r>
              <a:rPr lang="en-US" sz="1200" b="1" dirty="0">
                <a:solidFill>
                  <a:schemeClr val="tx1"/>
                </a:solidFill>
              </a:rPr>
              <a:t>, "</a:t>
            </a:r>
            <a:r>
              <a:rPr lang="en-US" sz="1200" b="1" dirty="0" err="1">
                <a:solidFill>
                  <a:schemeClr val="tx1"/>
                </a:solidFill>
              </a:rPr>
              <a:t>total_bill</a:t>
            </a:r>
            <a:r>
              <a:rPr lang="en-US" sz="1200" b="1" dirty="0">
                <a:solidFill>
                  <a:schemeClr val="tx1"/>
                </a:solidFill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84815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SEABORN / MATPLOTLIB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66529" y="721506"/>
            <a:ext cx="808964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Built on top of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/>
              <a:t>Seaborn</a:t>
            </a:r>
            <a:r>
              <a:rPr lang="en-US" dirty="0"/>
              <a:t> is a well-known Python library for data visualization that offers a user-friendly interface for producing visually appealing and informative statistical graphics. It is designed to work with Pandas </a:t>
            </a:r>
            <a:r>
              <a:rPr lang="en-US" dirty="0" err="1"/>
              <a:t>dataframes</a:t>
            </a:r>
            <a:r>
              <a:rPr lang="en-US" dirty="0"/>
              <a:t>, making it easy to visualize and explore data quickly and effectively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Seaborn</a:t>
            </a:r>
            <a:r>
              <a:rPr lang="en-US" dirty="0" smtClean="0"/>
              <a:t> </a:t>
            </a:r>
            <a:r>
              <a:rPr lang="en-US" dirty="0"/>
              <a:t>provides a high-level interface to </a:t>
            </a:r>
            <a:r>
              <a:rPr lang="en-US" dirty="0" err="1"/>
              <a:t>Matplotlib</a:t>
            </a:r>
            <a:r>
              <a:rPr lang="en-US" dirty="0"/>
              <a:t>, a powerful but sometimes unwieldy Python visualization library</a:t>
            </a:r>
            <a:r>
              <a:rPr lang="en-US" dirty="0" smtClean="0"/>
              <a:t>. On </a:t>
            </a:r>
            <a:r>
              <a:rPr lang="en-US" dirty="0" err="1"/>
              <a:t>Seaborn’s</a:t>
            </a:r>
            <a:r>
              <a:rPr lang="en-US" dirty="0"/>
              <a:t> official website, they state</a:t>
            </a:r>
            <a:r>
              <a:rPr lang="en-US" dirty="0" smtClean="0"/>
              <a:t>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</a:t>
            </a:r>
            <a:r>
              <a:rPr lang="en-US" dirty="0" err="1"/>
              <a:t>matplotlib</a:t>
            </a:r>
            <a:r>
              <a:rPr lang="en-US" dirty="0"/>
              <a:t> “tries to make easy things easy and hard things possible”, </a:t>
            </a:r>
            <a:r>
              <a:rPr lang="en-US" dirty="0" err="1"/>
              <a:t>seaborn</a:t>
            </a:r>
            <a:r>
              <a:rPr lang="en-US" dirty="0"/>
              <a:t> tries to make a well-defined set of hard things easy too.</a:t>
            </a:r>
            <a:endParaRPr lang="en-US" dirty="0" smtClean="0"/>
          </a:p>
          <a:p>
            <a:endParaRPr lang="en-US" dirty="0"/>
          </a:p>
          <a:p>
            <a:r>
              <a:rPr lang="en-US" b="1" u="sng" dirty="0" smtClean="0"/>
              <a:t>INSTALLATION:</a:t>
            </a:r>
          </a:p>
          <a:p>
            <a:r>
              <a:rPr lang="en-US" dirty="0" smtClean="0"/>
              <a:t>You must have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Python</a:t>
            </a:r>
            <a:r>
              <a:rPr lang="en-US" dirty="0"/>
              <a:t> and </a:t>
            </a:r>
            <a:r>
              <a:rPr lang="en-US" dirty="0">
                <a:hlinkClick r:id="rId4"/>
              </a:rPr>
              <a:t>PIP</a:t>
            </a:r>
            <a:r>
              <a:rPr lang="en-US" dirty="0"/>
              <a:t> already installed on a </a:t>
            </a:r>
            <a:r>
              <a:rPr lang="en-US" dirty="0" smtClean="0"/>
              <a:t>system before the installation of </a:t>
            </a:r>
            <a:r>
              <a:rPr lang="en-US" dirty="0" err="1" smtClean="0"/>
              <a:t>Seaborn</a:t>
            </a:r>
            <a:r>
              <a:rPr lang="en-US" dirty="0" smtClean="0"/>
              <a:t> / </a:t>
            </a:r>
            <a:r>
              <a:rPr lang="en-US" dirty="0" err="1" smtClean="0"/>
              <a:t>Matplotlib.Install</a:t>
            </a:r>
            <a:r>
              <a:rPr lang="en-US" dirty="0" smtClean="0"/>
              <a:t> </a:t>
            </a:r>
            <a:r>
              <a:rPr lang="en-US" dirty="0"/>
              <a:t>it using this command:</a:t>
            </a:r>
          </a:p>
          <a:p>
            <a:endParaRPr lang="en-US" dirty="0" smtClean="0"/>
          </a:p>
          <a:p>
            <a:r>
              <a:rPr lang="en-US" b="1" dirty="0">
                <a:solidFill>
                  <a:schemeClr val="tx1"/>
                </a:solidFill>
              </a:rPr>
              <a:t>pip install </a:t>
            </a:r>
            <a:r>
              <a:rPr lang="en-US" b="1" dirty="0" err="1" smtClean="0">
                <a:solidFill>
                  <a:schemeClr val="tx1"/>
                </a:solidFill>
              </a:rPr>
              <a:t>seaborn</a:t>
            </a:r>
            <a:r>
              <a:rPr lang="en-US" b="1" dirty="0" smtClean="0">
                <a:solidFill>
                  <a:schemeClr val="tx1"/>
                </a:solidFill>
              </a:rPr>
              <a:t>  </a:t>
            </a:r>
            <a:r>
              <a:rPr lang="en-US" b="1" dirty="0" err="1" smtClean="0">
                <a:solidFill>
                  <a:schemeClr val="tx1"/>
                </a:solidFill>
              </a:rPr>
              <a:t>matplotlib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03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102637" y="58315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SEABORN / MATPLOTLIB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89247" y="674853"/>
            <a:ext cx="8089641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Seaborn</a:t>
            </a:r>
            <a:r>
              <a:rPr lang="en-US" b="1" dirty="0"/>
              <a:t> vs. </a:t>
            </a:r>
            <a:r>
              <a:rPr lang="en-US" b="1" dirty="0" err="1"/>
              <a:t>Matplotlib</a:t>
            </a:r>
            <a:endParaRPr lang="en-US" b="1" dirty="0"/>
          </a:p>
          <a:p>
            <a:pPr algn="just"/>
            <a:r>
              <a:rPr lang="en-US" sz="1300" dirty="0"/>
              <a:t>Python's two most widely used data visualization libraries are </a:t>
            </a:r>
            <a:r>
              <a:rPr lang="en-US" sz="1300" dirty="0" err="1"/>
              <a:t>Matplotlib</a:t>
            </a:r>
            <a:r>
              <a:rPr lang="en-US" sz="1300" dirty="0"/>
              <a:t> and </a:t>
            </a:r>
            <a:r>
              <a:rPr lang="en-US" sz="1300" dirty="0" err="1"/>
              <a:t>Seaborn</a:t>
            </a:r>
            <a:r>
              <a:rPr lang="en-US" sz="1300" dirty="0"/>
              <a:t>. While both libraries are designed to create high-quality graphics and visualizations, they have several key differences that make them better suited for different use cases</a:t>
            </a:r>
            <a:r>
              <a:rPr lang="en-US" sz="1300" dirty="0" smtClean="0"/>
              <a:t>.</a:t>
            </a:r>
          </a:p>
          <a:p>
            <a:pPr algn="just"/>
            <a:endParaRPr lang="en-US" sz="1300" b="1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1300" dirty="0"/>
              <a:t>One of the main differences between </a:t>
            </a:r>
            <a:r>
              <a:rPr lang="en-US" sz="1300" dirty="0" err="1"/>
              <a:t>Matplotlib</a:t>
            </a:r>
            <a:r>
              <a:rPr lang="en-US" sz="1300" dirty="0"/>
              <a:t> and </a:t>
            </a:r>
            <a:r>
              <a:rPr lang="en-US" sz="1300" dirty="0" err="1"/>
              <a:t>Seaborn</a:t>
            </a:r>
            <a:r>
              <a:rPr lang="en-US" sz="1300" dirty="0"/>
              <a:t> is their focus. </a:t>
            </a:r>
            <a:r>
              <a:rPr lang="en-US" sz="1300" dirty="0" err="1"/>
              <a:t>Matplotlib</a:t>
            </a:r>
            <a:r>
              <a:rPr lang="en-US" sz="1300" dirty="0"/>
              <a:t> is a low-level plotting library that provides a wide range of tools for creating highly customizable visualizations. It is a highly flexible library, allowing users to create almost any type of plot they can imagine. This flexibility comes at the cost of a steeper learning curve and more verbose code</a:t>
            </a:r>
            <a:r>
              <a:rPr lang="en-US" sz="1300" dirty="0" smtClean="0"/>
              <a:t>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1300" dirty="0"/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1300" dirty="0" err="1"/>
              <a:t>Seaborn</a:t>
            </a:r>
            <a:r>
              <a:rPr lang="en-US" sz="1300" dirty="0"/>
              <a:t>, on the other hand, is a high-level interface for creating statistical graphics. It is built on top of </a:t>
            </a:r>
            <a:r>
              <a:rPr lang="en-US" sz="1300" dirty="0" err="1"/>
              <a:t>Matplotlib</a:t>
            </a:r>
            <a:r>
              <a:rPr lang="en-US" sz="1300" dirty="0"/>
              <a:t> and provides a simpler, more intuitive interface for creating common statistical plots. </a:t>
            </a:r>
            <a:r>
              <a:rPr lang="en-US" sz="1300" dirty="0" err="1"/>
              <a:t>Seaborn</a:t>
            </a:r>
            <a:r>
              <a:rPr lang="en-US" sz="1300" dirty="0"/>
              <a:t> is designed to work with Pandas </a:t>
            </a:r>
            <a:r>
              <a:rPr lang="en-US" sz="1300" dirty="0" err="1"/>
              <a:t>dataframes</a:t>
            </a:r>
            <a:r>
              <a:rPr lang="en-US" sz="1300" dirty="0"/>
              <a:t>, making it easy to create visualizations with minimal code. It also offers a range of built-in statistical functions, allowing users to easily perform complex statistical analyses with their visualizations</a:t>
            </a:r>
            <a:r>
              <a:rPr lang="en-US" sz="1300" dirty="0" smtClean="0"/>
              <a:t>.</a:t>
            </a:r>
          </a:p>
          <a:p>
            <a:pPr marL="285750" indent="-285750" algn="just">
              <a:buFont typeface="Wingdings" pitchFamily="2" charset="2"/>
              <a:buChar char="v"/>
            </a:pPr>
            <a:endParaRPr lang="en-US" sz="1300" dirty="0"/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1300" dirty="0"/>
              <a:t>While both libraries have their strengths and weaknesses, </a:t>
            </a:r>
            <a:r>
              <a:rPr lang="en-US" sz="1300" dirty="0" err="1"/>
              <a:t>Seaborn</a:t>
            </a:r>
            <a:r>
              <a:rPr lang="en-US" sz="1300" dirty="0"/>
              <a:t> is generally better suited for creating statistical graphics and exploratory data analysis, while </a:t>
            </a:r>
            <a:r>
              <a:rPr lang="en-US" sz="1300" dirty="0" err="1"/>
              <a:t>Matplotlib</a:t>
            </a:r>
            <a:r>
              <a:rPr lang="en-US" sz="1300" dirty="0"/>
              <a:t> is better suited for creating highly customizable plots for presentations and publications. </a:t>
            </a:r>
          </a:p>
        </p:txBody>
      </p:sp>
    </p:spTree>
    <p:extLst>
      <p:ext uri="{BB962C8B-B14F-4D97-AF65-F5344CB8AC3E}">
        <p14:creationId xmlns:p14="http://schemas.microsoft.com/office/powerpoint/2010/main" val="323900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434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/>
              <a:t>SEABORN / MATPLOTLIB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89247" y="544225"/>
            <a:ext cx="80896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 err="1"/>
              <a:t>Seaborn</a:t>
            </a:r>
            <a:r>
              <a:rPr lang="en-US" sz="1200" b="1" u="sng" dirty="0"/>
              <a:t> Plot types</a:t>
            </a:r>
          </a:p>
          <a:p>
            <a:pPr algn="just"/>
            <a:r>
              <a:rPr lang="en-US" sz="1200" dirty="0" err="1"/>
              <a:t>Seaborn</a:t>
            </a:r>
            <a:r>
              <a:rPr lang="en-US" sz="1200" dirty="0"/>
              <a:t> provides a wide range of plot types that can be used for data visualization and exploratory data analysis. Broadly speaking, any visualization can fall into one of the three categories. </a:t>
            </a:r>
            <a:endParaRPr lang="en-US" sz="1200" dirty="0" smtClean="0"/>
          </a:p>
          <a:p>
            <a:endParaRPr lang="en-US" sz="12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b="1" dirty="0" err="1"/>
              <a:t>Univariate</a:t>
            </a:r>
            <a:r>
              <a:rPr lang="en-US" sz="1200" dirty="0"/>
              <a:t> – x only (contains only one axis of information)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b="1" dirty="0"/>
              <a:t>Bivariate</a:t>
            </a:r>
            <a:r>
              <a:rPr lang="en-US" sz="1200" dirty="0"/>
              <a:t> – x and y (contains two axis of information)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b="1" dirty="0" err="1"/>
              <a:t>Trivariate</a:t>
            </a:r>
            <a:r>
              <a:rPr lang="en-US" sz="1200" dirty="0"/>
              <a:t> – x, y, z (contains three axis of information</a:t>
            </a:r>
            <a:r>
              <a:rPr lang="en-US" sz="1200" dirty="0" smtClean="0"/>
              <a:t>)</a:t>
            </a:r>
            <a:endParaRPr lang="en-US" sz="12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65" y="1998500"/>
            <a:ext cx="675322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426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-102636"/>
            <a:ext cx="9144000" cy="434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/>
              <a:t>SEABORN / MATPLOTLIB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326571" y="461935"/>
            <a:ext cx="83695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Scatter </a:t>
            </a:r>
            <a:r>
              <a:rPr lang="en-US" b="1" dirty="0"/>
              <a:t>Plot</a:t>
            </a:r>
            <a:r>
              <a:rPr lang="en-US" dirty="0"/>
              <a:t>. A scatter plot is used to visualize the relationship between two variables. </a:t>
            </a:r>
            <a:r>
              <a:rPr lang="en-US" dirty="0" err="1"/>
              <a:t>Seaborn's</a:t>
            </a:r>
            <a:r>
              <a:rPr lang="en-US" dirty="0"/>
              <a:t> scatterplot() function provides a simple way to create scatter plots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Line Plot</a:t>
            </a:r>
            <a:r>
              <a:rPr lang="en-US" dirty="0"/>
              <a:t>. A line plot is used to visualize the trend of a variable over time. </a:t>
            </a:r>
            <a:r>
              <a:rPr lang="en-US" dirty="0" err="1"/>
              <a:t>Seaborn's</a:t>
            </a:r>
            <a:r>
              <a:rPr lang="en-US" dirty="0"/>
              <a:t> </a:t>
            </a:r>
            <a:r>
              <a:rPr lang="en-US" dirty="0" err="1"/>
              <a:t>lineplot</a:t>
            </a:r>
            <a:r>
              <a:rPr lang="en-US" dirty="0"/>
              <a:t>() function provides a simple way to create line plots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Histogram</a:t>
            </a:r>
            <a:r>
              <a:rPr lang="en-US" dirty="0"/>
              <a:t>. A histogram is used to visualize the distribution of a variable. </a:t>
            </a:r>
            <a:r>
              <a:rPr lang="en-US" dirty="0" err="1"/>
              <a:t>Seaborn's</a:t>
            </a:r>
            <a:r>
              <a:rPr lang="en-US" dirty="0"/>
              <a:t> </a:t>
            </a:r>
            <a:r>
              <a:rPr lang="en-US" dirty="0" err="1"/>
              <a:t>histplot</a:t>
            </a:r>
            <a:r>
              <a:rPr lang="en-US" dirty="0"/>
              <a:t>() function provides a simple way to create histograms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Box Plot</a:t>
            </a:r>
            <a:r>
              <a:rPr lang="en-US" dirty="0"/>
              <a:t>. A box plot is used to visualize the distribution of a variable. </a:t>
            </a:r>
            <a:r>
              <a:rPr lang="en-US" dirty="0" err="1"/>
              <a:t>Seaborn's</a:t>
            </a:r>
            <a:r>
              <a:rPr lang="en-US" dirty="0"/>
              <a:t> boxplot() function provides a simple way to create box plots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Violin Plot</a:t>
            </a:r>
            <a:r>
              <a:rPr lang="en-US" dirty="0"/>
              <a:t>. A violin plot is similar to a box plot, but provides a more detailed view of the distribution of the data. </a:t>
            </a:r>
            <a:r>
              <a:rPr lang="en-US" dirty="0" err="1"/>
              <a:t>Seaborn's</a:t>
            </a:r>
            <a:r>
              <a:rPr lang="en-US" dirty="0"/>
              <a:t> </a:t>
            </a:r>
            <a:r>
              <a:rPr lang="en-US" dirty="0" err="1"/>
              <a:t>violinplot</a:t>
            </a:r>
            <a:r>
              <a:rPr lang="en-US" dirty="0"/>
              <a:t>() function provides a simple way to create violin plots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b="1" dirty="0" err="1"/>
              <a:t>Heatmap</a:t>
            </a:r>
            <a:r>
              <a:rPr lang="en-US" dirty="0"/>
              <a:t>. A </a:t>
            </a:r>
            <a:r>
              <a:rPr lang="en-US" dirty="0" err="1"/>
              <a:t>heatmap</a:t>
            </a:r>
            <a:r>
              <a:rPr lang="en-US" dirty="0"/>
              <a:t> is used to visualize the correlation between different variables. </a:t>
            </a:r>
            <a:r>
              <a:rPr lang="en-US" dirty="0" err="1"/>
              <a:t>Seaborn's</a:t>
            </a:r>
            <a:r>
              <a:rPr lang="en-US" dirty="0"/>
              <a:t> </a:t>
            </a:r>
            <a:r>
              <a:rPr lang="en-US" dirty="0" err="1"/>
              <a:t>heatmap</a:t>
            </a:r>
            <a:r>
              <a:rPr lang="en-US" dirty="0"/>
              <a:t>() function provides a simple way to create </a:t>
            </a:r>
            <a:r>
              <a:rPr lang="en-US" dirty="0" err="1"/>
              <a:t>heatmaps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b="1" dirty="0" err="1"/>
              <a:t>Pairplot</a:t>
            </a:r>
            <a:r>
              <a:rPr lang="en-US" dirty="0"/>
              <a:t>. A </a:t>
            </a:r>
            <a:r>
              <a:rPr lang="en-US" dirty="0" err="1"/>
              <a:t>pairplot</a:t>
            </a:r>
            <a:r>
              <a:rPr lang="en-US" dirty="0"/>
              <a:t> is used to visualize the relationship between multiple variables. </a:t>
            </a:r>
            <a:r>
              <a:rPr lang="en-US" dirty="0" err="1"/>
              <a:t>Seaborn's</a:t>
            </a:r>
            <a:r>
              <a:rPr lang="en-US" dirty="0"/>
              <a:t> </a:t>
            </a:r>
            <a:r>
              <a:rPr lang="en-US" dirty="0" err="1"/>
              <a:t>pairplot</a:t>
            </a:r>
            <a:r>
              <a:rPr lang="en-US" dirty="0"/>
              <a:t>() function provides a simple way to create </a:t>
            </a:r>
            <a:r>
              <a:rPr lang="en-US" dirty="0" err="1"/>
              <a:t>pairplots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799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-102636"/>
            <a:ext cx="9144000" cy="434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/>
              <a:t>SEABORN / MATPLOTLIB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326571" y="461935"/>
            <a:ext cx="836956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err="1"/>
              <a:t>Seaborn</a:t>
            </a:r>
            <a:r>
              <a:rPr lang="en-US" b="1" dirty="0"/>
              <a:t> scatter plots</a:t>
            </a:r>
          </a:p>
          <a:p>
            <a:pPr algn="just"/>
            <a:r>
              <a:rPr lang="en-US" dirty="0"/>
              <a:t>Scatter plots are used to visualize the relationship between two continuous variables. Each point on the plot represents a single data point, and the position of the point on the x and y-axis represents the values of the two variables. </a:t>
            </a:r>
          </a:p>
          <a:p>
            <a:pPr algn="just"/>
            <a:r>
              <a:rPr lang="en-US" dirty="0"/>
              <a:t>The plot can be customized with different colors and markers to help distinguish different groups of data points. In </a:t>
            </a:r>
            <a:r>
              <a:rPr lang="en-US" dirty="0" err="1"/>
              <a:t>Seaborn</a:t>
            </a:r>
            <a:r>
              <a:rPr lang="en-US" dirty="0"/>
              <a:t>, scatter plots can be created using the scatterplot() function. 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import </a:t>
            </a:r>
            <a:r>
              <a:rPr lang="en-US" b="1" dirty="0" err="1">
                <a:solidFill>
                  <a:schemeClr val="tx1"/>
                </a:solidFill>
              </a:rPr>
              <a:t>seaborn</a:t>
            </a:r>
            <a:r>
              <a:rPr lang="en-US" b="1" dirty="0">
                <a:solidFill>
                  <a:schemeClr val="tx1"/>
                </a:solidFill>
              </a:rPr>
              <a:t> as </a:t>
            </a:r>
            <a:r>
              <a:rPr lang="en-US" b="1" dirty="0" err="1" smtClean="0">
                <a:solidFill>
                  <a:schemeClr val="tx1"/>
                </a:solidFill>
              </a:rPr>
              <a:t>sns</a:t>
            </a:r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tips </a:t>
            </a:r>
            <a:r>
              <a:rPr lang="en-US" b="1" dirty="0">
                <a:solidFill>
                  <a:schemeClr val="tx1"/>
                </a:solidFill>
              </a:rPr>
              <a:t>= </a:t>
            </a:r>
            <a:r>
              <a:rPr lang="en-US" b="1" dirty="0" err="1">
                <a:solidFill>
                  <a:schemeClr val="tx1"/>
                </a:solidFill>
              </a:rPr>
              <a:t>sns.load_dataset</a:t>
            </a:r>
            <a:r>
              <a:rPr lang="en-US" b="1" dirty="0">
                <a:solidFill>
                  <a:schemeClr val="tx1"/>
                </a:solidFill>
              </a:rPr>
              <a:t>("tips</a:t>
            </a:r>
            <a:r>
              <a:rPr lang="en-US" b="1" dirty="0" smtClean="0">
                <a:solidFill>
                  <a:schemeClr val="tx1"/>
                </a:solidFill>
              </a:rPr>
              <a:t>")</a:t>
            </a:r>
          </a:p>
          <a:p>
            <a:pPr algn="just"/>
            <a:r>
              <a:rPr lang="en-US" b="1" dirty="0" err="1" smtClean="0">
                <a:solidFill>
                  <a:schemeClr val="tx1"/>
                </a:solidFill>
              </a:rPr>
              <a:t>sns.scatterplot</a:t>
            </a:r>
            <a:r>
              <a:rPr lang="en-US" b="1" dirty="0" smtClean="0">
                <a:solidFill>
                  <a:schemeClr val="tx1"/>
                </a:solidFill>
              </a:rPr>
              <a:t>(x</a:t>
            </a:r>
            <a:r>
              <a:rPr lang="en-US" b="1" dirty="0">
                <a:solidFill>
                  <a:schemeClr val="tx1"/>
                </a:solidFill>
              </a:rPr>
              <a:t>="</a:t>
            </a:r>
            <a:r>
              <a:rPr lang="en-US" b="1" dirty="0" err="1">
                <a:solidFill>
                  <a:schemeClr val="tx1"/>
                </a:solidFill>
              </a:rPr>
              <a:t>total_bill</a:t>
            </a:r>
            <a:r>
              <a:rPr lang="en-US" b="1" dirty="0">
                <a:solidFill>
                  <a:schemeClr val="tx1"/>
                </a:solidFill>
              </a:rPr>
              <a:t>", y="tip", data=tips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algn="just"/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u="sng" dirty="0" err="1"/>
              <a:t>Seaborn</a:t>
            </a:r>
            <a:r>
              <a:rPr lang="en-US" b="1" u="sng" dirty="0"/>
              <a:t> line plots</a:t>
            </a:r>
          </a:p>
          <a:p>
            <a:r>
              <a:rPr lang="en-US" dirty="0"/>
              <a:t>Line plots are used to visualize trends in data over time or other continuous variables. In a line plot, each data point is connected by a line, creating a smooth curve. In </a:t>
            </a:r>
            <a:r>
              <a:rPr lang="en-US" dirty="0" err="1"/>
              <a:t>Seaborn</a:t>
            </a:r>
            <a:r>
              <a:rPr lang="en-US" dirty="0"/>
              <a:t>, line plots can be created using the </a:t>
            </a:r>
            <a:r>
              <a:rPr lang="en-US" dirty="0" err="1"/>
              <a:t>lineplot</a:t>
            </a:r>
            <a:r>
              <a:rPr lang="en-US" dirty="0"/>
              <a:t>() function. </a:t>
            </a:r>
            <a:endParaRPr lang="en-US" dirty="0" smtClean="0"/>
          </a:p>
          <a:p>
            <a:endParaRPr lang="en-US" dirty="0"/>
          </a:p>
          <a:p>
            <a:r>
              <a:rPr lang="en-US" b="1" dirty="0">
                <a:solidFill>
                  <a:schemeClr val="tx1"/>
                </a:solidFill>
              </a:rPr>
              <a:t>import </a:t>
            </a:r>
            <a:r>
              <a:rPr lang="en-US" b="1" dirty="0" err="1">
                <a:solidFill>
                  <a:schemeClr val="tx1"/>
                </a:solidFill>
              </a:rPr>
              <a:t>seaborn</a:t>
            </a:r>
            <a:r>
              <a:rPr lang="en-US" b="1" dirty="0">
                <a:solidFill>
                  <a:schemeClr val="tx1"/>
                </a:solidFill>
              </a:rPr>
              <a:t> as </a:t>
            </a:r>
            <a:r>
              <a:rPr lang="en-US" b="1" dirty="0" err="1" smtClean="0">
                <a:solidFill>
                  <a:schemeClr val="tx1"/>
                </a:solidFill>
              </a:rPr>
              <a:t>sns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tx1"/>
                </a:solidFill>
              </a:rPr>
              <a:t>fmri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= </a:t>
            </a:r>
            <a:r>
              <a:rPr lang="en-US" b="1" dirty="0" err="1">
                <a:solidFill>
                  <a:schemeClr val="tx1"/>
                </a:solidFill>
              </a:rPr>
              <a:t>sns.load_dataset</a:t>
            </a:r>
            <a:r>
              <a:rPr lang="en-US" b="1" dirty="0">
                <a:solidFill>
                  <a:schemeClr val="tx1"/>
                </a:solidFill>
              </a:rPr>
              <a:t>("</a:t>
            </a:r>
            <a:r>
              <a:rPr lang="en-US" b="1" dirty="0" err="1">
                <a:solidFill>
                  <a:schemeClr val="tx1"/>
                </a:solidFill>
              </a:rPr>
              <a:t>fmri</a:t>
            </a:r>
            <a:r>
              <a:rPr lang="en-US" b="1" dirty="0" smtClean="0">
                <a:solidFill>
                  <a:schemeClr val="tx1"/>
                </a:solidFill>
              </a:rPr>
              <a:t>")</a:t>
            </a:r>
          </a:p>
          <a:p>
            <a:r>
              <a:rPr lang="en-US" b="1" dirty="0" err="1" smtClean="0">
                <a:solidFill>
                  <a:schemeClr val="tx1"/>
                </a:solidFill>
              </a:rPr>
              <a:t>sns.lineplot</a:t>
            </a:r>
            <a:r>
              <a:rPr lang="en-US" b="1" dirty="0" smtClean="0">
                <a:solidFill>
                  <a:schemeClr val="tx1"/>
                </a:solidFill>
              </a:rPr>
              <a:t>(x</a:t>
            </a:r>
            <a:r>
              <a:rPr lang="en-US" b="1" dirty="0">
                <a:solidFill>
                  <a:schemeClr val="tx1"/>
                </a:solidFill>
              </a:rPr>
              <a:t>="</a:t>
            </a:r>
            <a:r>
              <a:rPr lang="en-US" b="1" dirty="0" err="1">
                <a:solidFill>
                  <a:schemeClr val="tx1"/>
                </a:solidFill>
              </a:rPr>
              <a:t>timepoint</a:t>
            </a:r>
            <a:r>
              <a:rPr lang="en-US" b="1" dirty="0">
                <a:solidFill>
                  <a:schemeClr val="tx1"/>
                </a:solidFill>
              </a:rPr>
              <a:t>", y="signal", data=</a:t>
            </a:r>
            <a:r>
              <a:rPr lang="en-US" b="1" dirty="0" err="1">
                <a:solidFill>
                  <a:schemeClr val="tx1"/>
                </a:solidFill>
              </a:rPr>
              <a:t>fmri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75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-102636"/>
            <a:ext cx="9144000" cy="434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/>
              <a:t>SEABORN / MATPLOTLIB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326571" y="461935"/>
            <a:ext cx="836956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err="1"/>
              <a:t>Seaborn</a:t>
            </a:r>
            <a:r>
              <a:rPr lang="en-US" b="1" dirty="0"/>
              <a:t> scatter plots</a:t>
            </a:r>
          </a:p>
          <a:p>
            <a:pPr algn="just"/>
            <a:r>
              <a:rPr lang="en-US" dirty="0"/>
              <a:t>Scatter plots are used to visualize the relationship between two continuous variables. Each point on the plot represents a single data point, and the position of the point on the x and y-axis represents the values of the two variables. </a:t>
            </a:r>
          </a:p>
          <a:p>
            <a:pPr algn="just"/>
            <a:r>
              <a:rPr lang="en-US" dirty="0"/>
              <a:t>The plot can be customized with different colors and markers to help distinguish different groups of data points. In </a:t>
            </a:r>
            <a:r>
              <a:rPr lang="en-US" dirty="0" err="1"/>
              <a:t>Seaborn</a:t>
            </a:r>
            <a:r>
              <a:rPr lang="en-US" dirty="0"/>
              <a:t>, scatter plots can be created using the scatterplot() function. 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import </a:t>
            </a:r>
            <a:r>
              <a:rPr lang="en-US" b="1" dirty="0" err="1">
                <a:solidFill>
                  <a:schemeClr val="tx1"/>
                </a:solidFill>
              </a:rPr>
              <a:t>seaborn</a:t>
            </a:r>
            <a:r>
              <a:rPr lang="en-US" b="1" dirty="0">
                <a:solidFill>
                  <a:schemeClr val="tx1"/>
                </a:solidFill>
              </a:rPr>
              <a:t> as </a:t>
            </a:r>
            <a:r>
              <a:rPr lang="en-US" b="1" dirty="0" err="1" smtClean="0">
                <a:solidFill>
                  <a:schemeClr val="tx1"/>
                </a:solidFill>
              </a:rPr>
              <a:t>sns</a:t>
            </a:r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tips </a:t>
            </a:r>
            <a:r>
              <a:rPr lang="en-US" b="1" dirty="0">
                <a:solidFill>
                  <a:schemeClr val="tx1"/>
                </a:solidFill>
              </a:rPr>
              <a:t>= </a:t>
            </a:r>
            <a:r>
              <a:rPr lang="en-US" b="1" dirty="0" err="1">
                <a:solidFill>
                  <a:schemeClr val="tx1"/>
                </a:solidFill>
              </a:rPr>
              <a:t>sns.load_dataset</a:t>
            </a:r>
            <a:r>
              <a:rPr lang="en-US" b="1" dirty="0">
                <a:solidFill>
                  <a:schemeClr val="tx1"/>
                </a:solidFill>
              </a:rPr>
              <a:t>("tips</a:t>
            </a:r>
            <a:r>
              <a:rPr lang="en-US" b="1" dirty="0" smtClean="0">
                <a:solidFill>
                  <a:schemeClr val="tx1"/>
                </a:solidFill>
              </a:rPr>
              <a:t>")</a:t>
            </a:r>
          </a:p>
          <a:p>
            <a:pPr algn="just"/>
            <a:r>
              <a:rPr lang="en-US" b="1" dirty="0" err="1" smtClean="0">
                <a:solidFill>
                  <a:schemeClr val="tx1"/>
                </a:solidFill>
              </a:rPr>
              <a:t>sns.scatterplot</a:t>
            </a:r>
            <a:r>
              <a:rPr lang="en-US" b="1" dirty="0" smtClean="0">
                <a:solidFill>
                  <a:schemeClr val="tx1"/>
                </a:solidFill>
              </a:rPr>
              <a:t>(x</a:t>
            </a:r>
            <a:r>
              <a:rPr lang="en-US" b="1" dirty="0">
                <a:solidFill>
                  <a:schemeClr val="tx1"/>
                </a:solidFill>
              </a:rPr>
              <a:t>="</a:t>
            </a:r>
            <a:r>
              <a:rPr lang="en-US" b="1" dirty="0" err="1">
                <a:solidFill>
                  <a:schemeClr val="tx1"/>
                </a:solidFill>
              </a:rPr>
              <a:t>total_bill</a:t>
            </a:r>
            <a:r>
              <a:rPr lang="en-US" b="1" dirty="0">
                <a:solidFill>
                  <a:schemeClr val="tx1"/>
                </a:solidFill>
              </a:rPr>
              <a:t>", y="tip", data=tips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algn="just"/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u="sng" dirty="0" err="1"/>
              <a:t>Seaborn</a:t>
            </a:r>
            <a:r>
              <a:rPr lang="en-US" b="1" u="sng" dirty="0"/>
              <a:t> line plots</a:t>
            </a:r>
          </a:p>
          <a:p>
            <a:r>
              <a:rPr lang="en-US" dirty="0"/>
              <a:t>Line plots are used to visualize trends in data over time or other continuous variables. In a line plot, each data point is connected by a line, creating a smooth curve. In </a:t>
            </a:r>
            <a:r>
              <a:rPr lang="en-US" dirty="0" err="1"/>
              <a:t>Seaborn</a:t>
            </a:r>
            <a:r>
              <a:rPr lang="en-US" dirty="0"/>
              <a:t>, line plots can be created using the </a:t>
            </a:r>
            <a:r>
              <a:rPr lang="en-US" dirty="0" err="1"/>
              <a:t>lineplot</a:t>
            </a:r>
            <a:r>
              <a:rPr lang="en-US" dirty="0"/>
              <a:t>() function. </a:t>
            </a:r>
            <a:endParaRPr lang="en-US" dirty="0" smtClean="0"/>
          </a:p>
          <a:p>
            <a:endParaRPr lang="en-US" dirty="0"/>
          </a:p>
          <a:p>
            <a:r>
              <a:rPr lang="en-US" b="1" dirty="0">
                <a:solidFill>
                  <a:schemeClr val="tx1"/>
                </a:solidFill>
              </a:rPr>
              <a:t>import </a:t>
            </a:r>
            <a:r>
              <a:rPr lang="en-US" b="1" dirty="0" err="1">
                <a:solidFill>
                  <a:schemeClr val="tx1"/>
                </a:solidFill>
              </a:rPr>
              <a:t>seaborn</a:t>
            </a:r>
            <a:r>
              <a:rPr lang="en-US" b="1" dirty="0">
                <a:solidFill>
                  <a:schemeClr val="tx1"/>
                </a:solidFill>
              </a:rPr>
              <a:t> as </a:t>
            </a:r>
            <a:r>
              <a:rPr lang="en-US" b="1" dirty="0" err="1" smtClean="0">
                <a:solidFill>
                  <a:schemeClr val="tx1"/>
                </a:solidFill>
              </a:rPr>
              <a:t>sns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tx1"/>
                </a:solidFill>
              </a:rPr>
              <a:t>fmri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= </a:t>
            </a:r>
            <a:r>
              <a:rPr lang="en-US" b="1" dirty="0" err="1">
                <a:solidFill>
                  <a:schemeClr val="tx1"/>
                </a:solidFill>
              </a:rPr>
              <a:t>sns.load_dataset</a:t>
            </a:r>
            <a:r>
              <a:rPr lang="en-US" b="1" dirty="0">
                <a:solidFill>
                  <a:schemeClr val="tx1"/>
                </a:solidFill>
              </a:rPr>
              <a:t>("</a:t>
            </a:r>
            <a:r>
              <a:rPr lang="en-US" b="1" dirty="0" err="1">
                <a:solidFill>
                  <a:schemeClr val="tx1"/>
                </a:solidFill>
              </a:rPr>
              <a:t>fmri</a:t>
            </a:r>
            <a:r>
              <a:rPr lang="en-US" b="1" dirty="0" smtClean="0">
                <a:solidFill>
                  <a:schemeClr val="tx1"/>
                </a:solidFill>
              </a:rPr>
              <a:t>")</a:t>
            </a:r>
          </a:p>
          <a:p>
            <a:r>
              <a:rPr lang="en-US" b="1" dirty="0" err="1" smtClean="0">
                <a:solidFill>
                  <a:schemeClr val="tx1"/>
                </a:solidFill>
              </a:rPr>
              <a:t>sns.lineplot</a:t>
            </a:r>
            <a:r>
              <a:rPr lang="en-US" b="1" dirty="0" smtClean="0">
                <a:solidFill>
                  <a:schemeClr val="tx1"/>
                </a:solidFill>
              </a:rPr>
              <a:t>(x</a:t>
            </a:r>
            <a:r>
              <a:rPr lang="en-US" b="1" dirty="0">
                <a:solidFill>
                  <a:schemeClr val="tx1"/>
                </a:solidFill>
              </a:rPr>
              <a:t>="</a:t>
            </a:r>
            <a:r>
              <a:rPr lang="en-US" b="1" dirty="0" err="1">
                <a:solidFill>
                  <a:schemeClr val="tx1"/>
                </a:solidFill>
              </a:rPr>
              <a:t>timepoint</a:t>
            </a:r>
            <a:r>
              <a:rPr lang="en-US" b="1" dirty="0">
                <a:solidFill>
                  <a:schemeClr val="tx1"/>
                </a:solidFill>
              </a:rPr>
              <a:t>", y="signal", data=</a:t>
            </a:r>
            <a:r>
              <a:rPr lang="en-US" b="1" dirty="0" err="1">
                <a:solidFill>
                  <a:schemeClr val="tx1"/>
                </a:solidFill>
              </a:rPr>
              <a:t>fmri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40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-102636"/>
            <a:ext cx="9144000" cy="434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/>
              <a:t>SEABORN / MATPLOTLIB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326571" y="461935"/>
            <a:ext cx="836956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err="1"/>
              <a:t>Seaborn</a:t>
            </a:r>
            <a:r>
              <a:rPr lang="en-US" b="1" u="sng" dirty="0"/>
              <a:t> bar plots</a:t>
            </a:r>
          </a:p>
          <a:p>
            <a:pPr algn="just"/>
            <a:r>
              <a:rPr lang="en-US" dirty="0"/>
              <a:t>Bar plots are used to visualize the relationship between a categorical variable and a continuous variable. In a bar plot, each bar represents the mean or median (or any aggregation) of the continuous variable for each category. In </a:t>
            </a:r>
            <a:r>
              <a:rPr lang="en-US" dirty="0" err="1"/>
              <a:t>Seaborn</a:t>
            </a:r>
            <a:r>
              <a:rPr lang="en-US" dirty="0"/>
              <a:t>, bar plots can be created using the </a:t>
            </a:r>
            <a:r>
              <a:rPr lang="en-US" dirty="0" err="1"/>
              <a:t>barplot</a:t>
            </a:r>
            <a:r>
              <a:rPr lang="en-US" dirty="0"/>
              <a:t>() function. 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import </a:t>
            </a:r>
            <a:r>
              <a:rPr lang="en-US" b="1" dirty="0" err="1">
                <a:solidFill>
                  <a:schemeClr val="tx1"/>
                </a:solidFill>
              </a:rPr>
              <a:t>seaborn</a:t>
            </a:r>
            <a:r>
              <a:rPr lang="en-US" b="1" dirty="0">
                <a:solidFill>
                  <a:schemeClr val="tx1"/>
                </a:solidFill>
              </a:rPr>
              <a:t> as </a:t>
            </a:r>
            <a:r>
              <a:rPr lang="en-US" b="1" dirty="0" err="1" smtClean="0">
                <a:solidFill>
                  <a:schemeClr val="tx1"/>
                </a:solidFill>
              </a:rPr>
              <a:t>sns</a:t>
            </a:r>
            <a:endParaRPr lang="en-US" b="1" dirty="0" smtClean="0">
              <a:solidFill>
                <a:schemeClr val="tx1"/>
              </a:solidFill>
            </a:endParaRP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titanic </a:t>
            </a:r>
            <a:r>
              <a:rPr lang="en-US" b="1" dirty="0">
                <a:solidFill>
                  <a:schemeClr val="tx1"/>
                </a:solidFill>
              </a:rPr>
              <a:t>= </a:t>
            </a:r>
            <a:r>
              <a:rPr lang="en-US" b="1" dirty="0" err="1">
                <a:solidFill>
                  <a:schemeClr val="tx1"/>
                </a:solidFill>
              </a:rPr>
              <a:t>sns.load_dataset</a:t>
            </a:r>
            <a:r>
              <a:rPr lang="en-US" b="1" dirty="0">
                <a:solidFill>
                  <a:schemeClr val="tx1"/>
                </a:solidFill>
              </a:rPr>
              <a:t>("titanic</a:t>
            </a:r>
            <a:r>
              <a:rPr lang="en-US" b="1" dirty="0" smtClean="0">
                <a:solidFill>
                  <a:schemeClr val="tx1"/>
                </a:solidFill>
              </a:rPr>
              <a:t>")</a:t>
            </a:r>
          </a:p>
          <a:p>
            <a:pPr algn="just"/>
            <a:r>
              <a:rPr lang="en-US" b="1" dirty="0" err="1" smtClean="0">
                <a:solidFill>
                  <a:schemeClr val="tx1"/>
                </a:solidFill>
              </a:rPr>
              <a:t>sns.barplot</a:t>
            </a:r>
            <a:r>
              <a:rPr lang="en-US" b="1" dirty="0" smtClean="0">
                <a:solidFill>
                  <a:schemeClr val="tx1"/>
                </a:solidFill>
              </a:rPr>
              <a:t>(x</a:t>
            </a:r>
            <a:r>
              <a:rPr lang="en-US" b="1" dirty="0">
                <a:solidFill>
                  <a:schemeClr val="tx1"/>
                </a:solidFill>
              </a:rPr>
              <a:t>="class", y="fare", data=titanic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r>
              <a:rPr lang="en-US" b="1" u="sng" dirty="0" err="1"/>
              <a:t>Seaborn</a:t>
            </a:r>
            <a:r>
              <a:rPr lang="en-US" b="1" u="sng" dirty="0"/>
              <a:t> histograms</a:t>
            </a:r>
          </a:p>
          <a:p>
            <a:r>
              <a:rPr lang="en-US" dirty="0"/>
              <a:t>Histograms visualize the distribution of a continuous variable. In a histogram, the data is divided into bins and the height of each bin represents the frequency or count of data points within that bin. In </a:t>
            </a:r>
            <a:r>
              <a:rPr lang="en-US" dirty="0" err="1"/>
              <a:t>Seaborn</a:t>
            </a:r>
            <a:r>
              <a:rPr lang="en-US" dirty="0"/>
              <a:t>, histograms can be created using the </a:t>
            </a:r>
            <a:r>
              <a:rPr lang="en-US" dirty="0" err="1"/>
              <a:t>histplot</a:t>
            </a:r>
            <a:r>
              <a:rPr lang="en-US" dirty="0"/>
              <a:t>() function.</a:t>
            </a:r>
          </a:p>
          <a:p>
            <a:pPr algn="just"/>
            <a:endParaRPr lang="en-US" b="1" dirty="0" smtClean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import </a:t>
            </a:r>
            <a:r>
              <a:rPr lang="en-US" b="1" dirty="0" err="1">
                <a:solidFill>
                  <a:schemeClr val="tx1"/>
                </a:solidFill>
              </a:rPr>
              <a:t>seaborn</a:t>
            </a:r>
            <a:r>
              <a:rPr lang="en-US" b="1" dirty="0">
                <a:solidFill>
                  <a:schemeClr val="tx1"/>
                </a:solidFill>
              </a:rPr>
              <a:t> as </a:t>
            </a:r>
            <a:r>
              <a:rPr lang="en-US" b="1" dirty="0" err="1" smtClean="0">
                <a:solidFill>
                  <a:schemeClr val="tx1"/>
                </a:solidFill>
              </a:rPr>
              <a:t>sns</a:t>
            </a:r>
            <a:endParaRPr lang="en-US" b="1" dirty="0" smtClean="0">
              <a:solidFill>
                <a:schemeClr val="tx1"/>
              </a:solidFill>
            </a:endParaRP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iris </a:t>
            </a:r>
            <a:r>
              <a:rPr lang="en-US" b="1" dirty="0">
                <a:solidFill>
                  <a:schemeClr val="tx1"/>
                </a:solidFill>
              </a:rPr>
              <a:t>= </a:t>
            </a:r>
            <a:r>
              <a:rPr lang="en-US" b="1" dirty="0" err="1">
                <a:solidFill>
                  <a:schemeClr val="tx1"/>
                </a:solidFill>
              </a:rPr>
              <a:t>sns.load_dataset</a:t>
            </a:r>
            <a:r>
              <a:rPr lang="en-US" b="1" dirty="0">
                <a:solidFill>
                  <a:schemeClr val="tx1"/>
                </a:solidFill>
              </a:rPr>
              <a:t>("iris</a:t>
            </a:r>
            <a:r>
              <a:rPr lang="en-US" b="1" dirty="0" smtClean="0">
                <a:solidFill>
                  <a:schemeClr val="tx1"/>
                </a:solidFill>
              </a:rPr>
              <a:t>")</a:t>
            </a:r>
          </a:p>
          <a:p>
            <a:pPr algn="just"/>
            <a:r>
              <a:rPr lang="en-US" b="1" dirty="0" err="1" smtClean="0">
                <a:solidFill>
                  <a:schemeClr val="tx1"/>
                </a:solidFill>
              </a:rPr>
              <a:t>sns.histplot</a:t>
            </a:r>
            <a:r>
              <a:rPr lang="en-US" b="1" dirty="0" smtClean="0">
                <a:solidFill>
                  <a:schemeClr val="tx1"/>
                </a:solidFill>
              </a:rPr>
              <a:t>(x</a:t>
            </a:r>
            <a:r>
              <a:rPr lang="en-US" b="1" dirty="0">
                <a:solidFill>
                  <a:schemeClr val="tx1"/>
                </a:solidFill>
              </a:rPr>
              <a:t>="</a:t>
            </a:r>
            <a:r>
              <a:rPr lang="en-US" b="1" dirty="0" err="1">
                <a:solidFill>
                  <a:schemeClr val="tx1"/>
                </a:solidFill>
              </a:rPr>
              <a:t>petal_length</a:t>
            </a:r>
            <a:r>
              <a:rPr lang="en-US" b="1" dirty="0">
                <a:solidFill>
                  <a:schemeClr val="tx1"/>
                </a:solidFill>
              </a:rPr>
              <a:t>", data=iris)</a:t>
            </a:r>
          </a:p>
        </p:txBody>
      </p:sp>
    </p:spTree>
    <p:extLst>
      <p:ext uri="{BB962C8B-B14F-4D97-AF65-F5344CB8AC3E}">
        <p14:creationId xmlns:p14="http://schemas.microsoft.com/office/powerpoint/2010/main" val="52169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-102636"/>
            <a:ext cx="9144000" cy="434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/>
              <a:t>SEABORN / MATPLOTLIB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326571" y="461935"/>
            <a:ext cx="836956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err="1"/>
              <a:t>Seaborn</a:t>
            </a:r>
            <a:r>
              <a:rPr lang="en-US" b="1" u="sng" dirty="0"/>
              <a:t> density plots</a:t>
            </a:r>
          </a:p>
          <a:p>
            <a:pPr algn="just"/>
            <a:r>
              <a:rPr lang="en-US" dirty="0"/>
              <a:t>Density plots, also known as kernel density plots, are a type of data visualization that display the distribution of a continuous variable. They are similar to histograms, but instead of representing the data as bars, density plots use a smooth curve to estimate the density of the data. In </a:t>
            </a:r>
            <a:r>
              <a:rPr lang="en-US" dirty="0" err="1"/>
              <a:t>Seaborn</a:t>
            </a:r>
            <a:r>
              <a:rPr lang="en-US" dirty="0"/>
              <a:t>, density plots can be created using the </a:t>
            </a:r>
            <a:r>
              <a:rPr lang="en-US" dirty="0" err="1"/>
              <a:t>kdeplot</a:t>
            </a:r>
            <a:r>
              <a:rPr lang="en-US" dirty="0"/>
              <a:t>() function. 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import </a:t>
            </a:r>
            <a:r>
              <a:rPr lang="en-US" b="1" dirty="0" err="1">
                <a:solidFill>
                  <a:schemeClr val="tx1"/>
                </a:solidFill>
              </a:rPr>
              <a:t>seaborn</a:t>
            </a:r>
            <a:r>
              <a:rPr lang="en-US" b="1" dirty="0">
                <a:solidFill>
                  <a:schemeClr val="tx1"/>
                </a:solidFill>
              </a:rPr>
              <a:t> as </a:t>
            </a:r>
            <a:r>
              <a:rPr lang="en-US" b="1" dirty="0" err="1" smtClean="0">
                <a:solidFill>
                  <a:schemeClr val="tx1"/>
                </a:solidFill>
              </a:rPr>
              <a:t>sns</a:t>
            </a:r>
            <a:endParaRPr lang="en-US" b="1" dirty="0" smtClean="0">
              <a:solidFill>
                <a:schemeClr val="tx1"/>
              </a:solidFill>
            </a:endParaRP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tips </a:t>
            </a:r>
            <a:r>
              <a:rPr lang="en-US" b="1" dirty="0">
                <a:solidFill>
                  <a:schemeClr val="tx1"/>
                </a:solidFill>
              </a:rPr>
              <a:t>= </a:t>
            </a:r>
            <a:r>
              <a:rPr lang="en-US" b="1" dirty="0" err="1">
                <a:solidFill>
                  <a:schemeClr val="tx1"/>
                </a:solidFill>
              </a:rPr>
              <a:t>sns.load_dataset</a:t>
            </a:r>
            <a:r>
              <a:rPr lang="en-US" b="1" dirty="0">
                <a:solidFill>
                  <a:schemeClr val="tx1"/>
                </a:solidFill>
              </a:rPr>
              <a:t>("tips</a:t>
            </a:r>
            <a:r>
              <a:rPr lang="en-US" b="1" dirty="0" smtClean="0">
                <a:solidFill>
                  <a:schemeClr val="tx1"/>
                </a:solidFill>
              </a:rPr>
              <a:t>")</a:t>
            </a:r>
          </a:p>
          <a:p>
            <a:pPr algn="just"/>
            <a:r>
              <a:rPr lang="en-US" b="1" dirty="0" err="1" smtClean="0">
                <a:solidFill>
                  <a:schemeClr val="tx1"/>
                </a:solidFill>
              </a:rPr>
              <a:t>sns.kdeplot</a:t>
            </a:r>
            <a:r>
              <a:rPr lang="en-US" b="1" dirty="0" smtClean="0">
                <a:solidFill>
                  <a:schemeClr val="tx1"/>
                </a:solidFill>
              </a:rPr>
              <a:t>(data=tips</a:t>
            </a:r>
            <a:r>
              <a:rPr lang="en-US" b="1" dirty="0">
                <a:solidFill>
                  <a:schemeClr val="tx1"/>
                </a:solidFill>
              </a:rPr>
              <a:t>, x="</a:t>
            </a:r>
            <a:r>
              <a:rPr lang="en-US" b="1" dirty="0" err="1">
                <a:solidFill>
                  <a:schemeClr val="tx1"/>
                </a:solidFill>
              </a:rPr>
              <a:t>total_bill</a:t>
            </a:r>
            <a:r>
              <a:rPr lang="en-US" b="1" dirty="0" smtClean="0">
                <a:solidFill>
                  <a:schemeClr val="tx1"/>
                </a:solidFill>
              </a:rPr>
              <a:t>")</a:t>
            </a:r>
          </a:p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r>
              <a:rPr lang="en-US" b="1" u="sng" dirty="0" err="1"/>
              <a:t>Seaborn</a:t>
            </a:r>
            <a:r>
              <a:rPr lang="en-US" b="1" u="sng" dirty="0"/>
              <a:t> box plots</a:t>
            </a:r>
          </a:p>
          <a:p>
            <a:r>
              <a:rPr lang="en-US" dirty="0"/>
              <a:t>Box plots are a type of visualization that shows the distribution of a dataset. They are commonly used to compare the distribution of one or more variables across different categories.</a:t>
            </a:r>
          </a:p>
          <a:p>
            <a:pPr algn="just"/>
            <a:endParaRPr lang="en-US" b="1" dirty="0" smtClean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import </a:t>
            </a:r>
            <a:r>
              <a:rPr lang="en-US" b="1" dirty="0" err="1">
                <a:solidFill>
                  <a:schemeClr val="tx1"/>
                </a:solidFill>
              </a:rPr>
              <a:t>seaborn</a:t>
            </a:r>
            <a:r>
              <a:rPr lang="en-US" b="1" dirty="0">
                <a:solidFill>
                  <a:schemeClr val="tx1"/>
                </a:solidFill>
              </a:rPr>
              <a:t> as </a:t>
            </a:r>
            <a:r>
              <a:rPr lang="en-US" b="1" dirty="0" err="1" smtClean="0">
                <a:solidFill>
                  <a:schemeClr val="tx1"/>
                </a:solidFill>
              </a:rPr>
              <a:t>sns</a:t>
            </a:r>
            <a:endParaRPr lang="en-US" b="1" dirty="0" smtClean="0">
              <a:solidFill>
                <a:schemeClr val="tx1"/>
              </a:solidFill>
            </a:endParaRP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tips </a:t>
            </a:r>
            <a:r>
              <a:rPr lang="en-US" b="1" dirty="0">
                <a:solidFill>
                  <a:schemeClr val="tx1"/>
                </a:solidFill>
              </a:rPr>
              <a:t>= </a:t>
            </a:r>
            <a:r>
              <a:rPr lang="en-US" b="1" dirty="0" err="1">
                <a:solidFill>
                  <a:schemeClr val="tx1"/>
                </a:solidFill>
              </a:rPr>
              <a:t>sns.load_dataset</a:t>
            </a:r>
            <a:r>
              <a:rPr lang="en-US" b="1" dirty="0">
                <a:solidFill>
                  <a:schemeClr val="tx1"/>
                </a:solidFill>
              </a:rPr>
              <a:t>("tips</a:t>
            </a:r>
            <a:r>
              <a:rPr lang="en-US" b="1" dirty="0" smtClean="0">
                <a:solidFill>
                  <a:schemeClr val="tx1"/>
                </a:solidFill>
              </a:rPr>
              <a:t>")</a:t>
            </a:r>
          </a:p>
          <a:p>
            <a:pPr algn="just"/>
            <a:r>
              <a:rPr lang="en-US" b="1" dirty="0" err="1" smtClean="0">
                <a:solidFill>
                  <a:schemeClr val="tx1"/>
                </a:solidFill>
              </a:rPr>
              <a:t>sns.boxplot</a:t>
            </a:r>
            <a:r>
              <a:rPr lang="en-US" b="1" dirty="0" smtClean="0">
                <a:solidFill>
                  <a:schemeClr val="tx1"/>
                </a:solidFill>
              </a:rPr>
              <a:t>(x</a:t>
            </a:r>
            <a:r>
              <a:rPr lang="en-US" b="1" dirty="0">
                <a:solidFill>
                  <a:schemeClr val="tx1"/>
                </a:solidFill>
              </a:rPr>
              <a:t>="day", y="</a:t>
            </a:r>
            <a:r>
              <a:rPr lang="en-US" b="1" dirty="0" err="1">
                <a:solidFill>
                  <a:schemeClr val="tx1"/>
                </a:solidFill>
              </a:rPr>
              <a:t>total_bill</a:t>
            </a:r>
            <a:r>
              <a:rPr lang="en-US" b="1" dirty="0">
                <a:solidFill>
                  <a:schemeClr val="tx1"/>
                </a:solidFill>
              </a:rPr>
              <a:t>", data=tips)</a:t>
            </a:r>
          </a:p>
        </p:txBody>
      </p:sp>
    </p:spTree>
    <p:extLst>
      <p:ext uri="{BB962C8B-B14F-4D97-AF65-F5344CB8AC3E}">
        <p14:creationId xmlns:p14="http://schemas.microsoft.com/office/powerpoint/2010/main" val="6099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1001</Words>
  <Application>Microsoft Office PowerPoint</Application>
  <PresentationFormat>On-screen Show (16:9)</PresentationFormat>
  <Paragraphs>131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Roboto</vt:lpstr>
      <vt:lpstr>Wingdings</vt:lpstr>
      <vt:lpstr>Geometric</vt:lpstr>
      <vt:lpstr>PYTHON LIBRARIES SEABORN / MATPLOTLIB </vt:lpstr>
      <vt:lpstr>SEABORN / MATPLOTLIB</vt:lpstr>
      <vt:lpstr>SEABORN / MATPLOTLIB</vt:lpstr>
      <vt:lpstr>SEABORN / MATPLOTLIB</vt:lpstr>
      <vt:lpstr>SEABORN / MATPLOTLIB</vt:lpstr>
      <vt:lpstr>SEABORN / MATPLOTLIB</vt:lpstr>
      <vt:lpstr>SEABORN / MATPLOTLIB</vt:lpstr>
      <vt:lpstr>SEABORN / MATPLOTLIB</vt:lpstr>
      <vt:lpstr>SEABORN / MATPLOTLIB</vt:lpstr>
      <vt:lpstr>SEABORN / MATPLOTLIB</vt:lpstr>
      <vt:lpstr>SEABORN / MATPLOTLIB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YEAR DIPLOMA IN ADVANCE WEB TECHNOLOGY</dc:title>
  <dc:creator>azam</dc:creator>
  <cp:lastModifiedBy>azam</cp:lastModifiedBy>
  <cp:revision>123</cp:revision>
  <dcterms:modified xsi:type="dcterms:W3CDTF">2024-08-02T08:19:44Z</dcterms:modified>
</cp:coreProperties>
</file>