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436" r:id="rId3"/>
    <p:sldId id="437" r:id="rId4"/>
    <p:sldId id="438" r:id="rId5"/>
    <p:sldId id="432" r:id="rId6"/>
    <p:sldId id="431" r:id="rId7"/>
    <p:sldId id="408" r:id="rId8"/>
    <p:sldId id="433" r:id="rId9"/>
    <p:sldId id="434" r:id="rId10"/>
    <p:sldId id="435" r:id="rId11"/>
    <p:sldId id="409" r:id="rId12"/>
    <p:sldId id="439"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 MODELS</a:t>
            </a:r>
            <a:br>
              <a:rPr lang="en-US" sz="3280" b="1" dirty="0" smtClean="0"/>
            </a:br>
            <a:r>
              <a:rPr lang="en-US" sz="3280" b="1" dirty="0" smtClean="0"/>
              <a:t>EVALUATION METRICS / FUNCTIONS</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COST / LOSS FUNCTION</a:t>
            </a:r>
            <a:endParaRPr lang="en-US" sz="2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708" y="735222"/>
            <a:ext cx="7621264" cy="197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05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EVALUATION FUNCTIONS</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fontScale="85000" lnSpcReduction="10000"/>
          </a:bodyPr>
          <a:lstStyle/>
          <a:p>
            <a:pPr marL="114300" indent="0" algn="just">
              <a:buNone/>
            </a:pPr>
            <a:r>
              <a:rPr lang="en-US" sz="2000" b="1" u="sng" dirty="0">
                <a:solidFill>
                  <a:schemeClr val="tx1"/>
                </a:solidFill>
              </a:rPr>
              <a:t>Optimizer:</a:t>
            </a:r>
          </a:p>
          <a:p>
            <a:r>
              <a:rPr lang="en-US" sz="2000" dirty="0">
                <a:solidFill>
                  <a:schemeClr val="tx1"/>
                </a:solidFill>
              </a:rPr>
              <a:t>Optimizers are algorithms used to minimize the cost function by updating the model parameters. In logistic regression, </a:t>
            </a:r>
            <a:r>
              <a:rPr lang="en-US" sz="2000" b="1" dirty="0">
                <a:solidFill>
                  <a:schemeClr val="tx1"/>
                </a:solidFill>
              </a:rPr>
              <a:t>Gradient Descent</a:t>
            </a:r>
            <a:r>
              <a:rPr lang="en-US" sz="2000" dirty="0">
                <a:solidFill>
                  <a:schemeClr val="tx1"/>
                </a:solidFill>
              </a:rPr>
              <a:t> is commonly used. There are various types of gradient descent optimizers, including:</a:t>
            </a:r>
          </a:p>
          <a:p>
            <a:r>
              <a:rPr lang="en-US" sz="2000" b="1" dirty="0">
                <a:solidFill>
                  <a:schemeClr val="tx1"/>
                </a:solidFill>
              </a:rPr>
              <a:t>Batch Gradient Descent</a:t>
            </a:r>
            <a:endParaRPr lang="en-US" sz="2000" dirty="0">
              <a:solidFill>
                <a:schemeClr val="tx1"/>
              </a:solidFill>
            </a:endParaRPr>
          </a:p>
          <a:p>
            <a:r>
              <a:rPr lang="en-US" sz="2000" b="1" dirty="0">
                <a:solidFill>
                  <a:schemeClr val="tx1"/>
                </a:solidFill>
              </a:rPr>
              <a:t>Stochastic Gradient Descent (SGD)</a:t>
            </a:r>
            <a:endParaRPr lang="en-US" sz="2000" dirty="0">
              <a:solidFill>
                <a:schemeClr val="tx1"/>
              </a:solidFill>
            </a:endParaRPr>
          </a:p>
          <a:p>
            <a:r>
              <a:rPr lang="en-US" sz="2000" b="1" dirty="0">
                <a:solidFill>
                  <a:schemeClr val="tx1"/>
                </a:solidFill>
              </a:rPr>
              <a:t>Mini-Batch Gradient Descent</a:t>
            </a:r>
            <a:endParaRPr lang="en-US" sz="200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06" y="2978418"/>
            <a:ext cx="533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49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EVALUATION FUNCTIONS</a:t>
            </a:r>
            <a:endParaRPr lang="en-US" sz="2400" b="1" dirty="0"/>
          </a:p>
        </p:txBody>
      </p:sp>
      <p:sp>
        <p:nvSpPr>
          <p:cNvPr id="7" name="Google Shape;77;g258990b3369_0_16"/>
          <p:cNvSpPr txBox="1">
            <a:spLocks noGrp="1"/>
          </p:cNvSpPr>
          <p:nvPr>
            <p:ph type="body" idx="1"/>
          </p:nvPr>
        </p:nvSpPr>
        <p:spPr>
          <a:xfrm>
            <a:off x="201341" y="575087"/>
            <a:ext cx="8650800" cy="2802595"/>
          </a:xfrm>
          <a:prstGeom prst="rect">
            <a:avLst/>
          </a:prstGeom>
        </p:spPr>
        <p:txBody>
          <a:bodyPr spcFirstLastPara="1" wrap="square" lIns="91425" tIns="91425" rIns="91425" bIns="91425" anchor="t" anchorCtr="0">
            <a:normAutofit/>
          </a:bodyPr>
          <a:lstStyle/>
          <a:p>
            <a:pPr algn="just">
              <a:buFont typeface="Wingdings" pitchFamily="2" charset="2"/>
              <a:buChar char="v"/>
            </a:pPr>
            <a:r>
              <a:rPr lang="en-US" b="1" dirty="0">
                <a:solidFill>
                  <a:schemeClr val="tx1"/>
                </a:solidFill>
              </a:rPr>
              <a:t>Sigmoid Function</a:t>
            </a:r>
            <a:r>
              <a:rPr lang="en-US" dirty="0">
                <a:solidFill>
                  <a:schemeClr val="tx1"/>
                </a:solidFill>
              </a:rPr>
              <a:t>: Maps </a:t>
            </a:r>
            <a:r>
              <a:rPr lang="en-US" dirty="0" err="1">
                <a:solidFill>
                  <a:schemeClr val="tx1"/>
                </a:solidFill>
              </a:rPr>
              <a:t>logits</a:t>
            </a:r>
            <a:r>
              <a:rPr lang="en-US" dirty="0">
                <a:solidFill>
                  <a:schemeClr val="tx1"/>
                </a:solidFill>
              </a:rPr>
              <a:t> to probabilities, essential for binary classification</a:t>
            </a:r>
            <a:r>
              <a:rPr lang="en-US" dirty="0" smtClean="0">
                <a:solidFill>
                  <a:schemeClr val="tx1"/>
                </a:solidFill>
              </a:rPr>
              <a:t>.</a:t>
            </a:r>
          </a:p>
          <a:p>
            <a:pPr algn="just">
              <a:buFont typeface="Wingdings" pitchFamily="2" charset="2"/>
              <a:buChar char="v"/>
            </a:pPr>
            <a:endParaRPr lang="en-US" dirty="0" smtClean="0">
              <a:solidFill>
                <a:schemeClr val="tx1"/>
              </a:solidFill>
            </a:endParaRPr>
          </a:p>
          <a:p>
            <a:pPr algn="just">
              <a:buFont typeface="Wingdings" pitchFamily="2" charset="2"/>
              <a:buChar char="v"/>
            </a:pPr>
            <a:r>
              <a:rPr lang="en-US" b="1" dirty="0" smtClean="0">
                <a:solidFill>
                  <a:schemeClr val="tx1"/>
                </a:solidFill>
              </a:rPr>
              <a:t>Cost </a:t>
            </a:r>
            <a:r>
              <a:rPr lang="en-US" b="1" dirty="0">
                <a:solidFill>
                  <a:schemeClr val="tx1"/>
                </a:solidFill>
              </a:rPr>
              <a:t>Function</a:t>
            </a:r>
            <a:r>
              <a:rPr lang="en-US" dirty="0">
                <a:solidFill>
                  <a:schemeClr val="tx1"/>
                </a:solidFill>
              </a:rPr>
              <a:t>: Measures the error between predicted probabilities and actual labels; binary cross-entropy is used for logistic regression</a:t>
            </a:r>
            <a:r>
              <a:rPr lang="en-US" dirty="0" smtClean="0">
                <a:solidFill>
                  <a:schemeClr val="tx1"/>
                </a:solidFill>
              </a:rPr>
              <a:t>.</a:t>
            </a:r>
          </a:p>
          <a:p>
            <a:pPr marL="114300" indent="0" algn="just">
              <a:buNone/>
            </a:pPr>
            <a:endParaRPr lang="en-US" dirty="0" smtClean="0">
              <a:solidFill>
                <a:schemeClr val="tx1"/>
              </a:solidFill>
            </a:endParaRPr>
          </a:p>
          <a:p>
            <a:pPr algn="just">
              <a:buFont typeface="Wingdings" pitchFamily="2" charset="2"/>
              <a:buChar char="v"/>
            </a:pPr>
            <a:r>
              <a:rPr lang="en-US" b="1" dirty="0" smtClean="0">
                <a:solidFill>
                  <a:schemeClr val="tx1"/>
                </a:solidFill>
              </a:rPr>
              <a:t>Optimizer</a:t>
            </a:r>
            <a:r>
              <a:rPr lang="en-US" dirty="0">
                <a:solidFill>
                  <a:schemeClr val="tx1"/>
                </a:solidFill>
              </a:rPr>
              <a:t>: Updates model parameters to minimize the cost function. Gradient Descent and its variants are commonly used optimizers.</a:t>
            </a:r>
            <a:endParaRPr lang="en-US" sz="2000" dirty="0">
              <a:solidFill>
                <a:schemeClr val="tx1"/>
              </a:solidFill>
            </a:endParaRPr>
          </a:p>
        </p:txBody>
      </p:sp>
    </p:spTree>
    <p:extLst>
      <p:ext uri="{BB962C8B-B14F-4D97-AF65-F5344CB8AC3E}">
        <p14:creationId xmlns:p14="http://schemas.microsoft.com/office/powerpoint/2010/main" val="743032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US" sz="2400" b="1" dirty="0"/>
              <a:t>Evaluation Metrics for Classification Models</a:t>
            </a:r>
          </a:p>
        </p:txBody>
      </p:sp>
      <p:sp>
        <p:nvSpPr>
          <p:cNvPr id="7" name="Google Shape;77;g258990b3369_0_16"/>
          <p:cNvSpPr txBox="1">
            <a:spLocks noGrp="1"/>
          </p:cNvSpPr>
          <p:nvPr>
            <p:ph type="body" idx="1"/>
          </p:nvPr>
        </p:nvSpPr>
        <p:spPr>
          <a:xfrm>
            <a:off x="201341" y="575087"/>
            <a:ext cx="8650800" cy="3558374"/>
          </a:xfrm>
          <a:prstGeom prst="rect">
            <a:avLst/>
          </a:prstGeom>
        </p:spPr>
        <p:txBody>
          <a:bodyPr spcFirstLastPara="1" wrap="square" lIns="91425" tIns="91425" rIns="91425" bIns="91425" anchor="t" anchorCtr="0">
            <a:normAutofit/>
          </a:bodyPr>
          <a:lstStyle/>
          <a:p>
            <a:pPr marL="114300" indent="0">
              <a:buNone/>
            </a:pPr>
            <a:r>
              <a:rPr lang="en-US" sz="2000" b="1" dirty="0" smtClean="0">
                <a:solidFill>
                  <a:schemeClr val="tx1"/>
                </a:solidFill>
              </a:rPr>
              <a:t>Accuracy</a:t>
            </a:r>
            <a:endParaRPr lang="en-US" sz="2000" b="1" dirty="0">
              <a:solidFill>
                <a:schemeClr val="tx1"/>
              </a:solidFill>
            </a:endParaRPr>
          </a:p>
          <a:p>
            <a:pPr algn="just"/>
            <a:r>
              <a:rPr lang="en-US" sz="2000" dirty="0">
                <a:solidFill>
                  <a:schemeClr val="tx1"/>
                </a:solidFill>
              </a:rPr>
              <a:t>Accuracy is the ratio of correctly predicted instances to the total instances. It is a simple metric but can be misleading in imbalanced </a:t>
            </a:r>
            <a:r>
              <a:rPr lang="en-US" sz="2000" dirty="0" smtClean="0">
                <a:solidFill>
                  <a:schemeClr val="tx1"/>
                </a:solidFill>
              </a:rPr>
              <a:t>datasets.</a:t>
            </a:r>
          </a:p>
          <a:p>
            <a:pPr marL="114300" indent="0">
              <a:buNone/>
            </a:pPr>
            <a:endParaRPr lang="en-US" sz="2000" dirty="0" smtClean="0">
              <a:solidFill>
                <a:schemeClr val="tx1"/>
              </a:solidFill>
            </a:endParaRPr>
          </a:p>
          <a:p>
            <a:pPr marL="114300" indent="0">
              <a:buNone/>
            </a:pPr>
            <a:r>
              <a:rPr lang="en-US" sz="2000" b="1" dirty="0" smtClean="0">
                <a:solidFill>
                  <a:schemeClr val="tx1"/>
                </a:solidFill>
              </a:rPr>
              <a:t>Confusion </a:t>
            </a:r>
            <a:r>
              <a:rPr lang="en-US" sz="2000" b="1" dirty="0">
                <a:solidFill>
                  <a:schemeClr val="tx1"/>
                </a:solidFill>
              </a:rPr>
              <a:t>Matrix</a:t>
            </a:r>
          </a:p>
          <a:p>
            <a:pPr algn="just"/>
            <a:r>
              <a:rPr lang="en-US" sz="2000" dirty="0">
                <a:solidFill>
                  <a:schemeClr val="tx1"/>
                </a:solidFill>
              </a:rPr>
              <a:t>The confusion matrix shows the counts of true positives (TP), false positives (FP), true negatives (TN), and false negatives (FN). It helps in understanding the types of errors the model is making</a:t>
            </a:r>
            <a:r>
              <a:rPr lang="en-US" sz="2000" dirty="0" smtClean="0">
                <a:solidFill>
                  <a:schemeClr val="tx1"/>
                </a:solidFill>
              </a:rPr>
              <a:t>.</a:t>
            </a:r>
          </a:p>
          <a:p>
            <a:endParaRPr lang="en-US" sz="2000" dirty="0">
              <a:solidFill>
                <a:schemeClr val="tx1"/>
              </a:solidFill>
            </a:endParaRPr>
          </a:p>
          <a:p>
            <a:pPr marL="114300" indent="0">
              <a:buNone/>
            </a:pPr>
            <a:endParaRPr lang="en-US" sz="2000" dirty="0"/>
          </a:p>
        </p:txBody>
      </p:sp>
    </p:spTree>
    <p:extLst>
      <p:ext uri="{BB962C8B-B14F-4D97-AF65-F5344CB8AC3E}">
        <p14:creationId xmlns:p14="http://schemas.microsoft.com/office/powerpoint/2010/main" val="730423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US" sz="2400" b="1" dirty="0"/>
              <a:t>Evaluation Metrics for Classification Models</a:t>
            </a:r>
          </a:p>
        </p:txBody>
      </p:sp>
      <p:sp>
        <p:nvSpPr>
          <p:cNvPr id="7" name="Google Shape;77;g258990b3369_0_16"/>
          <p:cNvSpPr txBox="1">
            <a:spLocks noGrp="1"/>
          </p:cNvSpPr>
          <p:nvPr>
            <p:ph type="body" idx="1"/>
          </p:nvPr>
        </p:nvSpPr>
        <p:spPr>
          <a:xfrm>
            <a:off x="201341" y="575087"/>
            <a:ext cx="8650800" cy="4192856"/>
          </a:xfrm>
          <a:prstGeom prst="rect">
            <a:avLst/>
          </a:prstGeom>
        </p:spPr>
        <p:txBody>
          <a:bodyPr spcFirstLastPara="1" wrap="square" lIns="91425" tIns="91425" rIns="91425" bIns="91425" anchor="t" anchorCtr="0">
            <a:normAutofit fontScale="92500" lnSpcReduction="20000"/>
          </a:bodyPr>
          <a:lstStyle/>
          <a:p>
            <a:pPr marL="114300" indent="0">
              <a:buNone/>
            </a:pPr>
            <a:r>
              <a:rPr lang="en-US" sz="2000" b="1" dirty="0" smtClean="0">
                <a:solidFill>
                  <a:schemeClr val="tx1"/>
                </a:solidFill>
              </a:rPr>
              <a:t>Precision</a:t>
            </a:r>
            <a:r>
              <a:rPr lang="en-US" sz="2000" b="1" dirty="0">
                <a:solidFill>
                  <a:schemeClr val="tx1"/>
                </a:solidFill>
              </a:rPr>
              <a:t>, Recall, and F1 </a:t>
            </a:r>
            <a:r>
              <a:rPr lang="en-US" sz="2000" b="1" dirty="0" smtClean="0">
                <a:solidFill>
                  <a:schemeClr val="tx1"/>
                </a:solidFill>
              </a:rPr>
              <a:t>Score</a:t>
            </a:r>
          </a:p>
          <a:p>
            <a:pPr marL="114300" indent="0">
              <a:buNone/>
            </a:pPr>
            <a:endParaRPr lang="en-US" sz="2000" b="1" dirty="0">
              <a:solidFill>
                <a:schemeClr val="tx1"/>
              </a:solidFill>
            </a:endParaRPr>
          </a:p>
          <a:p>
            <a:pPr algn="just"/>
            <a:r>
              <a:rPr lang="en-US" sz="2000" b="1" dirty="0">
                <a:solidFill>
                  <a:schemeClr val="tx1"/>
                </a:solidFill>
              </a:rPr>
              <a:t>Precision</a:t>
            </a:r>
            <a:r>
              <a:rPr lang="en-US" sz="2000" dirty="0">
                <a:solidFill>
                  <a:schemeClr val="tx1"/>
                </a:solidFill>
              </a:rPr>
              <a:t>: The ratio of true positives to the sum of true positives and false positives. It answers how many selected items are relevant.</a:t>
            </a:r>
          </a:p>
          <a:p>
            <a:pPr algn="just"/>
            <a:r>
              <a:rPr lang="en-US" sz="2000" b="1" dirty="0">
                <a:solidFill>
                  <a:schemeClr val="tx1"/>
                </a:solidFill>
              </a:rPr>
              <a:t>Recall</a:t>
            </a:r>
            <a:r>
              <a:rPr lang="en-US" sz="2000" dirty="0">
                <a:solidFill>
                  <a:schemeClr val="tx1"/>
                </a:solidFill>
              </a:rPr>
              <a:t>: The ratio of true positives to the sum of true positives and false negatives. It answers how many relevant items are selected.</a:t>
            </a:r>
          </a:p>
          <a:p>
            <a:pPr algn="just"/>
            <a:r>
              <a:rPr lang="en-US" sz="2000" b="1" dirty="0">
                <a:solidFill>
                  <a:schemeClr val="tx1"/>
                </a:solidFill>
              </a:rPr>
              <a:t>F1 Score</a:t>
            </a:r>
            <a:r>
              <a:rPr lang="en-US" sz="2000" dirty="0">
                <a:solidFill>
                  <a:schemeClr val="tx1"/>
                </a:solidFill>
              </a:rPr>
              <a:t>: The harmonic mean of precision and recall. It balances precision and recall</a:t>
            </a:r>
            <a:r>
              <a:rPr lang="en-US" sz="2000" dirty="0" smtClean="0">
                <a:solidFill>
                  <a:schemeClr val="tx1"/>
                </a:solidFill>
              </a:rPr>
              <a:t>.</a:t>
            </a:r>
          </a:p>
          <a:p>
            <a:pPr marL="114300" indent="0">
              <a:buNone/>
            </a:pPr>
            <a:endParaRPr lang="en-US" sz="2000" dirty="0" smtClean="0">
              <a:solidFill>
                <a:schemeClr val="tx1"/>
              </a:solidFill>
            </a:endParaRPr>
          </a:p>
          <a:p>
            <a:pPr marL="114300" indent="0">
              <a:buNone/>
            </a:pPr>
            <a:r>
              <a:rPr lang="en-US" sz="2000" b="1" dirty="0" smtClean="0">
                <a:solidFill>
                  <a:schemeClr val="tx1"/>
                </a:solidFill>
              </a:rPr>
              <a:t>ROC </a:t>
            </a:r>
            <a:r>
              <a:rPr lang="en-US" sz="2000" b="1" dirty="0">
                <a:solidFill>
                  <a:schemeClr val="tx1"/>
                </a:solidFill>
              </a:rPr>
              <a:t>Curve and </a:t>
            </a:r>
            <a:r>
              <a:rPr lang="en-US" sz="2000" b="1" dirty="0" smtClean="0">
                <a:solidFill>
                  <a:schemeClr val="tx1"/>
                </a:solidFill>
              </a:rPr>
              <a:t>AUC</a:t>
            </a:r>
          </a:p>
          <a:p>
            <a:pPr marL="114300" indent="0">
              <a:buNone/>
            </a:pPr>
            <a:endParaRPr lang="en-US" sz="2000" b="1" dirty="0">
              <a:solidFill>
                <a:schemeClr val="tx1"/>
              </a:solidFill>
            </a:endParaRPr>
          </a:p>
          <a:p>
            <a:pPr algn="just"/>
            <a:r>
              <a:rPr lang="en-US" sz="2000" dirty="0">
                <a:solidFill>
                  <a:schemeClr val="tx1"/>
                </a:solidFill>
              </a:rPr>
              <a:t>The ROC curve plots the true positive rate against the false positive rate at various threshold settings. AUC (Area Under the Curve) represents the model’s ability to distinguish between classes.</a:t>
            </a:r>
          </a:p>
          <a:p>
            <a:pPr marL="114300" indent="0" algn="just">
              <a:buNone/>
            </a:pPr>
            <a:endParaRPr lang="en-US" sz="2000" dirty="0">
              <a:solidFill>
                <a:schemeClr val="tx1"/>
              </a:solidFill>
            </a:endParaRPr>
          </a:p>
          <a:p>
            <a:endParaRPr lang="en-US" sz="2000" dirty="0">
              <a:solidFill>
                <a:schemeClr val="tx1"/>
              </a:solidFill>
            </a:endParaRPr>
          </a:p>
          <a:p>
            <a:pPr marL="114300" indent="0">
              <a:buNone/>
            </a:pPr>
            <a:endParaRPr lang="en-US" sz="2000" dirty="0"/>
          </a:p>
        </p:txBody>
      </p:sp>
    </p:spTree>
    <p:extLst>
      <p:ext uri="{BB962C8B-B14F-4D97-AF65-F5344CB8AC3E}">
        <p14:creationId xmlns:p14="http://schemas.microsoft.com/office/powerpoint/2010/main" val="349189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US" sz="2400" b="1" dirty="0" smtClean="0">
                <a:solidFill>
                  <a:schemeClr val="tx1"/>
                </a:solidFill>
              </a:rPr>
              <a:t>Evaluation </a:t>
            </a:r>
            <a:r>
              <a:rPr lang="en-US" sz="2400" b="1" dirty="0">
                <a:solidFill>
                  <a:schemeClr val="tx1"/>
                </a:solidFill>
              </a:rPr>
              <a:t>Metrics for Regression Models</a:t>
            </a:r>
          </a:p>
        </p:txBody>
      </p:sp>
      <p:sp>
        <p:nvSpPr>
          <p:cNvPr id="7" name="Google Shape;77;g258990b3369_0_16"/>
          <p:cNvSpPr txBox="1">
            <a:spLocks noGrp="1"/>
          </p:cNvSpPr>
          <p:nvPr>
            <p:ph type="body" idx="1"/>
          </p:nvPr>
        </p:nvSpPr>
        <p:spPr>
          <a:xfrm>
            <a:off x="201341" y="575086"/>
            <a:ext cx="8650800" cy="4295493"/>
          </a:xfrm>
          <a:prstGeom prst="rect">
            <a:avLst/>
          </a:prstGeom>
        </p:spPr>
        <p:txBody>
          <a:bodyPr spcFirstLastPara="1" wrap="square" lIns="91425" tIns="91425" rIns="91425" bIns="91425" anchor="t" anchorCtr="0">
            <a:normAutofit fontScale="92500" lnSpcReduction="20000"/>
          </a:bodyPr>
          <a:lstStyle/>
          <a:p>
            <a:pPr marL="114300" indent="0" algn="just">
              <a:buNone/>
            </a:pPr>
            <a:r>
              <a:rPr lang="en-US" b="1" dirty="0" smtClean="0">
                <a:solidFill>
                  <a:schemeClr val="tx1"/>
                </a:solidFill>
              </a:rPr>
              <a:t>Mean </a:t>
            </a:r>
            <a:r>
              <a:rPr lang="en-US" b="1" dirty="0">
                <a:solidFill>
                  <a:schemeClr val="tx1"/>
                </a:solidFill>
              </a:rPr>
              <a:t>Absolute Error (MAE)</a:t>
            </a:r>
            <a:endParaRPr lang="en-US" dirty="0">
              <a:solidFill>
                <a:schemeClr val="tx1"/>
              </a:solidFill>
            </a:endParaRPr>
          </a:p>
          <a:p>
            <a:pPr algn="just"/>
            <a:r>
              <a:rPr lang="en-US" dirty="0">
                <a:solidFill>
                  <a:schemeClr val="tx1"/>
                </a:solidFill>
              </a:rPr>
              <a:t>MAE measures the average magnitude of errors in a set of predictions, without considering their direction.</a:t>
            </a:r>
          </a:p>
          <a:p>
            <a:pPr marL="114300" indent="0" algn="just">
              <a:buNone/>
            </a:pPr>
            <a:endParaRPr lang="en-US" dirty="0" smtClean="0">
              <a:solidFill>
                <a:schemeClr val="tx1"/>
              </a:solidFill>
            </a:endParaRPr>
          </a:p>
          <a:p>
            <a:pPr marL="114300" indent="0" algn="just">
              <a:buNone/>
            </a:pPr>
            <a:r>
              <a:rPr lang="en-US" b="1" dirty="0" smtClean="0">
                <a:solidFill>
                  <a:schemeClr val="tx1"/>
                </a:solidFill>
              </a:rPr>
              <a:t>Mean </a:t>
            </a:r>
            <a:r>
              <a:rPr lang="en-US" b="1" dirty="0">
                <a:solidFill>
                  <a:schemeClr val="tx1"/>
                </a:solidFill>
              </a:rPr>
              <a:t>Squared Error (MSE)</a:t>
            </a:r>
            <a:endParaRPr lang="en-US" dirty="0">
              <a:solidFill>
                <a:schemeClr val="tx1"/>
              </a:solidFill>
            </a:endParaRPr>
          </a:p>
          <a:p>
            <a:pPr algn="just"/>
            <a:r>
              <a:rPr lang="en-US" dirty="0">
                <a:solidFill>
                  <a:schemeClr val="tx1"/>
                </a:solidFill>
              </a:rPr>
              <a:t>MSE measures the average of the squares of the errors. It penalizes larger errors more heavily</a:t>
            </a:r>
            <a:r>
              <a:rPr lang="en-US" dirty="0" smtClean="0">
                <a:solidFill>
                  <a:schemeClr val="tx1"/>
                </a:solidFill>
              </a:rPr>
              <a:t>.</a:t>
            </a:r>
          </a:p>
          <a:p>
            <a:pPr marL="114300" indent="0" algn="just">
              <a:buNone/>
            </a:pPr>
            <a:endParaRPr lang="en-US" dirty="0" smtClean="0">
              <a:solidFill>
                <a:schemeClr val="tx1"/>
              </a:solidFill>
            </a:endParaRPr>
          </a:p>
          <a:p>
            <a:pPr marL="114300" indent="0" algn="just">
              <a:buNone/>
            </a:pPr>
            <a:r>
              <a:rPr lang="en-US" b="1" dirty="0" smtClean="0">
                <a:solidFill>
                  <a:schemeClr val="tx1"/>
                </a:solidFill>
              </a:rPr>
              <a:t>Root </a:t>
            </a:r>
            <a:r>
              <a:rPr lang="en-US" b="1" dirty="0">
                <a:solidFill>
                  <a:schemeClr val="tx1"/>
                </a:solidFill>
              </a:rPr>
              <a:t>Mean Squared Error (RMSE)</a:t>
            </a:r>
            <a:endParaRPr lang="en-US" dirty="0">
              <a:solidFill>
                <a:schemeClr val="tx1"/>
              </a:solidFill>
            </a:endParaRPr>
          </a:p>
          <a:p>
            <a:pPr algn="just"/>
            <a:r>
              <a:rPr lang="en-US" dirty="0">
                <a:solidFill>
                  <a:schemeClr val="tx1"/>
                </a:solidFill>
              </a:rPr>
              <a:t>RMSE is the square root of MSE and provides a measure of the standard deviation of residuals</a:t>
            </a:r>
            <a:r>
              <a:rPr lang="en-US" dirty="0" smtClean="0">
                <a:solidFill>
                  <a:schemeClr val="tx1"/>
                </a:solidFill>
              </a:rPr>
              <a:t>.</a:t>
            </a:r>
          </a:p>
          <a:p>
            <a:pPr marL="114300" indent="0" algn="just">
              <a:buNone/>
            </a:pPr>
            <a:endParaRPr lang="en-US" dirty="0" smtClean="0">
              <a:solidFill>
                <a:schemeClr val="tx1"/>
              </a:solidFill>
            </a:endParaRPr>
          </a:p>
          <a:p>
            <a:pPr marL="114300" indent="0">
              <a:buNone/>
            </a:pPr>
            <a:r>
              <a:rPr lang="en-US" sz="2000" b="1" dirty="0" smtClean="0">
                <a:solidFill>
                  <a:schemeClr val="tx1"/>
                </a:solidFill>
              </a:rPr>
              <a:t>R-squared </a:t>
            </a:r>
            <a:r>
              <a:rPr lang="en-US" sz="2000" b="1" dirty="0">
                <a:solidFill>
                  <a:schemeClr val="tx1"/>
                </a:solidFill>
              </a:rPr>
              <a:t>(Coefficient of Determination)</a:t>
            </a:r>
            <a:endParaRPr lang="en-US" sz="2000" dirty="0">
              <a:solidFill>
                <a:schemeClr val="tx1"/>
              </a:solidFill>
            </a:endParaRPr>
          </a:p>
          <a:p>
            <a:r>
              <a:rPr lang="en-US" sz="2000" dirty="0">
                <a:solidFill>
                  <a:schemeClr val="tx1"/>
                </a:solidFill>
              </a:rPr>
              <a:t>R-squared measures the proportion of the variance in the dependent variable that is predictable from the independent variables.</a:t>
            </a:r>
          </a:p>
          <a:p>
            <a:pPr marL="114300" indent="0">
              <a:buNone/>
            </a:pPr>
            <a:endParaRPr lang="en-US" sz="2000" dirty="0"/>
          </a:p>
        </p:txBody>
      </p:sp>
    </p:spTree>
    <p:extLst>
      <p:ext uri="{BB962C8B-B14F-4D97-AF65-F5344CB8AC3E}">
        <p14:creationId xmlns:p14="http://schemas.microsoft.com/office/powerpoint/2010/main" val="3348602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SIGMOID FUNCTION</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378624"/>
            <a:ext cx="5025798" cy="349197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710" y="691474"/>
            <a:ext cx="3783455" cy="3030796"/>
          </a:xfrm>
          <a:prstGeom prst="rect">
            <a:avLst/>
          </a:prstGeom>
        </p:spPr>
      </p:pic>
      <p:sp>
        <p:nvSpPr>
          <p:cNvPr id="4" name="Rectangle 3"/>
          <p:cNvSpPr/>
          <p:nvPr/>
        </p:nvSpPr>
        <p:spPr>
          <a:xfrm>
            <a:off x="261256" y="424517"/>
            <a:ext cx="5072453" cy="954107"/>
          </a:xfrm>
          <a:prstGeom prst="rect">
            <a:avLst/>
          </a:prstGeom>
        </p:spPr>
        <p:txBody>
          <a:bodyPr wrap="square">
            <a:spAutoFit/>
          </a:bodyPr>
          <a:lstStyle/>
          <a:p>
            <a:pPr algn="just"/>
            <a:r>
              <a:rPr lang="en-US" dirty="0">
                <a:solidFill>
                  <a:schemeClr val="tx1"/>
                </a:solidFill>
              </a:rPr>
              <a:t>The sigmoid function is often used in binary classification models to map predicted values (</a:t>
            </a:r>
            <a:r>
              <a:rPr lang="en-US" dirty="0" err="1">
                <a:solidFill>
                  <a:schemeClr val="tx1"/>
                </a:solidFill>
              </a:rPr>
              <a:t>logits</a:t>
            </a:r>
            <a:r>
              <a:rPr lang="en-US" dirty="0">
                <a:solidFill>
                  <a:schemeClr val="tx1"/>
                </a:solidFill>
              </a:rPr>
              <a:t>) to probabilities. It squashes the output to a range between 0 and 1, making it interpretable as a probability.</a:t>
            </a:r>
          </a:p>
        </p:txBody>
      </p:sp>
    </p:spTree>
    <p:extLst>
      <p:ext uri="{BB962C8B-B14F-4D97-AF65-F5344CB8AC3E}">
        <p14:creationId xmlns:p14="http://schemas.microsoft.com/office/powerpoint/2010/main" val="47903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COST / LOSS FUNCTION</a:t>
            </a:r>
            <a:endParaRPr lang="en-US"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493937"/>
            <a:ext cx="6829987" cy="340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6571" y="539830"/>
            <a:ext cx="4572000" cy="954107"/>
          </a:xfrm>
          <a:prstGeom prst="rect">
            <a:avLst/>
          </a:prstGeom>
        </p:spPr>
        <p:txBody>
          <a:bodyPr>
            <a:spAutoFit/>
          </a:bodyPr>
          <a:lstStyle/>
          <a:p>
            <a:pPr algn="just"/>
            <a:r>
              <a:rPr lang="en-US" dirty="0">
                <a:solidFill>
                  <a:schemeClr val="tx1"/>
                </a:solidFill>
              </a:rPr>
              <a:t>The cost function, or loss function, measures how well the model’s predictions match the actual values. For logistic regression, the cost function is the </a:t>
            </a:r>
            <a:r>
              <a:rPr lang="en-US" b="1" dirty="0">
                <a:solidFill>
                  <a:schemeClr val="tx1"/>
                </a:solidFill>
              </a:rPr>
              <a:t>Binary Cross-Entropy Loss</a:t>
            </a:r>
            <a:r>
              <a:rPr lang="en-US" dirty="0">
                <a:solidFill>
                  <a:schemeClr val="tx1"/>
                </a:solidFill>
              </a:rPr>
              <a:t>.</a:t>
            </a:r>
          </a:p>
        </p:txBody>
      </p:sp>
    </p:spTree>
    <p:extLst>
      <p:ext uri="{BB962C8B-B14F-4D97-AF65-F5344CB8AC3E}">
        <p14:creationId xmlns:p14="http://schemas.microsoft.com/office/powerpoint/2010/main" val="423489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lnSpcReduction="10000"/>
          </a:bodyPr>
          <a:lstStyle/>
          <a:p>
            <a:pPr marL="114300" indent="0" algn="just">
              <a:buNone/>
            </a:pPr>
            <a:r>
              <a:rPr lang="en-US" sz="2000" b="1" u="sng" dirty="0">
                <a:solidFill>
                  <a:schemeClr val="tx1"/>
                </a:solidFill>
              </a:rPr>
              <a:t>Cost Function (Loss Function)</a:t>
            </a:r>
            <a:r>
              <a:rPr lang="en-US" sz="2000" u="sng" dirty="0">
                <a:solidFill>
                  <a:schemeClr val="tx1"/>
                </a:solidFill>
              </a:rPr>
              <a:t>:</a:t>
            </a:r>
          </a:p>
          <a:p>
            <a:pPr algn="just"/>
            <a:r>
              <a:rPr lang="en-US" sz="2000" dirty="0">
                <a:solidFill>
                  <a:schemeClr val="tx1"/>
                </a:solidFill>
              </a:rPr>
              <a:t>The cost function measures how well the model's predictions match the actual labels in the training data. It quantifies the error between the predicted and actual outputs. Common cost functions include Mean Squared Error (MSE) for regression tasks and Cross-Entropy Loss for classification tasks</a:t>
            </a:r>
            <a:r>
              <a:rPr lang="en-US" sz="2000" dirty="0" smtClean="0">
                <a:solidFill>
                  <a:schemeClr val="tx1"/>
                </a:solidFill>
              </a:rPr>
              <a:t>.</a:t>
            </a:r>
            <a:endParaRPr 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25" y="2719388"/>
            <a:ext cx="55911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08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COST / LOSS FUNCTION</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073" y="783771"/>
            <a:ext cx="6552078" cy="315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53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COST / LOSS FUNCTION</a:t>
            </a:r>
            <a:endParaRPr lang="en-US" sz="24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592" y="471190"/>
            <a:ext cx="5952930" cy="438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47555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2686</TotalTime>
  <Words>564</Words>
  <Application>Microsoft Office PowerPoint</Application>
  <PresentationFormat>On-screen Show (16:9)</PresentationFormat>
  <Paragraphs>52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Wingdings</vt:lpstr>
      <vt:lpstr>Geometric</vt:lpstr>
      <vt:lpstr>MACHINE LEARNING MODELS EVALUATION METRICS / FUNCTIONS</vt:lpstr>
      <vt:lpstr> Evaluation Metrics for Classification Models</vt:lpstr>
      <vt:lpstr> Evaluation Metrics for Classification Models</vt:lpstr>
      <vt:lpstr> Evaluation Metrics for Regression Models</vt:lpstr>
      <vt:lpstr>SIGMOID FUNCTION</vt:lpstr>
      <vt:lpstr>COST / LOSS FUNCTION</vt:lpstr>
      <vt:lpstr> COMPONENTS OF SUPERVISED MACHINE LEARNING</vt:lpstr>
      <vt:lpstr>COST / LOSS FUNCTION</vt:lpstr>
      <vt:lpstr>COST / LOSS FUNCTION</vt:lpstr>
      <vt:lpstr>COST / LOSS FUNCTION</vt:lpstr>
      <vt:lpstr> EVALUATION FUNCTIONS</vt:lpstr>
      <vt:lpstr> EVALUATION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173</cp:revision>
  <dcterms:modified xsi:type="dcterms:W3CDTF">2024-08-13T10:46:04Z</dcterms:modified>
</cp:coreProperties>
</file>