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383" r:id="rId3"/>
    <p:sldId id="347" r:id="rId4"/>
    <p:sldId id="384" r:id="rId5"/>
    <p:sldId id="385" r:id="rId6"/>
    <p:sldId id="386" r:id="rId7"/>
    <p:sldId id="387" r:id="rId8"/>
    <p:sldId id="388" r:id="rId9"/>
    <p:sldId id="348" r:id="rId10"/>
    <p:sldId id="389" r:id="rId11"/>
    <p:sldId id="390" r:id="rId12"/>
    <p:sldId id="391" r:id="rId13"/>
    <p:sldId id="392" r:id="rId14"/>
    <p:sldId id="398" r:id="rId15"/>
    <p:sldId id="399" r:id="rId16"/>
    <p:sldId id="393" r:id="rId17"/>
    <p:sldId id="394" r:id="rId18"/>
    <p:sldId id="395" r:id="rId19"/>
    <p:sldId id="396" r:id="rId20"/>
    <p:sldId id="400" r:id="rId21"/>
    <p:sldId id="401" r:id="rId22"/>
    <p:sldId id="402" r:id="rId23"/>
    <p:sldId id="397" r:id="rId24"/>
    <p:sldId id="403" r:id="rId25"/>
    <p:sldId id="427" r:id="rId26"/>
    <p:sldId id="428" r:id="rId27"/>
    <p:sldId id="429" r:id="rId28"/>
    <p:sldId id="430" r:id="rId29"/>
    <p:sldId id="404" r:id="rId30"/>
    <p:sldId id="413" r:id="rId31"/>
    <p:sldId id="414" r:id="rId32"/>
    <p:sldId id="415" r:id="rId33"/>
    <p:sldId id="416" r:id="rId34"/>
    <p:sldId id="405" r:id="rId35"/>
    <p:sldId id="406" r:id="rId36"/>
    <p:sldId id="407" r:id="rId37"/>
    <p:sldId id="408" r:id="rId38"/>
    <p:sldId id="409" r:id="rId39"/>
    <p:sldId id="410" r:id="rId40"/>
    <p:sldId id="411" r:id="rId41"/>
    <p:sldId id="412" r:id="rId42"/>
    <p:sldId id="417" r:id="rId43"/>
    <p:sldId id="418" r:id="rId44"/>
    <p:sldId id="419" r:id="rId45"/>
    <p:sldId id="420" r:id="rId46"/>
    <p:sldId id="421" r:id="rId47"/>
    <p:sldId id="422" r:id="rId48"/>
    <p:sldId id="423" r:id="rId49"/>
    <p:sldId id="424" r:id="rId50"/>
    <p:sldId id="425" r:id="rId51"/>
  </p:sldIdLst>
  <p:sldSz cx="9144000" cy="5143500" type="screen16x9"/>
  <p:notesSz cx="6858000" cy="9144000"/>
  <p:embeddedFontLst>
    <p:embeddedFont>
      <p:font typeface="Roboto"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analyticsvidhya.com/blog/2023/01/learning-time-series-analysis-modern-statistical-models/"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1595535"/>
            <a:ext cx="8222100" cy="1744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MACHINE LEARNING</a:t>
            </a:r>
            <a:br>
              <a:rPr lang="en-US" sz="3280" b="1" dirty="0" smtClean="0"/>
            </a:br>
            <a:r>
              <a:rPr lang="en-US" sz="3280" b="1" dirty="0" smtClean="0"/>
              <a:t>AND</a:t>
            </a:r>
            <a:br>
              <a:rPr lang="en-US" sz="3280" b="1" dirty="0" smtClean="0"/>
            </a:br>
            <a:r>
              <a:rPr lang="en-US" sz="3280" b="1" dirty="0" smtClean="0"/>
              <a:t>ITS TYPES </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SEMI-STRUCTURED DATA</a:t>
            </a:r>
            <a:endParaRPr lang="en-US" sz="2400" b="1" dirty="0"/>
          </a:p>
        </p:txBody>
      </p:sp>
      <p:sp>
        <p:nvSpPr>
          <p:cNvPr id="4" name="Google Shape;135;g1e44a481ae3_0_279"/>
          <p:cNvSpPr txBox="1">
            <a:spLocks noGrp="1"/>
          </p:cNvSpPr>
          <p:nvPr>
            <p:ph type="body" idx="1"/>
          </p:nvPr>
        </p:nvSpPr>
        <p:spPr>
          <a:xfrm>
            <a:off x="257325" y="656413"/>
            <a:ext cx="8650800" cy="3924600"/>
          </a:xfrm>
          <a:prstGeom prst="rect">
            <a:avLst/>
          </a:prstGeom>
          <a:noFill/>
          <a:ln>
            <a:noFill/>
          </a:ln>
        </p:spPr>
        <p:txBody>
          <a:bodyPr spcFirstLastPara="1" wrap="square" lIns="91425" tIns="91425" rIns="91425" bIns="91425" anchor="t" anchorCtr="0">
            <a:normAutofit/>
          </a:bodyPr>
          <a:lstStyle/>
          <a:p>
            <a:pPr marL="457200" lvl="0" indent="-334327" algn="l" rtl="0">
              <a:lnSpc>
                <a:spcPct val="130000"/>
              </a:lnSpc>
              <a:spcBef>
                <a:spcPts val="0"/>
              </a:spcBef>
              <a:spcAft>
                <a:spcPts val="0"/>
              </a:spcAft>
              <a:buClr>
                <a:schemeClr val="dk1"/>
              </a:buClr>
              <a:buSzPts val="1665"/>
              <a:buChar char="●"/>
            </a:pPr>
            <a:r>
              <a:rPr lang="en" dirty="0">
                <a:solidFill>
                  <a:schemeClr val="dk1"/>
                </a:solidFill>
              </a:rPr>
              <a:t>Semi-structured data has some organization but does not adhere to a </a:t>
            </a:r>
            <a:r>
              <a:rPr lang="en" b="1" dirty="0">
                <a:solidFill>
                  <a:srgbClr val="CC0000"/>
                </a:solidFill>
              </a:rPr>
              <a:t>strict schema</a:t>
            </a:r>
            <a:r>
              <a:rPr lang="en" dirty="0">
                <a:solidFill>
                  <a:schemeClr val="dk1"/>
                </a:solidFill>
              </a:rPr>
              <a:t>, often </a:t>
            </a:r>
            <a:r>
              <a:rPr lang="en" b="1" dirty="0">
                <a:solidFill>
                  <a:srgbClr val="CC0000"/>
                </a:solidFill>
              </a:rPr>
              <a:t>containing tags</a:t>
            </a:r>
            <a:r>
              <a:rPr lang="en" dirty="0">
                <a:solidFill>
                  <a:schemeClr val="dk1"/>
                </a:solidFill>
              </a:rPr>
              <a:t> or </a:t>
            </a:r>
            <a:r>
              <a:rPr lang="en" b="1" dirty="0">
                <a:solidFill>
                  <a:srgbClr val="CC0000"/>
                </a:solidFill>
              </a:rPr>
              <a:t>labels.</a:t>
            </a:r>
            <a:endParaRPr b="1" dirty="0">
              <a:solidFill>
                <a:srgbClr val="CC0000"/>
              </a:solidFill>
            </a:endParaRPr>
          </a:p>
          <a:p>
            <a:pPr marL="457200" lvl="0" indent="-334327" algn="l" rtl="0">
              <a:lnSpc>
                <a:spcPct val="130000"/>
              </a:lnSpc>
              <a:spcBef>
                <a:spcPts val="0"/>
              </a:spcBef>
              <a:spcAft>
                <a:spcPts val="0"/>
              </a:spcAft>
              <a:buClr>
                <a:schemeClr val="dk1"/>
              </a:buClr>
              <a:buSzPts val="1665"/>
              <a:buChar char="●"/>
            </a:pPr>
            <a:r>
              <a:rPr lang="en" b="1" dirty="0">
                <a:solidFill>
                  <a:schemeClr val="dk1"/>
                </a:solidFill>
              </a:rPr>
              <a:t>Example:</a:t>
            </a:r>
            <a:r>
              <a:rPr lang="en" dirty="0">
                <a:solidFill>
                  <a:schemeClr val="dk1"/>
                </a:solidFill>
              </a:rPr>
              <a:t> Emails, JSON files that contain data with tags or key-value pairs.</a:t>
            </a:r>
            <a:endParaRPr dirty="0">
              <a:solidFill>
                <a:schemeClr val="dk1"/>
              </a:solidFill>
            </a:endParaRPr>
          </a:p>
        </p:txBody>
      </p:sp>
    </p:spTree>
    <p:extLst>
      <p:ext uri="{BB962C8B-B14F-4D97-AF65-F5344CB8AC3E}">
        <p14:creationId xmlns:p14="http://schemas.microsoft.com/office/powerpoint/2010/main" val="3506130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 UNSTRUCTURED DATA</a:t>
            </a:r>
            <a:endParaRPr lang="en-US" sz="2400" b="1" dirty="0"/>
          </a:p>
        </p:txBody>
      </p:sp>
      <p:pic>
        <p:nvPicPr>
          <p:cNvPr id="5" name="Google Shape;142;g255464d117b_0_1"/>
          <p:cNvPicPr preferRelativeResize="0"/>
          <p:nvPr/>
        </p:nvPicPr>
        <p:blipFill>
          <a:blip r:embed="rId3">
            <a:alphaModFix/>
          </a:blip>
          <a:stretch>
            <a:fillRect/>
          </a:stretch>
        </p:blipFill>
        <p:spPr>
          <a:xfrm>
            <a:off x="457200" y="606489"/>
            <a:ext cx="7875037" cy="4114801"/>
          </a:xfrm>
          <a:prstGeom prst="rect">
            <a:avLst/>
          </a:prstGeom>
          <a:noFill/>
          <a:ln>
            <a:noFill/>
          </a:ln>
        </p:spPr>
      </p:pic>
    </p:spTree>
    <p:extLst>
      <p:ext uri="{BB962C8B-B14F-4D97-AF65-F5344CB8AC3E}">
        <p14:creationId xmlns:p14="http://schemas.microsoft.com/office/powerpoint/2010/main" val="4215990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DATA PREPROCESSING</a:t>
            </a:r>
            <a:endParaRPr lang="en-US" sz="2400" b="1" dirty="0"/>
          </a:p>
        </p:txBody>
      </p:sp>
      <p:sp>
        <p:nvSpPr>
          <p:cNvPr id="4" name="Google Shape;154;g1e44a481ae3_0_323"/>
          <p:cNvSpPr txBox="1">
            <a:spLocks noGrp="1"/>
          </p:cNvSpPr>
          <p:nvPr>
            <p:ph type="body" idx="1"/>
          </p:nvPr>
        </p:nvSpPr>
        <p:spPr>
          <a:xfrm>
            <a:off x="266656" y="768381"/>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Data preprocessing is the process of </a:t>
            </a:r>
            <a:r>
              <a:rPr lang="en" b="1" dirty="0">
                <a:solidFill>
                  <a:srgbClr val="CC0000"/>
                </a:solidFill>
              </a:rPr>
              <a:t>cleaning</a:t>
            </a:r>
            <a:r>
              <a:rPr lang="en" dirty="0">
                <a:solidFill>
                  <a:schemeClr val="dk1"/>
                </a:solidFill>
              </a:rPr>
              <a:t>, </a:t>
            </a:r>
            <a:r>
              <a:rPr lang="en" b="1" dirty="0">
                <a:solidFill>
                  <a:srgbClr val="CC0000"/>
                </a:solidFill>
              </a:rPr>
              <a:t>transforming</a:t>
            </a:r>
            <a:r>
              <a:rPr lang="en" dirty="0">
                <a:solidFill>
                  <a:schemeClr val="dk1"/>
                </a:solidFill>
              </a:rPr>
              <a:t>, and </a:t>
            </a:r>
            <a:r>
              <a:rPr lang="en" b="1" dirty="0">
                <a:solidFill>
                  <a:srgbClr val="CC0000"/>
                </a:solidFill>
              </a:rPr>
              <a:t>organizing raw</a:t>
            </a:r>
            <a:r>
              <a:rPr lang="en" dirty="0">
                <a:solidFill>
                  <a:schemeClr val="dk1"/>
                </a:solidFill>
              </a:rPr>
              <a:t> data to make it suitable for analysis and machine learning models.</a:t>
            </a:r>
            <a:endParaRPr dirty="0">
              <a:solidFill>
                <a:schemeClr val="dk1"/>
              </a:solidFill>
            </a:endParaRPr>
          </a:p>
          <a:p>
            <a:pPr marL="0" lvl="0" indent="0" algn="l" rtl="0">
              <a:spcBef>
                <a:spcPts val="0"/>
              </a:spcBef>
              <a:spcAft>
                <a:spcPts val="0"/>
              </a:spcAft>
              <a:buNone/>
            </a:pPr>
            <a:r>
              <a:rPr lang="en" b="1" dirty="0">
                <a:solidFill>
                  <a:schemeClr val="dk1"/>
                </a:solidFill>
              </a:rPr>
              <a:t>Importance:</a:t>
            </a:r>
            <a:r>
              <a:rPr lang="en" dirty="0">
                <a:solidFill>
                  <a:schemeClr val="dk1"/>
                </a:solidFill>
              </a:rPr>
              <a:t> High-quality data preprocessing is crucial for accurate and meaningful insights.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35508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DATA PREPROCESSING</a:t>
            </a:r>
            <a:endParaRPr lang="en-US" sz="2400" b="1" dirty="0"/>
          </a:p>
        </p:txBody>
      </p:sp>
      <p:sp>
        <p:nvSpPr>
          <p:cNvPr id="3" name="Rectangle 2"/>
          <p:cNvSpPr/>
          <p:nvPr/>
        </p:nvSpPr>
        <p:spPr>
          <a:xfrm>
            <a:off x="313029" y="738352"/>
            <a:ext cx="5854506" cy="400110"/>
          </a:xfrm>
          <a:prstGeom prst="rect">
            <a:avLst/>
          </a:prstGeom>
        </p:spPr>
        <p:txBody>
          <a:bodyPr wrap="square">
            <a:spAutoFit/>
          </a:bodyPr>
          <a:lstStyle/>
          <a:p>
            <a:r>
              <a:rPr lang="en" sz="2000" b="1" u="sng" dirty="0">
                <a:solidFill>
                  <a:schemeClr val="tx1"/>
                </a:solidFill>
              </a:rPr>
              <a:t>Common Steps in Data Preprocessing:</a:t>
            </a:r>
            <a:endParaRPr lang="en-US" sz="2000" u="sng" dirty="0">
              <a:solidFill>
                <a:schemeClr val="tx1"/>
              </a:solidFill>
            </a:endParaRPr>
          </a:p>
        </p:txBody>
      </p:sp>
      <p:sp>
        <p:nvSpPr>
          <p:cNvPr id="7" name="Google Shape;161;g1e44a481ae3_0_286"/>
          <p:cNvSpPr txBox="1">
            <a:spLocks noGrp="1"/>
          </p:cNvSpPr>
          <p:nvPr>
            <p:ph type="body" idx="1"/>
          </p:nvPr>
        </p:nvSpPr>
        <p:spPr>
          <a:xfrm>
            <a:off x="313029" y="1138462"/>
            <a:ext cx="8513451" cy="3638622"/>
          </a:xfrm>
          <a:prstGeom prst="rect">
            <a:avLst/>
          </a:prstGeom>
        </p:spPr>
        <p:txBody>
          <a:bodyPr spcFirstLastPara="1" wrap="square" lIns="91425" tIns="91425" rIns="91425" bIns="91425" anchor="t" anchorCtr="0">
            <a:normAutofit/>
          </a:bodyPr>
          <a:lstStyle/>
          <a:p>
            <a:pPr marL="457200" lvl="0" indent="-334327" algn="l" rtl="0">
              <a:lnSpc>
                <a:spcPct val="150000"/>
              </a:lnSpc>
              <a:spcBef>
                <a:spcPts val="0"/>
              </a:spcBef>
              <a:spcAft>
                <a:spcPts val="0"/>
              </a:spcAft>
              <a:buClr>
                <a:srgbClr val="000000"/>
              </a:buClr>
              <a:buSzPts val="1665"/>
              <a:buChar char="●"/>
            </a:pPr>
            <a:r>
              <a:rPr lang="en" dirty="0">
                <a:solidFill>
                  <a:srgbClr val="000000"/>
                </a:solidFill>
              </a:rPr>
              <a:t>Importing the Data</a:t>
            </a:r>
            <a:endParaRPr dirty="0">
              <a:solidFill>
                <a:srgbClr val="000000"/>
              </a:solidFill>
            </a:endParaRPr>
          </a:p>
          <a:p>
            <a:pPr marL="457200" lvl="0" indent="-334327" algn="l" rtl="0">
              <a:lnSpc>
                <a:spcPct val="150000"/>
              </a:lnSpc>
              <a:spcBef>
                <a:spcPts val="0"/>
              </a:spcBef>
              <a:spcAft>
                <a:spcPts val="0"/>
              </a:spcAft>
              <a:buClr>
                <a:srgbClr val="000000"/>
              </a:buClr>
              <a:buSzPts val="1665"/>
              <a:buChar char="●"/>
            </a:pPr>
            <a:r>
              <a:rPr lang="en" dirty="0">
                <a:solidFill>
                  <a:srgbClr val="000000"/>
                </a:solidFill>
              </a:rPr>
              <a:t>Handling Missing Data</a:t>
            </a:r>
            <a:endParaRPr dirty="0">
              <a:solidFill>
                <a:srgbClr val="000000"/>
              </a:solidFill>
            </a:endParaRPr>
          </a:p>
          <a:p>
            <a:pPr marL="457200" lvl="0" indent="-334327" algn="l" rtl="0">
              <a:lnSpc>
                <a:spcPct val="150000"/>
              </a:lnSpc>
              <a:spcBef>
                <a:spcPts val="0"/>
              </a:spcBef>
              <a:spcAft>
                <a:spcPts val="0"/>
              </a:spcAft>
              <a:buClr>
                <a:srgbClr val="000000"/>
              </a:buClr>
              <a:buSzPts val="1665"/>
              <a:buChar char="●"/>
            </a:pPr>
            <a:r>
              <a:rPr lang="en" dirty="0">
                <a:solidFill>
                  <a:srgbClr val="000000"/>
                </a:solidFill>
              </a:rPr>
              <a:t>Handling Duplicate Data</a:t>
            </a:r>
            <a:endParaRPr dirty="0">
              <a:solidFill>
                <a:srgbClr val="000000"/>
              </a:solidFill>
            </a:endParaRPr>
          </a:p>
          <a:p>
            <a:pPr marL="457200" lvl="0" indent="-334327" algn="l" rtl="0">
              <a:lnSpc>
                <a:spcPct val="150000"/>
              </a:lnSpc>
              <a:spcBef>
                <a:spcPts val="0"/>
              </a:spcBef>
              <a:spcAft>
                <a:spcPts val="0"/>
              </a:spcAft>
              <a:buClr>
                <a:srgbClr val="000000"/>
              </a:buClr>
              <a:buSzPts val="1665"/>
              <a:buChar char="●"/>
            </a:pPr>
            <a:r>
              <a:rPr lang="en" dirty="0">
                <a:solidFill>
                  <a:srgbClr val="000000"/>
                </a:solidFill>
              </a:rPr>
              <a:t>Handling Outliers</a:t>
            </a:r>
            <a:endParaRPr dirty="0">
              <a:solidFill>
                <a:srgbClr val="000000"/>
              </a:solidFill>
            </a:endParaRPr>
          </a:p>
          <a:p>
            <a:pPr marL="457200" lvl="0" indent="-334327" algn="l" rtl="0">
              <a:lnSpc>
                <a:spcPct val="150000"/>
              </a:lnSpc>
              <a:spcBef>
                <a:spcPts val="0"/>
              </a:spcBef>
              <a:spcAft>
                <a:spcPts val="0"/>
              </a:spcAft>
              <a:buClr>
                <a:srgbClr val="000000"/>
              </a:buClr>
              <a:buSzPts val="1665"/>
              <a:buChar char="●"/>
            </a:pPr>
            <a:r>
              <a:rPr lang="en" dirty="0">
                <a:solidFill>
                  <a:srgbClr val="000000"/>
                </a:solidFill>
              </a:rPr>
              <a:t>Encoding Categorical Variables</a:t>
            </a:r>
            <a:endParaRPr dirty="0">
              <a:solidFill>
                <a:srgbClr val="000000"/>
              </a:solidFill>
            </a:endParaRPr>
          </a:p>
          <a:p>
            <a:pPr marL="457200" lvl="0" indent="-334327" algn="l" rtl="0">
              <a:lnSpc>
                <a:spcPct val="150000"/>
              </a:lnSpc>
              <a:spcBef>
                <a:spcPts val="0"/>
              </a:spcBef>
              <a:spcAft>
                <a:spcPts val="0"/>
              </a:spcAft>
              <a:buClr>
                <a:srgbClr val="000000"/>
              </a:buClr>
              <a:buSzPts val="1665"/>
              <a:buChar char="●"/>
            </a:pPr>
            <a:r>
              <a:rPr lang="en" dirty="0">
                <a:solidFill>
                  <a:srgbClr val="000000"/>
                </a:solidFill>
              </a:rPr>
              <a:t>Scaling and Normalization</a:t>
            </a:r>
            <a:endParaRPr dirty="0">
              <a:solidFill>
                <a:srgbClr val="000000"/>
              </a:solidFill>
            </a:endParaRPr>
          </a:p>
        </p:txBody>
      </p:sp>
    </p:spTree>
    <p:extLst>
      <p:ext uri="{BB962C8B-B14F-4D97-AF65-F5344CB8AC3E}">
        <p14:creationId xmlns:p14="http://schemas.microsoft.com/office/powerpoint/2010/main" val="2307252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DATA PREPROCESSING FOR CLASSIFICATION</a:t>
            </a:r>
            <a:endParaRPr lang="en-US" sz="2400" b="1" dirty="0"/>
          </a:p>
        </p:txBody>
      </p:sp>
      <p:sp>
        <p:nvSpPr>
          <p:cNvPr id="3" name="Rectangle 2"/>
          <p:cNvSpPr/>
          <p:nvPr/>
        </p:nvSpPr>
        <p:spPr>
          <a:xfrm>
            <a:off x="313029" y="654377"/>
            <a:ext cx="5854506" cy="400110"/>
          </a:xfrm>
          <a:prstGeom prst="rect">
            <a:avLst/>
          </a:prstGeom>
        </p:spPr>
        <p:txBody>
          <a:bodyPr wrap="square">
            <a:spAutoFit/>
          </a:bodyPr>
          <a:lstStyle/>
          <a:p>
            <a:r>
              <a:rPr lang="en" sz="2000" b="1" u="sng" dirty="0" smtClean="0">
                <a:solidFill>
                  <a:schemeClr val="tx1"/>
                </a:solidFill>
              </a:rPr>
              <a:t>Classification:</a:t>
            </a:r>
            <a:endParaRPr lang="en-US" sz="2000" u="sng" dirty="0">
              <a:solidFill>
                <a:schemeClr val="tx1"/>
              </a:solidFill>
            </a:endParaRPr>
          </a:p>
        </p:txBody>
      </p:sp>
      <p:sp>
        <p:nvSpPr>
          <p:cNvPr id="7" name="Google Shape;161;g1e44a481ae3_0_286"/>
          <p:cNvSpPr txBox="1">
            <a:spLocks noGrp="1"/>
          </p:cNvSpPr>
          <p:nvPr>
            <p:ph type="body" idx="1"/>
          </p:nvPr>
        </p:nvSpPr>
        <p:spPr>
          <a:xfrm>
            <a:off x="313029" y="1054487"/>
            <a:ext cx="8513451" cy="3638622"/>
          </a:xfrm>
          <a:prstGeom prst="rect">
            <a:avLst/>
          </a:prstGeom>
        </p:spPr>
        <p:txBody>
          <a:bodyPr spcFirstLastPara="1" wrap="square" lIns="91425" tIns="91425" rIns="91425" bIns="91425" anchor="t" anchorCtr="0">
            <a:normAutofit/>
          </a:bodyPr>
          <a:lstStyle/>
          <a:p>
            <a:pPr marL="0" lvl="0" indent="0">
              <a:lnSpc>
                <a:spcPct val="130000"/>
              </a:lnSpc>
              <a:buSzPts val="1665"/>
              <a:buNone/>
            </a:pPr>
            <a:r>
              <a:rPr lang="en-US" dirty="0">
                <a:solidFill>
                  <a:srgbClr val="000000"/>
                </a:solidFill>
              </a:rPr>
              <a:t>Classification is a machine learning technique used to </a:t>
            </a:r>
            <a:r>
              <a:rPr lang="en-US" b="1" dirty="0">
                <a:solidFill>
                  <a:srgbClr val="CC0000"/>
                </a:solidFill>
              </a:rPr>
              <a:t>predict categorical</a:t>
            </a:r>
            <a:r>
              <a:rPr lang="en-US" dirty="0">
                <a:solidFill>
                  <a:srgbClr val="000000"/>
                </a:solidFill>
              </a:rPr>
              <a:t> or </a:t>
            </a:r>
            <a:r>
              <a:rPr lang="en-US" b="1" dirty="0">
                <a:solidFill>
                  <a:srgbClr val="CC0000"/>
                </a:solidFill>
              </a:rPr>
              <a:t>discrete target variables</a:t>
            </a:r>
            <a:r>
              <a:rPr lang="en-US" dirty="0">
                <a:solidFill>
                  <a:srgbClr val="000000"/>
                </a:solidFill>
              </a:rPr>
              <a:t>.</a:t>
            </a:r>
          </a:p>
          <a:p>
            <a:pPr marL="0" lvl="0" indent="0">
              <a:lnSpc>
                <a:spcPct val="130000"/>
              </a:lnSpc>
              <a:buSzPts val="1665"/>
              <a:buNone/>
            </a:pPr>
            <a:r>
              <a:rPr lang="en-US" dirty="0">
                <a:solidFill>
                  <a:srgbClr val="000000"/>
                </a:solidFill>
              </a:rPr>
              <a:t>Types of classification problems: </a:t>
            </a:r>
            <a:r>
              <a:rPr lang="en-US" b="1" dirty="0">
                <a:solidFill>
                  <a:srgbClr val="000000"/>
                </a:solidFill>
              </a:rPr>
              <a:t>binary</a:t>
            </a:r>
            <a:r>
              <a:rPr lang="en-US" dirty="0">
                <a:solidFill>
                  <a:srgbClr val="000000"/>
                </a:solidFill>
              </a:rPr>
              <a:t> (</a:t>
            </a:r>
            <a:r>
              <a:rPr lang="en-US" b="1" dirty="0">
                <a:solidFill>
                  <a:srgbClr val="CC0000"/>
                </a:solidFill>
              </a:rPr>
              <a:t>two classes</a:t>
            </a:r>
            <a:r>
              <a:rPr lang="en-US" dirty="0">
                <a:solidFill>
                  <a:srgbClr val="000000"/>
                </a:solidFill>
              </a:rPr>
              <a:t>) and </a:t>
            </a:r>
            <a:r>
              <a:rPr lang="en-US" b="1" dirty="0">
                <a:solidFill>
                  <a:srgbClr val="000000"/>
                </a:solidFill>
              </a:rPr>
              <a:t>multi-class</a:t>
            </a:r>
            <a:r>
              <a:rPr lang="en-US" dirty="0">
                <a:solidFill>
                  <a:srgbClr val="000000"/>
                </a:solidFill>
              </a:rPr>
              <a:t> (</a:t>
            </a:r>
            <a:r>
              <a:rPr lang="en-US" b="1" dirty="0">
                <a:solidFill>
                  <a:srgbClr val="CC0000"/>
                </a:solidFill>
              </a:rPr>
              <a:t>more than two classes</a:t>
            </a:r>
            <a:r>
              <a:rPr lang="en-US" dirty="0" smtClean="0">
                <a:solidFill>
                  <a:srgbClr val="000000"/>
                </a:solidFill>
              </a:rPr>
              <a:t>).</a:t>
            </a:r>
          </a:p>
          <a:p>
            <a:pPr marL="0" lvl="0" indent="0">
              <a:lnSpc>
                <a:spcPct val="130000"/>
              </a:lnSpc>
              <a:buSzPts val="1665"/>
              <a:buNone/>
            </a:pPr>
            <a:endParaRPr lang="en-US" dirty="0">
              <a:solidFill>
                <a:srgbClr val="000000"/>
              </a:solidFill>
            </a:endParaRPr>
          </a:p>
          <a:p>
            <a:pPr marL="0" lvl="0" indent="0">
              <a:buNone/>
            </a:pPr>
            <a:r>
              <a:rPr lang="en-US" dirty="0">
                <a:solidFill>
                  <a:schemeClr val="dk1"/>
                </a:solidFill>
              </a:rPr>
              <a:t>Data preprocessing is essential to</a:t>
            </a:r>
            <a:r>
              <a:rPr lang="en-US" b="1" dirty="0">
                <a:solidFill>
                  <a:srgbClr val="CC0000"/>
                </a:solidFill>
              </a:rPr>
              <a:t> transform</a:t>
            </a:r>
            <a:r>
              <a:rPr lang="en-US" dirty="0">
                <a:solidFill>
                  <a:schemeClr val="dk1"/>
                </a:solidFill>
              </a:rPr>
              <a:t> raw data into a </a:t>
            </a:r>
            <a:r>
              <a:rPr lang="en-US" b="1" dirty="0">
                <a:solidFill>
                  <a:srgbClr val="CC0000"/>
                </a:solidFill>
              </a:rPr>
              <a:t>suitable format</a:t>
            </a:r>
            <a:r>
              <a:rPr lang="en-US" dirty="0">
                <a:solidFill>
                  <a:schemeClr val="dk1"/>
                </a:solidFill>
              </a:rPr>
              <a:t> for machine learning algorithms.</a:t>
            </a:r>
          </a:p>
          <a:p>
            <a:pPr marL="0" lvl="0" indent="0">
              <a:buNone/>
            </a:pPr>
            <a:r>
              <a:rPr lang="en-US" dirty="0">
                <a:solidFill>
                  <a:schemeClr val="dk1"/>
                </a:solidFill>
              </a:rPr>
              <a:t>It involves </a:t>
            </a:r>
            <a:r>
              <a:rPr lang="en-US" b="1" dirty="0">
                <a:solidFill>
                  <a:srgbClr val="CC0000"/>
                </a:solidFill>
              </a:rPr>
              <a:t>cleaning</a:t>
            </a:r>
            <a:r>
              <a:rPr lang="en-US" dirty="0">
                <a:solidFill>
                  <a:schemeClr val="dk1"/>
                </a:solidFill>
              </a:rPr>
              <a:t>, </a:t>
            </a:r>
            <a:r>
              <a:rPr lang="en-US" b="1" dirty="0">
                <a:solidFill>
                  <a:srgbClr val="CC0000"/>
                </a:solidFill>
              </a:rPr>
              <a:t>transforming</a:t>
            </a:r>
            <a:r>
              <a:rPr lang="en-US" dirty="0">
                <a:solidFill>
                  <a:schemeClr val="dk1"/>
                </a:solidFill>
              </a:rPr>
              <a:t>, and </a:t>
            </a:r>
            <a:r>
              <a:rPr lang="en-US" b="1" dirty="0">
                <a:solidFill>
                  <a:srgbClr val="CC0000"/>
                </a:solidFill>
              </a:rPr>
              <a:t>encoding the data</a:t>
            </a:r>
            <a:r>
              <a:rPr lang="en-US" dirty="0">
                <a:solidFill>
                  <a:schemeClr val="dk1"/>
                </a:solidFill>
              </a:rPr>
              <a:t>.</a:t>
            </a:r>
          </a:p>
          <a:p>
            <a:pPr marL="0" lvl="0" indent="0">
              <a:buNone/>
            </a:pPr>
            <a:r>
              <a:rPr lang="en-US" dirty="0">
                <a:solidFill>
                  <a:schemeClr val="dk1"/>
                </a:solidFill>
              </a:rPr>
              <a:t>Preprocessing improves model </a:t>
            </a:r>
            <a:r>
              <a:rPr lang="en-US" b="1" dirty="0">
                <a:solidFill>
                  <a:srgbClr val="CC0000"/>
                </a:solidFill>
              </a:rPr>
              <a:t>accuracy</a:t>
            </a:r>
            <a:r>
              <a:rPr lang="en-US" dirty="0">
                <a:solidFill>
                  <a:schemeClr val="dk1"/>
                </a:solidFill>
              </a:rPr>
              <a:t>, </a:t>
            </a:r>
            <a:r>
              <a:rPr lang="en-US" b="1" dirty="0">
                <a:solidFill>
                  <a:schemeClr val="dk1"/>
                </a:solidFill>
              </a:rPr>
              <a:t>handles missing values</a:t>
            </a:r>
            <a:r>
              <a:rPr lang="en-US" dirty="0">
                <a:solidFill>
                  <a:schemeClr val="dk1"/>
                </a:solidFill>
              </a:rPr>
              <a:t>, and deals with </a:t>
            </a:r>
            <a:r>
              <a:rPr lang="en-US" b="1" dirty="0">
                <a:solidFill>
                  <a:schemeClr val="dk1"/>
                </a:solidFill>
              </a:rPr>
              <a:t>categorical variables</a:t>
            </a:r>
            <a:r>
              <a:rPr lang="en-US" dirty="0">
                <a:solidFill>
                  <a:schemeClr val="dk1"/>
                </a:solidFill>
              </a:rPr>
              <a:t>.</a:t>
            </a:r>
          </a:p>
          <a:p>
            <a:pPr marL="0" lvl="0" indent="0">
              <a:lnSpc>
                <a:spcPct val="130000"/>
              </a:lnSpc>
              <a:buSzPts val="1665"/>
              <a:buNone/>
            </a:pPr>
            <a:endParaRPr lang="en-US" dirty="0">
              <a:solidFill>
                <a:srgbClr val="000000"/>
              </a:solidFill>
            </a:endParaRPr>
          </a:p>
        </p:txBody>
      </p:sp>
    </p:spTree>
    <p:extLst>
      <p:ext uri="{BB962C8B-B14F-4D97-AF65-F5344CB8AC3E}">
        <p14:creationId xmlns:p14="http://schemas.microsoft.com/office/powerpoint/2010/main" val="2819552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DATA PREPROCESSING FOR CLASSIFICATION</a:t>
            </a:r>
            <a:endParaRPr lang="en-US" sz="2400" b="1" dirty="0"/>
          </a:p>
        </p:txBody>
      </p:sp>
      <p:sp>
        <p:nvSpPr>
          <p:cNvPr id="3" name="Rectangle 2"/>
          <p:cNvSpPr/>
          <p:nvPr/>
        </p:nvSpPr>
        <p:spPr>
          <a:xfrm>
            <a:off x="313029" y="654377"/>
            <a:ext cx="5854506" cy="400110"/>
          </a:xfrm>
          <a:prstGeom prst="rect">
            <a:avLst/>
          </a:prstGeom>
        </p:spPr>
        <p:txBody>
          <a:bodyPr wrap="square">
            <a:spAutoFit/>
          </a:bodyPr>
          <a:lstStyle/>
          <a:p>
            <a:r>
              <a:rPr lang="en" sz="2000" b="1" u="sng" dirty="0">
                <a:solidFill>
                  <a:schemeClr val="tx1"/>
                </a:solidFill>
              </a:rPr>
              <a:t>Selecting the Target </a:t>
            </a:r>
            <a:r>
              <a:rPr lang="en" sz="2000" b="1" u="sng" dirty="0" smtClean="0">
                <a:solidFill>
                  <a:schemeClr val="tx1"/>
                </a:solidFill>
              </a:rPr>
              <a:t>Variable:</a:t>
            </a:r>
            <a:endParaRPr lang="en-US" sz="2000" u="sng" dirty="0">
              <a:solidFill>
                <a:schemeClr val="tx1"/>
              </a:solidFill>
            </a:endParaRPr>
          </a:p>
        </p:txBody>
      </p:sp>
      <p:sp>
        <p:nvSpPr>
          <p:cNvPr id="7" name="Google Shape;161;g1e44a481ae3_0_286"/>
          <p:cNvSpPr txBox="1">
            <a:spLocks noGrp="1"/>
          </p:cNvSpPr>
          <p:nvPr>
            <p:ph type="body" idx="1"/>
          </p:nvPr>
        </p:nvSpPr>
        <p:spPr>
          <a:xfrm>
            <a:off x="313029" y="1054487"/>
            <a:ext cx="8513451" cy="3638622"/>
          </a:xfrm>
          <a:prstGeom prst="rect">
            <a:avLst/>
          </a:prstGeom>
        </p:spPr>
        <p:txBody>
          <a:bodyPr spcFirstLastPara="1" wrap="square" lIns="91425" tIns="91425" rIns="91425" bIns="91425" anchor="t" anchorCtr="0">
            <a:normAutofit/>
          </a:bodyPr>
          <a:lstStyle/>
          <a:p>
            <a:pPr marL="0" lvl="0" indent="0">
              <a:buNone/>
            </a:pPr>
            <a:r>
              <a:rPr lang="en-US" dirty="0">
                <a:solidFill>
                  <a:schemeClr val="dk1"/>
                </a:solidFill>
              </a:rPr>
              <a:t>The </a:t>
            </a:r>
            <a:r>
              <a:rPr lang="en-US" b="1" dirty="0">
                <a:solidFill>
                  <a:srgbClr val="CC0000"/>
                </a:solidFill>
              </a:rPr>
              <a:t>target variable</a:t>
            </a:r>
            <a:r>
              <a:rPr lang="en-US" dirty="0">
                <a:solidFill>
                  <a:schemeClr val="dk1"/>
                </a:solidFill>
              </a:rPr>
              <a:t> is the variable we want to </a:t>
            </a:r>
            <a:r>
              <a:rPr lang="en-US" b="1" dirty="0">
                <a:solidFill>
                  <a:srgbClr val="CC0000"/>
                </a:solidFill>
              </a:rPr>
              <a:t>predict/classify</a:t>
            </a:r>
            <a:r>
              <a:rPr lang="en-US" dirty="0">
                <a:solidFill>
                  <a:schemeClr val="dk1"/>
                </a:solidFill>
              </a:rPr>
              <a:t>.</a:t>
            </a:r>
          </a:p>
          <a:p>
            <a:pPr marL="0" lvl="0" indent="0">
              <a:buNone/>
            </a:pPr>
            <a:r>
              <a:rPr lang="en-US" dirty="0">
                <a:solidFill>
                  <a:schemeClr val="dk1"/>
                </a:solidFill>
              </a:rPr>
              <a:t>It represents the </a:t>
            </a:r>
            <a:r>
              <a:rPr lang="en-US" b="1" dirty="0">
                <a:solidFill>
                  <a:srgbClr val="CC0000"/>
                </a:solidFill>
              </a:rPr>
              <a:t>outcome</a:t>
            </a:r>
            <a:r>
              <a:rPr lang="en-US" dirty="0">
                <a:solidFill>
                  <a:schemeClr val="dk1"/>
                </a:solidFill>
              </a:rPr>
              <a:t> or </a:t>
            </a:r>
            <a:r>
              <a:rPr lang="en-US" b="1" dirty="0">
                <a:solidFill>
                  <a:srgbClr val="CC0000"/>
                </a:solidFill>
              </a:rPr>
              <a:t>label</a:t>
            </a:r>
            <a:r>
              <a:rPr lang="en-US" dirty="0">
                <a:solidFill>
                  <a:schemeClr val="dk1"/>
                </a:solidFill>
              </a:rPr>
              <a:t> we are interested in.</a:t>
            </a:r>
          </a:p>
          <a:p>
            <a:pPr marL="0" lvl="0" indent="0">
              <a:buNone/>
            </a:pPr>
            <a:r>
              <a:rPr lang="en-US" dirty="0">
                <a:solidFill>
                  <a:schemeClr val="dk1"/>
                </a:solidFill>
              </a:rPr>
              <a:t>Choose a </a:t>
            </a:r>
            <a:r>
              <a:rPr lang="en-US" b="1" dirty="0">
                <a:solidFill>
                  <a:srgbClr val="CC0000"/>
                </a:solidFill>
              </a:rPr>
              <a:t>meaningful target variable</a:t>
            </a:r>
            <a:r>
              <a:rPr lang="en-US" dirty="0">
                <a:solidFill>
                  <a:schemeClr val="dk1"/>
                </a:solidFill>
              </a:rPr>
              <a:t> based on the problem at hand.</a:t>
            </a:r>
          </a:p>
          <a:p>
            <a:pPr marL="0" lvl="0" indent="0">
              <a:lnSpc>
                <a:spcPct val="130000"/>
              </a:lnSpc>
              <a:buSzPts val="1665"/>
              <a:buNone/>
            </a:pPr>
            <a:endParaRPr lang="en-US" dirty="0">
              <a:solidFill>
                <a:srgbClr val="000000"/>
              </a:solidFill>
            </a:endParaRPr>
          </a:p>
        </p:txBody>
      </p:sp>
      <p:pic>
        <p:nvPicPr>
          <p:cNvPr id="5" name="Google Shape;86;g258c77eb45d_0_6"/>
          <p:cNvPicPr preferRelativeResize="0"/>
          <p:nvPr/>
        </p:nvPicPr>
        <p:blipFill>
          <a:blip r:embed="rId3">
            <a:alphaModFix/>
          </a:blip>
          <a:stretch>
            <a:fillRect/>
          </a:stretch>
        </p:blipFill>
        <p:spPr>
          <a:xfrm>
            <a:off x="1619250" y="2329154"/>
            <a:ext cx="5219700" cy="2247900"/>
          </a:xfrm>
          <a:prstGeom prst="rect">
            <a:avLst/>
          </a:prstGeom>
          <a:noFill/>
          <a:ln>
            <a:noFill/>
          </a:ln>
        </p:spPr>
      </p:pic>
    </p:spTree>
    <p:extLst>
      <p:ext uri="{BB962C8B-B14F-4D97-AF65-F5344CB8AC3E}">
        <p14:creationId xmlns:p14="http://schemas.microsoft.com/office/powerpoint/2010/main" val="3753640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What is Exploratory Data Analysis (EDA)?</a:t>
            </a:r>
            <a:endParaRPr lang="en-US" sz="2400" b="1" dirty="0"/>
          </a:p>
        </p:txBody>
      </p:sp>
      <p:sp>
        <p:nvSpPr>
          <p:cNvPr id="6" name="Google Shape;70;g25723aa1fee_0_30"/>
          <p:cNvSpPr txBox="1">
            <a:spLocks noGrp="1"/>
          </p:cNvSpPr>
          <p:nvPr>
            <p:ph type="body" idx="1"/>
          </p:nvPr>
        </p:nvSpPr>
        <p:spPr>
          <a:xfrm>
            <a:off x="275986" y="759050"/>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The process of </a:t>
            </a:r>
            <a:r>
              <a:rPr lang="en" b="1" dirty="0">
                <a:solidFill>
                  <a:srgbClr val="CC0000"/>
                </a:solidFill>
              </a:rPr>
              <a:t>exploring</a:t>
            </a:r>
            <a:r>
              <a:rPr lang="en" dirty="0">
                <a:solidFill>
                  <a:schemeClr val="dk1"/>
                </a:solidFill>
              </a:rPr>
              <a:t> and </a:t>
            </a:r>
            <a:r>
              <a:rPr lang="en" b="1" dirty="0">
                <a:solidFill>
                  <a:srgbClr val="CC0000"/>
                </a:solidFill>
              </a:rPr>
              <a:t>summarizing</a:t>
            </a:r>
            <a:r>
              <a:rPr lang="en" dirty="0">
                <a:solidFill>
                  <a:schemeClr val="dk1"/>
                </a:solidFill>
              </a:rPr>
              <a:t> the main characteristics of the data to uncover </a:t>
            </a:r>
            <a:r>
              <a:rPr lang="en" b="1" dirty="0">
                <a:solidFill>
                  <a:srgbClr val="CC0000"/>
                </a:solidFill>
              </a:rPr>
              <a:t>patterns</a:t>
            </a:r>
            <a:r>
              <a:rPr lang="en" dirty="0">
                <a:solidFill>
                  <a:schemeClr val="dk1"/>
                </a:solidFill>
              </a:rPr>
              <a:t>, </a:t>
            </a:r>
            <a:r>
              <a:rPr lang="en" b="1" dirty="0">
                <a:solidFill>
                  <a:srgbClr val="CC0000"/>
                </a:solidFill>
              </a:rPr>
              <a:t>relationships</a:t>
            </a:r>
            <a:r>
              <a:rPr lang="en" dirty="0">
                <a:solidFill>
                  <a:schemeClr val="dk1"/>
                </a:solidFill>
              </a:rPr>
              <a:t>, and </a:t>
            </a:r>
            <a:r>
              <a:rPr lang="en" b="1" dirty="0">
                <a:solidFill>
                  <a:srgbClr val="CC0000"/>
                </a:solidFill>
              </a:rPr>
              <a:t>trends</a:t>
            </a:r>
            <a:r>
              <a:rPr lang="en" dirty="0">
                <a:solidFill>
                  <a:schemeClr val="dk1"/>
                </a:solidFill>
              </a:rPr>
              <a:t>. </a:t>
            </a:r>
            <a:endParaRPr dirty="0">
              <a:solidFill>
                <a:schemeClr val="dk1"/>
              </a:solidFill>
            </a:endParaRPr>
          </a:p>
          <a:p>
            <a:pPr marL="0" lvl="0" indent="0" algn="l" rtl="0">
              <a:spcBef>
                <a:spcPts val="0"/>
              </a:spcBef>
              <a:spcAft>
                <a:spcPts val="0"/>
              </a:spcAft>
              <a:buNone/>
            </a:pPr>
            <a:r>
              <a:rPr lang="en" dirty="0">
                <a:solidFill>
                  <a:schemeClr val="dk1"/>
                </a:solidFill>
              </a:rPr>
              <a:t>It helps in formulating questions and making data-driven decisions.</a:t>
            </a:r>
            <a:endParaRPr dirty="0">
              <a:solidFill>
                <a:schemeClr val="dk1"/>
              </a:solidFill>
            </a:endParaRPr>
          </a:p>
        </p:txBody>
      </p:sp>
      <p:pic>
        <p:nvPicPr>
          <p:cNvPr id="8" name="Google Shape;72;g25723aa1fee_0_30"/>
          <p:cNvPicPr preferRelativeResize="0"/>
          <p:nvPr/>
        </p:nvPicPr>
        <p:blipFill rotWithShape="1">
          <a:blip r:embed="rId3">
            <a:alphaModFix/>
          </a:blip>
          <a:srcRect l="53356" t="29174" b="31576"/>
          <a:stretch/>
        </p:blipFill>
        <p:spPr>
          <a:xfrm>
            <a:off x="1688000" y="2003456"/>
            <a:ext cx="5309424" cy="2513126"/>
          </a:xfrm>
          <a:prstGeom prst="rect">
            <a:avLst/>
          </a:prstGeom>
          <a:noFill/>
          <a:ln>
            <a:noFill/>
          </a:ln>
        </p:spPr>
      </p:pic>
    </p:spTree>
    <p:extLst>
      <p:ext uri="{BB962C8B-B14F-4D97-AF65-F5344CB8AC3E}">
        <p14:creationId xmlns:p14="http://schemas.microsoft.com/office/powerpoint/2010/main" val="893893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What is Exploratory Data Analysis (EDA)?</a:t>
            </a:r>
            <a:endParaRPr lang="en-US" sz="2400" b="1" dirty="0"/>
          </a:p>
        </p:txBody>
      </p:sp>
      <p:sp>
        <p:nvSpPr>
          <p:cNvPr id="7" name="Google Shape;78;g25723aa1fee_0_36"/>
          <p:cNvSpPr txBox="1">
            <a:spLocks noGrp="1"/>
          </p:cNvSpPr>
          <p:nvPr>
            <p:ph type="body" idx="1"/>
          </p:nvPr>
        </p:nvSpPr>
        <p:spPr>
          <a:xfrm>
            <a:off x="201342" y="712398"/>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u="sng" dirty="0" smtClean="0">
                <a:solidFill>
                  <a:schemeClr val="dk1"/>
                </a:solidFill>
              </a:rPr>
              <a:t>IMPORTANCE OF EDA:</a:t>
            </a:r>
          </a:p>
          <a:p>
            <a:pPr marL="0" lvl="0" indent="0" algn="l" rtl="0">
              <a:spcBef>
                <a:spcPts val="0"/>
              </a:spcBef>
              <a:spcAft>
                <a:spcPts val="0"/>
              </a:spcAft>
              <a:buNone/>
            </a:pPr>
            <a:endParaRPr b="1" u="sng" dirty="0">
              <a:solidFill>
                <a:schemeClr val="dk1"/>
              </a:solidFill>
            </a:endParaRPr>
          </a:p>
          <a:p>
            <a:pPr marL="457200" lvl="0" indent="-334327" algn="l" rtl="0">
              <a:spcBef>
                <a:spcPts val="0"/>
              </a:spcBef>
              <a:spcAft>
                <a:spcPts val="0"/>
              </a:spcAft>
              <a:buClr>
                <a:schemeClr val="dk1"/>
              </a:buClr>
              <a:buSzPts val="1665"/>
              <a:buChar char="●"/>
            </a:pPr>
            <a:r>
              <a:rPr lang="en" dirty="0">
                <a:solidFill>
                  <a:schemeClr val="dk1"/>
                </a:solidFill>
              </a:rPr>
              <a:t>Provides an </a:t>
            </a:r>
            <a:r>
              <a:rPr lang="en" b="1" dirty="0">
                <a:solidFill>
                  <a:srgbClr val="CC0000"/>
                </a:solidFill>
              </a:rPr>
              <a:t>initial understanding </a:t>
            </a:r>
            <a:r>
              <a:rPr lang="en" dirty="0">
                <a:solidFill>
                  <a:schemeClr val="dk1"/>
                </a:solidFill>
              </a:rPr>
              <a:t>of the dataset.</a:t>
            </a:r>
            <a:endParaRPr dirty="0">
              <a:solidFill>
                <a:schemeClr val="dk1"/>
              </a:solidFill>
            </a:endParaRPr>
          </a:p>
          <a:p>
            <a:pPr marL="457200" lvl="0" indent="-334327" algn="l" rtl="0">
              <a:spcBef>
                <a:spcPts val="0"/>
              </a:spcBef>
              <a:spcAft>
                <a:spcPts val="0"/>
              </a:spcAft>
              <a:buClr>
                <a:schemeClr val="dk1"/>
              </a:buClr>
              <a:buSzPts val="1665"/>
              <a:buChar char="●"/>
            </a:pPr>
            <a:r>
              <a:rPr lang="en" dirty="0">
                <a:solidFill>
                  <a:schemeClr val="dk1"/>
                </a:solidFill>
              </a:rPr>
              <a:t>Helps in identifying data </a:t>
            </a:r>
            <a:r>
              <a:rPr lang="en" b="1" dirty="0">
                <a:solidFill>
                  <a:srgbClr val="CC0000"/>
                </a:solidFill>
              </a:rPr>
              <a:t>quality issues</a:t>
            </a:r>
            <a:r>
              <a:rPr lang="en" dirty="0">
                <a:solidFill>
                  <a:schemeClr val="dk1"/>
                </a:solidFill>
              </a:rPr>
              <a:t>, such as </a:t>
            </a:r>
            <a:r>
              <a:rPr lang="en" b="1" dirty="0">
                <a:solidFill>
                  <a:srgbClr val="CC0000"/>
                </a:solidFill>
              </a:rPr>
              <a:t>missing values</a:t>
            </a:r>
            <a:r>
              <a:rPr lang="en" dirty="0">
                <a:solidFill>
                  <a:schemeClr val="dk1"/>
                </a:solidFill>
              </a:rPr>
              <a:t>, </a:t>
            </a:r>
            <a:r>
              <a:rPr lang="en" b="1" dirty="0">
                <a:solidFill>
                  <a:srgbClr val="CC0000"/>
                </a:solidFill>
              </a:rPr>
              <a:t>outliers</a:t>
            </a:r>
            <a:r>
              <a:rPr lang="en" dirty="0">
                <a:solidFill>
                  <a:schemeClr val="dk1"/>
                </a:solidFill>
              </a:rPr>
              <a:t>, and</a:t>
            </a:r>
            <a:r>
              <a:rPr lang="en" b="1" dirty="0">
                <a:solidFill>
                  <a:srgbClr val="CC0000"/>
                </a:solidFill>
              </a:rPr>
              <a:t> inconsistencies</a:t>
            </a:r>
            <a:r>
              <a:rPr lang="en" dirty="0">
                <a:solidFill>
                  <a:schemeClr val="dk1"/>
                </a:solidFill>
              </a:rPr>
              <a:t>.</a:t>
            </a:r>
            <a:endParaRPr dirty="0">
              <a:solidFill>
                <a:schemeClr val="dk1"/>
              </a:solidFill>
            </a:endParaRPr>
          </a:p>
          <a:p>
            <a:pPr marL="457200" lvl="0" indent="-334327" algn="l" rtl="0">
              <a:spcBef>
                <a:spcPts val="0"/>
              </a:spcBef>
              <a:spcAft>
                <a:spcPts val="0"/>
              </a:spcAft>
              <a:buClr>
                <a:schemeClr val="dk1"/>
              </a:buClr>
              <a:buSzPts val="1665"/>
              <a:buChar char="●"/>
            </a:pPr>
            <a:r>
              <a:rPr lang="en" dirty="0">
                <a:solidFill>
                  <a:schemeClr val="dk1"/>
                </a:solidFill>
              </a:rPr>
              <a:t>Guides the selection of appropriate statistical techniques and</a:t>
            </a:r>
            <a:r>
              <a:rPr lang="en" b="1" dirty="0">
                <a:solidFill>
                  <a:srgbClr val="CC0000"/>
                </a:solidFill>
              </a:rPr>
              <a:t> models</a:t>
            </a:r>
            <a:r>
              <a:rPr lang="en" dirty="0">
                <a:solidFill>
                  <a:schemeClr val="dk1"/>
                </a:solidFill>
              </a:rPr>
              <a:t>.</a:t>
            </a:r>
            <a:endParaRPr dirty="0">
              <a:solidFill>
                <a:schemeClr val="dk1"/>
              </a:solidFill>
            </a:endParaRPr>
          </a:p>
          <a:p>
            <a:pPr marL="457200" lvl="0" indent="-334327" algn="l" rtl="0">
              <a:spcBef>
                <a:spcPts val="0"/>
              </a:spcBef>
              <a:spcAft>
                <a:spcPts val="0"/>
              </a:spcAft>
              <a:buClr>
                <a:schemeClr val="dk1"/>
              </a:buClr>
              <a:buSzPts val="1665"/>
              <a:buChar char="●"/>
            </a:pPr>
            <a:r>
              <a:rPr lang="en" dirty="0">
                <a:solidFill>
                  <a:schemeClr val="dk1"/>
                </a:solidFill>
              </a:rPr>
              <a:t>Helps in feature engineering and </a:t>
            </a:r>
            <a:r>
              <a:rPr lang="en" b="1" dirty="0">
                <a:solidFill>
                  <a:srgbClr val="CC0000"/>
                </a:solidFill>
              </a:rPr>
              <a:t>variable selection</a:t>
            </a:r>
            <a:r>
              <a:rPr lang="en" dirty="0">
                <a:solidFill>
                  <a:schemeClr val="dk1"/>
                </a:solidFill>
              </a:rPr>
              <a:t>.</a:t>
            </a:r>
            <a:endParaRPr dirty="0">
              <a:solidFill>
                <a:schemeClr val="dk1"/>
              </a:solidFill>
            </a:endParaRPr>
          </a:p>
          <a:p>
            <a:pPr marL="457200" lvl="0" indent="-334327" algn="l" rtl="0">
              <a:spcBef>
                <a:spcPts val="0"/>
              </a:spcBef>
              <a:spcAft>
                <a:spcPts val="0"/>
              </a:spcAft>
              <a:buClr>
                <a:schemeClr val="dk1"/>
              </a:buClr>
              <a:buSzPts val="1665"/>
              <a:buChar char="●"/>
            </a:pPr>
            <a:r>
              <a:rPr lang="en" dirty="0">
                <a:solidFill>
                  <a:schemeClr val="dk1"/>
                </a:solidFill>
              </a:rPr>
              <a:t>Enables the discovery of </a:t>
            </a:r>
            <a:r>
              <a:rPr lang="en" b="1" dirty="0">
                <a:solidFill>
                  <a:srgbClr val="CC0000"/>
                </a:solidFill>
              </a:rPr>
              <a:t>meaningful insights</a:t>
            </a:r>
            <a:r>
              <a:rPr lang="en" dirty="0">
                <a:solidFill>
                  <a:schemeClr val="dk1"/>
                </a:solidFill>
              </a:rPr>
              <a:t> and actionable conclusions.</a:t>
            </a:r>
            <a:endParaRPr dirty="0">
              <a:solidFill>
                <a:schemeClr val="dk1"/>
              </a:solidFill>
            </a:endParaRPr>
          </a:p>
        </p:txBody>
      </p:sp>
    </p:spTree>
    <p:extLst>
      <p:ext uri="{BB962C8B-B14F-4D97-AF65-F5344CB8AC3E}">
        <p14:creationId xmlns:p14="http://schemas.microsoft.com/office/powerpoint/2010/main" val="3694451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What is Exploratory Data Analysis (EDA)?</a:t>
            </a:r>
            <a:endParaRPr lang="en-US" sz="2400" b="1" dirty="0"/>
          </a:p>
        </p:txBody>
      </p:sp>
      <p:sp>
        <p:nvSpPr>
          <p:cNvPr id="7" name="Google Shape;78;g25723aa1fee_0_36"/>
          <p:cNvSpPr txBox="1">
            <a:spLocks noGrp="1"/>
          </p:cNvSpPr>
          <p:nvPr>
            <p:ph type="body" idx="1"/>
          </p:nvPr>
        </p:nvSpPr>
        <p:spPr>
          <a:xfrm>
            <a:off x="201342" y="749720"/>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u="sng" dirty="0" smtClean="0">
                <a:solidFill>
                  <a:schemeClr val="dk1"/>
                </a:solidFill>
              </a:rPr>
              <a:t>STEPS IN EDA:</a:t>
            </a:r>
          </a:p>
          <a:p>
            <a:pPr lvl="0" indent="-334327">
              <a:lnSpc>
                <a:spcPct val="150000"/>
              </a:lnSpc>
              <a:buClr>
                <a:schemeClr val="dk1"/>
              </a:buClr>
              <a:buSzPts val="1665"/>
              <a:buAutoNum type="arabicPeriod"/>
            </a:pPr>
            <a:r>
              <a:rPr lang="en-US" dirty="0" smtClean="0">
                <a:solidFill>
                  <a:schemeClr val="dk1"/>
                </a:solidFill>
              </a:rPr>
              <a:t>Data </a:t>
            </a:r>
            <a:r>
              <a:rPr lang="en-US" dirty="0">
                <a:solidFill>
                  <a:schemeClr val="dk1"/>
                </a:solidFill>
              </a:rPr>
              <a:t>Cleaning</a:t>
            </a:r>
          </a:p>
          <a:p>
            <a:pPr lvl="0" indent="-334327">
              <a:lnSpc>
                <a:spcPct val="150000"/>
              </a:lnSpc>
              <a:buClr>
                <a:schemeClr val="dk1"/>
              </a:buClr>
              <a:buSzPts val="1665"/>
              <a:buAutoNum type="arabicPeriod"/>
            </a:pPr>
            <a:r>
              <a:rPr lang="en-US" dirty="0">
                <a:solidFill>
                  <a:schemeClr val="dk1"/>
                </a:solidFill>
              </a:rPr>
              <a:t>Descriptive Statistics</a:t>
            </a:r>
          </a:p>
          <a:p>
            <a:pPr lvl="0" indent="-334327">
              <a:lnSpc>
                <a:spcPct val="150000"/>
              </a:lnSpc>
              <a:buClr>
                <a:schemeClr val="dk1"/>
              </a:buClr>
              <a:buSzPts val="1665"/>
              <a:buAutoNum type="arabicPeriod"/>
            </a:pPr>
            <a:r>
              <a:rPr lang="en-US" dirty="0">
                <a:solidFill>
                  <a:schemeClr val="dk1"/>
                </a:solidFill>
              </a:rPr>
              <a:t>Data Visualization</a:t>
            </a:r>
          </a:p>
          <a:p>
            <a:pPr lvl="0" indent="-334327">
              <a:lnSpc>
                <a:spcPct val="150000"/>
              </a:lnSpc>
              <a:buClr>
                <a:schemeClr val="dk1"/>
              </a:buClr>
              <a:buSzPts val="1665"/>
              <a:buAutoNum type="arabicPeriod"/>
            </a:pPr>
            <a:r>
              <a:rPr lang="en-US" dirty="0">
                <a:solidFill>
                  <a:schemeClr val="dk1"/>
                </a:solidFill>
              </a:rPr>
              <a:t>Data Distribution</a:t>
            </a:r>
          </a:p>
          <a:p>
            <a:pPr lvl="0" indent="-334327">
              <a:lnSpc>
                <a:spcPct val="150000"/>
              </a:lnSpc>
              <a:buClr>
                <a:schemeClr val="dk1"/>
              </a:buClr>
              <a:buSzPts val="1665"/>
              <a:buAutoNum type="arabicPeriod"/>
            </a:pPr>
            <a:r>
              <a:rPr lang="en-US" dirty="0">
                <a:solidFill>
                  <a:schemeClr val="dk1"/>
                </a:solidFill>
              </a:rPr>
              <a:t>Correlation Analysis</a:t>
            </a:r>
          </a:p>
          <a:p>
            <a:pPr lvl="0" indent="-334327">
              <a:lnSpc>
                <a:spcPct val="150000"/>
              </a:lnSpc>
              <a:buClr>
                <a:schemeClr val="dk1"/>
              </a:buClr>
              <a:buSzPts val="1665"/>
              <a:buAutoNum type="arabicPeriod"/>
            </a:pPr>
            <a:r>
              <a:rPr lang="en-US" dirty="0">
                <a:solidFill>
                  <a:schemeClr val="dk1"/>
                </a:solidFill>
              </a:rPr>
              <a:t>Outlier Detection</a:t>
            </a:r>
          </a:p>
          <a:p>
            <a:pPr lvl="0" indent="-334327">
              <a:lnSpc>
                <a:spcPct val="150000"/>
              </a:lnSpc>
              <a:buClr>
                <a:schemeClr val="dk1"/>
              </a:buClr>
              <a:buSzPts val="1665"/>
              <a:buAutoNum type="arabicPeriod"/>
            </a:pPr>
            <a:r>
              <a:rPr lang="en-US" dirty="0">
                <a:solidFill>
                  <a:schemeClr val="dk1"/>
                </a:solidFill>
              </a:rPr>
              <a:t>Data Transformation</a:t>
            </a:r>
          </a:p>
          <a:p>
            <a:pPr marL="0" lvl="0" indent="0" algn="l" rtl="0">
              <a:spcBef>
                <a:spcPts val="0"/>
              </a:spcBef>
              <a:spcAft>
                <a:spcPts val="0"/>
              </a:spcAft>
              <a:buNone/>
            </a:pPr>
            <a:endParaRPr b="1" u="sng" dirty="0">
              <a:solidFill>
                <a:schemeClr val="dk1"/>
              </a:solidFill>
            </a:endParaRPr>
          </a:p>
        </p:txBody>
      </p:sp>
    </p:spTree>
    <p:extLst>
      <p:ext uri="{BB962C8B-B14F-4D97-AF65-F5344CB8AC3E}">
        <p14:creationId xmlns:p14="http://schemas.microsoft.com/office/powerpoint/2010/main" val="1328978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DATA CLEANING TECHNIQUES</a:t>
            </a:r>
            <a:endParaRPr lang="en-US" sz="2400" b="1" dirty="0"/>
          </a:p>
        </p:txBody>
      </p:sp>
      <p:sp>
        <p:nvSpPr>
          <p:cNvPr id="7" name="Google Shape;78;g25723aa1fee_0_36"/>
          <p:cNvSpPr txBox="1">
            <a:spLocks noGrp="1"/>
          </p:cNvSpPr>
          <p:nvPr>
            <p:ph type="body" idx="1"/>
          </p:nvPr>
        </p:nvSpPr>
        <p:spPr>
          <a:xfrm>
            <a:off x="201342" y="749720"/>
            <a:ext cx="8650800" cy="3924600"/>
          </a:xfrm>
          <a:prstGeom prst="rect">
            <a:avLst/>
          </a:prstGeom>
        </p:spPr>
        <p:txBody>
          <a:bodyPr spcFirstLastPara="1" wrap="square" lIns="91425" tIns="91425" rIns="91425" bIns="91425" anchor="t" anchorCtr="0">
            <a:normAutofit/>
          </a:bodyPr>
          <a:lstStyle/>
          <a:p>
            <a:pPr marL="0" lvl="0" indent="0">
              <a:buNone/>
            </a:pPr>
            <a:r>
              <a:rPr lang="en-US" b="1" dirty="0">
                <a:solidFill>
                  <a:schemeClr val="dk1"/>
                </a:solidFill>
              </a:rPr>
              <a:t>Handling Missing Data: </a:t>
            </a:r>
            <a:r>
              <a:rPr lang="en-US" dirty="0">
                <a:solidFill>
                  <a:schemeClr val="dk1"/>
                </a:solidFill>
              </a:rPr>
              <a:t>We use methods like filling or removing to deal with missing values.</a:t>
            </a:r>
          </a:p>
          <a:p>
            <a:pPr marL="0" lvl="0" indent="0">
              <a:buNone/>
            </a:pPr>
            <a:endParaRPr lang="en-US" b="1" dirty="0">
              <a:solidFill>
                <a:schemeClr val="dk1"/>
              </a:solidFill>
            </a:endParaRPr>
          </a:p>
          <a:p>
            <a:pPr marL="0" lvl="0" indent="0">
              <a:buNone/>
            </a:pPr>
            <a:r>
              <a:rPr lang="en-US" b="1" dirty="0">
                <a:solidFill>
                  <a:schemeClr val="dk1"/>
                </a:solidFill>
              </a:rPr>
              <a:t>Outlier Detection:</a:t>
            </a:r>
            <a:r>
              <a:rPr lang="en-US" dirty="0">
                <a:solidFill>
                  <a:schemeClr val="dk1"/>
                </a:solidFill>
              </a:rPr>
              <a:t> Find and address unusual data that can affect analysis or models.</a:t>
            </a:r>
          </a:p>
          <a:p>
            <a:pPr marL="0" lvl="0" indent="0">
              <a:buNone/>
            </a:pPr>
            <a:endParaRPr lang="en-US" b="1" dirty="0">
              <a:solidFill>
                <a:schemeClr val="dk1"/>
              </a:solidFill>
            </a:endParaRPr>
          </a:p>
          <a:p>
            <a:pPr marL="0" lvl="0" indent="0">
              <a:buNone/>
            </a:pPr>
            <a:r>
              <a:rPr lang="en-US" b="1" dirty="0">
                <a:solidFill>
                  <a:schemeClr val="dk1"/>
                </a:solidFill>
              </a:rPr>
              <a:t>Data Standardization: </a:t>
            </a:r>
            <a:r>
              <a:rPr lang="en-US" dirty="0">
                <a:solidFill>
                  <a:schemeClr val="dk1"/>
                </a:solidFill>
              </a:rPr>
              <a:t>Make data consistent for easier analysis and comparison.</a:t>
            </a:r>
          </a:p>
          <a:p>
            <a:pPr marL="0" lvl="0" indent="0">
              <a:buNone/>
            </a:pPr>
            <a:endParaRPr lang="en-US" b="1" dirty="0">
              <a:solidFill>
                <a:schemeClr val="dk1"/>
              </a:solidFill>
            </a:endParaRPr>
          </a:p>
          <a:p>
            <a:pPr marL="0" lvl="0" indent="0">
              <a:buNone/>
            </a:pPr>
            <a:r>
              <a:rPr lang="en-US" b="1" dirty="0">
                <a:solidFill>
                  <a:schemeClr val="dk1"/>
                </a:solidFill>
              </a:rPr>
              <a:t>Data Validation: </a:t>
            </a:r>
            <a:r>
              <a:rPr lang="en-US" dirty="0">
                <a:solidFill>
                  <a:schemeClr val="dk1"/>
                </a:solidFill>
              </a:rPr>
              <a:t>Check data against rules to ensure accuracy and reliability.</a:t>
            </a:r>
          </a:p>
          <a:p>
            <a:pPr marL="0" lvl="0" indent="0" algn="l" rtl="0">
              <a:spcBef>
                <a:spcPts val="0"/>
              </a:spcBef>
              <a:spcAft>
                <a:spcPts val="0"/>
              </a:spcAft>
              <a:buNone/>
            </a:pPr>
            <a:endParaRPr b="1" u="sng" dirty="0">
              <a:solidFill>
                <a:schemeClr val="dk1"/>
              </a:solidFill>
            </a:endParaRPr>
          </a:p>
        </p:txBody>
      </p:sp>
    </p:spTree>
    <p:extLst>
      <p:ext uri="{BB962C8B-B14F-4D97-AF65-F5344CB8AC3E}">
        <p14:creationId xmlns:p14="http://schemas.microsoft.com/office/powerpoint/2010/main" val="4212468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26696" y="945662"/>
            <a:ext cx="8650800" cy="3924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Clr>
                <a:schemeClr val="dk1"/>
              </a:buClr>
              <a:buSzPts val="1665"/>
              <a:buAutoNum type="arabicPeriod"/>
            </a:pPr>
            <a:r>
              <a:rPr lang="en" dirty="0">
                <a:solidFill>
                  <a:schemeClr val="dk1"/>
                </a:solidFill>
              </a:rPr>
              <a:t>Supervised Learning (learning with </a:t>
            </a:r>
            <a:r>
              <a:rPr lang="en" b="1" dirty="0">
                <a:solidFill>
                  <a:srgbClr val="CC0000"/>
                </a:solidFill>
              </a:rPr>
              <a:t>labeled data</a:t>
            </a:r>
            <a:r>
              <a:rPr lang="en" dirty="0">
                <a:solidFill>
                  <a:schemeClr val="dk1"/>
                </a:solidFill>
              </a:rPr>
              <a:t>)</a:t>
            </a:r>
            <a:endParaRPr dirty="0">
              <a:solidFill>
                <a:schemeClr val="dk1"/>
              </a:solidFill>
            </a:endParaRPr>
          </a:p>
          <a:p>
            <a:pPr marL="457200" lvl="0" indent="-334327" algn="l" rtl="0">
              <a:spcBef>
                <a:spcPts val="0"/>
              </a:spcBef>
              <a:spcAft>
                <a:spcPts val="0"/>
              </a:spcAft>
              <a:buClr>
                <a:schemeClr val="dk1"/>
              </a:buClr>
              <a:buSzPts val="1665"/>
              <a:buAutoNum type="arabicPeriod"/>
            </a:pPr>
            <a:r>
              <a:rPr lang="en" dirty="0">
                <a:solidFill>
                  <a:schemeClr val="dk1"/>
                </a:solidFill>
              </a:rPr>
              <a:t>Unsupervised Learning (discover patterns in </a:t>
            </a:r>
            <a:r>
              <a:rPr lang="en" b="1" dirty="0">
                <a:solidFill>
                  <a:srgbClr val="CC0000"/>
                </a:solidFill>
              </a:rPr>
              <a:t>unlabeled data</a:t>
            </a:r>
            <a:r>
              <a:rPr lang="en" dirty="0">
                <a:solidFill>
                  <a:schemeClr val="dk1"/>
                </a:solidFill>
              </a:rPr>
              <a:t>)</a:t>
            </a:r>
            <a:endParaRPr dirty="0">
              <a:solidFill>
                <a:schemeClr val="dk1"/>
              </a:solidFill>
            </a:endParaRPr>
          </a:p>
          <a:p>
            <a:pPr marL="457200" lvl="0" indent="-334327" algn="l" rtl="0">
              <a:spcBef>
                <a:spcPts val="0"/>
              </a:spcBef>
              <a:spcAft>
                <a:spcPts val="0"/>
              </a:spcAft>
              <a:buClr>
                <a:schemeClr val="dk1"/>
              </a:buClr>
              <a:buSzPts val="1665"/>
              <a:buAutoNum type="arabicPeriod"/>
            </a:pPr>
            <a:r>
              <a:rPr lang="en" dirty="0">
                <a:solidFill>
                  <a:schemeClr val="dk1"/>
                </a:solidFill>
              </a:rPr>
              <a:t>Reinforcement learning (learn to act based on</a:t>
            </a:r>
            <a:r>
              <a:rPr lang="en" b="1" dirty="0">
                <a:solidFill>
                  <a:schemeClr val="dk1"/>
                </a:solidFill>
              </a:rPr>
              <a:t> </a:t>
            </a:r>
            <a:r>
              <a:rPr lang="en" b="1" dirty="0">
                <a:solidFill>
                  <a:srgbClr val="CC0000"/>
                </a:solidFill>
              </a:rPr>
              <a:t>feedback/rewards</a:t>
            </a:r>
            <a:r>
              <a:rPr lang="en" dirty="0">
                <a:solidFill>
                  <a:schemeClr val="dk1"/>
                </a:solidFill>
              </a:rPr>
              <a:t>)</a:t>
            </a:r>
            <a:endParaRPr dirty="0">
              <a:solidFill>
                <a:schemeClr val="dk1"/>
              </a:solidFill>
            </a:endParaRPr>
          </a:p>
        </p:txBody>
      </p:sp>
      <p:pic>
        <p:nvPicPr>
          <p:cNvPr id="5" name="Google Shape;77;g1e44a481ae3_0_0"/>
          <p:cNvPicPr preferRelativeResize="0"/>
          <p:nvPr/>
        </p:nvPicPr>
        <p:blipFill rotWithShape="1">
          <a:blip r:embed="rId2">
            <a:alphaModFix/>
          </a:blip>
          <a:srcRect t="10849"/>
          <a:stretch/>
        </p:blipFill>
        <p:spPr>
          <a:xfrm>
            <a:off x="758578" y="2038269"/>
            <a:ext cx="6221999" cy="2797225"/>
          </a:xfrm>
          <a:prstGeom prst="rect">
            <a:avLst/>
          </a:prstGeom>
          <a:noFill/>
          <a:ln>
            <a:noFill/>
          </a:ln>
        </p:spPr>
      </p:pic>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TYPES OF MACHINE LEARNING</a:t>
            </a:r>
            <a:endParaRPr lang="en-US" sz="2400" b="1" dirty="0"/>
          </a:p>
        </p:txBody>
      </p:sp>
    </p:spTree>
    <p:extLst>
      <p:ext uri="{BB962C8B-B14F-4D97-AF65-F5344CB8AC3E}">
        <p14:creationId xmlns:p14="http://schemas.microsoft.com/office/powerpoint/2010/main" val="96539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 SCIKIT-LEARN</a:t>
            </a:r>
            <a:endParaRPr lang="en-US" sz="2400" b="1" dirty="0"/>
          </a:p>
        </p:txBody>
      </p:sp>
      <p:sp>
        <p:nvSpPr>
          <p:cNvPr id="5" name="Google Shape;205;g257541b82f2_0_0"/>
          <p:cNvSpPr txBox="1">
            <a:spLocks noGrp="1"/>
          </p:cNvSpPr>
          <p:nvPr>
            <p:ph type="body" idx="1"/>
          </p:nvPr>
        </p:nvSpPr>
        <p:spPr>
          <a:xfrm>
            <a:off x="257325" y="665744"/>
            <a:ext cx="8650800" cy="3924600"/>
          </a:xfrm>
          <a:prstGeom prst="rect">
            <a:avLst/>
          </a:prstGeom>
        </p:spPr>
        <p:txBody>
          <a:bodyPr spcFirstLastPara="1" wrap="square" lIns="91425" tIns="91425" rIns="91425" bIns="91425" anchor="t" anchorCtr="0">
            <a:normAutofit/>
          </a:bodyPr>
          <a:lstStyle/>
          <a:p>
            <a:pPr marL="0" lvl="0" indent="0">
              <a:buNone/>
            </a:pPr>
            <a:r>
              <a:rPr lang="en-US" dirty="0" err="1">
                <a:solidFill>
                  <a:schemeClr val="dk1"/>
                </a:solidFill>
              </a:rPr>
              <a:t>scikit</a:t>
            </a:r>
            <a:r>
              <a:rPr lang="en-US" dirty="0">
                <a:solidFill>
                  <a:schemeClr val="dk1"/>
                </a:solidFill>
              </a:rPr>
              <a:t>-learn is a popular open-source machine learning library for Python.</a:t>
            </a:r>
          </a:p>
          <a:p>
            <a:pPr marL="0" lvl="0" indent="0">
              <a:buNone/>
            </a:pPr>
            <a:r>
              <a:rPr lang="en-US" dirty="0">
                <a:solidFill>
                  <a:schemeClr val="dk1"/>
                </a:solidFill>
              </a:rPr>
              <a:t>It provides a wide range of tools and algorithms for </a:t>
            </a:r>
            <a:r>
              <a:rPr lang="en-US" b="1" dirty="0">
                <a:solidFill>
                  <a:srgbClr val="CC0000"/>
                </a:solidFill>
              </a:rPr>
              <a:t>classification</a:t>
            </a:r>
            <a:r>
              <a:rPr lang="en-US" dirty="0">
                <a:solidFill>
                  <a:schemeClr val="dk1"/>
                </a:solidFill>
              </a:rPr>
              <a:t>, </a:t>
            </a:r>
            <a:r>
              <a:rPr lang="en-US" b="1" dirty="0">
                <a:solidFill>
                  <a:srgbClr val="CC0000"/>
                </a:solidFill>
              </a:rPr>
              <a:t>regression</a:t>
            </a:r>
            <a:r>
              <a:rPr lang="en-US" dirty="0">
                <a:solidFill>
                  <a:schemeClr val="dk1"/>
                </a:solidFill>
              </a:rPr>
              <a:t>, </a:t>
            </a:r>
            <a:r>
              <a:rPr lang="en-US" b="1" dirty="0">
                <a:solidFill>
                  <a:srgbClr val="CC0000"/>
                </a:solidFill>
              </a:rPr>
              <a:t>clustering</a:t>
            </a:r>
            <a:r>
              <a:rPr lang="en-US" dirty="0">
                <a:solidFill>
                  <a:schemeClr val="dk1"/>
                </a:solidFill>
              </a:rPr>
              <a:t>, and more.</a:t>
            </a:r>
          </a:p>
          <a:p>
            <a:pPr marL="0" lvl="0" indent="0">
              <a:buNone/>
            </a:pPr>
            <a:r>
              <a:rPr lang="en-US" dirty="0">
                <a:solidFill>
                  <a:schemeClr val="dk1"/>
                </a:solidFill>
              </a:rPr>
              <a:t>Features include easy-to-use interfaces, extensive documentation, and integration with other scientific Python libraries.</a:t>
            </a:r>
          </a:p>
          <a:p>
            <a:pPr marL="0" lvl="0" indent="0">
              <a:buNone/>
            </a:pPr>
            <a:endParaRPr lang="en-US" dirty="0">
              <a:solidFill>
                <a:schemeClr val="dk1"/>
              </a:solidFill>
            </a:endParaRPr>
          </a:p>
          <a:p>
            <a:pPr marL="0" lvl="0" indent="0">
              <a:buNone/>
            </a:pPr>
            <a:r>
              <a:rPr lang="en-US" u="sng" dirty="0">
                <a:solidFill>
                  <a:schemeClr val="hlink"/>
                </a:solidFill>
                <a:hlinkClick r:id="rId3"/>
              </a:rPr>
              <a:t>https://scikit-learn.org/stable/</a:t>
            </a:r>
            <a:endParaRPr lang="en-US" dirty="0">
              <a:solidFill>
                <a:schemeClr val="dk1"/>
              </a:solidFill>
            </a:endParaRPr>
          </a:p>
        </p:txBody>
      </p:sp>
    </p:spTree>
    <p:extLst>
      <p:ext uri="{BB962C8B-B14F-4D97-AF65-F5344CB8AC3E}">
        <p14:creationId xmlns:p14="http://schemas.microsoft.com/office/powerpoint/2010/main" val="1628917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 SCIKIT-LEARN</a:t>
            </a:r>
            <a:endParaRPr lang="en-US" sz="2400" b="1" dirty="0"/>
          </a:p>
        </p:txBody>
      </p:sp>
      <p:pic>
        <p:nvPicPr>
          <p:cNvPr id="6" name="Google Shape;99;g1e4d4825d7e_0_1"/>
          <p:cNvPicPr preferRelativeResize="0"/>
          <p:nvPr/>
        </p:nvPicPr>
        <p:blipFill>
          <a:blip r:embed="rId3">
            <a:alphaModFix/>
          </a:blip>
          <a:stretch>
            <a:fillRect/>
          </a:stretch>
        </p:blipFill>
        <p:spPr>
          <a:xfrm>
            <a:off x="152400" y="609599"/>
            <a:ext cx="8839200" cy="4258543"/>
          </a:xfrm>
          <a:prstGeom prst="rect">
            <a:avLst/>
          </a:prstGeom>
          <a:noFill/>
          <a:ln>
            <a:noFill/>
          </a:ln>
        </p:spPr>
      </p:pic>
    </p:spTree>
    <p:extLst>
      <p:ext uri="{BB962C8B-B14F-4D97-AF65-F5344CB8AC3E}">
        <p14:creationId xmlns:p14="http://schemas.microsoft.com/office/powerpoint/2010/main" val="1195692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 </a:t>
            </a:r>
            <a:r>
              <a:rPr lang="en" sz="2400" b="1" dirty="0"/>
              <a:t>Data Splitting: Train and Test Sets</a:t>
            </a:r>
            <a:endParaRPr lang="en-US" sz="2400" b="1" dirty="0"/>
          </a:p>
        </p:txBody>
      </p:sp>
      <p:sp>
        <p:nvSpPr>
          <p:cNvPr id="4" name="Google Shape;105;g258c77eb45d_0_18"/>
          <p:cNvSpPr txBox="1">
            <a:spLocks noGrp="1"/>
          </p:cNvSpPr>
          <p:nvPr>
            <p:ph type="body" idx="1"/>
          </p:nvPr>
        </p:nvSpPr>
        <p:spPr>
          <a:xfrm>
            <a:off x="285318" y="647084"/>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Splitting data into </a:t>
            </a:r>
            <a:r>
              <a:rPr lang="en" b="1" dirty="0">
                <a:solidFill>
                  <a:srgbClr val="CC0000"/>
                </a:solidFill>
              </a:rPr>
              <a:t>training</a:t>
            </a:r>
            <a:r>
              <a:rPr lang="en" dirty="0">
                <a:solidFill>
                  <a:schemeClr val="dk1"/>
                </a:solidFill>
              </a:rPr>
              <a:t> and</a:t>
            </a:r>
            <a:r>
              <a:rPr lang="en" b="1" dirty="0">
                <a:solidFill>
                  <a:srgbClr val="CC0000"/>
                </a:solidFill>
              </a:rPr>
              <a:t> testing sets</a:t>
            </a:r>
            <a:r>
              <a:rPr lang="en" dirty="0">
                <a:solidFill>
                  <a:schemeClr val="dk1"/>
                </a:solidFill>
              </a:rPr>
              <a:t> is crucial for evaluating model performance.</a:t>
            </a:r>
            <a:endParaRPr dirty="0">
              <a:solidFill>
                <a:schemeClr val="dk1"/>
              </a:solidFill>
            </a:endParaRPr>
          </a:p>
          <a:p>
            <a:pPr marL="0" lvl="0" indent="0" algn="l" rtl="0">
              <a:spcBef>
                <a:spcPts val="0"/>
              </a:spcBef>
              <a:spcAft>
                <a:spcPts val="0"/>
              </a:spcAft>
              <a:buNone/>
            </a:pPr>
            <a:r>
              <a:rPr lang="en" dirty="0">
                <a:solidFill>
                  <a:schemeClr val="dk1"/>
                </a:solidFill>
              </a:rPr>
              <a:t>The </a:t>
            </a:r>
            <a:r>
              <a:rPr lang="en" b="1" dirty="0">
                <a:solidFill>
                  <a:srgbClr val="CC0000"/>
                </a:solidFill>
              </a:rPr>
              <a:t>training set</a:t>
            </a:r>
            <a:r>
              <a:rPr lang="en" dirty="0">
                <a:solidFill>
                  <a:schemeClr val="dk1"/>
                </a:solidFill>
              </a:rPr>
              <a:t> is used to build and </a:t>
            </a:r>
            <a:r>
              <a:rPr lang="en" b="1" dirty="0">
                <a:solidFill>
                  <a:srgbClr val="CC0000"/>
                </a:solidFill>
              </a:rPr>
              <a:t>train</a:t>
            </a:r>
            <a:r>
              <a:rPr lang="en" dirty="0">
                <a:solidFill>
                  <a:schemeClr val="dk1"/>
                </a:solidFill>
              </a:rPr>
              <a:t> the classification model.</a:t>
            </a:r>
            <a:endParaRPr dirty="0">
              <a:solidFill>
                <a:schemeClr val="dk1"/>
              </a:solidFill>
            </a:endParaRPr>
          </a:p>
          <a:p>
            <a:pPr marL="0" lvl="0" indent="0" algn="l" rtl="0">
              <a:spcBef>
                <a:spcPts val="0"/>
              </a:spcBef>
              <a:spcAft>
                <a:spcPts val="0"/>
              </a:spcAft>
              <a:buNone/>
            </a:pPr>
            <a:r>
              <a:rPr lang="en" dirty="0">
                <a:solidFill>
                  <a:schemeClr val="dk1"/>
                </a:solidFill>
              </a:rPr>
              <a:t>The </a:t>
            </a:r>
            <a:r>
              <a:rPr lang="en" b="1" dirty="0">
                <a:solidFill>
                  <a:srgbClr val="CC0000"/>
                </a:solidFill>
              </a:rPr>
              <a:t>testing </a:t>
            </a:r>
            <a:r>
              <a:rPr lang="en" dirty="0">
                <a:solidFill>
                  <a:schemeClr val="dk1"/>
                </a:solidFill>
              </a:rPr>
              <a:t>set is used to </a:t>
            </a:r>
            <a:r>
              <a:rPr lang="en" b="1" dirty="0">
                <a:solidFill>
                  <a:srgbClr val="CC0000"/>
                </a:solidFill>
              </a:rPr>
              <a:t>evaluate</a:t>
            </a:r>
            <a:r>
              <a:rPr lang="en" dirty="0">
                <a:solidFill>
                  <a:schemeClr val="dk1"/>
                </a:solidFill>
              </a:rPr>
              <a:t> the model on </a:t>
            </a:r>
            <a:r>
              <a:rPr lang="en" b="1" dirty="0">
                <a:solidFill>
                  <a:srgbClr val="CC0000"/>
                </a:solidFill>
              </a:rPr>
              <a:t>unseen data</a:t>
            </a:r>
            <a:r>
              <a:rPr lang="en" dirty="0">
                <a:solidFill>
                  <a:schemeClr val="dk1"/>
                </a:solidFill>
              </a:rPr>
              <a:t>.</a:t>
            </a:r>
            <a:endParaRPr dirty="0">
              <a:solidFill>
                <a:schemeClr val="dk1"/>
              </a:solidFill>
            </a:endParaRPr>
          </a:p>
        </p:txBody>
      </p:sp>
      <p:pic>
        <p:nvPicPr>
          <p:cNvPr id="5" name="Google Shape;107;g258c77eb45d_0_18"/>
          <p:cNvPicPr preferRelativeResize="0"/>
          <p:nvPr/>
        </p:nvPicPr>
        <p:blipFill>
          <a:blip r:embed="rId3">
            <a:alphaModFix/>
          </a:blip>
          <a:stretch>
            <a:fillRect/>
          </a:stretch>
        </p:blipFill>
        <p:spPr>
          <a:xfrm>
            <a:off x="1878752" y="2170534"/>
            <a:ext cx="4858922" cy="2571750"/>
          </a:xfrm>
          <a:prstGeom prst="rect">
            <a:avLst/>
          </a:prstGeom>
          <a:noFill/>
          <a:ln>
            <a:noFill/>
          </a:ln>
        </p:spPr>
      </p:pic>
    </p:spTree>
    <p:extLst>
      <p:ext uri="{BB962C8B-B14F-4D97-AF65-F5344CB8AC3E}">
        <p14:creationId xmlns:p14="http://schemas.microsoft.com/office/powerpoint/2010/main" val="1098368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DATA VISUALIZATION</a:t>
            </a:r>
            <a:endParaRPr lang="en-US" sz="2400" b="1" dirty="0"/>
          </a:p>
        </p:txBody>
      </p:sp>
      <p:sp>
        <p:nvSpPr>
          <p:cNvPr id="5" name="Google Shape;205;g257541b82f2_0_0"/>
          <p:cNvSpPr txBox="1">
            <a:spLocks noGrp="1"/>
          </p:cNvSpPr>
          <p:nvPr>
            <p:ph type="body" idx="1"/>
          </p:nvPr>
        </p:nvSpPr>
        <p:spPr>
          <a:xfrm>
            <a:off x="257325" y="665744"/>
            <a:ext cx="8650800" cy="392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000000"/>
                </a:solidFill>
              </a:rPr>
              <a:t>Data visualization is the </a:t>
            </a:r>
            <a:r>
              <a:rPr lang="en" b="1" dirty="0">
                <a:solidFill>
                  <a:srgbClr val="CC0000"/>
                </a:solidFill>
              </a:rPr>
              <a:t>graphical representation</a:t>
            </a:r>
            <a:r>
              <a:rPr lang="en" dirty="0">
                <a:solidFill>
                  <a:srgbClr val="000000"/>
                </a:solidFill>
              </a:rPr>
              <a:t> of </a:t>
            </a:r>
            <a:r>
              <a:rPr lang="en" b="1" dirty="0">
                <a:solidFill>
                  <a:srgbClr val="CC0000"/>
                </a:solidFill>
              </a:rPr>
              <a:t>data</a:t>
            </a:r>
            <a:r>
              <a:rPr lang="en" dirty="0">
                <a:solidFill>
                  <a:srgbClr val="000000"/>
                </a:solidFill>
              </a:rPr>
              <a:t> and information. It involves creating visual elements such as </a:t>
            </a:r>
            <a:r>
              <a:rPr lang="en" b="1" dirty="0">
                <a:solidFill>
                  <a:srgbClr val="CC0000"/>
                </a:solidFill>
              </a:rPr>
              <a:t>charts</a:t>
            </a:r>
            <a:r>
              <a:rPr lang="en" dirty="0">
                <a:solidFill>
                  <a:srgbClr val="000000"/>
                </a:solidFill>
              </a:rPr>
              <a:t>, </a:t>
            </a:r>
            <a:r>
              <a:rPr lang="en" b="1" dirty="0">
                <a:solidFill>
                  <a:srgbClr val="CC0000"/>
                </a:solidFill>
              </a:rPr>
              <a:t>graphs</a:t>
            </a:r>
            <a:r>
              <a:rPr lang="en" dirty="0">
                <a:solidFill>
                  <a:srgbClr val="000000"/>
                </a:solidFill>
              </a:rPr>
              <a:t>, and </a:t>
            </a:r>
            <a:r>
              <a:rPr lang="en" b="1" dirty="0">
                <a:solidFill>
                  <a:srgbClr val="CC0000"/>
                </a:solidFill>
              </a:rPr>
              <a:t>maps</a:t>
            </a:r>
            <a:r>
              <a:rPr lang="en" dirty="0">
                <a:solidFill>
                  <a:srgbClr val="000000"/>
                </a:solidFill>
              </a:rPr>
              <a:t> to help people understand </a:t>
            </a:r>
            <a:r>
              <a:rPr lang="en" b="1" dirty="0">
                <a:solidFill>
                  <a:srgbClr val="CC0000"/>
                </a:solidFill>
              </a:rPr>
              <a:t>complex data patterns</a:t>
            </a:r>
            <a:r>
              <a:rPr lang="en" dirty="0">
                <a:solidFill>
                  <a:srgbClr val="000000"/>
                </a:solidFill>
              </a:rPr>
              <a:t>.</a:t>
            </a:r>
            <a:endParaRPr dirty="0">
              <a:solidFill>
                <a:srgbClr val="000000"/>
              </a:solidFill>
            </a:endParaRPr>
          </a:p>
        </p:txBody>
      </p:sp>
      <p:pic>
        <p:nvPicPr>
          <p:cNvPr id="6" name="Google Shape;207;g257541b82f2_0_0"/>
          <p:cNvPicPr preferRelativeResize="0"/>
          <p:nvPr/>
        </p:nvPicPr>
        <p:blipFill>
          <a:blip r:embed="rId3">
            <a:alphaModFix/>
          </a:blip>
          <a:stretch>
            <a:fillRect/>
          </a:stretch>
        </p:blipFill>
        <p:spPr>
          <a:xfrm>
            <a:off x="2154550" y="1800630"/>
            <a:ext cx="4552000" cy="2731200"/>
          </a:xfrm>
          <a:prstGeom prst="rect">
            <a:avLst/>
          </a:prstGeom>
          <a:noFill/>
          <a:ln>
            <a:noFill/>
          </a:ln>
        </p:spPr>
      </p:pic>
    </p:spTree>
    <p:extLst>
      <p:ext uri="{BB962C8B-B14F-4D97-AF65-F5344CB8AC3E}">
        <p14:creationId xmlns:p14="http://schemas.microsoft.com/office/powerpoint/2010/main" val="1185797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DATA VISUALIZATION</a:t>
            </a:r>
            <a:endParaRPr lang="en-US" sz="2400" b="1" dirty="0"/>
          </a:p>
        </p:txBody>
      </p:sp>
      <p:sp>
        <p:nvSpPr>
          <p:cNvPr id="3" name="Rectangle 2"/>
          <p:cNvSpPr/>
          <p:nvPr/>
        </p:nvSpPr>
        <p:spPr>
          <a:xfrm>
            <a:off x="253131" y="822327"/>
            <a:ext cx="4113627" cy="400110"/>
          </a:xfrm>
          <a:prstGeom prst="rect">
            <a:avLst/>
          </a:prstGeom>
        </p:spPr>
        <p:txBody>
          <a:bodyPr wrap="none">
            <a:spAutoFit/>
          </a:bodyPr>
          <a:lstStyle/>
          <a:p>
            <a:r>
              <a:rPr lang="en" sz="2000" b="1" u="sng" dirty="0">
                <a:solidFill>
                  <a:schemeClr val="tx1"/>
                </a:solidFill>
              </a:rPr>
              <a:t>Importance of data Visualization</a:t>
            </a:r>
            <a:endParaRPr lang="en-US" sz="2000" u="sng" dirty="0">
              <a:solidFill>
                <a:schemeClr val="tx1"/>
              </a:solidFill>
            </a:endParaRPr>
          </a:p>
        </p:txBody>
      </p:sp>
      <p:sp>
        <p:nvSpPr>
          <p:cNvPr id="7" name="Google Shape;77;g258990b3369_0_16"/>
          <p:cNvSpPr txBox="1">
            <a:spLocks noGrp="1"/>
          </p:cNvSpPr>
          <p:nvPr>
            <p:ph type="body" idx="1"/>
          </p:nvPr>
        </p:nvSpPr>
        <p:spPr>
          <a:xfrm>
            <a:off x="247994" y="1218900"/>
            <a:ext cx="8650800" cy="3474398"/>
          </a:xfrm>
          <a:prstGeom prst="rect">
            <a:avLst/>
          </a:prstGeom>
        </p:spPr>
        <p:txBody>
          <a:bodyPr spcFirstLastPara="1" wrap="square" lIns="91425" tIns="91425" rIns="91425" bIns="91425" anchor="t" anchorCtr="0">
            <a:normAutofit/>
          </a:bodyPr>
          <a:lstStyle/>
          <a:p>
            <a:pPr marL="457200" lvl="0" indent="-334327" algn="l" rtl="0">
              <a:lnSpc>
                <a:spcPct val="200000"/>
              </a:lnSpc>
              <a:spcBef>
                <a:spcPts val="0"/>
              </a:spcBef>
              <a:spcAft>
                <a:spcPts val="0"/>
              </a:spcAft>
              <a:buClr>
                <a:schemeClr val="dk1"/>
              </a:buClr>
              <a:buSzPts val="1665"/>
              <a:buAutoNum type="arabicPeriod"/>
            </a:pPr>
            <a:r>
              <a:rPr lang="en" dirty="0">
                <a:solidFill>
                  <a:schemeClr val="dk1"/>
                </a:solidFill>
              </a:rPr>
              <a:t>Enhances </a:t>
            </a:r>
            <a:r>
              <a:rPr lang="en" b="1" dirty="0">
                <a:solidFill>
                  <a:srgbClr val="CC0000"/>
                </a:solidFill>
              </a:rPr>
              <a:t>Data Understanding</a:t>
            </a:r>
            <a:endParaRPr b="1" dirty="0">
              <a:solidFill>
                <a:srgbClr val="CC0000"/>
              </a:solidFill>
            </a:endParaRPr>
          </a:p>
          <a:p>
            <a:pPr marL="457200" lvl="0" indent="-334327" algn="l" rtl="0">
              <a:lnSpc>
                <a:spcPct val="200000"/>
              </a:lnSpc>
              <a:spcBef>
                <a:spcPts val="0"/>
              </a:spcBef>
              <a:spcAft>
                <a:spcPts val="0"/>
              </a:spcAft>
              <a:buClr>
                <a:schemeClr val="dk1"/>
              </a:buClr>
              <a:buSzPts val="1665"/>
              <a:buAutoNum type="arabicPeriod"/>
            </a:pPr>
            <a:r>
              <a:rPr lang="en" dirty="0">
                <a:solidFill>
                  <a:schemeClr val="dk1"/>
                </a:solidFill>
              </a:rPr>
              <a:t>Identification of </a:t>
            </a:r>
            <a:r>
              <a:rPr lang="en" b="1" dirty="0">
                <a:solidFill>
                  <a:srgbClr val="CC0000"/>
                </a:solidFill>
              </a:rPr>
              <a:t>Patterns</a:t>
            </a:r>
            <a:r>
              <a:rPr lang="en" dirty="0">
                <a:solidFill>
                  <a:schemeClr val="dk1"/>
                </a:solidFill>
              </a:rPr>
              <a:t> and </a:t>
            </a:r>
            <a:r>
              <a:rPr lang="en" b="1" dirty="0">
                <a:solidFill>
                  <a:srgbClr val="CC0000"/>
                </a:solidFill>
              </a:rPr>
              <a:t>Trends</a:t>
            </a:r>
            <a:endParaRPr b="1" dirty="0">
              <a:solidFill>
                <a:srgbClr val="CC0000"/>
              </a:solidFill>
            </a:endParaRPr>
          </a:p>
          <a:p>
            <a:pPr marL="457200" lvl="0" indent="-334327" algn="l" rtl="0">
              <a:lnSpc>
                <a:spcPct val="200000"/>
              </a:lnSpc>
              <a:spcBef>
                <a:spcPts val="0"/>
              </a:spcBef>
              <a:spcAft>
                <a:spcPts val="0"/>
              </a:spcAft>
              <a:buClr>
                <a:schemeClr val="dk1"/>
              </a:buClr>
              <a:buSzPts val="1665"/>
              <a:buAutoNum type="arabicPeriod"/>
            </a:pPr>
            <a:r>
              <a:rPr lang="en" dirty="0">
                <a:solidFill>
                  <a:schemeClr val="dk1"/>
                </a:solidFill>
              </a:rPr>
              <a:t>Quick </a:t>
            </a:r>
            <a:r>
              <a:rPr lang="en" b="1" dirty="0">
                <a:solidFill>
                  <a:srgbClr val="CC0000"/>
                </a:solidFill>
              </a:rPr>
              <a:t>Problem Identification</a:t>
            </a:r>
            <a:endParaRPr b="1" dirty="0">
              <a:solidFill>
                <a:srgbClr val="CC0000"/>
              </a:solidFill>
            </a:endParaRPr>
          </a:p>
          <a:p>
            <a:pPr marL="457200" lvl="0" indent="-334327" algn="l" rtl="0">
              <a:lnSpc>
                <a:spcPct val="200000"/>
              </a:lnSpc>
              <a:spcBef>
                <a:spcPts val="0"/>
              </a:spcBef>
              <a:spcAft>
                <a:spcPts val="0"/>
              </a:spcAft>
              <a:buClr>
                <a:schemeClr val="dk1"/>
              </a:buClr>
              <a:buSzPts val="1665"/>
              <a:buAutoNum type="arabicPeriod"/>
            </a:pPr>
            <a:r>
              <a:rPr lang="en" dirty="0">
                <a:solidFill>
                  <a:schemeClr val="dk1"/>
                </a:solidFill>
              </a:rPr>
              <a:t>Narrative Building</a:t>
            </a:r>
            <a:endParaRPr dirty="0">
              <a:solidFill>
                <a:schemeClr val="dk1"/>
              </a:solidFill>
            </a:endParaRPr>
          </a:p>
        </p:txBody>
      </p:sp>
    </p:spTree>
    <p:extLst>
      <p:ext uri="{BB962C8B-B14F-4D97-AF65-F5344CB8AC3E}">
        <p14:creationId xmlns:p14="http://schemas.microsoft.com/office/powerpoint/2010/main" val="2888693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Interquartile Range (IQR)</a:t>
            </a:r>
            <a:endParaRPr lang="en-US" sz="2400" b="1" dirty="0"/>
          </a:p>
        </p:txBody>
      </p:sp>
      <p:sp>
        <p:nvSpPr>
          <p:cNvPr id="7" name="Google Shape;77;g258990b3369_0_16"/>
          <p:cNvSpPr txBox="1">
            <a:spLocks noGrp="1"/>
          </p:cNvSpPr>
          <p:nvPr>
            <p:ph type="body" idx="1"/>
          </p:nvPr>
        </p:nvSpPr>
        <p:spPr>
          <a:xfrm>
            <a:off x="247994" y="677725"/>
            <a:ext cx="8650800" cy="3474398"/>
          </a:xfrm>
          <a:prstGeom prst="rect">
            <a:avLst/>
          </a:prstGeom>
        </p:spPr>
        <p:txBody>
          <a:bodyPr spcFirstLastPara="1" wrap="square" lIns="91425" tIns="91425" rIns="91425" bIns="91425" anchor="t" anchorCtr="0">
            <a:normAutofit/>
          </a:bodyPr>
          <a:lstStyle/>
          <a:p>
            <a:pPr marL="0" lvl="0" indent="0">
              <a:lnSpc>
                <a:spcPct val="130000"/>
              </a:lnSpc>
              <a:buSzPts val="1665"/>
              <a:buNone/>
            </a:pPr>
            <a:r>
              <a:rPr lang="en-US" dirty="0">
                <a:solidFill>
                  <a:schemeClr val="dk1"/>
                </a:solidFill>
              </a:rPr>
              <a:t>The IQR represents the difference between the first and third quartiles(Q1 and Q3).</a:t>
            </a:r>
          </a:p>
          <a:p>
            <a:pPr marL="0" lvl="0" indent="0">
              <a:lnSpc>
                <a:spcPct val="130000"/>
              </a:lnSpc>
              <a:buSzPts val="1665"/>
              <a:buNone/>
            </a:pPr>
            <a:r>
              <a:rPr lang="en-US" dirty="0">
                <a:solidFill>
                  <a:schemeClr val="dk1"/>
                </a:solidFill>
              </a:rPr>
              <a:t>It indicates the spread of the middle 50% of the data</a:t>
            </a:r>
            <a:r>
              <a:rPr lang="en-US" dirty="0" smtClean="0">
                <a:solidFill>
                  <a:schemeClr val="dk1"/>
                </a:solidFill>
              </a:rPr>
              <a:t>.</a:t>
            </a:r>
          </a:p>
          <a:p>
            <a:pPr marL="0" lvl="0" indent="0">
              <a:lnSpc>
                <a:spcPct val="130000"/>
              </a:lnSpc>
              <a:buSzPts val="1665"/>
              <a:buNone/>
            </a:pPr>
            <a:endParaRPr lang="en-US" dirty="0">
              <a:solidFill>
                <a:schemeClr val="dk1"/>
              </a:solidFill>
            </a:endParaRPr>
          </a:p>
          <a:p>
            <a:pPr marL="0" indent="0">
              <a:lnSpc>
                <a:spcPct val="130000"/>
              </a:lnSpc>
              <a:buSzPts val="1665"/>
              <a:buNone/>
            </a:pPr>
            <a:r>
              <a:rPr lang="en-US" dirty="0" smtClean="0">
                <a:solidFill>
                  <a:schemeClr val="dk1"/>
                </a:solidFill>
              </a:rPr>
              <a:t>			</a:t>
            </a:r>
            <a:r>
              <a:rPr lang="en-US" b="1" dirty="0">
                <a:solidFill>
                  <a:srgbClr val="CC0000"/>
                </a:solidFill>
              </a:rPr>
              <a:t>Formula: IQR = Q3 - </a:t>
            </a:r>
            <a:r>
              <a:rPr lang="en-US" b="1" dirty="0" smtClean="0">
                <a:solidFill>
                  <a:srgbClr val="CC0000"/>
                </a:solidFill>
              </a:rPr>
              <a:t>Q1</a:t>
            </a:r>
          </a:p>
          <a:p>
            <a:pPr marL="0" indent="0">
              <a:lnSpc>
                <a:spcPct val="130000"/>
              </a:lnSpc>
              <a:buSzPts val="1665"/>
              <a:buNone/>
            </a:pPr>
            <a:endParaRPr lang="en-US" b="1" dirty="0">
              <a:solidFill>
                <a:srgbClr val="CC0000"/>
              </a:solidFill>
            </a:endParaRPr>
          </a:p>
          <a:p>
            <a:pPr marL="0" lvl="0" indent="0">
              <a:lnSpc>
                <a:spcPct val="130000"/>
              </a:lnSpc>
              <a:buSzPts val="1665"/>
              <a:buNone/>
            </a:pPr>
            <a:r>
              <a:rPr lang="en" b="1" u="sng" dirty="0" smtClean="0">
                <a:solidFill>
                  <a:schemeClr val="tx1"/>
                </a:solidFill>
              </a:rPr>
              <a:t>Interpretation </a:t>
            </a:r>
            <a:r>
              <a:rPr lang="en" b="1" u="sng" dirty="0">
                <a:solidFill>
                  <a:schemeClr val="tx1"/>
                </a:solidFill>
              </a:rPr>
              <a:t>of the </a:t>
            </a:r>
            <a:r>
              <a:rPr lang="en" b="1" u="sng" dirty="0" smtClean="0">
                <a:solidFill>
                  <a:schemeClr val="tx1"/>
                </a:solidFill>
              </a:rPr>
              <a:t>IQR</a:t>
            </a:r>
          </a:p>
          <a:p>
            <a:pPr marL="0" lvl="0" indent="0">
              <a:lnSpc>
                <a:spcPct val="130000"/>
              </a:lnSpc>
              <a:buSzPts val="1665"/>
              <a:buNone/>
            </a:pPr>
            <a:r>
              <a:rPr lang="en-US" dirty="0">
                <a:solidFill>
                  <a:schemeClr val="dk1"/>
                </a:solidFill>
              </a:rPr>
              <a:t>The IQR provides information about the </a:t>
            </a:r>
            <a:r>
              <a:rPr lang="en-US" b="1" dirty="0">
                <a:solidFill>
                  <a:srgbClr val="CC0000"/>
                </a:solidFill>
              </a:rPr>
              <a:t>spread</a:t>
            </a:r>
            <a:r>
              <a:rPr lang="en-US" dirty="0">
                <a:solidFill>
                  <a:schemeClr val="dk1"/>
                </a:solidFill>
              </a:rPr>
              <a:t> and </a:t>
            </a:r>
            <a:r>
              <a:rPr lang="en-US" b="1" dirty="0">
                <a:solidFill>
                  <a:srgbClr val="CC0000"/>
                </a:solidFill>
              </a:rPr>
              <a:t>variability</a:t>
            </a:r>
            <a:r>
              <a:rPr lang="en-US" dirty="0">
                <a:solidFill>
                  <a:schemeClr val="dk1"/>
                </a:solidFill>
              </a:rPr>
              <a:t> of the data.</a:t>
            </a:r>
          </a:p>
          <a:p>
            <a:pPr marL="0" lvl="0" indent="0">
              <a:lnSpc>
                <a:spcPct val="130000"/>
              </a:lnSpc>
              <a:buSzPts val="1665"/>
              <a:buNone/>
            </a:pPr>
            <a:r>
              <a:rPr lang="en-US" dirty="0">
                <a:solidFill>
                  <a:schemeClr val="dk1"/>
                </a:solidFill>
              </a:rPr>
              <a:t>A</a:t>
            </a:r>
            <a:r>
              <a:rPr lang="en-US" b="1" dirty="0">
                <a:solidFill>
                  <a:srgbClr val="CC0000"/>
                </a:solidFill>
              </a:rPr>
              <a:t> larger</a:t>
            </a:r>
            <a:r>
              <a:rPr lang="en-US" dirty="0">
                <a:solidFill>
                  <a:schemeClr val="dk1"/>
                </a:solidFill>
              </a:rPr>
              <a:t> </a:t>
            </a:r>
            <a:r>
              <a:rPr lang="en-US" b="1" dirty="0">
                <a:solidFill>
                  <a:srgbClr val="CC0000"/>
                </a:solidFill>
              </a:rPr>
              <a:t>IQR </a:t>
            </a:r>
            <a:r>
              <a:rPr lang="en-US" dirty="0">
                <a:solidFill>
                  <a:schemeClr val="dk1"/>
                </a:solidFill>
              </a:rPr>
              <a:t>indicates a </a:t>
            </a:r>
            <a:r>
              <a:rPr lang="en-US" b="1" dirty="0">
                <a:solidFill>
                  <a:srgbClr val="CC0000"/>
                </a:solidFill>
              </a:rPr>
              <a:t>greater spread</a:t>
            </a:r>
            <a:r>
              <a:rPr lang="en-US" dirty="0">
                <a:solidFill>
                  <a:schemeClr val="dk1"/>
                </a:solidFill>
              </a:rPr>
              <a:t> and more variability in the dataset.</a:t>
            </a:r>
          </a:p>
          <a:p>
            <a:pPr marL="0" lvl="0" indent="0">
              <a:lnSpc>
                <a:spcPct val="130000"/>
              </a:lnSpc>
              <a:buSzPts val="1665"/>
              <a:buNone/>
            </a:pPr>
            <a:r>
              <a:rPr lang="en-US" dirty="0">
                <a:solidFill>
                  <a:schemeClr val="dk1"/>
                </a:solidFill>
              </a:rPr>
              <a:t>Conversely, a </a:t>
            </a:r>
            <a:r>
              <a:rPr lang="en-US" b="1" dirty="0">
                <a:solidFill>
                  <a:srgbClr val="CC0000"/>
                </a:solidFill>
              </a:rPr>
              <a:t>smaller IQR</a:t>
            </a:r>
            <a:r>
              <a:rPr lang="en-US" dirty="0">
                <a:solidFill>
                  <a:schemeClr val="dk1"/>
                </a:solidFill>
              </a:rPr>
              <a:t> suggests a </a:t>
            </a:r>
            <a:r>
              <a:rPr lang="en-US" b="1" dirty="0">
                <a:solidFill>
                  <a:srgbClr val="CC0000"/>
                </a:solidFill>
              </a:rPr>
              <a:t>less spread</a:t>
            </a:r>
            <a:r>
              <a:rPr lang="en-US" dirty="0">
                <a:solidFill>
                  <a:schemeClr val="dk1"/>
                </a:solidFill>
              </a:rPr>
              <a:t> and less variability.</a:t>
            </a:r>
          </a:p>
          <a:p>
            <a:pPr marL="2286000" lvl="0" indent="457200">
              <a:lnSpc>
                <a:spcPct val="130000"/>
              </a:lnSpc>
              <a:buSzPts val="1665"/>
              <a:buNone/>
            </a:pPr>
            <a:endParaRPr lang="en-US" b="1" dirty="0">
              <a:solidFill>
                <a:srgbClr val="CC0000"/>
              </a:solidFill>
            </a:endParaRPr>
          </a:p>
        </p:txBody>
      </p:sp>
    </p:spTree>
    <p:extLst>
      <p:ext uri="{BB962C8B-B14F-4D97-AF65-F5344CB8AC3E}">
        <p14:creationId xmlns:p14="http://schemas.microsoft.com/office/powerpoint/2010/main" val="2926711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Correlation Analysis</a:t>
            </a:r>
            <a:endParaRPr lang="en-US" sz="2400" b="1" dirty="0"/>
          </a:p>
        </p:txBody>
      </p:sp>
      <p:sp>
        <p:nvSpPr>
          <p:cNvPr id="7" name="Google Shape;77;g258990b3369_0_16"/>
          <p:cNvSpPr txBox="1">
            <a:spLocks noGrp="1"/>
          </p:cNvSpPr>
          <p:nvPr>
            <p:ph type="body" idx="1"/>
          </p:nvPr>
        </p:nvSpPr>
        <p:spPr>
          <a:xfrm>
            <a:off x="247994" y="677725"/>
            <a:ext cx="8650800" cy="3474398"/>
          </a:xfrm>
          <a:prstGeom prst="rect">
            <a:avLst/>
          </a:prstGeom>
        </p:spPr>
        <p:txBody>
          <a:bodyPr spcFirstLastPara="1" wrap="square" lIns="91425" tIns="91425" rIns="91425" bIns="91425" anchor="t" anchorCtr="0">
            <a:normAutofit/>
          </a:bodyPr>
          <a:lstStyle/>
          <a:p>
            <a:pPr marL="0" lvl="0" indent="0">
              <a:buNone/>
            </a:pPr>
            <a:r>
              <a:rPr lang="en-US" dirty="0">
                <a:solidFill>
                  <a:schemeClr val="dk1"/>
                </a:solidFill>
              </a:rPr>
              <a:t>Correlation analysis is used to determine the </a:t>
            </a:r>
            <a:r>
              <a:rPr lang="en-US" b="1" dirty="0">
                <a:solidFill>
                  <a:srgbClr val="CC0000"/>
                </a:solidFill>
              </a:rPr>
              <a:t>relationship</a:t>
            </a:r>
            <a:r>
              <a:rPr lang="en-US" dirty="0">
                <a:solidFill>
                  <a:schemeClr val="dk1"/>
                </a:solidFill>
              </a:rPr>
              <a:t> between</a:t>
            </a:r>
            <a:r>
              <a:rPr lang="en-US" b="1" dirty="0">
                <a:solidFill>
                  <a:srgbClr val="CC0000"/>
                </a:solidFill>
              </a:rPr>
              <a:t> two</a:t>
            </a:r>
            <a:r>
              <a:rPr lang="en-US" dirty="0">
                <a:solidFill>
                  <a:schemeClr val="dk1"/>
                </a:solidFill>
              </a:rPr>
              <a:t> or </a:t>
            </a:r>
            <a:r>
              <a:rPr lang="en-US" b="1" dirty="0">
                <a:solidFill>
                  <a:srgbClr val="CC0000"/>
                </a:solidFill>
              </a:rPr>
              <a:t>more</a:t>
            </a:r>
            <a:r>
              <a:rPr lang="en-US" dirty="0">
                <a:solidFill>
                  <a:schemeClr val="dk1"/>
                </a:solidFill>
              </a:rPr>
              <a:t> </a:t>
            </a:r>
            <a:r>
              <a:rPr lang="en-US" b="1" dirty="0">
                <a:solidFill>
                  <a:srgbClr val="CC0000"/>
                </a:solidFill>
              </a:rPr>
              <a:t>variables </a:t>
            </a:r>
            <a:r>
              <a:rPr lang="en-US" dirty="0">
                <a:solidFill>
                  <a:schemeClr val="dk1"/>
                </a:solidFill>
              </a:rPr>
              <a:t>in a dataset. It helps us understand how </a:t>
            </a:r>
            <a:r>
              <a:rPr lang="en-US" b="1" dirty="0">
                <a:solidFill>
                  <a:srgbClr val="CC0000"/>
                </a:solidFill>
              </a:rPr>
              <a:t>changes</a:t>
            </a:r>
            <a:r>
              <a:rPr lang="en-US" dirty="0">
                <a:solidFill>
                  <a:schemeClr val="dk1"/>
                </a:solidFill>
              </a:rPr>
              <a:t> in one variable </a:t>
            </a:r>
            <a:r>
              <a:rPr lang="en-US" b="1" dirty="0">
                <a:solidFill>
                  <a:srgbClr val="CC0000"/>
                </a:solidFill>
              </a:rPr>
              <a:t>affect</a:t>
            </a:r>
            <a:r>
              <a:rPr lang="en-US" dirty="0">
                <a:solidFill>
                  <a:schemeClr val="dk1"/>
                </a:solidFill>
              </a:rPr>
              <a:t> </a:t>
            </a:r>
            <a:r>
              <a:rPr lang="en-US" b="1" dirty="0">
                <a:solidFill>
                  <a:srgbClr val="CC0000"/>
                </a:solidFill>
              </a:rPr>
              <a:t>another variable</a:t>
            </a:r>
            <a:r>
              <a:rPr lang="en-US" dirty="0" smtClean="0">
                <a:solidFill>
                  <a:schemeClr val="dk1"/>
                </a:solidFill>
              </a:rPr>
              <a:t>.</a:t>
            </a:r>
          </a:p>
          <a:p>
            <a:pPr marL="0" lvl="0" indent="0">
              <a:buNone/>
            </a:pPr>
            <a:endParaRPr lang="en-US" dirty="0">
              <a:solidFill>
                <a:schemeClr val="dk1"/>
              </a:solidFill>
            </a:endParaRPr>
          </a:p>
          <a:p>
            <a:pPr marL="0" lvl="0" indent="0">
              <a:buNone/>
            </a:pPr>
            <a:r>
              <a:rPr lang="en" b="1" u="sng" dirty="0">
                <a:solidFill>
                  <a:schemeClr val="tx1"/>
                </a:solidFill>
              </a:rPr>
              <a:t>Interpreting Correlation </a:t>
            </a:r>
            <a:r>
              <a:rPr lang="en" b="1" u="sng" dirty="0" smtClean="0">
                <a:solidFill>
                  <a:schemeClr val="tx1"/>
                </a:solidFill>
              </a:rPr>
              <a:t>Values</a:t>
            </a:r>
          </a:p>
          <a:p>
            <a:pPr marL="0" lvl="0" indent="0">
              <a:buNone/>
            </a:pPr>
            <a:endParaRPr lang="en-US" b="1" dirty="0">
              <a:solidFill>
                <a:srgbClr val="CC0000"/>
              </a:solidFill>
            </a:endParaRPr>
          </a:p>
          <a:p>
            <a:pPr lvl="0" indent="-334327">
              <a:buClr>
                <a:schemeClr val="dk1"/>
              </a:buClr>
              <a:buSzPts val="1665"/>
            </a:pPr>
            <a:r>
              <a:rPr lang="en-US" dirty="0">
                <a:solidFill>
                  <a:schemeClr val="dk1"/>
                </a:solidFill>
              </a:rPr>
              <a:t>Correlation values close to </a:t>
            </a:r>
            <a:r>
              <a:rPr lang="en-US" b="1" dirty="0">
                <a:solidFill>
                  <a:srgbClr val="CC0000"/>
                </a:solidFill>
              </a:rPr>
              <a:t>+1</a:t>
            </a:r>
            <a:r>
              <a:rPr lang="en-US" dirty="0">
                <a:solidFill>
                  <a:schemeClr val="dk1"/>
                </a:solidFill>
              </a:rPr>
              <a:t> or </a:t>
            </a:r>
            <a:r>
              <a:rPr lang="en-US" b="1" dirty="0">
                <a:solidFill>
                  <a:srgbClr val="CC0000"/>
                </a:solidFill>
              </a:rPr>
              <a:t>-1 </a:t>
            </a:r>
            <a:r>
              <a:rPr lang="en-US" dirty="0">
                <a:solidFill>
                  <a:schemeClr val="dk1"/>
                </a:solidFill>
              </a:rPr>
              <a:t>indicate a</a:t>
            </a:r>
            <a:r>
              <a:rPr lang="en-US" b="1" dirty="0">
                <a:solidFill>
                  <a:srgbClr val="CC0000"/>
                </a:solidFill>
              </a:rPr>
              <a:t> strong relationship</a:t>
            </a:r>
            <a:r>
              <a:rPr lang="en-US" dirty="0">
                <a:solidFill>
                  <a:schemeClr val="dk1"/>
                </a:solidFill>
              </a:rPr>
              <a:t>.</a:t>
            </a:r>
          </a:p>
          <a:p>
            <a:pPr lvl="0" indent="-334327">
              <a:buClr>
                <a:schemeClr val="dk1"/>
              </a:buClr>
              <a:buSzPts val="1665"/>
            </a:pPr>
            <a:r>
              <a:rPr lang="en-US" dirty="0">
                <a:solidFill>
                  <a:schemeClr val="dk1"/>
                </a:solidFill>
              </a:rPr>
              <a:t>Correlation values close to </a:t>
            </a:r>
            <a:r>
              <a:rPr lang="en-US" b="1" dirty="0">
                <a:solidFill>
                  <a:srgbClr val="CC0000"/>
                </a:solidFill>
              </a:rPr>
              <a:t>0</a:t>
            </a:r>
            <a:r>
              <a:rPr lang="en-US" dirty="0">
                <a:solidFill>
                  <a:schemeClr val="dk1"/>
                </a:solidFill>
              </a:rPr>
              <a:t> indicate a</a:t>
            </a:r>
            <a:r>
              <a:rPr lang="en-US" b="1" dirty="0">
                <a:solidFill>
                  <a:srgbClr val="CC0000"/>
                </a:solidFill>
              </a:rPr>
              <a:t> weak</a:t>
            </a:r>
            <a:r>
              <a:rPr lang="en-US" dirty="0">
                <a:solidFill>
                  <a:schemeClr val="dk1"/>
                </a:solidFill>
              </a:rPr>
              <a:t> or </a:t>
            </a:r>
            <a:r>
              <a:rPr lang="en-US" b="1" dirty="0">
                <a:solidFill>
                  <a:srgbClr val="CC0000"/>
                </a:solidFill>
                <a:highlight>
                  <a:schemeClr val="lt1"/>
                </a:highlight>
              </a:rPr>
              <a:t>no relationship</a:t>
            </a:r>
            <a:r>
              <a:rPr lang="en-US" dirty="0">
                <a:solidFill>
                  <a:schemeClr val="dk1"/>
                </a:solidFill>
              </a:rPr>
              <a:t>.</a:t>
            </a:r>
          </a:p>
          <a:p>
            <a:pPr lvl="0" indent="-334327">
              <a:buClr>
                <a:schemeClr val="dk1"/>
              </a:buClr>
              <a:buSzPts val="1665"/>
            </a:pPr>
            <a:r>
              <a:rPr lang="en-US" dirty="0">
                <a:solidFill>
                  <a:schemeClr val="dk1"/>
                </a:solidFill>
              </a:rPr>
              <a:t>The magnitude of the correlation value represents the strength of the relationship.</a:t>
            </a:r>
          </a:p>
          <a:p>
            <a:pPr marL="0" lvl="0" indent="0">
              <a:buNone/>
            </a:pPr>
            <a:endParaRPr lang="en-US" b="1" u="sng" dirty="0">
              <a:solidFill>
                <a:schemeClr val="tx1"/>
              </a:solidFill>
            </a:endParaRPr>
          </a:p>
        </p:txBody>
      </p:sp>
    </p:spTree>
    <p:extLst>
      <p:ext uri="{BB962C8B-B14F-4D97-AF65-F5344CB8AC3E}">
        <p14:creationId xmlns:p14="http://schemas.microsoft.com/office/powerpoint/2010/main" val="213015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Correlation Analysis</a:t>
            </a:r>
            <a:endParaRPr lang="en-US" sz="2400" b="1" dirty="0"/>
          </a:p>
        </p:txBody>
      </p:sp>
      <p:sp>
        <p:nvSpPr>
          <p:cNvPr id="7" name="Google Shape;77;g258990b3369_0_16"/>
          <p:cNvSpPr txBox="1">
            <a:spLocks noGrp="1"/>
          </p:cNvSpPr>
          <p:nvPr>
            <p:ph type="body" idx="1"/>
          </p:nvPr>
        </p:nvSpPr>
        <p:spPr>
          <a:xfrm>
            <a:off x="247994" y="677725"/>
            <a:ext cx="8650800" cy="4034234"/>
          </a:xfrm>
          <a:prstGeom prst="rect">
            <a:avLst/>
          </a:prstGeom>
        </p:spPr>
        <p:txBody>
          <a:bodyPr spcFirstLastPara="1" wrap="square" lIns="91425" tIns="91425" rIns="91425" bIns="91425" anchor="t" anchorCtr="0">
            <a:normAutofit fontScale="92500" lnSpcReduction="10000"/>
          </a:bodyPr>
          <a:lstStyle/>
          <a:p>
            <a:pPr marL="0" lvl="0" indent="0">
              <a:buNone/>
            </a:pPr>
            <a:r>
              <a:rPr lang="en" b="1" u="sng" dirty="0">
                <a:solidFill>
                  <a:schemeClr val="tx1"/>
                </a:solidFill>
              </a:rPr>
              <a:t>Examples of Correlation Interpretation</a:t>
            </a:r>
            <a:r>
              <a:rPr lang="en" b="1" u="sng" dirty="0" smtClean="0">
                <a:solidFill>
                  <a:schemeClr val="tx1"/>
                </a:solidFill>
              </a:rPr>
              <a:t>:</a:t>
            </a:r>
          </a:p>
          <a:p>
            <a:pPr marL="0" lvl="0" indent="0">
              <a:buNone/>
            </a:pPr>
            <a:endParaRPr lang="en-US" b="1" u="sng" dirty="0" smtClean="0">
              <a:solidFill>
                <a:schemeClr val="tx1"/>
              </a:solidFill>
            </a:endParaRPr>
          </a:p>
          <a:p>
            <a:pPr marL="0" lvl="0" indent="0">
              <a:buNone/>
            </a:pPr>
            <a:r>
              <a:rPr lang="en-US" b="1" dirty="0" smtClean="0">
                <a:solidFill>
                  <a:schemeClr val="dk1"/>
                </a:solidFill>
              </a:rPr>
              <a:t>Correlation </a:t>
            </a:r>
            <a:r>
              <a:rPr lang="en-US" b="1" dirty="0">
                <a:solidFill>
                  <a:schemeClr val="dk1"/>
                </a:solidFill>
              </a:rPr>
              <a:t>coefficient = +0.9:</a:t>
            </a:r>
            <a:endParaRPr lang="en-US" dirty="0">
              <a:solidFill>
                <a:schemeClr val="dk1"/>
              </a:solidFill>
            </a:endParaRPr>
          </a:p>
          <a:p>
            <a:pPr marL="0" lvl="0" indent="0">
              <a:buNone/>
            </a:pPr>
            <a:r>
              <a:rPr lang="en-US" dirty="0">
                <a:solidFill>
                  <a:schemeClr val="dk1"/>
                </a:solidFill>
              </a:rPr>
              <a:t>There is a strong positive relationship between variables.</a:t>
            </a:r>
          </a:p>
          <a:p>
            <a:pPr marL="0" lvl="0" indent="0">
              <a:buNone/>
            </a:pPr>
            <a:r>
              <a:rPr lang="en-US" dirty="0">
                <a:solidFill>
                  <a:schemeClr val="dk1"/>
                </a:solidFill>
              </a:rPr>
              <a:t>As one variable increases, the other variable tends to increase proportionally.</a:t>
            </a:r>
          </a:p>
          <a:p>
            <a:pPr marL="0" lvl="0" indent="0">
              <a:buNone/>
            </a:pPr>
            <a:endParaRPr lang="en-US" dirty="0">
              <a:solidFill>
                <a:schemeClr val="dk1"/>
              </a:solidFill>
            </a:endParaRPr>
          </a:p>
          <a:p>
            <a:pPr marL="0" lvl="0" indent="0">
              <a:buNone/>
            </a:pPr>
            <a:r>
              <a:rPr lang="en-US" b="1" dirty="0">
                <a:solidFill>
                  <a:schemeClr val="dk1"/>
                </a:solidFill>
              </a:rPr>
              <a:t>Correlation coefficient = -0.6:</a:t>
            </a:r>
            <a:endParaRPr lang="en-US" dirty="0">
              <a:solidFill>
                <a:schemeClr val="dk1"/>
              </a:solidFill>
            </a:endParaRPr>
          </a:p>
          <a:p>
            <a:pPr marL="0" lvl="0" indent="0">
              <a:buNone/>
            </a:pPr>
            <a:r>
              <a:rPr lang="en-US" dirty="0">
                <a:solidFill>
                  <a:schemeClr val="dk1"/>
                </a:solidFill>
              </a:rPr>
              <a:t>There is a moderate negative relationship between variables.</a:t>
            </a:r>
          </a:p>
          <a:p>
            <a:pPr marL="0" lvl="0" indent="0">
              <a:buNone/>
            </a:pPr>
            <a:r>
              <a:rPr lang="en-US" dirty="0">
                <a:solidFill>
                  <a:schemeClr val="dk1"/>
                </a:solidFill>
              </a:rPr>
              <a:t>As one variable increases, the other variable tends to decrease, but not as strongly as in a strong negative correlation.</a:t>
            </a:r>
          </a:p>
          <a:p>
            <a:pPr marL="0" lvl="0" indent="0">
              <a:buNone/>
            </a:pPr>
            <a:endParaRPr lang="en-US" dirty="0">
              <a:solidFill>
                <a:schemeClr val="dk1"/>
              </a:solidFill>
            </a:endParaRPr>
          </a:p>
          <a:p>
            <a:pPr marL="0" lvl="0" indent="0">
              <a:buNone/>
            </a:pPr>
            <a:r>
              <a:rPr lang="en-US" b="1" dirty="0">
                <a:solidFill>
                  <a:schemeClr val="dk1"/>
                </a:solidFill>
              </a:rPr>
              <a:t>Correlation coefficient = +0.2:</a:t>
            </a:r>
          </a:p>
          <a:p>
            <a:pPr marL="0" lvl="0" indent="0">
              <a:buNone/>
            </a:pPr>
            <a:r>
              <a:rPr lang="en-US" dirty="0">
                <a:solidFill>
                  <a:schemeClr val="dk1"/>
                </a:solidFill>
              </a:rPr>
              <a:t>There is a weak positive relationship between variables.</a:t>
            </a:r>
          </a:p>
          <a:p>
            <a:pPr marL="0" lvl="0" indent="0">
              <a:buNone/>
            </a:pPr>
            <a:r>
              <a:rPr lang="en-US" dirty="0">
                <a:solidFill>
                  <a:schemeClr val="dk1"/>
                </a:solidFill>
              </a:rPr>
              <a:t>The variables are positively related, but the relationship is not strong.</a:t>
            </a:r>
          </a:p>
          <a:p>
            <a:pPr marL="0" lvl="0" indent="0">
              <a:buNone/>
            </a:pPr>
            <a:endParaRPr lang="en-US" b="1" u="sng" dirty="0">
              <a:solidFill>
                <a:schemeClr val="tx1"/>
              </a:solidFill>
            </a:endParaRPr>
          </a:p>
        </p:txBody>
      </p:sp>
    </p:spTree>
    <p:extLst>
      <p:ext uri="{BB962C8B-B14F-4D97-AF65-F5344CB8AC3E}">
        <p14:creationId xmlns:p14="http://schemas.microsoft.com/office/powerpoint/2010/main" val="19924305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Correlation Analysis</a:t>
            </a:r>
            <a:endParaRPr lang="en-US" sz="2400" b="1" dirty="0"/>
          </a:p>
        </p:txBody>
      </p:sp>
      <p:pic>
        <p:nvPicPr>
          <p:cNvPr id="5" name="Google Shape;192;g2576ae73e62_0_1"/>
          <p:cNvPicPr preferRelativeResize="0"/>
          <p:nvPr/>
        </p:nvPicPr>
        <p:blipFill rotWithShape="1">
          <a:blip r:embed="rId3">
            <a:alphaModFix/>
          </a:blip>
          <a:srcRect r="7149" b="7149"/>
          <a:stretch/>
        </p:blipFill>
        <p:spPr>
          <a:xfrm>
            <a:off x="692147" y="700484"/>
            <a:ext cx="7741037" cy="3918900"/>
          </a:xfrm>
          <a:prstGeom prst="rect">
            <a:avLst/>
          </a:prstGeom>
          <a:noFill/>
          <a:ln>
            <a:noFill/>
          </a:ln>
        </p:spPr>
      </p:pic>
    </p:spTree>
    <p:extLst>
      <p:ext uri="{BB962C8B-B14F-4D97-AF65-F5344CB8AC3E}">
        <p14:creationId xmlns:p14="http://schemas.microsoft.com/office/powerpoint/2010/main" val="2879757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Types of Data and Visualization</a:t>
            </a:r>
            <a:endParaRPr lang="en-US" sz="2400" b="1" dirty="0"/>
          </a:p>
        </p:txBody>
      </p:sp>
      <p:sp>
        <p:nvSpPr>
          <p:cNvPr id="6" name="Google Shape;84;g257541b82f2_0_6"/>
          <p:cNvSpPr txBox="1">
            <a:spLocks noGrp="1"/>
          </p:cNvSpPr>
          <p:nvPr>
            <p:ph type="body" idx="1"/>
          </p:nvPr>
        </p:nvSpPr>
        <p:spPr>
          <a:xfrm>
            <a:off x="266656" y="824365"/>
            <a:ext cx="8650800" cy="3924600"/>
          </a:xfrm>
          <a:prstGeom prst="rect">
            <a:avLst/>
          </a:prstGeom>
          <a:noFill/>
          <a:ln>
            <a:noFill/>
          </a:ln>
        </p:spPr>
        <p:txBody>
          <a:bodyPr spcFirstLastPara="1" wrap="square" lIns="91425" tIns="91425" rIns="91425" bIns="91425" anchor="t" anchorCtr="0">
            <a:normAutofit/>
          </a:bodyPr>
          <a:lstStyle/>
          <a:p>
            <a:pPr marL="0" lvl="0" indent="0" algn="l" rtl="0">
              <a:lnSpc>
                <a:spcPct val="130000"/>
              </a:lnSpc>
              <a:spcBef>
                <a:spcPts val="0"/>
              </a:spcBef>
              <a:spcAft>
                <a:spcPts val="0"/>
              </a:spcAft>
              <a:buNone/>
            </a:pPr>
            <a:r>
              <a:rPr lang="en" b="1" dirty="0">
                <a:solidFill>
                  <a:srgbClr val="CC0000"/>
                </a:solidFill>
              </a:rPr>
              <a:t>Different data types</a:t>
            </a:r>
            <a:r>
              <a:rPr lang="en" dirty="0">
                <a:solidFill>
                  <a:srgbClr val="000000"/>
                </a:solidFill>
              </a:rPr>
              <a:t> require </a:t>
            </a:r>
            <a:r>
              <a:rPr lang="en" b="1" dirty="0">
                <a:solidFill>
                  <a:srgbClr val="CC0000"/>
                </a:solidFill>
              </a:rPr>
              <a:t>different visualization</a:t>
            </a:r>
            <a:r>
              <a:rPr lang="en" dirty="0">
                <a:solidFill>
                  <a:srgbClr val="000000"/>
                </a:solidFill>
              </a:rPr>
              <a:t> techniques to convey insights accurately.</a:t>
            </a:r>
            <a:endParaRPr dirty="0">
              <a:solidFill>
                <a:srgbClr val="000000"/>
              </a:solidFill>
            </a:endParaRPr>
          </a:p>
        </p:txBody>
      </p:sp>
      <p:pic>
        <p:nvPicPr>
          <p:cNvPr id="8" name="Google Shape;86;g257541b82f2_0_6"/>
          <p:cNvPicPr preferRelativeResize="0"/>
          <p:nvPr/>
        </p:nvPicPr>
        <p:blipFill>
          <a:blip r:embed="rId3">
            <a:alphaModFix/>
          </a:blip>
          <a:stretch>
            <a:fillRect/>
          </a:stretch>
        </p:blipFill>
        <p:spPr>
          <a:xfrm>
            <a:off x="2065823" y="1375076"/>
            <a:ext cx="4933299" cy="3392550"/>
          </a:xfrm>
          <a:prstGeom prst="rect">
            <a:avLst/>
          </a:prstGeom>
          <a:noFill/>
          <a:ln>
            <a:noFill/>
          </a:ln>
        </p:spPr>
      </p:pic>
    </p:spTree>
    <p:extLst>
      <p:ext uri="{BB962C8B-B14F-4D97-AF65-F5344CB8AC3E}">
        <p14:creationId xmlns:p14="http://schemas.microsoft.com/office/powerpoint/2010/main" val="2425438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SUPERVISED LEARNING</a:t>
            </a:r>
            <a:endParaRPr lang="en-US" sz="2400" b="1" dirty="0"/>
          </a:p>
        </p:txBody>
      </p:sp>
      <p:pic>
        <p:nvPicPr>
          <p:cNvPr id="4" name="Google Shape;83;g1e44a481ae3_0_51"/>
          <p:cNvPicPr preferRelativeResize="0"/>
          <p:nvPr/>
        </p:nvPicPr>
        <p:blipFill>
          <a:blip r:embed="rId3">
            <a:alphaModFix/>
          </a:blip>
          <a:stretch>
            <a:fillRect/>
          </a:stretch>
        </p:blipFill>
        <p:spPr>
          <a:xfrm>
            <a:off x="919065" y="852884"/>
            <a:ext cx="6796529" cy="3820975"/>
          </a:xfrm>
          <a:prstGeom prst="rect">
            <a:avLst/>
          </a:prstGeom>
          <a:noFill/>
          <a:ln>
            <a:noFill/>
          </a:ln>
        </p:spPr>
      </p:pic>
    </p:spTree>
    <p:extLst>
      <p:ext uri="{BB962C8B-B14F-4D97-AF65-F5344CB8AC3E}">
        <p14:creationId xmlns:p14="http://schemas.microsoft.com/office/powerpoint/2010/main" val="983034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REGRESSION AND CLASSIFICATION PROBLEMS</a:t>
            </a:r>
            <a:endParaRPr lang="en-US" sz="2400" b="1" dirty="0"/>
          </a:p>
        </p:txBody>
      </p:sp>
      <p:sp>
        <p:nvSpPr>
          <p:cNvPr id="7" name="Google Shape;77;g258990b3369_0_16"/>
          <p:cNvSpPr txBox="1">
            <a:spLocks noGrp="1"/>
          </p:cNvSpPr>
          <p:nvPr>
            <p:ph type="body" idx="1"/>
          </p:nvPr>
        </p:nvSpPr>
        <p:spPr>
          <a:xfrm>
            <a:off x="275986" y="575087"/>
            <a:ext cx="8650800" cy="3474398"/>
          </a:xfrm>
          <a:prstGeom prst="rect">
            <a:avLst/>
          </a:prstGeom>
        </p:spPr>
        <p:txBody>
          <a:bodyPr spcFirstLastPara="1" wrap="square" lIns="91425" tIns="91425" rIns="91425" bIns="91425" anchor="t" anchorCtr="0">
            <a:normAutofit/>
          </a:bodyPr>
          <a:lstStyle/>
          <a:p>
            <a:pPr marL="122873" lvl="0" indent="0" algn="just">
              <a:lnSpc>
                <a:spcPct val="100000"/>
              </a:lnSpc>
              <a:buClr>
                <a:schemeClr val="dk1"/>
              </a:buClr>
              <a:buSzPts val="1665"/>
              <a:buNone/>
            </a:pPr>
            <a:r>
              <a:rPr lang="en-US" b="1" u="sng" dirty="0" smtClean="0">
                <a:solidFill>
                  <a:schemeClr val="tx1"/>
                </a:solidFill>
              </a:rPr>
              <a:t>What is Regression</a:t>
            </a:r>
          </a:p>
          <a:p>
            <a:pPr marL="122873" lvl="0" indent="0" algn="just">
              <a:lnSpc>
                <a:spcPct val="100000"/>
              </a:lnSpc>
              <a:buClr>
                <a:schemeClr val="dk1"/>
              </a:buClr>
              <a:buSzPts val="1665"/>
              <a:buNone/>
            </a:pPr>
            <a:r>
              <a:rPr lang="en-US" dirty="0" smtClean="0">
                <a:solidFill>
                  <a:schemeClr val="tx1"/>
                </a:solidFill>
              </a:rPr>
              <a:t>Regression</a:t>
            </a:r>
            <a:r>
              <a:rPr lang="en-US" dirty="0">
                <a:solidFill>
                  <a:schemeClr val="tx1"/>
                </a:solidFill>
              </a:rPr>
              <a:t> is a fundamental technique in machine learning used to analyze </a:t>
            </a:r>
            <a:r>
              <a:rPr lang="en-US" dirty="0" smtClean="0">
                <a:solidFill>
                  <a:schemeClr val="tx1"/>
                </a:solidFill>
              </a:rPr>
              <a:t>relationships between </a:t>
            </a:r>
            <a:r>
              <a:rPr lang="en-US" dirty="0">
                <a:solidFill>
                  <a:schemeClr val="tx1"/>
                </a:solidFill>
              </a:rPr>
              <a:t>variables and make predictions</a:t>
            </a:r>
            <a:r>
              <a:rPr lang="en-US" dirty="0" smtClean="0">
                <a:solidFill>
                  <a:schemeClr val="tx1"/>
                </a:solidFill>
              </a:rPr>
              <a:t>.</a:t>
            </a:r>
          </a:p>
          <a:p>
            <a:pPr marL="122873" lvl="0" indent="0" algn="just">
              <a:lnSpc>
                <a:spcPct val="100000"/>
              </a:lnSpc>
              <a:buClr>
                <a:schemeClr val="dk1"/>
              </a:buClr>
              <a:buSzPts val="1665"/>
              <a:buNone/>
            </a:pPr>
            <a:endParaRPr lang="en-US" dirty="0" smtClean="0">
              <a:solidFill>
                <a:schemeClr val="tx1"/>
              </a:solidFill>
            </a:endParaRPr>
          </a:p>
          <a:p>
            <a:pPr marL="122873" lvl="0" indent="0" algn="just">
              <a:lnSpc>
                <a:spcPct val="100000"/>
              </a:lnSpc>
              <a:buClr>
                <a:schemeClr val="dk1"/>
              </a:buClr>
              <a:buSzPts val="1665"/>
              <a:buNone/>
            </a:pPr>
            <a:r>
              <a:rPr lang="en-US" dirty="0" smtClean="0">
                <a:solidFill>
                  <a:schemeClr val="tx1"/>
                </a:solidFill>
              </a:rPr>
              <a:t>In</a:t>
            </a:r>
            <a:r>
              <a:rPr lang="en-US" dirty="0">
                <a:solidFill>
                  <a:schemeClr val="tx1"/>
                </a:solidFill>
              </a:rPr>
              <a:t> Regression, we plot a graph between the variables which best fit the given data points. The machine learning model can deliver predictions regarding the data. In naïve words, “Regression shows a line or curve that passes through all the data points on a target-predictor graph in such a way that the vertical distance between the data points and the regression line is minimum.” It is used principally for prediction, forecasting, time series modeling, and determining the causal-effect relationship between variables</a:t>
            </a:r>
            <a:r>
              <a:rPr lang="en-US" dirty="0" smtClean="0">
                <a:solidFill>
                  <a:schemeClr val="tx1"/>
                </a:solidFill>
              </a:rPr>
              <a:t>.</a:t>
            </a:r>
          </a:p>
          <a:p>
            <a:pPr marL="122873" lvl="0" indent="0" algn="just">
              <a:lnSpc>
                <a:spcPct val="100000"/>
              </a:lnSpc>
              <a:buClr>
                <a:schemeClr val="dk1"/>
              </a:buClr>
              <a:buSzPts val="1665"/>
              <a:buNone/>
            </a:pPr>
            <a:endParaRPr dirty="0">
              <a:solidFill>
                <a:schemeClr val="tx1"/>
              </a:solidFill>
            </a:endParaRPr>
          </a:p>
        </p:txBody>
      </p:sp>
    </p:spTree>
    <p:extLst>
      <p:ext uri="{BB962C8B-B14F-4D97-AF65-F5344CB8AC3E}">
        <p14:creationId xmlns:p14="http://schemas.microsoft.com/office/powerpoint/2010/main" val="304712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TYPES OF REGRESSION MODELS</a:t>
            </a:r>
            <a:endParaRPr lang="en-US" sz="2400" b="1" dirty="0"/>
          </a:p>
        </p:txBody>
      </p:sp>
      <p:sp>
        <p:nvSpPr>
          <p:cNvPr id="7" name="Google Shape;77;g258990b3369_0_16"/>
          <p:cNvSpPr txBox="1">
            <a:spLocks noGrp="1"/>
          </p:cNvSpPr>
          <p:nvPr>
            <p:ph type="body" idx="1"/>
          </p:nvPr>
        </p:nvSpPr>
        <p:spPr>
          <a:xfrm>
            <a:off x="275986" y="575086"/>
            <a:ext cx="8650800" cy="4183525"/>
          </a:xfrm>
          <a:prstGeom prst="rect">
            <a:avLst/>
          </a:prstGeom>
        </p:spPr>
        <p:txBody>
          <a:bodyPr spcFirstLastPara="1" wrap="square" lIns="91425" tIns="91425" rIns="91425" bIns="91425" anchor="t" anchorCtr="0">
            <a:normAutofit fontScale="70000" lnSpcReduction="20000"/>
          </a:bodyPr>
          <a:lstStyle/>
          <a:p>
            <a:r>
              <a:rPr lang="en-US" b="1" dirty="0">
                <a:solidFill>
                  <a:schemeClr val="tx1"/>
                </a:solidFill>
              </a:rPr>
              <a:t>Linear Regression</a:t>
            </a:r>
          </a:p>
          <a:p>
            <a:r>
              <a:rPr lang="en-US" b="1" dirty="0">
                <a:solidFill>
                  <a:schemeClr val="tx1"/>
                </a:solidFill>
              </a:rPr>
              <a:t>Polynomial Regression</a:t>
            </a:r>
          </a:p>
          <a:p>
            <a:r>
              <a:rPr lang="en-US" b="1" dirty="0">
                <a:solidFill>
                  <a:schemeClr val="tx1"/>
                </a:solidFill>
              </a:rPr>
              <a:t>Logistics Regression</a:t>
            </a:r>
          </a:p>
          <a:p>
            <a:pPr marL="122873" lvl="0" indent="0" algn="just">
              <a:lnSpc>
                <a:spcPct val="100000"/>
              </a:lnSpc>
              <a:buClr>
                <a:schemeClr val="dk1"/>
              </a:buClr>
              <a:buSzPts val="1665"/>
              <a:buNone/>
            </a:pPr>
            <a:endParaRPr lang="en-US" dirty="0" smtClean="0">
              <a:solidFill>
                <a:schemeClr val="tx1"/>
              </a:solidFill>
            </a:endParaRPr>
          </a:p>
          <a:p>
            <a:pPr marL="114300" indent="0">
              <a:buNone/>
            </a:pPr>
            <a:r>
              <a:rPr lang="en-US" b="1" u="sng" dirty="0">
                <a:solidFill>
                  <a:schemeClr val="tx1"/>
                </a:solidFill>
              </a:rPr>
              <a:t>Linear </a:t>
            </a:r>
            <a:r>
              <a:rPr lang="en-US" b="1" u="sng" dirty="0" smtClean="0">
                <a:solidFill>
                  <a:schemeClr val="tx1"/>
                </a:solidFill>
              </a:rPr>
              <a:t>Regression:</a:t>
            </a:r>
            <a:endParaRPr lang="en-US" b="1" u="sng" dirty="0">
              <a:solidFill>
                <a:schemeClr val="tx1"/>
              </a:solidFill>
            </a:endParaRPr>
          </a:p>
          <a:p>
            <a:pPr marL="114300" indent="0" algn="just">
              <a:buNone/>
            </a:pPr>
            <a:r>
              <a:rPr lang="en-US" dirty="0">
                <a:solidFill>
                  <a:schemeClr val="tx1"/>
                </a:solidFill>
              </a:rPr>
              <a:t>Linear regression is a simple and commonly used regression model. It assumes a linear relationship between a dependent variable (Y-axis) and one or more independent variables (X-axis). The relationship is represented by the equation: Y = a + </a:t>
            </a:r>
            <a:r>
              <a:rPr lang="en-US" dirty="0" err="1" smtClean="0">
                <a:solidFill>
                  <a:schemeClr val="tx1"/>
                </a:solidFill>
              </a:rPr>
              <a:t>bX</a:t>
            </a:r>
            <a:endParaRPr lang="en-US" dirty="0" smtClean="0">
              <a:solidFill>
                <a:schemeClr val="tx1"/>
              </a:solidFill>
            </a:endParaRPr>
          </a:p>
          <a:p>
            <a:pPr marL="114300" indent="0" algn="just">
              <a:buNone/>
            </a:pPr>
            <a:endParaRPr lang="en-US" dirty="0">
              <a:solidFill>
                <a:schemeClr val="tx1"/>
              </a:solidFill>
            </a:endParaRPr>
          </a:p>
          <a:p>
            <a:pPr algn="just"/>
            <a:r>
              <a:rPr lang="en-US" dirty="0">
                <a:solidFill>
                  <a:schemeClr val="tx1"/>
                </a:solidFill>
              </a:rPr>
              <a:t>YYY is the dependent variable.</a:t>
            </a:r>
          </a:p>
          <a:p>
            <a:pPr algn="just"/>
            <a:r>
              <a:rPr lang="en-US" dirty="0">
                <a:solidFill>
                  <a:schemeClr val="tx1"/>
                </a:solidFill>
              </a:rPr>
              <a:t>XXX is the independent variable.</a:t>
            </a:r>
          </a:p>
          <a:p>
            <a:pPr algn="just"/>
            <a:r>
              <a:rPr lang="en-US" dirty="0" err="1">
                <a:solidFill>
                  <a:schemeClr val="tx1"/>
                </a:solidFill>
              </a:rPr>
              <a:t>aaa</a:t>
            </a:r>
            <a:r>
              <a:rPr lang="en-US" dirty="0">
                <a:solidFill>
                  <a:schemeClr val="tx1"/>
                </a:solidFill>
              </a:rPr>
              <a:t> is the intercept (the value of YYY when X=0X = 0X=0).</a:t>
            </a:r>
          </a:p>
          <a:p>
            <a:pPr algn="just"/>
            <a:r>
              <a:rPr lang="en-US" dirty="0" err="1">
                <a:solidFill>
                  <a:schemeClr val="tx1"/>
                </a:solidFill>
              </a:rPr>
              <a:t>bbb</a:t>
            </a:r>
            <a:r>
              <a:rPr lang="en-US" dirty="0">
                <a:solidFill>
                  <a:schemeClr val="tx1"/>
                </a:solidFill>
              </a:rPr>
              <a:t> is the slope of the line (the rate of change in YYY with respect to XXX).</a:t>
            </a:r>
          </a:p>
          <a:p>
            <a:pPr marL="114300" indent="0" algn="just">
              <a:buNone/>
            </a:pPr>
            <a:endParaRPr lang="en-US" b="1" dirty="0" smtClean="0">
              <a:solidFill>
                <a:schemeClr val="tx1"/>
              </a:solidFill>
            </a:endParaRPr>
          </a:p>
          <a:p>
            <a:pPr marL="114300" indent="0" algn="just">
              <a:buNone/>
            </a:pPr>
            <a:r>
              <a:rPr lang="en-US" b="1" dirty="0" smtClean="0">
                <a:solidFill>
                  <a:schemeClr val="tx1"/>
                </a:solidFill>
              </a:rPr>
              <a:t>Simple </a:t>
            </a:r>
            <a:r>
              <a:rPr lang="en-US" b="1" dirty="0">
                <a:solidFill>
                  <a:schemeClr val="tx1"/>
                </a:solidFill>
              </a:rPr>
              <a:t>Linear Regression:</a:t>
            </a:r>
            <a:r>
              <a:rPr lang="en-US" dirty="0">
                <a:solidFill>
                  <a:schemeClr val="tx1"/>
                </a:solidFill>
              </a:rPr>
              <a:t> When there’s only one independent variable, it’s called simple linear regression. For example, predicting house prices based on their area</a:t>
            </a:r>
            <a:r>
              <a:rPr lang="en-US" dirty="0" smtClean="0">
                <a:solidFill>
                  <a:schemeClr val="tx1"/>
                </a:solidFill>
              </a:rPr>
              <a:t>.</a:t>
            </a:r>
          </a:p>
          <a:p>
            <a:pPr algn="just"/>
            <a:endParaRPr lang="en-US" dirty="0" smtClean="0">
              <a:solidFill>
                <a:schemeClr val="tx1"/>
              </a:solidFill>
            </a:endParaRPr>
          </a:p>
          <a:p>
            <a:pPr marL="114300" indent="0">
              <a:buNone/>
            </a:pPr>
            <a:r>
              <a:rPr lang="en-US" b="1" u="sng" dirty="0">
                <a:solidFill>
                  <a:schemeClr val="tx1"/>
                </a:solidFill>
              </a:rPr>
              <a:t>Multiple Linear Regression:</a:t>
            </a:r>
            <a:endParaRPr lang="en-US" u="sng" dirty="0">
              <a:solidFill>
                <a:schemeClr val="tx1"/>
              </a:solidFill>
            </a:endParaRPr>
          </a:p>
          <a:p>
            <a:pPr marL="114300" indent="0">
              <a:buNone/>
            </a:pPr>
            <a:r>
              <a:rPr lang="en-US" dirty="0">
                <a:solidFill>
                  <a:schemeClr val="tx1"/>
                </a:solidFill>
              </a:rPr>
              <a:t>When there are multiple independent variables, we call it multiple linear regression. For example, predicting a person’s salary based on years of experience, education level, and location</a:t>
            </a:r>
            <a:r>
              <a:rPr lang="en-US" dirty="0" smtClean="0">
                <a:solidFill>
                  <a:schemeClr val="tx1"/>
                </a:solidFill>
              </a:rPr>
              <a:t>.</a:t>
            </a:r>
            <a:endParaRPr dirty="0">
              <a:solidFill>
                <a:schemeClr val="tx1"/>
              </a:solidFill>
            </a:endParaRPr>
          </a:p>
        </p:txBody>
      </p:sp>
    </p:spTree>
    <p:extLst>
      <p:ext uri="{BB962C8B-B14F-4D97-AF65-F5344CB8AC3E}">
        <p14:creationId xmlns:p14="http://schemas.microsoft.com/office/powerpoint/2010/main" val="42430717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TYPES OF REGRESSION MODELS</a:t>
            </a:r>
            <a:endParaRPr lang="en-US" sz="2400" b="1" dirty="0"/>
          </a:p>
        </p:txBody>
      </p:sp>
      <p:sp>
        <p:nvSpPr>
          <p:cNvPr id="7" name="Google Shape;77;g258990b3369_0_16"/>
          <p:cNvSpPr txBox="1">
            <a:spLocks noGrp="1"/>
          </p:cNvSpPr>
          <p:nvPr>
            <p:ph type="body" idx="1"/>
          </p:nvPr>
        </p:nvSpPr>
        <p:spPr>
          <a:xfrm>
            <a:off x="285317" y="435126"/>
            <a:ext cx="8650800" cy="4183525"/>
          </a:xfrm>
          <a:prstGeom prst="rect">
            <a:avLst/>
          </a:prstGeom>
        </p:spPr>
        <p:txBody>
          <a:bodyPr spcFirstLastPara="1" wrap="square" lIns="91425" tIns="91425" rIns="91425" bIns="91425" anchor="t" anchorCtr="0">
            <a:normAutofit/>
          </a:bodyPr>
          <a:lstStyle/>
          <a:p>
            <a:pPr marL="114300" indent="0">
              <a:buNone/>
            </a:pPr>
            <a:r>
              <a:rPr lang="en-US" sz="1600" b="1" u="sng" dirty="0">
                <a:solidFill>
                  <a:schemeClr val="tx1"/>
                </a:solidFill>
              </a:rPr>
              <a:t>What is Linear Regression?</a:t>
            </a:r>
          </a:p>
          <a:p>
            <a:pPr marL="114300" indent="0" algn="just">
              <a:buNone/>
            </a:pPr>
            <a:r>
              <a:rPr lang="en-US" sz="1600" dirty="0">
                <a:solidFill>
                  <a:schemeClr val="tx1"/>
                </a:solidFill>
              </a:rPr>
              <a:t>Linear regression is a quiet and simple </a:t>
            </a:r>
            <a:r>
              <a:rPr lang="en-US" sz="1600" u="sng" dirty="0">
                <a:solidFill>
                  <a:schemeClr val="tx1"/>
                </a:solidFill>
                <a:hlinkClick r:id="rId3"/>
              </a:rPr>
              <a:t>statistical regression </a:t>
            </a:r>
            <a:r>
              <a:rPr lang="en-US" sz="1600" dirty="0">
                <a:solidFill>
                  <a:schemeClr val="tx1"/>
                </a:solidFill>
              </a:rPr>
              <a:t>method used for predictive analysis and shows the relationship between the continuous variables. Linear regression shows the linear relationship between the independent variable (X-axis) and the dependent variable (Y-axis), consequently called linear regression. If there is a single input variable (x), we call such linear regression simple linear regression. If there are more than one input variable, we call it multiple linear regression. The linear regression model gives a sloped straight line describing the relationship within the variables.</a:t>
            </a:r>
          </a:p>
          <a:p>
            <a:pPr marL="114300" indent="0">
              <a:buNone/>
            </a:pPr>
            <a:endParaRPr lang="en-US" dirty="0">
              <a:solidFill>
                <a:schemeClr val="tx1"/>
              </a:solidFil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4884" y="2808310"/>
            <a:ext cx="2405451" cy="199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1202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TYPES OF REGRESSION MODELS</a:t>
            </a:r>
            <a:endParaRPr lang="en-US" sz="2400" b="1" dirty="0"/>
          </a:p>
        </p:txBody>
      </p:sp>
      <p:sp>
        <p:nvSpPr>
          <p:cNvPr id="7" name="Google Shape;77;g258990b3369_0_16"/>
          <p:cNvSpPr txBox="1">
            <a:spLocks noGrp="1"/>
          </p:cNvSpPr>
          <p:nvPr>
            <p:ph type="body" idx="1"/>
          </p:nvPr>
        </p:nvSpPr>
        <p:spPr>
          <a:xfrm>
            <a:off x="275986" y="575086"/>
            <a:ext cx="8650800" cy="4183525"/>
          </a:xfrm>
          <a:prstGeom prst="rect">
            <a:avLst/>
          </a:prstGeom>
        </p:spPr>
        <p:txBody>
          <a:bodyPr spcFirstLastPara="1" wrap="square" lIns="91425" tIns="91425" rIns="91425" bIns="91425" anchor="t" anchorCtr="0">
            <a:normAutofit/>
          </a:bodyPr>
          <a:lstStyle/>
          <a:p>
            <a:pPr marL="114300" indent="0">
              <a:buNone/>
            </a:pPr>
            <a:r>
              <a:rPr lang="en-US" b="1" u="sng" dirty="0">
                <a:solidFill>
                  <a:schemeClr val="tx1"/>
                </a:solidFill>
              </a:rPr>
              <a:t>Polynomial Regression</a:t>
            </a:r>
          </a:p>
          <a:p>
            <a:pPr marL="114300" indent="0" algn="just">
              <a:buNone/>
            </a:pPr>
            <a:r>
              <a:rPr lang="en-US" dirty="0">
                <a:solidFill>
                  <a:schemeClr val="tx1"/>
                </a:solidFill>
              </a:rPr>
              <a:t>Polynomial regression</a:t>
            </a:r>
            <a:r>
              <a:rPr lang="en-US" u="sng" dirty="0">
                <a:solidFill>
                  <a:schemeClr val="tx1"/>
                </a:solidFill>
              </a:rPr>
              <a:t> </a:t>
            </a:r>
            <a:r>
              <a:rPr lang="en-US" dirty="0">
                <a:solidFill>
                  <a:schemeClr val="tx1"/>
                </a:solidFill>
              </a:rPr>
              <a:t>is a form of linear regression in which the relationship between the independent variable XXX and the dependent variable YYY is modeled as an </a:t>
            </a:r>
            <a:r>
              <a:rPr lang="en-US" dirty="0" err="1">
                <a:solidFill>
                  <a:schemeClr val="tx1"/>
                </a:solidFill>
              </a:rPr>
              <a:t>nnn-th</a:t>
            </a:r>
            <a:r>
              <a:rPr lang="en-US" dirty="0">
                <a:solidFill>
                  <a:schemeClr val="tx1"/>
                </a:solidFill>
              </a:rPr>
              <a:t> degree polynomial. It’s useful when the relationship between variables isn’t linear. </a:t>
            </a:r>
            <a:endParaRPr lang="en-US" dirty="0" smtClean="0">
              <a:solidFill>
                <a:schemeClr val="tx1"/>
              </a:solidFill>
            </a:endParaRPr>
          </a:p>
          <a:p>
            <a:pPr marL="114300" indent="0" algn="just">
              <a:buNone/>
            </a:pPr>
            <a:endParaRPr lang="en-US" dirty="0">
              <a:solidFill>
                <a:schemeClr val="tx1"/>
              </a:solidFill>
            </a:endParaRPr>
          </a:p>
          <a:p>
            <a:pPr marL="114300" indent="0" algn="just">
              <a:buNone/>
            </a:pPr>
            <a:r>
              <a:rPr lang="en-US" b="1" u="sng" dirty="0">
                <a:solidFill>
                  <a:schemeClr val="tx1"/>
                </a:solidFill>
              </a:rPr>
              <a:t>Logistic Regression</a:t>
            </a:r>
          </a:p>
          <a:p>
            <a:pPr marL="114300" indent="0" algn="just">
              <a:buNone/>
            </a:pPr>
            <a:r>
              <a:rPr lang="en-US" dirty="0">
                <a:solidFill>
                  <a:schemeClr val="tx1"/>
                </a:solidFill>
              </a:rPr>
              <a:t>Despite its name, logistic regression is a statistical method used for binary classification, not regression. It estimates the probability that an instance belongs to a particular class (e.g., yes/no, 1/0). The predicted values are mapped to [0, 1] through the logistic function (sigmoid function</a:t>
            </a:r>
            <a:r>
              <a:rPr lang="en-US" dirty="0" smtClean="0">
                <a:solidFill>
                  <a:schemeClr val="tx1"/>
                </a:solidFill>
              </a:rPr>
              <a:t>).</a:t>
            </a:r>
            <a:endParaRPr lang="en-US" dirty="0">
              <a:solidFill>
                <a:schemeClr val="tx1"/>
              </a:solidFill>
            </a:endParaRPr>
          </a:p>
          <a:p>
            <a:pPr marL="114300" indent="0">
              <a:buNone/>
            </a:pPr>
            <a:endParaRPr lang="en-US" dirty="0">
              <a:solidFill>
                <a:schemeClr val="tx1"/>
              </a:solidFill>
            </a:endParaRPr>
          </a:p>
        </p:txBody>
      </p:sp>
    </p:spTree>
    <p:extLst>
      <p:ext uri="{BB962C8B-B14F-4D97-AF65-F5344CB8AC3E}">
        <p14:creationId xmlns:p14="http://schemas.microsoft.com/office/powerpoint/2010/main" val="6505035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75986" y="575087"/>
            <a:ext cx="8650800" cy="3474398"/>
          </a:xfrm>
          <a:prstGeom prst="rect">
            <a:avLst/>
          </a:prstGeom>
        </p:spPr>
        <p:txBody>
          <a:bodyPr spcFirstLastPara="1" wrap="square" lIns="91425" tIns="91425" rIns="91425" bIns="91425" anchor="t" anchorCtr="0">
            <a:normAutofit/>
          </a:bodyPr>
          <a:lstStyle/>
          <a:p>
            <a:pPr lvl="0" indent="-334327">
              <a:lnSpc>
                <a:spcPct val="200000"/>
              </a:lnSpc>
              <a:buClr>
                <a:schemeClr val="dk1"/>
              </a:buClr>
              <a:buSzPts val="1665"/>
              <a:buAutoNum type="arabicPeriod"/>
            </a:pPr>
            <a:r>
              <a:rPr lang="en-US" b="1" dirty="0">
                <a:solidFill>
                  <a:schemeClr val="tx1"/>
                </a:solidFill>
              </a:rPr>
              <a:t>Labeled Data</a:t>
            </a:r>
            <a:r>
              <a:rPr lang="en-US" dirty="0" smtClean="0">
                <a:solidFill>
                  <a:schemeClr val="tx1"/>
                </a:solidFill>
              </a:rPr>
              <a:t>:</a:t>
            </a:r>
          </a:p>
          <a:p>
            <a:pPr lvl="0" indent="-334327">
              <a:lnSpc>
                <a:spcPct val="200000"/>
              </a:lnSpc>
              <a:buClr>
                <a:schemeClr val="dk1"/>
              </a:buClr>
              <a:buSzPts val="1665"/>
              <a:buAutoNum type="arabicPeriod"/>
            </a:pPr>
            <a:r>
              <a:rPr lang="en-US" b="1" dirty="0" smtClean="0">
                <a:solidFill>
                  <a:schemeClr val="tx1"/>
                </a:solidFill>
              </a:rPr>
              <a:t>Hypothesis </a:t>
            </a:r>
            <a:r>
              <a:rPr lang="en-US" b="1" dirty="0">
                <a:solidFill>
                  <a:schemeClr val="tx1"/>
                </a:solidFill>
              </a:rPr>
              <a:t>(Model</a:t>
            </a:r>
            <a:r>
              <a:rPr lang="en-US" b="1" dirty="0" smtClean="0">
                <a:solidFill>
                  <a:schemeClr val="tx1"/>
                </a:solidFill>
              </a:rPr>
              <a:t>)</a:t>
            </a:r>
            <a:endParaRPr b="1" dirty="0">
              <a:solidFill>
                <a:schemeClr val="tx1"/>
              </a:solidFill>
            </a:endParaRPr>
          </a:p>
          <a:p>
            <a:pPr lvl="0" indent="-334327">
              <a:lnSpc>
                <a:spcPct val="200000"/>
              </a:lnSpc>
              <a:buClr>
                <a:schemeClr val="dk1"/>
              </a:buClr>
              <a:buSzPts val="1665"/>
              <a:buAutoNum type="arabicPeriod"/>
            </a:pPr>
            <a:r>
              <a:rPr lang="en-US" b="1" dirty="0">
                <a:solidFill>
                  <a:schemeClr val="tx1"/>
                </a:solidFill>
              </a:rPr>
              <a:t>Cost Function (Loss Function</a:t>
            </a:r>
            <a:r>
              <a:rPr lang="en-US" b="1" dirty="0" smtClean="0">
                <a:solidFill>
                  <a:schemeClr val="tx1"/>
                </a:solidFill>
              </a:rPr>
              <a:t>)</a:t>
            </a:r>
            <a:r>
              <a:rPr lang="en-US" dirty="0" smtClean="0">
                <a:solidFill>
                  <a:schemeClr val="tx1"/>
                </a:solidFill>
              </a:rPr>
              <a:t>:</a:t>
            </a:r>
          </a:p>
          <a:p>
            <a:pPr lvl="0" indent="-334327">
              <a:lnSpc>
                <a:spcPct val="200000"/>
              </a:lnSpc>
              <a:buClr>
                <a:schemeClr val="dk1"/>
              </a:buClr>
              <a:buSzPts val="1665"/>
              <a:buAutoNum type="arabicPeriod"/>
            </a:pPr>
            <a:r>
              <a:rPr lang="en-US" b="1" dirty="0">
                <a:solidFill>
                  <a:schemeClr val="tx1"/>
                </a:solidFill>
              </a:rPr>
              <a:t>Optimizer</a:t>
            </a:r>
            <a:r>
              <a:rPr lang="en-US" dirty="0">
                <a:solidFill>
                  <a:schemeClr val="tx1"/>
                </a:solidFill>
              </a:rPr>
              <a:t>:</a:t>
            </a:r>
            <a:endParaRPr dirty="0">
              <a:solidFill>
                <a:schemeClr val="tx1"/>
              </a:solidFill>
            </a:endParaRPr>
          </a:p>
        </p:txBody>
      </p:sp>
    </p:spTree>
    <p:extLst>
      <p:ext uri="{BB962C8B-B14F-4D97-AF65-F5344CB8AC3E}">
        <p14:creationId xmlns:p14="http://schemas.microsoft.com/office/powerpoint/2010/main" val="15507684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75986" y="491112"/>
            <a:ext cx="8650800" cy="2121459"/>
          </a:xfrm>
          <a:prstGeom prst="rect">
            <a:avLst/>
          </a:prstGeom>
        </p:spPr>
        <p:txBody>
          <a:bodyPr spcFirstLastPara="1" wrap="square" lIns="91425" tIns="91425" rIns="91425" bIns="91425" anchor="t" anchorCtr="0">
            <a:normAutofit lnSpcReduction="10000"/>
          </a:bodyPr>
          <a:lstStyle/>
          <a:p>
            <a:pPr marL="114300" indent="0">
              <a:buNone/>
            </a:pPr>
            <a:r>
              <a:rPr lang="en-US" sz="1700" b="1" u="sng" dirty="0">
                <a:solidFill>
                  <a:schemeClr val="tx1"/>
                </a:solidFill>
              </a:rPr>
              <a:t>Labeled Data</a:t>
            </a:r>
            <a:r>
              <a:rPr lang="en-US" sz="1700" u="sng" dirty="0">
                <a:solidFill>
                  <a:schemeClr val="tx1"/>
                </a:solidFill>
              </a:rPr>
              <a:t>:</a:t>
            </a:r>
          </a:p>
          <a:p>
            <a:pPr algn="just"/>
            <a:r>
              <a:rPr lang="en-US" sz="1700" b="1" dirty="0">
                <a:solidFill>
                  <a:schemeClr val="tx1"/>
                </a:solidFill>
              </a:rPr>
              <a:t>Training Data</a:t>
            </a:r>
            <a:r>
              <a:rPr lang="en-US" sz="1700" dirty="0">
                <a:solidFill>
                  <a:schemeClr val="tx1"/>
                </a:solidFill>
              </a:rPr>
              <a:t>: A dataset consisting of input-output pairs where each input is associated with a corresponding output label. This data is used to train the model.</a:t>
            </a:r>
          </a:p>
          <a:p>
            <a:pPr algn="just"/>
            <a:r>
              <a:rPr lang="en-US" sz="1700" b="1" dirty="0">
                <a:solidFill>
                  <a:schemeClr val="tx1"/>
                </a:solidFill>
              </a:rPr>
              <a:t>Validation Data</a:t>
            </a:r>
            <a:r>
              <a:rPr lang="en-US" sz="1700" dirty="0">
                <a:solidFill>
                  <a:schemeClr val="tx1"/>
                </a:solidFill>
              </a:rPr>
              <a:t>: A separate dataset used to tune the model's </a:t>
            </a:r>
            <a:r>
              <a:rPr lang="en-US" sz="1700" dirty="0" err="1">
                <a:solidFill>
                  <a:schemeClr val="tx1"/>
                </a:solidFill>
              </a:rPr>
              <a:t>hyperparameters</a:t>
            </a:r>
            <a:r>
              <a:rPr lang="en-US" sz="1700" dirty="0">
                <a:solidFill>
                  <a:schemeClr val="tx1"/>
                </a:solidFill>
              </a:rPr>
              <a:t> and assess its performance during training.</a:t>
            </a:r>
          </a:p>
          <a:p>
            <a:pPr algn="just"/>
            <a:r>
              <a:rPr lang="en-US" sz="1700" b="1" dirty="0">
                <a:solidFill>
                  <a:schemeClr val="tx1"/>
                </a:solidFill>
              </a:rPr>
              <a:t>Test Data</a:t>
            </a:r>
            <a:r>
              <a:rPr lang="en-US" sz="1700" dirty="0">
                <a:solidFill>
                  <a:schemeClr val="tx1"/>
                </a:solidFill>
              </a:rPr>
              <a:t>: A distinct dataset used to evaluate the final model's performance after training</a:t>
            </a:r>
            <a:r>
              <a:rPr lang="en-US" sz="1700" dirty="0" smtClean="0">
                <a:solidFill>
                  <a:schemeClr val="tx1"/>
                </a:solidFill>
              </a:rPr>
              <a:t>.</a:t>
            </a:r>
          </a:p>
          <a:p>
            <a:pPr marL="114300" indent="0" algn="just">
              <a:buNone/>
            </a:pPr>
            <a:endParaRPr lang="en-US" sz="1900" dirty="0" smtClean="0">
              <a:solidFill>
                <a:schemeClr val="tx1"/>
              </a:solidFill>
            </a:endParaRPr>
          </a:p>
          <a:p>
            <a:pPr algn="just"/>
            <a:endParaRPr lang="en-US" sz="1900" dirty="0">
              <a:solidFill>
                <a:schemeClr val="tx1"/>
              </a:solidFill>
            </a:endParaRPr>
          </a:p>
          <a:p>
            <a:endParaRPr lang="en-US" dirty="0">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811237836"/>
              </p:ext>
            </p:extLst>
          </p:nvPr>
        </p:nvGraphicFramePr>
        <p:xfrm>
          <a:off x="1060863" y="2863041"/>
          <a:ext cx="6929405" cy="1645920"/>
        </p:xfrm>
        <a:graphic>
          <a:graphicData uri="http://schemas.openxmlformats.org/drawingml/2006/table">
            <a:tbl>
              <a:tblPr/>
              <a:tblGrid>
                <a:gridCol w="2058826">
                  <a:extLst>
                    <a:ext uri="{9D8B030D-6E8A-4147-A177-3AD203B41FA5}">
                      <a16:colId xmlns:a16="http://schemas.microsoft.com/office/drawing/2014/main" val="20000"/>
                    </a:ext>
                  </a:extLst>
                </a:gridCol>
                <a:gridCol w="2724538">
                  <a:extLst>
                    <a:ext uri="{9D8B030D-6E8A-4147-A177-3AD203B41FA5}">
                      <a16:colId xmlns:a16="http://schemas.microsoft.com/office/drawing/2014/main" val="20001"/>
                    </a:ext>
                  </a:extLst>
                </a:gridCol>
                <a:gridCol w="2146041">
                  <a:extLst>
                    <a:ext uri="{9D8B030D-6E8A-4147-A177-3AD203B41FA5}">
                      <a16:colId xmlns:a16="http://schemas.microsoft.com/office/drawing/2014/main" val="20002"/>
                    </a:ext>
                  </a:extLst>
                </a:gridCol>
              </a:tblGrid>
              <a:tr h="251551">
                <a:tc>
                  <a:txBody>
                    <a:bodyPr/>
                    <a:lstStyle/>
                    <a:p>
                      <a:r>
                        <a:rPr lang="en-US" sz="1200" dirty="0"/>
                        <a:t>Size (</a:t>
                      </a:r>
                      <a:r>
                        <a:rPr lang="en-US" sz="1200" dirty="0" err="1"/>
                        <a:t>sqft</a:t>
                      </a:r>
                      <a:r>
                        <a:rPr lang="en-US" sz="1200" dirty="0"/>
                        <a:t>)</a:t>
                      </a:r>
                    </a:p>
                  </a:txBody>
                  <a:tcPr anchor="ctr">
                    <a:lnL>
                      <a:noFill/>
                    </a:lnL>
                    <a:lnR>
                      <a:noFill/>
                    </a:lnR>
                    <a:lnT>
                      <a:noFill/>
                    </a:lnT>
                    <a:lnB>
                      <a:noFill/>
                    </a:lnB>
                  </a:tcPr>
                </a:tc>
                <a:tc>
                  <a:txBody>
                    <a:bodyPr/>
                    <a:lstStyle/>
                    <a:p>
                      <a:r>
                        <a:rPr lang="en-US" sz="1200"/>
                        <a:t>Bedrooms</a:t>
                      </a:r>
                    </a:p>
                  </a:txBody>
                  <a:tcPr anchor="ctr">
                    <a:lnL>
                      <a:noFill/>
                    </a:lnL>
                    <a:lnR>
                      <a:noFill/>
                    </a:lnR>
                    <a:lnT>
                      <a:noFill/>
                    </a:lnT>
                    <a:lnB>
                      <a:noFill/>
                    </a:lnB>
                  </a:tcPr>
                </a:tc>
                <a:tc>
                  <a:txBody>
                    <a:bodyPr/>
                    <a:lstStyle/>
                    <a:p>
                      <a:r>
                        <a:rPr lang="en-US" sz="1200"/>
                        <a:t>Price ($)</a:t>
                      </a:r>
                    </a:p>
                  </a:txBody>
                  <a:tcPr anchor="ctr">
                    <a:lnL>
                      <a:noFill/>
                    </a:lnL>
                    <a:lnR>
                      <a:noFill/>
                    </a:lnR>
                    <a:lnT>
                      <a:noFill/>
                    </a:lnT>
                    <a:lnB>
                      <a:noFill/>
                    </a:lnB>
                  </a:tcPr>
                </a:tc>
                <a:extLst>
                  <a:ext uri="{0D108BD9-81ED-4DB2-BD59-A6C34878D82A}">
                    <a16:rowId xmlns:a16="http://schemas.microsoft.com/office/drawing/2014/main" val="10000"/>
                  </a:ext>
                </a:extLst>
              </a:tr>
              <a:tr h="251551">
                <a:tc>
                  <a:txBody>
                    <a:bodyPr/>
                    <a:lstStyle/>
                    <a:p>
                      <a:r>
                        <a:rPr lang="en-US" sz="1200" dirty="0" smtClean="0"/>
                        <a:t>1500</a:t>
                      </a:r>
                      <a:endParaRPr lang="en-US" sz="1200" dirty="0"/>
                    </a:p>
                  </a:txBody>
                  <a:tcPr anchor="ctr">
                    <a:lnL>
                      <a:noFill/>
                    </a:lnL>
                    <a:lnR>
                      <a:noFill/>
                    </a:lnR>
                    <a:lnT>
                      <a:noFill/>
                    </a:lnT>
                    <a:lnB>
                      <a:noFill/>
                    </a:lnB>
                  </a:tcPr>
                </a:tc>
                <a:tc>
                  <a:txBody>
                    <a:bodyPr/>
                    <a:lstStyle/>
                    <a:p>
                      <a:r>
                        <a:rPr lang="en-US" sz="1200" dirty="0" smtClean="0"/>
                        <a:t>3</a:t>
                      </a:r>
                      <a:endParaRPr lang="en-US" sz="1200" dirty="0"/>
                    </a:p>
                  </a:txBody>
                  <a:tcPr anchor="ctr">
                    <a:lnL>
                      <a:noFill/>
                    </a:lnL>
                    <a:lnR>
                      <a:noFill/>
                    </a:lnR>
                    <a:lnT>
                      <a:noFill/>
                    </a:lnT>
                    <a:lnB>
                      <a:noFill/>
                    </a:lnB>
                  </a:tcPr>
                </a:tc>
                <a:tc>
                  <a:txBody>
                    <a:bodyPr/>
                    <a:lstStyle/>
                    <a:p>
                      <a:r>
                        <a:rPr lang="en-US" sz="1200" dirty="0"/>
                        <a:t>300000</a:t>
                      </a:r>
                    </a:p>
                  </a:txBody>
                  <a:tcPr anchor="ctr">
                    <a:lnL>
                      <a:noFill/>
                    </a:lnL>
                    <a:lnR>
                      <a:noFill/>
                    </a:lnR>
                    <a:lnT>
                      <a:noFill/>
                    </a:lnT>
                    <a:lnB>
                      <a:noFill/>
                    </a:lnB>
                  </a:tcPr>
                </a:tc>
                <a:extLst>
                  <a:ext uri="{0D108BD9-81ED-4DB2-BD59-A6C34878D82A}">
                    <a16:rowId xmlns:a16="http://schemas.microsoft.com/office/drawing/2014/main" val="10001"/>
                  </a:ext>
                </a:extLst>
              </a:tr>
              <a:tr h="251551">
                <a:tc>
                  <a:txBody>
                    <a:bodyPr/>
                    <a:lstStyle/>
                    <a:p>
                      <a:r>
                        <a:rPr lang="en-US" sz="1200"/>
                        <a:t>1700</a:t>
                      </a:r>
                    </a:p>
                  </a:txBody>
                  <a:tcPr anchor="ctr">
                    <a:lnL>
                      <a:noFill/>
                    </a:lnL>
                    <a:lnR>
                      <a:noFill/>
                    </a:lnR>
                    <a:lnT>
                      <a:noFill/>
                    </a:lnT>
                    <a:lnB>
                      <a:noFill/>
                    </a:lnB>
                  </a:tcPr>
                </a:tc>
                <a:tc>
                  <a:txBody>
                    <a:bodyPr/>
                    <a:lstStyle/>
                    <a:p>
                      <a:r>
                        <a:rPr lang="en-US" sz="1200"/>
                        <a:t>4</a:t>
                      </a:r>
                    </a:p>
                  </a:txBody>
                  <a:tcPr anchor="ctr">
                    <a:lnL>
                      <a:noFill/>
                    </a:lnL>
                    <a:lnR>
                      <a:noFill/>
                    </a:lnR>
                    <a:lnT>
                      <a:noFill/>
                    </a:lnT>
                    <a:lnB>
                      <a:noFill/>
                    </a:lnB>
                  </a:tcPr>
                </a:tc>
                <a:tc>
                  <a:txBody>
                    <a:bodyPr/>
                    <a:lstStyle/>
                    <a:p>
                      <a:r>
                        <a:rPr lang="en-US" sz="1200"/>
                        <a:t>350000</a:t>
                      </a:r>
                    </a:p>
                  </a:txBody>
                  <a:tcPr anchor="ctr">
                    <a:lnL>
                      <a:noFill/>
                    </a:lnL>
                    <a:lnR>
                      <a:noFill/>
                    </a:lnR>
                    <a:lnT>
                      <a:noFill/>
                    </a:lnT>
                    <a:lnB>
                      <a:noFill/>
                    </a:lnB>
                  </a:tcPr>
                </a:tc>
                <a:extLst>
                  <a:ext uri="{0D108BD9-81ED-4DB2-BD59-A6C34878D82A}">
                    <a16:rowId xmlns:a16="http://schemas.microsoft.com/office/drawing/2014/main" val="10002"/>
                  </a:ext>
                </a:extLst>
              </a:tr>
              <a:tr h="251551">
                <a:tc>
                  <a:txBody>
                    <a:bodyPr/>
                    <a:lstStyle/>
                    <a:p>
                      <a:r>
                        <a:rPr lang="en-US" sz="1200" dirty="0"/>
                        <a:t>1300</a:t>
                      </a:r>
                    </a:p>
                  </a:txBody>
                  <a:tcPr anchor="ctr">
                    <a:lnL>
                      <a:noFill/>
                    </a:lnL>
                    <a:lnR>
                      <a:noFill/>
                    </a:lnR>
                    <a:lnT>
                      <a:noFill/>
                    </a:lnT>
                    <a:lnB>
                      <a:noFill/>
                    </a:lnB>
                  </a:tcPr>
                </a:tc>
                <a:tc>
                  <a:txBody>
                    <a:bodyPr/>
                    <a:lstStyle/>
                    <a:p>
                      <a:r>
                        <a:rPr lang="en-US" sz="1200"/>
                        <a:t>2</a:t>
                      </a:r>
                    </a:p>
                  </a:txBody>
                  <a:tcPr anchor="ctr">
                    <a:lnL>
                      <a:noFill/>
                    </a:lnL>
                    <a:lnR>
                      <a:noFill/>
                    </a:lnR>
                    <a:lnT>
                      <a:noFill/>
                    </a:lnT>
                    <a:lnB>
                      <a:noFill/>
                    </a:lnB>
                  </a:tcPr>
                </a:tc>
                <a:tc>
                  <a:txBody>
                    <a:bodyPr/>
                    <a:lstStyle/>
                    <a:p>
                      <a:r>
                        <a:rPr lang="en-US" sz="1200"/>
                        <a:t>250000</a:t>
                      </a:r>
                    </a:p>
                  </a:txBody>
                  <a:tcPr anchor="ctr">
                    <a:lnL>
                      <a:noFill/>
                    </a:lnL>
                    <a:lnR>
                      <a:noFill/>
                    </a:lnR>
                    <a:lnT>
                      <a:noFill/>
                    </a:lnT>
                    <a:lnB>
                      <a:noFill/>
                    </a:lnB>
                  </a:tcPr>
                </a:tc>
                <a:extLst>
                  <a:ext uri="{0D108BD9-81ED-4DB2-BD59-A6C34878D82A}">
                    <a16:rowId xmlns:a16="http://schemas.microsoft.com/office/drawing/2014/main" val="10003"/>
                  </a:ext>
                </a:extLst>
              </a:tr>
              <a:tr h="251551">
                <a:tc>
                  <a:txBody>
                    <a:bodyPr/>
                    <a:lstStyle/>
                    <a:p>
                      <a:r>
                        <a:rPr lang="en-US" sz="1200"/>
                        <a:t>2000</a:t>
                      </a:r>
                    </a:p>
                  </a:txBody>
                  <a:tcPr anchor="ctr">
                    <a:lnL>
                      <a:noFill/>
                    </a:lnL>
                    <a:lnR>
                      <a:noFill/>
                    </a:lnR>
                    <a:lnT>
                      <a:noFill/>
                    </a:lnT>
                    <a:lnB>
                      <a:noFill/>
                    </a:lnB>
                  </a:tcPr>
                </a:tc>
                <a:tc>
                  <a:txBody>
                    <a:bodyPr/>
                    <a:lstStyle/>
                    <a:p>
                      <a:r>
                        <a:rPr lang="en-US" sz="1200"/>
                        <a:t>4</a:t>
                      </a:r>
                    </a:p>
                  </a:txBody>
                  <a:tcPr anchor="ctr">
                    <a:lnL>
                      <a:noFill/>
                    </a:lnL>
                    <a:lnR>
                      <a:noFill/>
                    </a:lnR>
                    <a:lnT>
                      <a:noFill/>
                    </a:lnT>
                    <a:lnB>
                      <a:noFill/>
                    </a:lnB>
                  </a:tcPr>
                </a:tc>
                <a:tc>
                  <a:txBody>
                    <a:bodyPr/>
                    <a:lstStyle/>
                    <a:p>
                      <a:r>
                        <a:rPr lang="en-US" sz="1200"/>
                        <a:t>400000</a:t>
                      </a:r>
                    </a:p>
                  </a:txBody>
                  <a:tcPr anchor="ctr">
                    <a:lnL>
                      <a:noFill/>
                    </a:lnL>
                    <a:lnR>
                      <a:noFill/>
                    </a:lnR>
                    <a:lnT>
                      <a:noFill/>
                    </a:lnT>
                    <a:lnB>
                      <a:noFill/>
                    </a:lnB>
                  </a:tcPr>
                </a:tc>
                <a:extLst>
                  <a:ext uri="{0D108BD9-81ED-4DB2-BD59-A6C34878D82A}">
                    <a16:rowId xmlns:a16="http://schemas.microsoft.com/office/drawing/2014/main" val="10004"/>
                  </a:ext>
                </a:extLst>
              </a:tr>
              <a:tr h="251551">
                <a:tc>
                  <a:txBody>
                    <a:bodyPr/>
                    <a:lstStyle/>
                    <a:p>
                      <a:r>
                        <a:rPr lang="en-US" sz="1200"/>
                        <a:t>1600</a:t>
                      </a:r>
                    </a:p>
                  </a:txBody>
                  <a:tcPr anchor="ctr">
                    <a:lnL>
                      <a:noFill/>
                    </a:lnL>
                    <a:lnR>
                      <a:noFill/>
                    </a:lnR>
                    <a:lnT>
                      <a:noFill/>
                    </a:lnT>
                    <a:lnB>
                      <a:noFill/>
                    </a:lnB>
                  </a:tcPr>
                </a:tc>
                <a:tc>
                  <a:txBody>
                    <a:bodyPr/>
                    <a:lstStyle/>
                    <a:p>
                      <a:r>
                        <a:rPr lang="en-US" sz="1200"/>
                        <a:t>3</a:t>
                      </a:r>
                    </a:p>
                  </a:txBody>
                  <a:tcPr anchor="ctr">
                    <a:lnL>
                      <a:noFill/>
                    </a:lnL>
                    <a:lnR>
                      <a:noFill/>
                    </a:lnR>
                    <a:lnT>
                      <a:noFill/>
                    </a:lnT>
                    <a:lnB>
                      <a:noFill/>
                    </a:lnB>
                  </a:tcPr>
                </a:tc>
                <a:tc>
                  <a:txBody>
                    <a:bodyPr/>
                    <a:lstStyle/>
                    <a:p>
                      <a:r>
                        <a:rPr lang="en-US" sz="1200" dirty="0"/>
                        <a:t>320000</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16" name="Rectangle 1"/>
          <p:cNvSpPr>
            <a:spLocks noChangeArrowheads="1"/>
          </p:cNvSpPr>
          <p:nvPr/>
        </p:nvSpPr>
        <p:spPr bwMode="auto">
          <a:xfrm>
            <a:off x="525753" y="2586042"/>
            <a:ext cx="39998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First, we need a dataset with labeled data. For example:</a:t>
            </a:r>
          </a:p>
        </p:txBody>
      </p:sp>
      <p:sp>
        <p:nvSpPr>
          <p:cNvPr id="18" name="Rectangle 1"/>
          <p:cNvSpPr>
            <a:spLocks noChangeArrowheads="1"/>
          </p:cNvSpPr>
          <p:nvPr/>
        </p:nvSpPr>
        <p:spPr bwMode="auto">
          <a:xfrm>
            <a:off x="525754" y="4531868"/>
            <a:ext cx="3942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This dataset will be split into training and test sets</a:t>
            </a:r>
            <a:r>
              <a:rPr kumimoji="0" lang="en-US" sz="1800" b="1" i="0" u="none" strike="noStrike" cap="none" normalizeH="0" baseline="0" dirty="0" smtClean="0">
                <a:ln>
                  <a:noFill/>
                </a:ln>
                <a:solidFill>
                  <a:schemeClr val="tx1"/>
                </a:solidFill>
                <a:effectLst/>
                <a:latin typeface="Arial" charset="0"/>
                <a:cs typeface="Arial" charset="0"/>
              </a:rPr>
              <a:t>.</a:t>
            </a:r>
          </a:p>
        </p:txBody>
      </p:sp>
    </p:spTree>
    <p:extLst>
      <p:ext uri="{BB962C8B-B14F-4D97-AF65-F5344CB8AC3E}">
        <p14:creationId xmlns:p14="http://schemas.microsoft.com/office/powerpoint/2010/main" val="567966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01341" y="575087"/>
            <a:ext cx="8650800" cy="1776227"/>
          </a:xfrm>
          <a:prstGeom prst="rect">
            <a:avLst/>
          </a:prstGeom>
        </p:spPr>
        <p:txBody>
          <a:bodyPr spcFirstLastPara="1" wrap="square" lIns="91425" tIns="91425" rIns="91425" bIns="91425" anchor="t" anchorCtr="0">
            <a:normAutofit fontScale="92500" lnSpcReduction="10000"/>
          </a:bodyPr>
          <a:lstStyle/>
          <a:p>
            <a:pPr marL="114300" indent="0" algn="just">
              <a:buNone/>
            </a:pPr>
            <a:r>
              <a:rPr lang="en-US" sz="2000" b="1" u="sng" dirty="0">
                <a:solidFill>
                  <a:schemeClr val="tx1"/>
                </a:solidFill>
              </a:rPr>
              <a:t>Hypothesis (Model):</a:t>
            </a:r>
          </a:p>
          <a:p>
            <a:pPr algn="just"/>
            <a:r>
              <a:rPr lang="en-US" sz="2000" dirty="0">
                <a:solidFill>
                  <a:schemeClr val="tx1"/>
                </a:solidFill>
              </a:rPr>
              <a:t>A hypothesis is a proposed model that represents the relationship between the input features and the output labels. It could be a linear regression model, decision tree, neural network, etc. The model parameters are adjusted during training to best fit the training data.</a:t>
            </a:r>
          </a:p>
          <a:p>
            <a:pPr marL="114300" indent="0" algn="just">
              <a:buNone/>
            </a:pPr>
            <a:endParaRPr lang="en-US"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453" y="2329446"/>
            <a:ext cx="4840547"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639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01341" y="575087"/>
            <a:ext cx="8650800" cy="2252089"/>
          </a:xfrm>
          <a:prstGeom prst="rect">
            <a:avLst/>
          </a:prstGeom>
        </p:spPr>
        <p:txBody>
          <a:bodyPr spcFirstLastPara="1" wrap="square" lIns="91425" tIns="91425" rIns="91425" bIns="91425" anchor="t" anchorCtr="0">
            <a:normAutofit lnSpcReduction="10000"/>
          </a:bodyPr>
          <a:lstStyle/>
          <a:p>
            <a:pPr marL="114300" indent="0" algn="just">
              <a:buNone/>
            </a:pPr>
            <a:r>
              <a:rPr lang="en-US" sz="2000" b="1" u="sng" dirty="0">
                <a:solidFill>
                  <a:schemeClr val="tx1"/>
                </a:solidFill>
              </a:rPr>
              <a:t>Cost Function (Loss Function)</a:t>
            </a:r>
            <a:r>
              <a:rPr lang="en-US" sz="2000" u="sng" dirty="0">
                <a:solidFill>
                  <a:schemeClr val="tx1"/>
                </a:solidFill>
              </a:rPr>
              <a:t>:</a:t>
            </a:r>
          </a:p>
          <a:p>
            <a:pPr algn="just"/>
            <a:r>
              <a:rPr lang="en-US" sz="2000" dirty="0">
                <a:solidFill>
                  <a:schemeClr val="tx1"/>
                </a:solidFill>
              </a:rPr>
              <a:t>The cost function measures how well the model's predictions match the actual labels in the training data. It quantifies the error between the predicted and actual outputs. Common cost functions include Mean Squared Error (MSE) for regression tasks and Cross-Entropy Loss for classification tasks</a:t>
            </a:r>
            <a:r>
              <a:rPr lang="en-US" sz="2000" dirty="0" smtClean="0">
                <a:solidFill>
                  <a:schemeClr val="tx1"/>
                </a:solidFill>
              </a:rPr>
              <a:t>.</a:t>
            </a:r>
            <a:endParaRPr lang="en-US"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825" y="2719388"/>
            <a:ext cx="559117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4084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01341" y="575087"/>
            <a:ext cx="8650800" cy="2252089"/>
          </a:xfrm>
          <a:prstGeom prst="rect">
            <a:avLst/>
          </a:prstGeom>
        </p:spPr>
        <p:txBody>
          <a:bodyPr spcFirstLastPara="1" wrap="square" lIns="91425" tIns="91425" rIns="91425" bIns="91425" anchor="t" anchorCtr="0">
            <a:normAutofit lnSpcReduction="10000"/>
          </a:bodyPr>
          <a:lstStyle/>
          <a:p>
            <a:pPr marL="114300" indent="0" algn="just">
              <a:buNone/>
            </a:pPr>
            <a:r>
              <a:rPr lang="en-US" sz="2000" b="1" u="sng" dirty="0">
                <a:solidFill>
                  <a:schemeClr val="tx1"/>
                </a:solidFill>
              </a:rPr>
              <a:t>Optimizer:</a:t>
            </a:r>
          </a:p>
          <a:p>
            <a:pPr algn="just"/>
            <a:r>
              <a:rPr lang="en-US" sz="2000" dirty="0">
                <a:solidFill>
                  <a:schemeClr val="tx1"/>
                </a:solidFill>
              </a:rPr>
              <a:t>The optimizer is an algorithm used to minimize the cost function by adjusting the model's parameters iteratively. Common optimization algorithms include Gradient Descent, Stochastic Gradient Descent (SGD), Adam, and </a:t>
            </a:r>
            <a:r>
              <a:rPr lang="en-US" sz="2000" dirty="0" err="1">
                <a:solidFill>
                  <a:schemeClr val="tx1"/>
                </a:solidFill>
              </a:rPr>
              <a:t>RMSprop</a:t>
            </a:r>
            <a:r>
              <a:rPr lang="en-US" sz="2000" dirty="0">
                <a:solidFill>
                  <a:schemeClr val="tx1"/>
                </a:solidFill>
              </a:rPr>
              <a:t>. The optimizer updates the model parameters to reduce the error and improve the model's predictions.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131" y="2763805"/>
            <a:ext cx="5334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493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COMPONENTS OF SUPERVISED MACHINE LEARNING</a:t>
            </a:r>
            <a:endParaRPr lang="en-US" sz="2400" b="1" dirty="0"/>
          </a:p>
        </p:txBody>
      </p:sp>
      <p:sp>
        <p:nvSpPr>
          <p:cNvPr id="7" name="Google Shape;77;g258990b3369_0_16"/>
          <p:cNvSpPr txBox="1">
            <a:spLocks noGrp="1"/>
          </p:cNvSpPr>
          <p:nvPr>
            <p:ph type="body" idx="1"/>
          </p:nvPr>
        </p:nvSpPr>
        <p:spPr>
          <a:xfrm>
            <a:off x="201341" y="575087"/>
            <a:ext cx="8650800" cy="2252089"/>
          </a:xfrm>
          <a:prstGeom prst="rect">
            <a:avLst/>
          </a:prstGeom>
        </p:spPr>
        <p:txBody>
          <a:bodyPr spcFirstLastPara="1" wrap="square" lIns="91425" tIns="91425" rIns="91425" bIns="91425" anchor="t" anchorCtr="0">
            <a:normAutofit fontScale="92500" lnSpcReduction="20000"/>
          </a:bodyPr>
          <a:lstStyle/>
          <a:p>
            <a:pPr marL="114300" indent="0">
              <a:buNone/>
            </a:pPr>
            <a:r>
              <a:rPr lang="en-US" sz="2000" b="1" u="sng" dirty="0">
                <a:solidFill>
                  <a:schemeClr val="tx1"/>
                </a:solidFill>
              </a:rPr>
              <a:t>Explanation:</a:t>
            </a:r>
          </a:p>
          <a:p>
            <a:r>
              <a:rPr lang="en-US" sz="2000" b="1" dirty="0">
                <a:solidFill>
                  <a:schemeClr val="tx1"/>
                </a:solidFill>
              </a:rPr>
              <a:t>Labeled Data</a:t>
            </a:r>
            <a:r>
              <a:rPr lang="en-US" sz="2000" dirty="0">
                <a:solidFill>
                  <a:schemeClr val="tx1"/>
                </a:solidFill>
              </a:rPr>
              <a:t>: The dataset X (features) and y (labels) is defined.</a:t>
            </a:r>
          </a:p>
          <a:p>
            <a:r>
              <a:rPr lang="en-US" sz="2000" b="1" dirty="0">
                <a:solidFill>
                  <a:schemeClr val="tx1"/>
                </a:solidFill>
              </a:rPr>
              <a:t>Hypothesis (Model)</a:t>
            </a:r>
            <a:r>
              <a:rPr lang="en-US" sz="2000" dirty="0">
                <a:solidFill>
                  <a:schemeClr val="tx1"/>
                </a:solidFill>
              </a:rPr>
              <a:t>: A linear regression model is created with parameters theta.</a:t>
            </a:r>
          </a:p>
          <a:p>
            <a:r>
              <a:rPr lang="en-US" sz="2000" b="1" dirty="0">
                <a:solidFill>
                  <a:schemeClr val="tx1"/>
                </a:solidFill>
              </a:rPr>
              <a:t>Cost Function</a:t>
            </a:r>
            <a:r>
              <a:rPr lang="en-US" sz="2000" dirty="0">
                <a:solidFill>
                  <a:schemeClr val="tx1"/>
                </a:solidFill>
              </a:rPr>
              <a:t>: The </a:t>
            </a:r>
            <a:r>
              <a:rPr lang="en-US" sz="2000" dirty="0" err="1">
                <a:solidFill>
                  <a:schemeClr val="tx1"/>
                </a:solidFill>
              </a:rPr>
              <a:t>compute_cost</a:t>
            </a:r>
            <a:r>
              <a:rPr lang="en-US" sz="2000" dirty="0">
                <a:solidFill>
                  <a:schemeClr val="tx1"/>
                </a:solidFill>
              </a:rPr>
              <a:t> function calculates the MSE.</a:t>
            </a:r>
          </a:p>
          <a:p>
            <a:r>
              <a:rPr lang="en-US" sz="2000" b="1" dirty="0">
                <a:solidFill>
                  <a:schemeClr val="tx1"/>
                </a:solidFill>
              </a:rPr>
              <a:t>Optimizer</a:t>
            </a:r>
            <a:r>
              <a:rPr lang="en-US" sz="2000" dirty="0">
                <a:solidFill>
                  <a:schemeClr val="tx1"/>
                </a:solidFill>
              </a:rPr>
              <a:t>: The </a:t>
            </a:r>
            <a:r>
              <a:rPr lang="en-US" sz="2000" dirty="0" err="1">
                <a:solidFill>
                  <a:schemeClr val="tx1"/>
                </a:solidFill>
              </a:rPr>
              <a:t>gradient_descent</a:t>
            </a:r>
            <a:r>
              <a:rPr lang="en-US" sz="2000" dirty="0">
                <a:solidFill>
                  <a:schemeClr val="tx1"/>
                </a:solidFill>
              </a:rPr>
              <a:t> function updates theta to minimize the cost function</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4261238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SUPERVISED LEARNING</a:t>
            </a:r>
            <a:endParaRPr lang="en-US" sz="2400" b="1" dirty="0"/>
          </a:p>
        </p:txBody>
      </p:sp>
      <p:pic>
        <p:nvPicPr>
          <p:cNvPr id="5" name="Google Shape;88;g1e44a481ae3_0_101"/>
          <p:cNvPicPr preferRelativeResize="0"/>
          <p:nvPr/>
        </p:nvPicPr>
        <p:blipFill>
          <a:blip r:embed="rId3">
            <a:alphaModFix/>
          </a:blip>
          <a:stretch>
            <a:fillRect/>
          </a:stretch>
        </p:blipFill>
        <p:spPr>
          <a:xfrm>
            <a:off x="877081" y="597160"/>
            <a:ext cx="7315201" cy="4081581"/>
          </a:xfrm>
          <a:prstGeom prst="rect">
            <a:avLst/>
          </a:prstGeom>
          <a:noFill/>
          <a:ln>
            <a:noFill/>
          </a:ln>
        </p:spPr>
      </p:pic>
    </p:spTree>
    <p:extLst>
      <p:ext uri="{BB962C8B-B14F-4D97-AF65-F5344CB8AC3E}">
        <p14:creationId xmlns:p14="http://schemas.microsoft.com/office/powerpoint/2010/main" val="16331672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IMPLEMENTATION OF SUPERVISED MACHINE LEARNING</a:t>
            </a:r>
            <a:endParaRPr lang="en-US" sz="2400" b="1" dirty="0"/>
          </a:p>
        </p:txBody>
      </p:sp>
      <p:sp>
        <p:nvSpPr>
          <p:cNvPr id="7" name="Google Shape;77;g258990b3369_0_16"/>
          <p:cNvSpPr txBox="1">
            <a:spLocks noGrp="1"/>
          </p:cNvSpPr>
          <p:nvPr>
            <p:ph type="body" idx="1"/>
          </p:nvPr>
        </p:nvSpPr>
        <p:spPr>
          <a:xfrm>
            <a:off x="201341" y="575087"/>
            <a:ext cx="8650800" cy="3884946"/>
          </a:xfrm>
          <a:prstGeom prst="rect">
            <a:avLst/>
          </a:prstGeom>
        </p:spPr>
        <p:txBody>
          <a:bodyPr spcFirstLastPara="1" wrap="square" lIns="91425" tIns="91425" rIns="91425" bIns="91425" anchor="t" anchorCtr="0">
            <a:normAutofit fontScale="32500" lnSpcReduction="20000"/>
          </a:bodyPr>
          <a:lstStyle/>
          <a:p>
            <a:pPr marL="114300" indent="0" algn="just">
              <a:buNone/>
            </a:pPr>
            <a:r>
              <a:rPr lang="en-US" sz="4800" b="1" dirty="0">
                <a:latin typeface="+mj-lt"/>
              </a:rPr>
              <a:t>We'll use the Titanic dataset to demonstrate a supervised machine learning implementation. This dataset contains information about passengers on the Titanic, and we'll use it to predict whether a passenger survived or not based on features such as age, sex, and fare.</a:t>
            </a:r>
          </a:p>
          <a:p>
            <a:pPr marL="114300" indent="0" algn="just">
              <a:buNone/>
            </a:pPr>
            <a:r>
              <a:rPr lang="en-US" sz="4800" b="1" dirty="0">
                <a:latin typeface="+mj-lt"/>
              </a:rPr>
              <a:t>We'll use a logistic regression model for this binary classification problem</a:t>
            </a:r>
            <a:r>
              <a:rPr lang="en-US" sz="4800" b="1" dirty="0" smtClean="0">
                <a:latin typeface="+mj-lt"/>
              </a:rPr>
              <a:t>.</a:t>
            </a:r>
          </a:p>
          <a:p>
            <a:pPr marL="114300" indent="0">
              <a:buNone/>
            </a:pPr>
            <a:endParaRPr lang="en-US" sz="4800" dirty="0">
              <a:latin typeface="+mj-lt"/>
            </a:endParaRPr>
          </a:p>
          <a:p>
            <a:pPr marL="114300" indent="0">
              <a:buNone/>
            </a:pPr>
            <a:r>
              <a:rPr lang="en-US" sz="4800" b="1" u="sng" dirty="0">
                <a:solidFill>
                  <a:schemeClr val="tx1"/>
                </a:solidFill>
                <a:latin typeface="+mj-lt"/>
              </a:rPr>
              <a:t>Step-by-Step </a:t>
            </a:r>
            <a:r>
              <a:rPr lang="en-US" sz="4800" b="1" u="sng" dirty="0" smtClean="0">
                <a:solidFill>
                  <a:schemeClr val="tx1"/>
                </a:solidFill>
                <a:latin typeface="+mj-lt"/>
              </a:rPr>
              <a:t>Implementation</a:t>
            </a:r>
          </a:p>
          <a:p>
            <a:pPr marL="114300" indent="0">
              <a:buNone/>
            </a:pPr>
            <a:endParaRPr lang="en-US" sz="4800" b="1" u="sng" dirty="0" smtClean="0">
              <a:solidFill>
                <a:schemeClr val="tx1"/>
              </a:solidFill>
              <a:latin typeface="+mj-lt"/>
            </a:endParaRPr>
          </a:p>
          <a:p>
            <a:pPr>
              <a:buFont typeface="Wingdings" pitchFamily="2" charset="2"/>
              <a:buChar char="v"/>
            </a:pPr>
            <a:r>
              <a:rPr lang="en-US" sz="4800" b="1" dirty="0" smtClean="0">
                <a:solidFill>
                  <a:schemeClr val="tx1"/>
                </a:solidFill>
                <a:latin typeface="+mj-lt"/>
              </a:rPr>
              <a:t>Load the Dataset</a:t>
            </a:r>
          </a:p>
          <a:p>
            <a:pPr>
              <a:buFont typeface="Wingdings" pitchFamily="2" charset="2"/>
              <a:buChar char="v"/>
            </a:pPr>
            <a:r>
              <a:rPr lang="en-US" sz="4800" b="1" dirty="0" smtClean="0">
                <a:solidFill>
                  <a:schemeClr val="tx1"/>
                </a:solidFill>
                <a:latin typeface="+mj-lt"/>
              </a:rPr>
              <a:t>Preprocess the Data</a:t>
            </a:r>
          </a:p>
          <a:p>
            <a:pPr>
              <a:buFont typeface="Wingdings" pitchFamily="2" charset="2"/>
              <a:buChar char="v"/>
            </a:pPr>
            <a:r>
              <a:rPr lang="en-US" sz="4800" b="1" dirty="0" smtClean="0">
                <a:solidFill>
                  <a:schemeClr val="tx1"/>
                </a:solidFill>
                <a:latin typeface="+mj-lt"/>
              </a:rPr>
              <a:t>Define the Hypothesis (Model)</a:t>
            </a:r>
          </a:p>
          <a:p>
            <a:pPr>
              <a:buFont typeface="Wingdings" pitchFamily="2" charset="2"/>
              <a:buChar char="v"/>
            </a:pPr>
            <a:r>
              <a:rPr lang="en-US" sz="4800" b="1" dirty="0" smtClean="0">
                <a:solidFill>
                  <a:schemeClr val="tx1"/>
                </a:solidFill>
                <a:latin typeface="+mj-lt"/>
              </a:rPr>
              <a:t>Define the Cost Function</a:t>
            </a:r>
          </a:p>
          <a:p>
            <a:pPr>
              <a:buFont typeface="Wingdings" pitchFamily="2" charset="2"/>
              <a:buChar char="v"/>
            </a:pPr>
            <a:r>
              <a:rPr lang="en-US" sz="4800" b="1" dirty="0" smtClean="0">
                <a:solidFill>
                  <a:schemeClr val="tx1"/>
                </a:solidFill>
                <a:latin typeface="+mj-lt"/>
              </a:rPr>
              <a:t>Implement the Optimizer</a:t>
            </a:r>
          </a:p>
          <a:p>
            <a:pPr>
              <a:buFont typeface="Wingdings" pitchFamily="2" charset="2"/>
              <a:buChar char="v"/>
            </a:pPr>
            <a:r>
              <a:rPr lang="en-US" sz="4800" b="1" dirty="0" smtClean="0">
                <a:solidFill>
                  <a:schemeClr val="tx1"/>
                </a:solidFill>
                <a:latin typeface="+mj-lt"/>
              </a:rPr>
              <a:t>Train the Model</a:t>
            </a:r>
          </a:p>
          <a:p>
            <a:pPr>
              <a:buFont typeface="Wingdings" pitchFamily="2" charset="2"/>
              <a:buChar char="v"/>
            </a:pPr>
            <a:r>
              <a:rPr lang="en-US" sz="4800" b="1" dirty="0" smtClean="0">
                <a:solidFill>
                  <a:schemeClr val="tx1"/>
                </a:solidFill>
                <a:latin typeface="+mj-lt"/>
              </a:rPr>
              <a:t>Test the Model</a:t>
            </a:r>
          </a:p>
          <a:p>
            <a:pPr>
              <a:buFont typeface="Wingdings" pitchFamily="2" charset="2"/>
              <a:buChar char="v"/>
            </a:pPr>
            <a:endParaRPr lang="en-US" sz="4800" b="1" dirty="0" smtClean="0">
              <a:solidFill>
                <a:schemeClr val="tx1"/>
              </a:solidFill>
              <a:latin typeface="+mj-lt"/>
            </a:endParaRPr>
          </a:p>
          <a:p>
            <a:pPr marL="114300" indent="0">
              <a:buNone/>
            </a:pPr>
            <a:endParaRPr lang="en-US" sz="4800" b="1" u="sng" dirty="0" smtClean="0">
              <a:solidFill>
                <a:schemeClr val="tx1"/>
              </a:solidFill>
              <a:latin typeface="+mj-lt"/>
            </a:endParaRPr>
          </a:p>
          <a:p>
            <a:pPr marL="114300" indent="0">
              <a:buNone/>
            </a:pPr>
            <a:endParaRPr lang="en-US" sz="4800" b="1" u="sng" dirty="0" smtClean="0">
              <a:solidFill>
                <a:schemeClr val="tx1"/>
              </a:solidFill>
              <a:latin typeface="+mj-lt"/>
            </a:endParaRPr>
          </a:p>
          <a:p>
            <a:pPr marL="114300" indent="0">
              <a:buNone/>
            </a:pPr>
            <a:endParaRPr lang="en-US" sz="4800" b="1" u="sng" dirty="0">
              <a:solidFill>
                <a:schemeClr val="tx1"/>
              </a:solidFill>
              <a:latin typeface="+mj-lt"/>
            </a:endParaRPr>
          </a:p>
          <a:p>
            <a:pPr marL="114300" indent="0">
              <a:buNone/>
            </a:pPr>
            <a:endParaRPr lang="en-US" sz="2000" b="1" u="sng" dirty="0">
              <a:solidFill>
                <a:schemeClr val="tx1"/>
              </a:solidFill>
            </a:endParaRPr>
          </a:p>
        </p:txBody>
      </p:sp>
    </p:spTree>
    <p:extLst>
      <p:ext uri="{BB962C8B-B14F-4D97-AF65-F5344CB8AC3E}">
        <p14:creationId xmlns:p14="http://schemas.microsoft.com/office/powerpoint/2010/main" val="2287776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IMPLEMENTATION OF SUPERVISED MACHINE LEARNING</a:t>
            </a:r>
            <a:endParaRPr lang="en-US" sz="2400" b="1" dirty="0"/>
          </a:p>
        </p:txBody>
      </p:sp>
      <p:sp>
        <p:nvSpPr>
          <p:cNvPr id="7" name="Google Shape;77;g258990b3369_0_16"/>
          <p:cNvSpPr txBox="1">
            <a:spLocks noGrp="1"/>
          </p:cNvSpPr>
          <p:nvPr>
            <p:ph type="body" idx="1"/>
          </p:nvPr>
        </p:nvSpPr>
        <p:spPr>
          <a:xfrm>
            <a:off x="201341" y="575087"/>
            <a:ext cx="8650800" cy="3884946"/>
          </a:xfrm>
          <a:prstGeom prst="rect">
            <a:avLst/>
          </a:prstGeom>
        </p:spPr>
        <p:txBody>
          <a:bodyPr spcFirstLastPara="1" wrap="square" lIns="91425" tIns="91425" rIns="91425" bIns="91425" anchor="t" anchorCtr="0">
            <a:normAutofit/>
          </a:bodyPr>
          <a:lstStyle/>
          <a:p>
            <a:pPr marL="114300" indent="0">
              <a:buNone/>
            </a:pPr>
            <a:r>
              <a:rPr lang="en-US" sz="1600" b="1" u="sng" dirty="0">
                <a:solidFill>
                  <a:schemeClr val="tx1"/>
                </a:solidFill>
              </a:rPr>
              <a:t>Explanation:</a:t>
            </a:r>
          </a:p>
          <a:p>
            <a:r>
              <a:rPr lang="en-US" sz="1600" b="1" dirty="0">
                <a:solidFill>
                  <a:schemeClr val="tx1"/>
                </a:solidFill>
              </a:rPr>
              <a:t>Loading the Dataset</a:t>
            </a:r>
            <a:r>
              <a:rPr lang="en-US" sz="1600" dirty="0">
                <a:solidFill>
                  <a:schemeClr val="tx1"/>
                </a:solidFill>
              </a:rPr>
              <a:t>: We load the Titanic dataset into a Pandas </a:t>
            </a:r>
            <a:r>
              <a:rPr lang="en-US" sz="1600" dirty="0" err="1">
                <a:solidFill>
                  <a:schemeClr val="tx1"/>
                </a:solidFill>
              </a:rPr>
              <a:t>DataFrame</a:t>
            </a:r>
            <a:r>
              <a:rPr lang="en-US" sz="1600" dirty="0">
                <a:solidFill>
                  <a:schemeClr val="tx1"/>
                </a:solidFill>
              </a:rPr>
              <a:t>.</a:t>
            </a:r>
          </a:p>
          <a:p>
            <a:r>
              <a:rPr lang="en-US" sz="1600" b="1" dirty="0">
                <a:solidFill>
                  <a:schemeClr val="tx1"/>
                </a:solidFill>
              </a:rPr>
              <a:t>Preprocessing the Data</a:t>
            </a:r>
            <a:r>
              <a:rPr lang="en-US" sz="1600" dirty="0">
                <a:solidFill>
                  <a:schemeClr val="tx1"/>
                </a:solidFill>
              </a:rPr>
              <a:t>: We handle missing values, encode categorical variables using </a:t>
            </a:r>
            <a:r>
              <a:rPr lang="en-US" sz="1600" dirty="0" err="1">
                <a:solidFill>
                  <a:schemeClr val="tx1"/>
                </a:solidFill>
              </a:rPr>
              <a:t>OneHotEncoder</a:t>
            </a:r>
            <a:r>
              <a:rPr lang="en-US" sz="1600" dirty="0">
                <a:solidFill>
                  <a:schemeClr val="tx1"/>
                </a:solidFill>
              </a:rPr>
              <a:t>, and scale numerical features using </a:t>
            </a:r>
            <a:r>
              <a:rPr lang="en-US" sz="1600" dirty="0" err="1">
                <a:solidFill>
                  <a:schemeClr val="tx1"/>
                </a:solidFill>
              </a:rPr>
              <a:t>StandardScaler</a:t>
            </a:r>
            <a:r>
              <a:rPr lang="en-US" sz="1600" dirty="0">
                <a:solidFill>
                  <a:schemeClr val="tx1"/>
                </a:solidFill>
              </a:rPr>
              <a:t>. The data is split into training and test sets.</a:t>
            </a:r>
          </a:p>
          <a:p>
            <a:r>
              <a:rPr lang="en-US" sz="1600" b="1" dirty="0">
                <a:solidFill>
                  <a:schemeClr val="tx1"/>
                </a:solidFill>
              </a:rPr>
              <a:t>Defining the Hypothesis (Model)</a:t>
            </a:r>
            <a:r>
              <a:rPr lang="en-US" sz="1600" dirty="0">
                <a:solidFill>
                  <a:schemeClr val="tx1"/>
                </a:solidFill>
              </a:rPr>
              <a:t>: We initialize the parameters for a logistic regression model.</a:t>
            </a:r>
          </a:p>
          <a:p>
            <a:r>
              <a:rPr lang="en-US" sz="1600" b="1" dirty="0">
                <a:solidFill>
                  <a:schemeClr val="tx1"/>
                </a:solidFill>
              </a:rPr>
              <a:t>Defining the Cost Function</a:t>
            </a:r>
            <a:r>
              <a:rPr lang="en-US" sz="1600" dirty="0">
                <a:solidFill>
                  <a:schemeClr val="tx1"/>
                </a:solidFill>
              </a:rPr>
              <a:t>: We define the logistic loss function.</a:t>
            </a:r>
          </a:p>
          <a:p>
            <a:r>
              <a:rPr lang="en-US" sz="1600" b="1" dirty="0">
                <a:solidFill>
                  <a:schemeClr val="tx1"/>
                </a:solidFill>
              </a:rPr>
              <a:t>Implementing the Optimizer</a:t>
            </a:r>
            <a:r>
              <a:rPr lang="en-US" sz="1600" dirty="0">
                <a:solidFill>
                  <a:schemeClr val="tx1"/>
                </a:solidFill>
              </a:rPr>
              <a:t>: We implement gradient descent to minimize the cost function.</a:t>
            </a:r>
          </a:p>
          <a:p>
            <a:r>
              <a:rPr lang="en-US" sz="1600" b="1" dirty="0">
                <a:solidFill>
                  <a:schemeClr val="tx1"/>
                </a:solidFill>
              </a:rPr>
              <a:t>Training the Model</a:t>
            </a:r>
            <a:r>
              <a:rPr lang="en-US" sz="1600" dirty="0">
                <a:solidFill>
                  <a:schemeClr val="tx1"/>
                </a:solidFill>
              </a:rPr>
              <a:t>: We train the model using gradient descent.</a:t>
            </a:r>
          </a:p>
          <a:p>
            <a:r>
              <a:rPr lang="en-US" sz="1600" b="1" dirty="0">
                <a:solidFill>
                  <a:schemeClr val="tx1"/>
                </a:solidFill>
              </a:rPr>
              <a:t>Evaluating the Model</a:t>
            </a:r>
            <a:r>
              <a:rPr lang="en-US" sz="1600" dirty="0">
                <a:solidFill>
                  <a:schemeClr val="tx1"/>
                </a:solidFill>
              </a:rPr>
              <a:t>: We evaluate the model's performance on the test set using accuracy, confusion matrix, and classification report.</a:t>
            </a:r>
          </a:p>
          <a:p>
            <a:pPr>
              <a:buFont typeface="Wingdings" pitchFamily="2" charset="2"/>
              <a:buChar char="v"/>
            </a:pPr>
            <a:endParaRPr lang="en-US" sz="4800" b="1" dirty="0" smtClean="0">
              <a:solidFill>
                <a:schemeClr val="tx1"/>
              </a:solidFill>
              <a:latin typeface="+mj-lt"/>
            </a:endParaRPr>
          </a:p>
          <a:p>
            <a:pPr marL="114300" indent="0">
              <a:buNone/>
            </a:pPr>
            <a:endParaRPr lang="en-US" sz="4800" b="1" u="sng" dirty="0" smtClean="0">
              <a:solidFill>
                <a:schemeClr val="tx1"/>
              </a:solidFill>
              <a:latin typeface="+mj-lt"/>
            </a:endParaRPr>
          </a:p>
          <a:p>
            <a:pPr marL="114300" indent="0">
              <a:buNone/>
            </a:pPr>
            <a:endParaRPr lang="en-US" sz="4800" b="1" u="sng" dirty="0" smtClean="0">
              <a:solidFill>
                <a:schemeClr val="tx1"/>
              </a:solidFill>
              <a:latin typeface="+mj-lt"/>
            </a:endParaRPr>
          </a:p>
          <a:p>
            <a:pPr marL="114300" indent="0">
              <a:buNone/>
            </a:pPr>
            <a:endParaRPr lang="en-US" sz="4800" b="1" u="sng" dirty="0">
              <a:solidFill>
                <a:schemeClr val="tx1"/>
              </a:solidFill>
              <a:latin typeface="+mj-lt"/>
            </a:endParaRPr>
          </a:p>
          <a:p>
            <a:pPr marL="114300" indent="0">
              <a:buNone/>
            </a:pPr>
            <a:endParaRPr lang="en-US" sz="2000" b="1" u="sng" dirty="0">
              <a:solidFill>
                <a:schemeClr val="tx1"/>
              </a:solidFill>
            </a:endParaRPr>
          </a:p>
        </p:txBody>
      </p:sp>
    </p:spTree>
    <p:extLst>
      <p:ext uri="{BB962C8B-B14F-4D97-AF65-F5344CB8AC3E}">
        <p14:creationId xmlns:p14="http://schemas.microsoft.com/office/powerpoint/2010/main" val="34039400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LINEAR REGRESSION</a:t>
            </a:r>
            <a:endParaRPr lang="en-US" sz="2400" b="1" dirty="0"/>
          </a:p>
        </p:txBody>
      </p:sp>
      <p:sp>
        <p:nvSpPr>
          <p:cNvPr id="5" name="Google Shape;70;g257541b82f2_0_0"/>
          <p:cNvSpPr txBox="1">
            <a:spLocks noGrp="1"/>
          </p:cNvSpPr>
          <p:nvPr>
            <p:ph type="body" idx="1"/>
          </p:nvPr>
        </p:nvSpPr>
        <p:spPr>
          <a:xfrm>
            <a:off x="257325" y="703067"/>
            <a:ext cx="8650800" cy="1601594"/>
          </a:xfrm>
          <a:prstGeom prst="rect">
            <a:avLst/>
          </a:prstGeom>
          <a:noFill/>
          <a:ln>
            <a:noFill/>
          </a:ln>
        </p:spPr>
        <p:txBody>
          <a:bodyPr spcFirstLastPara="1" wrap="square" lIns="91425" tIns="91425" rIns="91425" bIns="91425" anchor="t" anchorCtr="0">
            <a:normAutofit/>
          </a:bodyPr>
          <a:lstStyle/>
          <a:p>
            <a:pPr marL="0" lvl="0" indent="0" algn="l" rtl="0">
              <a:lnSpc>
                <a:spcPct val="130000"/>
              </a:lnSpc>
              <a:spcBef>
                <a:spcPts val="0"/>
              </a:spcBef>
              <a:spcAft>
                <a:spcPts val="0"/>
              </a:spcAft>
              <a:buSzPts val="1665"/>
              <a:buNone/>
            </a:pPr>
            <a:r>
              <a:rPr lang="en" dirty="0">
                <a:solidFill>
                  <a:srgbClr val="000000"/>
                </a:solidFill>
              </a:rPr>
              <a:t>Linear regression is a </a:t>
            </a:r>
            <a:r>
              <a:rPr lang="en" b="1" dirty="0">
                <a:solidFill>
                  <a:srgbClr val="CC0000"/>
                </a:solidFill>
              </a:rPr>
              <a:t>supervised </a:t>
            </a:r>
            <a:r>
              <a:rPr lang="en" dirty="0">
                <a:solidFill>
                  <a:srgbClr val="000000"/>
                </a:solidFill>
              </a:rPr>
              <a:t>machine learning algorithm used for predicting a </a:t>
            </a:r>
            <a:r>
              <a:rPr lang="en" b="1" dirty="0">
                <a:solidFill>
                  <a:srgbClr val="CC0000"/>
                </a:solidFill>
              </a:rPr>
              <a:t>continuous output</a:t>
            </a:r>
            <a:r>
              <a:rPr lang="en" dirty="0">
                <a:solidFill>
                  <a:srgbClr val="000000"/>
                </a:solidFill>
              </a:rPr>
              <a:t> (</a:t>
            </a:r>
            <a:r>
              <a:rPr lang="en" b="1" dirty="0">
                <a:solidFill>
                  <a:srgbClr val="000000"/>
                </a:solidFill>
              </a:rPr>
              <a:t>dependent variable</a:t>
            </a:r>
            <a:r>
              <a:rPr lang="en" dirty="0">
                <a:solidFill>
                  <a:srgbClr val="000000"/>
                </a:solidFill>
              </a:rPr>
              <a:t>) based on one or more </a:t>
            </a:r>
            <a:r>
              <a:rPr lang="en" b="1" dirty="0">
                <a:solidFill>
                  <a:srgbClr val="CC0000"/>
                </a:solidFill>
              </a:rPr>
              <a:t>input features</a:t>
            </a:r>
            <a:r>
              <a:rPr lang="en" dirty="0">
                <a:solidFill>
                  <a:srgbClr val="000000"/>
                </a:solidFill>
              </a:rPr>
              <a:t> (</a:t>
            </a:r>
            <a:r>
              <a:rPr lang="en" b="1" dirty="0">
                <a:solidFill>
                  <a:srgbClr val="000000"/>
                </a:solidFill>
              </a:rPr>
              <a:t>independent variables</a:t>
            </a:r>
            <a:r>
              <a:rPr lang="en" dirty="0">
                <a:solidFill>
                  <a:srgbClr val="000000"/>
                </a:solidFill>
              </a:rPr>
              <a:t>).</a:t>
            </a:r>
            <a:endParaRPr dirty="0">
              <a:solidFill>
                <a:srgbClr val="000000"/>
              </a:solidFill>
            </a:endParaRPr>
          </a:p>
          <a:p>
            <a:pPr marL="0" lvl="0" indent="0" algn="l" rtl="0">
              <a:lnSpc>
                <a:spcPct val="130000"/>
              </a:lnSpc>
              <a:spcBef>
                <a:spcPts val="0"/>
              </a:spcBef>
              <a:spcAft>
                <a:spcPts val="0"/>
              </a:spcAft>
              <a:buSzPts val="1665"/>
              <a:buNone/>
            </a:pPr>
            <a:endParaRPr dirty="0">
              <a:solidFill>
                <a:srgbClr val="000000"/>
              </a:solidFill>
            </a:endParaRPr>
          </a:p>
        </p:txBody>
      </p:sp>
      <p:pic>
        <p:nvPicPr>
          <p:cNvPr id="6" name="Google Shape;78;g1e4fd684419_0_25"/>
          <p:cNvPicPr preferRelativeResize="0"/>
          <p:nvPr/>
        </p:nvPicPr>
        <p:blipFill rotWithShape="1">
          <a:blip r:embed="rId3">
            <a:alphaModFix/>
          </a:blip>
          <a:srcRect l="1374" t="28941" r="1092" b="21947"/>
          <a:stretch/>
        </p:blipFill>
        <p:spPr>
          <a:xfrm>
            <a:off x="555361" y="2234206"/>
            <a:ext cx="7842449" cy="1593949"/>
          </a:xfrm>
          <a:prstGeom prst="rect">
            <a:avLst/>
          </a:prstGeom>
          <a:noFill/>
          <a:ln>
            <a:noFill/>
          </a:ln>
        </p:spPr>
      </p:pic>
    </p:spTree>
    <p:extLst>
      <p:ext uri="{BB962C8B-B14F-4D97-AF65-F5344CB8AC3E}">
        <p14:creationId xmlns:p14="http://schemas.microsoft.com/office/powerpoint/2010/main" val="1094655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LINEAR REGRESSION</a:t>
            </a:r>
            <a:endParaRPr lang="en-US" sz="2400" b="1" dirty="0"/>
          </a:p>
        </p:txBody>
      </p:sp>
      <p:sp>
        <p:nvSpPr>
          <p:cNvPr id="5" name="Google Shape;70;g257541b82f2_0_0"/>
          <p:cNvSpPr txBox="1">
            <a:spLocks noGrp="1"/>
          </p:cNvSpPr>
          <p:nvPr>
            <p:ph type="body" idx="1"/>
          </p:nvPr>
        </p:nvSpPr>
        <p:spPr>
          <a:xfrm>
            <a:off x="257325" y="703067"/>
            <a:ext cx="8650800" cy="1200378"/>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a:solidFill>
                  <a:schemeClr val="tx1"/>
                </a:solidFill>
              </a:rPr>
              <a:t>How does Linear Regression work</a:t>
            </a:r>
            <a:r>
              <a:rPr lang="en" b="1" u="sng" dirty="0" smtClean="0">
                <a:solidFill>
                  <a:schemeClr val="tx1"/>
                </a:solidFill>
              </a:rPr>
              <a:t>?</a:t>
            </a:r>
          </a:p>
          <a:p>
            <a:pPr marL="0" indent="0">
              <a:lnSpc>
                <a:spcPct val="130000"/>
              </a:lnSpc>
              <a:buSzPts val="1665"/>
              <a:buNone/>
            </a:pPr>
            <a:r>
              <a:rPr lang="en-US" dirty="0">
                <a:solidFill>
                  <a:srgbClr val="111827"/>
                </a:solidFill>
              </a:rPr>
              <a:t>It finds the best-fitting line that represents the relationship between X and Y</a:t>
            </a:r>
            <a:r>
              <a:rPr lang="en-US" dirty="0" smtClean="0">
                <a:solidFill>
                  <a:srgbClr val="111827"/>
                </a:solidFill>
              </a:rPr>
              <a:t>.</a:t>
            </a:r>
            <a:endParaRPr dirty="0">
              <a:solidFill>
                <a:srgbClr val="000000"/>
              </a:solidFill>
            </a:endParaRPr>
          </a:p>
        </p:txBody>
      </p:sp>
      <p:pic>
        <p:nvPicPr>
          <p:cNvPr id="7" name="Google Shape;93;g25ba5e86d81_0_6"/>
          <p:cNvPicPr preferRelativeResize="0"/>
          <p:nvPr/>
        </p:nvPicPr>
        <p:blipFill>
          <a:blip r:embed="rId3">
            <a:alphaModFix/>
          </a:blip>
          <a:stretch>
            <a:fillRect/>
          </a:stretch>
        </p:blipFill>
        <p:spPr>
          <a:xfrm>
            <a:off x="2503886" y="1558212"/>
            <a:ext cx="3514359" cy="3153380"/>
          </a:xfrm>
          <a:prstGeom prst="rect">
            <a:avLst/>
          </a:prstGeom>
          <a:noFill/>
          <a:ln>
            <a:noFill/>
          </a:ln>
        </p:spPr>
      </p:pic>
    </p:spTree>
    <p:extLst>
      <p:ext uri="{BB962C8B-B14F-4D97-AF65-F5344CB8AC3E}">
        <p14:creationId xmlns:p14="http://schemas.microsoft.com/office/powerpoint/2010/main" val="12282485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LINEAR REGRESSION</a:t>
            </a:r>
            <a:endParaRPr lang="en-US" sz="2400" b="1" dirty="0"/>
          </a:p>
        </p:txBody>
      </p:sp>
      <p:sp>
        <p:nvSpPr>
          <p:cNvPr id="5" name="Google Shape;70;g257541b82f2_0_0"/>
          <p:cNvSpPr txBox="1">
            <a:spLocks noGrp="1"/>
          </p:cNvSpPr>
          <p:nvPr>
            <p:ph type="body" idx="1"/>
          </p:nvPr>
        </p:nvSpPr>
        <p:spPr>
          <a:xfrm>
            <a:off x="266656" y="591099"/>
            <a:ext cx="8650800" cy="2310721"/>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a:solidFill>
                  <a:schemeClr val="tx1"/>
                </a:solidFill>
              </a:rPr>
              <a:t>Understanding the Linear </a:t>
            </a:r>
            <a:r>
              <a:rPr lang="en" b="1" u="sng" dirty="0" smtClean="0">
                <a:solidFill>
                  <a:schemeClr val="tx1"/>
                </a:solidFill>
              </a:rPr>
              <a:t>Equation</a:t>
            </a:r>
          </a:p>
          <a:p>
            <a:pPr marL="0" lvl="0" indent="0">
              <a:buNone/>
            </a:pPr>
            <a:r>
              <a:rPr lang="en-US" dirty="0" smtClean="0">
                <a:solidFill>
                  <a:srgbClr val="111827"/>
                </a:solidFill>
              </a:rPr>
              <a:t>The </a:t>
            </a:r>
            <a:r>
              <a:rPr lang="en-US" dirty="0">
                <a:solidFill>
                  <a:srgbClr val="111827"/>
                </a:solidFill>
              </a:rPr>
              <a:t>linear equation: </a:t>
            </a:r>
            <a:r>
              <a:rPr lang="en-US" b="1" dirty="0">
                <a:solidFill>
                  <a:srgbClr val="111827"/>
                </a:solidFill>
              </a:rPr>
              <a:t>y = mx + c</a:t>
            </a:r>
          </a:p>
          <a:p>
            <a:pPr marL="0" lvl="0" indent="0">
              <a:buNone/>
            </a:pPr>
            <a:r>
              <a:rPr lang="en-US" b="1" dirty="0">
                <a:solidFill>
                  <a:srgbClr val="111827"/>
                </a:solidFill>
              </a:rPr>
              <a:t>y:</a:t>
            </a:r>
            <a:r>
              <a:rPr lang="en-US" dirty="0">
                <a:solidFill>
                  <a:srgbClr val="111827"/>
                </a:solidFill>
              </a:rPr>
              <a:t> The dependent variable (output/prediction we want to make)</a:t>
            </a:r>
          </a:p>
          <a:p>
            <a:pPr marL="0" lvl="0" indent="0">
              <a:buNone/>
            </a:pPr>
            <a:r>
              <a:rPr lang="en-US" b="1" dirty="0">
                <a:solidFill>
                  <a:srgbClr val="111827"/>
                </a:solidFill>
              </a:rPr>
              <a:t>x: </a:t>
            </a:r>
            <a:r>
              <a:rPr lang="en-US" dirty="0">
                <a:solidFill>
                  <a:srgbClr val="111827"/>
                </a:solidFill>
              </a:rPr>
              <a:t>The independent variable (input/feature)</a:t>
            </a:r>
          </a:p>
          <a:p>
            <a:pPr marL="0" lvl="0" indent="0">
              <a:buNone/>
            </a:pPr>
            <a:r>
              <a:rPr lang="en-US" b="1" dirty="0">
                <a:solidFill>
                  <a:srgbClr val="111827"/>
                </a:solidFill>
              </a:rPr>
              <a:t>m:</a:t>
            </a:r>
            <a:r>
              <a:rPr lang="en-US" dirty="0">
                <a:solidFill>
                  <a:srgbClr val="111827"/>
                </a:solidFill>
              </a:rPr>
              <a:t> The slope of the line (how much y changes when x changes)</a:t>
            </a:r>
          </a:p>
          <a:p>
            <a:pPr marL="0" lvl="0" indent="0">
              <a:buNone/>
            </a:pPr>
            <a:r>
              <a:rPr lang="en-US" b="1" dirty="0">
                <a:solidFill>
                  <a:srgbClr val="111827"/>
                </a:solidFill>
              </a:rPr>
              <a:t>c</a:t>
            </a:r>
            <a:r>
              <a:rPr lang="en-US" b="1" dirty="0" smtClean="0">
                <a:solidFill>
                  <a:srgbClr val="111827"/>
                </a:solidFill>
              </a:rPr>
              <a:t>:</a:t>
            </a:r>
            <a:r>
              <a:rPr lang="en-US" dirty="0" smtClean="0">
                <a:solidFill>
                  <a:srgbClr val="111827"/>
                </a:solidFill>
              </a:rPr>
              <a:t> </a:t>
            </a:r>
            <a:r>
              <a:rPr lang="en-US" dirty="0">
                <a:solidFill>
                  <a:srgbClr val="111827"/>
                </a:solidFill>
              </a:rPr>
              <a:t>The y-intercept (the value of y when x is 0</a:t>
            </a:r>
            <a:r>
              <a:rPr lang="en-US" dirty="0" smtClean="0">
                <a:solidFill>
                  <a:srgbClr val="111827"/>
                </a:solidFill>
              </a:rPr>
              <a:t>)</a:t>
            </a:r>
            <a:endParaRPr u="sng" dirty="0">
              <a:solidFill>
                <a:schemeClr val="tx1"/>
              </a:solidFill>
            </a:endParaRPr>
          </a:p>
        </p:txBody>
      </p:sp>
      <p:pic>
        <p:nvPicPr>
          <p:cNvPr id="6" name="Google Shape;101;g25ba5e86d81_0_12"/>
          <p:cNvPicPr preferRelativeResize="0"/>
          <p:nvPr/>
        </p:nvPicPr>
        <p:blipFill>
          <a:blip r:embed="rId3">
            <a:alphaModFix/>
          </a:blip>
          <a:stretch>
            <a:fillRect/>
          </a:stretch>
        </p:blipFill>
        <p:spPr>
          <a:xfrm>
            <a:off x="2361525" y="2680984"/>
            <a:ext cx="3659826" cy="2058650"/>
          </a:xfrm>
          <a:prstGeom prst="rect">
            <a:avLst/>
          </a:prstGeom>
          <a:noFill/>
          <a:ln>
            <a:noFill/>
          </a:ln>
        </p:spPr>
      </p:pic>
    </p:spTree>
    <p:extLst>
      <p:ext uri="{BB962C8B-B14F-4D97-AF65-F5344CB8AC3E}">
        <p14:creationId xmlns:p14="http://schemas.microsoft.com/office/powerpoint/2010/main" val="17634085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smtClean="0"/>
              <a:t>LINEAR REGRESSION</a:t>
            </a:r>
            <a:endParaRPr lang="en-US" sz="2400" b="1" dirty="0"/>
          </a:p>
        </p:txBody>
      </p:sp>
      <p:sp>
        <p:nvSpPr>
          <p:cNvPr id="5" name="Google Shape;70;g257541b82f2_0_0"/>
          <p:cNvSpPr txBox="1">
            <a:spLocks noGrp="1"/>
          </p:cNvSpPr>
          <p:nvPr>
            <p:ph type="body" idx="1"/>
          </p:nvPr>
        </p:nvSpPr>
        <p:spPr>
          <a:xfrm>
            <a:off x="266656" y="591100"/>
            <a:ext cx="8650800" cy="1806868"/>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a:solidFill>
                  <a:schemeClr val="tx1"/>
                </a:solidFill>
              </a:rPr>
              <a:t>Mean Squared Error (MSE</a:t>
            </a:r>
            <a:r>
              <a:rPr lang="en" b="1" u="sng" dirty="0" smtClean="0">
                <a:solidFill>
                  <a:schemeClr val="tx1"/>
                </a:solidFill>
              </a:rPr>
              <a:t>)</a:t>
            </a:r>
          </a:p>
          <a:p>
            <a:pPr marL="0" lvl="0" indent="0">
              <a:buNone/>
            </a:pPr>
            <a:r>
              <a:rPr lang="en-US" dirty="0">
                <a:solidFill>
                  <a:schemeClr val="dk1"/>
                </a:solidFill>
              </a:rPr>
              <a:t>The </a:t>
            </a:r>
            <a:r>
              <a:rPr lang="en-US" b="1" dirty="0">
                <a:solidFill>
                  <a:srgbClr val="CC0000"/>
                </a:solidFill>
              </a:rPr>
              <a:t>Mean Squared Error (MSE)</a:t>
            </a:r>
            <a:r>
              <a:rPr lang="en-US" dirty="0">
                <a:solidFill>
                  <a:schemeClr val="dk1"/>
                </a:solidFill>
              </a:rPr>
              <a:t> is a common evaluation metric used in regression tasks.</a:t>
            </a:r>
          </a:p>
          <a:p>
            <a:pPr marL="0" lvl="0" indent="0">
              <a:buNone/>
            </a:pPr>
            <a:r>
              <a:rPr lang="en-US" dirty="0">
                <a:solidFill>
                  <a:schemeClr val="dk1"/>
                </a:solidFill>
              </a:rPr>
              <a:t>It measures the average squared difference between the actual and predicted values.</a:t>
            </a:r>
          </a:p>
        </p:txBody>
      </p:sp>
      <p:pic>
        <p:nvPicPr>
          <p:cNvPr id="7" name="Google Shape;109;g25ba5e86d81_0_18"/>
          <p:cNvPicPr preferRelativeResize="0"/>
          <p:nvPr/>
        </p:nvPicPr>
        <p:blipFill>
          <a:blip r:embed="rId3">
            <a:alphaModFix/>
          </a:blip>
          <a:stretch>
            <a:fillRect/>
          </a:stretch>
        </p:blipFill>
        <p:spPr>
          <a:xfrm>
            <a:off x="1635164" y="2239347"/>
            <a:ext cx="4541701" cy="2540259"/>
          </a:xfrm>
          <a:prstGeom prst="rect">
            <a:avLst/>
          </a:prstGeom>
          <a:noFill/>
          <a:ln>
            <a:noFill/>
          </a:ln>
        </p:spPr>
      </p:pic>
    </p:spTree>
    <p:extLst>
      <p:ext uri="{BB962C8B-B14F-4D97-AF65-F5344CB8AC3E}">
        <p14:creationId xmlns:p14="http://schemas.microsoft.com/office/powerpoint/2010/main" val="24075364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Feature Standardization and Transformation</a:t>
            </a:r>
            <a:endParaRPr lang="en-US" sz="2400" b="1" dirty="0"/>
          </a:p>
        </p:txBody>
      </p:sp>
      <p:sp>
        <p:nvSpPr>
          <p:cNvPr id="5" name="Google Shape;70;g257541b82f2_0_0"/>
          <p:cNvSpPr txBox="1">
            <a:spLocks noGrp="1"/>
          </p:cNvSpPr>
          <p:nvPr>
            <p:ph type="body" idx="1"/>
          </p:nvPr>
        </p:nvSpPr>
        <p:spPr>
          <a:xfrm>
            <a:off x="266656" y="591100"/>
            <a:ext cx="8650800" cy="3700982"/>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smtClean="0">
                <a:solidFill>
                  <a:schemeClr val="tx1"/>
                </a:solidFill>
              </a:rPr>
              <a:t>Standardization</a:t>
            </a:r>
          </a:p>
          <a:p>
            <a:pPr marL="0" lvl="0" indent="0">
              <a:buNone/>
            </a:pPr>
            <a:r>
              <a:rPr lang="en-US" dirty="0">
                <a:solidFill>
                  <a:schemeClr val="dk1"/>
                </a:solidFill>
              </a:rPr>
              <a:t>Standardization is a type of data preprocessing that makes different features have a </a:t>
            </a:r>
            <a:r>
              <a:rPr lang="en-US" b="1" dirty="0">
                <a:solidFill>
                  <a:srgbClr val="CC0000"/>
                </a:solidFill>
              </a:rPr>
              <a:t>similar scale.</a:t>
            </a:r>
          </a:p>
          <a:p>
            <a:pPr marL="0" lvl="0" indent="0">
              <a:buNone/>
            </a:pPr>
            <a:r>
              <a:rPr lang="en-US" b="1" dirty="0">
                <a:solidFill>
                  <a:schemeClr val="dk1"/>
                </a:solidFill>
              </a:rPr>
              <a:t>Example </a:t>
            </a:r>
          </a:p>
          <a:p>
            <a:pPr marL="0" lvl="0" indent="0">
              <a:buClr>
                <a:schemeClr val="dk1"/>
              </a:buClr>
              <a:buSzPts val="1100"/>
              <a:buNone/>
            </a:pPr>
            <a:r>
              <a:rPr lang="en-US" dirty="0">
                <a:solidFill>
                  <a:schemeClr val="dk1"/>
                </a:solidFill>
              </a:rPr>
              <a:t>Suppose we have data on students' height in </a:t>
            </a:r>
            <a:r>
              <a:rPr lang="en-US" b="1" dirty="0">
                <a:solidFill>
                  <a:schemeClr val="dk1"/>
                </a:solidFill>
              </a:rPr>
              <a:t>centimeters</a:t>
            </a:r>
            <a:r>
              <a:rPr lang="en-US" dirty="0">
                <a:solidFill>
                  <a:schemeClr val="dk1"/>
                </a:solidFill>
              </a:rPr>
              <a:t> and weight in </a:t>
            </a:r>
            <a:r>
              <a:rPr lang="en-US" b="1" dirty="0">
                <a:solidFill>
                  <a:schemeClr val="dk1"/>
                </a:solidFill>
              </a:rPr>
              <a:t>kilograms.</a:t>
            </a:r>
          </a:p>
          <a:p>
            <a:pPr marL="0" lvl="0" indent="0">
              <a:buClr>
                <a:schemeClr val="dk1"/>
              </a:buClr>
              <a:buSzPts val="1100"/>
              <a:buNone/>
            </a:pPr>
            <a:r>
              <a:rPr lang="en-US" dirty="0">
                <a:solidFill>
                  <a:schemeClr val="dk1"/>
                </a:solidFill>
              </a:rPr>
              <a:t>Heights might range from </a:t>
            </a:r>
            <a:r>
              <a:rPr lang="en-US" b="1" dirty="0">
                <a:solidFill>
                  <a:schemeClr val="dk1"/>
                </a:solidFill>
              </a:rPr>
              <a:t>150 cm to 180 cm, </a:t>
            </a:r>
            <a:r>
              <a:rPr lang="en-US" dirty="0">
                <a:solidFill>
                  <a:schemeClr val="dk1"/>
                </a:solidFill>
              </a:rPr>
              <a:t>while weights might range from </a:t>
            </a:r>
            <a:r>
              <a:rPr lang="en-US" b="1" dirty="0">
                <a:solidFill>
                  <a:schemeClr val="dk1"/>
                </a:solidFill>
              </a:rPr>
              <a:t>40 kg to 80 kg</a:t>
            </a:r>
            <a:r>
              <a:rPr lang="en-US" dirty="0">
                <a:solidFill>
                  <a:schemeClr val="dk1"/>
                </a:solidFill>
              </a:rPr>
              <a:t>.</a:t>
            </a:r>
          </a:p>
          <a:p>
            <a:pPr marL="0" lvl="0" indent="0">
              <a:buClr>
                <a:schemeClr val="dk1"/>
              </a:buClr>
              <a:buSzPts val="1100"/>
              <a:buNone/>
            </a:pPr>
            <a:r>
              <a:rPr lang="en-US" dirty="0">
                <a:solidFill>
                  <a:schemeClr val="dk1"/>
                </a:solidFill>
              </a:rPr>
              <a:t>Standardization scales both height and weight so they have similar ranges, like between</a:t>
            </a:r>
            <a:r>
              <a:rPr lang="en-US" b="1" dirty="0">
                <a:solidFill>
                  <a:srgbClr val="CC0000"/>
                </a:solidFill>
              </a:rPr>
              <a:t> 0</a:t>
            </a:r>
            <a:r>
              <a:rPr lang="en-US" dirty="0">
                <a:solidFill>
                  <a:schemeClr val="dk1"/>
                </a:solidFill>
              </a:rPr>
              <a:t> and </a:t>
            </a:r>
            <a:r>
              <a:rPr lang="en-US" b="1" dirty="0">
                <a:solidFill>
                  <a:srgbClr val="CC0000"/>
                </a:solidFill>
              </a:rPr>
              <a:t>1</a:t>
            </a:r>
            <a:r>
              <a:rPr lang="en-US" dirty="0">
                <a:solidFill>
                  <a:schemeClr val="dk1"/>
                </a:solidFill>
              </a:rPr>
              <a:t>.</a:t>
            </a:r>
          </a:p>
        </p:txBody>
      </p:sp>
    </p:spTree>
    <p:extLst>
      <p:ext uri="{BB962C8B-B14F-4D97-AF65-F5344CB8AC3E}">
        <p14:creationId xmlns:p14="http://schemas.microsoft.com/office/powerpoint/2010/main" val="40599364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Different Regression Techniques</a:t>
            </a:r>
            <a:endParaRPr lang="en-US" sz="2400" b="1" dirty="0"/>
          </a:p>
        </p:txBody>
      </p:sp>
      <p:sp>
        <p:nvSpPr>
          <p:cNvPr id="5" name="Google Shape;70;g257541b82f2_0_0"/>
          <p:cNvSpPr txBox="1">
            <a:spLocks noGrp="1"/>
          </p:cNvSpPr>
          <p:nvPr>
            <p:ph type="body" idx="1"/>
          </p:nvPr>
        </p:nvSpPr>
        <p:spPr>
          <a:xfrm>
            <a:off x="266656" y="591099"/>
            <a:ext cx="8650800" cy="3962239"/>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a:solidFill>
                  <a:schemeClr val="tx1"/>
                </a:solidFill>
              </a:rPr>
              <a:t>Decision Tree </a:t>
            </a:r>
            <a:r>
              <a:rPr lang="en" b="1" u="sng" dirty="0" smtClean="0">
                <a:solidFill>
                  <a:schemeClr val="tx1"/>
                </a:solidFill>
              </a:rPr>
              <a:t>Regressor</a:t>
            </a:r>
          </a:p>
          <a:p>
            <a:pPr marL="0" indent="0">
              <a:lnSpc>
                <a:spcPct val="130000"/>
              </a:lnSpc>
              <a:buSzPts val="1665"/>
              <a:buNone/>
            </a:pPr>
            <a:r>
              <a:rPr lang="en-US" dirty="0">
                <a:solidFill>
                  <a:schemeClr val="dk1"/>
                </a:solidFill>
              </a:rPr>
              <a:t>Decision tree regression involves </a:t>
            </a:r>
            <a:r>
              <a:rPr lang="en-US" b="1" dirty="0">
                <a:solidFill>
                  <a:srgbClr val="CC0000"/>
                </a:solidFill>
              </a:rPr>
              <a:t>partitioning the data into subsets</a:t>
            </a:r>
            <a:r>
              <a:rPr lang="en-US" dirty="0">
                <a:solidFill>
                  <a:schemeClr val="dk1"/>
                </a:solidFill>
              </a:rPr>
              <a:t> based on the values of </a:t>
            </a:r>
            <a:r>
              <a:rPr lang="en-US" b="1" dirty="0">
                <a:solidFill>
                  <a:srgbClr val="CC0000"/>
                </a:solidFill>
              </a:rPr>
              <a:t>independent variables</a:t>
            </a:r>
            <a:r>
              <a:rPr lang="en-US" dirty="0">
                <a:solidFill>
                  <a:schemeClr val="dk1"/>
                </a:solidFill>
              </a:rPr>
              <a:t> and predicting the average of the target variable for each subset.</a:t>
            </a:r>
          </a:p>
          <a:p>
            <a:pPr marL="0" lvl="0" indent="0">
              <a:lnSpc>
                <a:spcPct val="130000"/>
              </a:lnSpc>
              <a:buSzPts val="1665"/>
              <a:buNone/>
            </a:pPr>
            <a:endParaRPr lang="en-US" dirty="0">
              <a:solidFill>
                <a:schemeClr val="dk1"/>
              </a:solidFill>
            </a:endParaRPr>
          </a:p>
        </p:txBody>
      </p:sp>
      <p:pic>
        <p:nvPicPr>
          <p:cNvPr id="4" name="Google Shape;98;g1e5271de8a0_1_29"/>
          <p:cNvPicPr preferRelativeResize="0"/>
          <p:nvPr/>
        </p:nvPicPr>
        <p:blipFill>
          <a:blip r:embed="rId3">
            <a:alphaModFix/>
          </a:blip>
          <a:stretch>
            <a:fillRect/>
          </a:stretch>
        </p:blipFill>
        <p:spPr>
          <a:xfrm>
            <a:off x="2351316" y="2101222"/>
            <a:ext cx="3601617" cy="2340148"/>
          </a:xfrm>
          <a:prstGeom prst="rect">
            <a:avLst/>
          </a:prstGeom>
          <a:noFill/>
          <a:ln>
            <a:noFill/>
          </a:ln>
        </p:spPr>
      </p:pic>
    </p:spTree>
    <p:extLst>
      <p:ext uri="{BB962C8B-B14F-4D97-AF65-F5344CB8AC3E}">
        <p14:creationId xmlns:p14="http://schemas.microsoft.com/office/powerpoint/2010/main" val="21929008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Different Regression Techniques</a:t>
            </a:r>
            <a:endParaRPr lang="en-US" sz="2400" b="1" dirty="0"/>
          </a:p>
        </p:txBody>
      </p:sp>
      <p:sp>
        <p:nvSpPr>
          <p:cNvPr id="5" name="Google Shape;70;g257541b82f2_0_0"/>
          <p:cNvSpPr txBox="1">
            <a:spLocks noGrp="1"/>
          </p:cNvSpPr>
          <p:nvPr>
            <p:ph type="body" idx="1"/>
          </p:nvPr>
        </p:nvSpPr>
        <p:spPr>
          <a:xfrm>
            <a:off x="266656" y="591099"/>
            <a:ext cx="8650800" cy="4207559"/>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a:solidFill>
                  <a:schemeClr val="tx1"/>
                </a:solidFill>
              </a:rPr>
              <a:t>Random Forest Regressor</a:t>
            </a:r>
            <a:r>
              <a:rPr lang="en" b="1" u="sng" dirty="0" smtClean="0">
                <a:solidFill>
                  <a:schemeClr val="tx1"/>
                </a:solidFill>
              </a:rPr>
              <a:t>:</a:t>
            </a:r>
          </a:p>
          <a:p>
            <a:pPr marL="0" lvl="0" indent="0">
              <a:buNone/>
            </a:pPr>
            <a:r>
              <a:rPr lang="en-US" dirty="0">
                <a:solidFill>
                  <a:schemeClr val="dk1"/>
                </a:solidFill>
              </a:rPr>
              <a:t>Random Forest is learning method that creates </a:t>
            </a:r>
            <a:r>
              <a:rPr lang="en-US" b="1" dirty="0">
                <a:solidFill>
                  <a:srgbClr val="CC0000"/>
                </a:solidFill>
              </a:rPr>
              <a:t>multiple decision trees</a:t>
            </a:r>
            <a:r>
              <a:rPr lang="en-US" dirty="0">
                <a:solidFill>
                  <a:schemeClr val="dk1"/>
                </a:solidFill>
              </a:rPr>
              <a:t> during training and outputs the </a:t>
            </a:r>
            <a:r>
              <a:rPr lang="en-US" b="1" dirty="0">
                <a:solidFill>
                  <a:srgbClr val="CC0000"/>
                </a:solidFill>
              </a:rPr>
              <a:t>average prediction</a:t>
            </a:r>
            <a:r>
              <a:rPr lang="en-US" dirty="0">
                <a:solidFill>
                  <a:schemeClr val="dk1"/>
                </a:solidFill>
              </a:rPr>
              <a:t> (for regression) from all individual trees.</a:t>
            </a:r>
          </a:p>
          <a:p>
            <a:pPr marL="0" lvl="0" indent="0">
              <a:lnSpc>
                <a:spcPct val="130000"/>
              </a:lnSpc>
              <a:buSzPts val="1665"/>
              <a:buNone/>
            </a:pPr>
            <a:endParaRPr lang="en-US" dirty="0">
              <a:solidFill>
                <a:schemeClr val="dk1"/>
              </a:solidFill>
            </a:endParaRPr>
          </a:p>
        </p:txBody>
      </p:sp>
      <p:pic>
        <p:nvPicPr>
          <p:cNvPr id="6" name="Google Shape;106;g1e5271de8a0_1_35"/>
          <p:cNvPicPr preferRelativeResize="0"/>
          <p:nvPr/>
        </p:nvPicPr>
        <p:blipFill>
          <a:blip r:embed="rId3">
            <a:alphaModFix/>
          </a:blip>
          <a:stretch>
            <a:fillRect/>
          </a:stretch>
        </p:blipFill>
        <p:spPr>
          <a:xfrm>
            <a:off x="2022103" y="1939233"/>
            <a:ext cx="4942950" cy="2859425"/>
          </a:xfrm>
          <a:prstGeom prst="rect">
            <a:avLst/>
          </a:prstGeom>
          <a:noFill/>
          <a:ln>
            <a:noFill/>
          </a:ln>
        </p:spPr>
      </p:pic>
    </p:spTree>
    <p:extLst>
      <p:ext uri="{BB962C8B-B14F-4D97-AF65-F5344CB8AC3E}">
        <p14:creationId xmlns:p14="http://schemas.microsoft.com/office/powerpoint/2010/main" val="24824167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Different Regression Techniques</a:t>
            </a:r>
            <a:endParaRPr lang="en-US" sz="2400" b="1" dirty="0"/>
          </a:p>
        </p:txBody>
      </p:sp>
      <p:sp>
        <p:nvSpPr>
          <p:cNvPr id="5" name="Google Shape;70;g257541b82f2_0_0"/>
          <p:cNvSpPr txBox="1">
            <a:spLocks noGrp="1"/>
          </p:cNvSpPr>
          <p:nvPr>
            <p:ph type="body" idx="1"/>
          </p:nvPr>
        </p:nvSpPr>
        <p:spPr>
          <a:xfrm>
            <a:off x="266656" y="591099"/>
            <a:ext cx="8650800" cy="4207559"/>
          </a:xfrm>
          <a:prstGeom prst="rect">
            <a:avLst/>
          </a:prstGeom>
          <a:noFill/>
          <a:ln>
            <a:noFill/>
          </a:ln>
        </p:spPr>
        <p:txBody>
          <a:bodyPr spcFirstLastPara="1" wrap="square" lIns="91425" tIns="91425" rIns="91425" bIns="91425" anchor="t" anchorCtr="0">
            <a:normAutofit/>
          </a:bodyPr>
          <a:lstStyle/>
          <a:p>
            <a:pPr marL="0" lvl="0" indent="0">
              <a:lnSpc>
                <a:spcPct val="130000"/>
              </a:lnSpc>
              <a:buSzPts val="1665"/>
              <a:buNone/>
            </a:pPr>
            <a:r>
              <a:rPr lang="en" b="1" u="sng" dirty="0">
                <a:solidFill>
                  <a:schemeClr val="tx1"/>
                </a:solidFill>
              </a:rPr>
              <a:t>Gradient Boosting </a:t>
            </a:r>
            <a:r>
              <a:rPr lang="en" b="1" u="sng" dirty="0" smtClean="0">
                <a:solidFill>
                  <a:schemeClr val="tx1"/>
                </a:solidFill>
              </a:rPr>
              <a:t>Regressor:</a:t>
            </a:r>
          </a:p>
          <a:p>
            <a:pPr marL="0" lvl="0" indent="0" algn="just">
              <a:buNone/>
            </a:pPr>
            <a:r>
              <a:rPr lang="en-US" dirty="0">
                <a:solidFill>
                  <a:schemeClr val="dk1"/>
                </a:solidFill>
              </a:rPr>
              <a:t>Gradient Boosting is learning technique that builds multiple decision trees sequentially, each one correcting the errors of its predecessor.</a:t>
            </a:r>
          </a:p>
          <a:p>
            <a:pPr marL="0" lvl="0" indent="0">
              <a:lnSpc>
                <a:spcPct val="130000"/>
              </a:lnSpc>
              <a:buSzPts val="1665"/>
              <a:buNone/>
            </a:pPr>
            <a:endParaRPr lang="en-US" dirty="0">
              <a:solidFill>
                <a:schemeClr val="dk1"/>
              </a:solidFill>
            </a:endParaRPr>
          </a:p>
        </p:txBody>
      </p:sp>
      <p:pic>
        <p:nvPicPr>
          <p:cNvPr id="7" name="Google Shape;114;g1e5271de8a0_1_41"/>
          <p:cNvPicPr preferRelativeResize="0"/>
          <p:nvPr/>
        </p:nvPicPr>
        <p:blipFill>
          <a:blip r:embed="rId3">
            <a:alphaModFix/>
          </a:blip>
          <a:stretch>
            <a:fillRect/>
          </a:stretch>
        </p:blipFill>
        <p:spPr>
          <a:xfrm>
            <a:off x="1263445" y="2045933"/>
            <a:ext cx="6173889" cy="2310550"/>
          </a:xfrm>
          <a:prstGeom prst="rect">
            <a:avLst/>
          </a:prstGeom>
          <a:noFill/>
          <a:ln>
            <a:noFill/>
          </a:ln>
        </p:spPr>
      </p:pic>
    </p:spTree>
    <p:extLst>
      <p:ext uri="{BB962C8B-B14F-4D97-AF65-F5344CB8AC3E}">
        <p14:creationId xmlns:p14="http://schemas.microsoft.com/office/powerpoint/2010/main" val="358426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UNSUPERVISED LEARNING</a:t>
            </a:r>
            <a:endParaRPr lang="en-US" sz="2400" b="1" dirty="0"/>
          </a:p>
        </p:txBody>
      </p:sp>
      <p:sp>
        <p:nvSpPr>
          <p:cNvPr id="4" name="Google Shape;96;g1e44a481ae3_0_151"/>
          <p:cNvSpPr txBox="1"/>
          <p:nvPr/>
        </p:nvSpPr>
        <p:spPr>
          <a:xfrm>
            <a:off x="397821" y="820181"/>
            <a:ext cx="58206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t>Clustering</a:t>
            </a:r>
            <a:endParaRPr sz="1800" dirty="0"/>
          </a:p>
          <a:p>
            <a:pPr marL="457200" lvl="0" indent="-342900" algn="l" rtl="0">
              <a:spcBef>
                <a:spcPts val="0"/>
              </a:spcBef>
              <a:spcAft>
                <a:spcPts val="0"/>
              </a:spcAft>
              <a:buSzPts val="1800"/>
              <a:buChar char="●"/>
            </a:pPr>
            <a:r>
              <a:rPr lang="en" sz="1800" dirty="0"/>
              <a:t>Dimensionality Reduction</a:t>
            </a:r>
            <a:endParaRPr sz="1800" dirty="0"/>
          </a:p>
          <a:p>
            <a:pPr marL="457200" lvl="0" indent="-342900" algn="l" rtl="0">
              <a:spcBef>
                <a:spcPts val="0"/>
              </a:spcBef>
              <a:spcAft>
                <a:spcPts val="0"/>
              </a:spcAft>
              <a:buSzPts val="1800"/>
              <a:buChar char="●"/>
            </a:pPr>
            <a:r>
              <a:rPr lang="en" sz="1800" dirty="0"/>
              <a:t>Anomaly Detection</a:t>
            </a:r>
            <a:endParaRPr sz="1800" dirty="0"/>
          </a:p>
        </p:txBody>
      </p:sp>
      <p:pic>
        <p:nvPicPr>
          <p:cNvPr id="6" name="Google Shape;95;g1e44a481ae3_0_151"/>
          <p:cNvPicPr preferRelativeResize="0"/>
          <p:nvPr/>
        </p:nvPicPr>
        <p:blipFill>
          <a:blip r:embed="rId3">
            <a:alphaModFix/>
          </a:blip>
          <a:stretch>
            <a:fillRect/>
          </a:stretch>
        </p:blipFill>
        <p:spPr>
          <a:xfrm>
            <a:off x="1328948" y="1929287"/>
            <a:ext cx="6112875" cy="2546400"/>
          </a:xfrm>
          <a:prstGeom prst="rect">
            <a:avLst/>
          </a:prstGeom>
          <a:noFill/>
          <a:ln>
            <a:noFill/>
          </a:ln>
        </p:spPr>
      </p:pic>
    </p:spTree>
    <p:extLst>
      <p:ext uri="{BB962C8B-B14F-4D97-AF65-F5344CB8AC3E}">
        <p14:creationId xmlns:p14="http://schemas.microsoft.com/office/powerpoint/2010/main" val="5641140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 </a:t>
            </a:r>
            <a:r>
              <a:rPr lang="en" sz="2400" b="1" dirty="0"/>
              <a:t>Comparison of Different regressors</a:t>
            </a:r>
            <a:endParaRPr lang="en-US" sz="2400" b="1" dirty="0"/>
          </a:p>
        </p:txBody>
      </p:sp>
      <p:sp>
        <p:nvSpPr>
          <p:cNvPr id="5" name="Google Shape;70;g257541b82f2_0_0"/>
          <p:cNvSpPr txBox="1">
            <a:spLocks noGrp="1"/>
          </p:cNvSpPr>
          <p:nvPr>
            <p:ph type="body" idx="1"/>
          </p:nvPr>
        </p:nvSpPr>
        <p:spPr>
          <a:xfrm>
            <a:off x="266656" y="591100"/>
            <a:ext cx="8650800" cy="3206459"/>
          </a:xfrm>
          <a:prstGeom prst="rect">
            <a:avLst/>
          </a:prstGeom>
          <a:noFill/>
          <a:ln>
            <a:noFill/>
          </a:ln>
        </p:spPr>
        <p:txBody>
          <a:bodyPr spcFirstLastPara="1" wrap="square" lIns="91425" tIns="91425" rIns="91425" bIns="91425" anchor="t" anchorCtr="0">
            <a:normAutofit/>
          </a:bodyPr>
          <a:lstStyle/>
          <a:p>
            <a:pPr lvl="0" indent="-334327">
              <a:lnSpc>
                <a:spcPct val="150000"/>
              </a:lnSpc>
              <a:buClr>
                <a:schemeClr val="dk1"/>
              </a:buClr>
              <a:buSzPts val="1665"/>
            </a:pPr>
            <a:r>
              <a:rPr lang="en-US" b="1" dirty="0" smtClean="0">
                <a:solidFill>
                  <a:schemeClr val="dk1"/>
                </a:solidFill>
              </a:rPr>
              <a:t>Linear </a:t>
            </a:r>
            <a:r>
              <a:rPr lang="en-US" b="1" dirty="0">
                <a:solidFill>
                  <a:schemeClr val="dk1"/>
                </a:solidFill>
              </a:rPr>
              <a:t>Regression: </a:t>
            </a:r>
            <a:r>
              <a:rPr lang="en-US" dirty="0">
                <a:solidFill>
                  <a:schemeClr val="dk1"/>
                </a:solidFill>
              </a:rPr>
              <a:t>For simple and linear relationships.</a:t>
            </a:r>
          </a:p>
          <a:p>
            <a:pPr lvl="0" indent="-334327">
              <a:lnSpc>
                <a:spcPct val="150000"/>
              </a:lnSpc>
              <a:buClr>
                <a:schemeClr val="dk1"/>
              </a:buClr>
              <a:buSzPts val="1665"/>
            </a:pPr>
            <a:r>
              <a:rPr lang="en-US" b="1" dirty="0">
                <a:solidFill>
                  <a:schemeClr val="dk1"/>
                </a:solidFill>
              </a:rPr>
              <a:t>Decision Tree:</a:t>
            </a:r>
            <a:r>
              <a:rPr lang="en-US" dirty="0">
                <a:solidFill>
                  <a:schemeClr val="dk1"/>
                </a:solidFill>
              </a:rPr>
              <a:t> When dealing with non-linear patterns and interpretability is a priority.</a:t>
            </a:r>
          </a:p>
          <a:p>
            <a:pPr lvl="0" indent="-334327">
              <a:lnSpc>
                <a:spcPct val="150000"/>
              </a:lnSpc>
              <a:buClr>
                <a:schemeClr val="dk1"/>
              </a:buClr>
              <a:buSzPts val="1665"/>
            </a:pPr>
            <a:r>
              <a:rPr lang="en-US" b="1" dirty="0">
                <a:solidFill>
                  <a:schemeClr val="dk1"/>
                </a:solidFill>
              </a:rPr>
              <a:t>Random Forest:</a:t>
            </a:r>
            <a:r>
              <a:rPr lang="en-US" dirty="0">
                <a:solidFill>
                  <a:schemeClr val="dk1"/>
                </a:solidFill>
              </a:rPr>
              <a:t> For improved performance and robustness against outliers.</a:t>
            </a:r>
          </a:p>
          <a:p>
            <a:pPr lvl="0" indent="-334327">
              <a:lnSpc>
                <a:spcPct val="150000"/>
              </a:lnSpc>
              <a:buClr>
                <a:schemeClr val="dk1"/>
              </a:buClr>
              <a:buSzPts val="1665"/>
            </a:pPr>
            <a:r>
              <a:rPr lang="en-US" b="1" dirty="0">
                <a:solidFill>
                  <a:schemeClr val="dk1"/>
                </a:solidFill>
              </a:rPr>
              <a:t>Gradient Boosting:</a:t>
            </a:r>
            <a:r>
              <a:rPr lang="en-US" dirty="0">
                <a:solidFill>
                  <a:schemeClr val="dk1"/>
                </a:solidFill>
              </a:rPr>
              <a:t> When high accuracy is crucial, and longer training times are acceptable.</a:t>
            </a:r>
          </a:p>
          <a:p>
            <a:pPr marL="0" lvl="0" indent="0">
              <a:lnSpc>
                <a:spcPct val="130000"/>
              </a:lnSpc>
              <a:buSzPts val="1665"/>
              <a:buNone/>
            </a:pPr>
            <a:endParaRPr lang="en-US" dirty="0">
              <a:solidFill>
                <a:schemeClr val="dk1"/>
              </a:solidFill>
            </a:endParaRPr>
          </a:p>
        </p:txBody>
      </p:sp>
    </p:spTree>
    <p:extLst>
      <p:ext uri="{BB962C8B-B14F-4D97-AF65-F5344CB8AC3E}">
        <p14:creationId xmlns:p14="http://schemas.microsoft.com/office/powerpoint/2010/main" val="2027924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REINFORCEMENT LEARNING</a:t>
            </a:r>
            <a:endParaRPr lang="en-US" sz="2400" b="1" dirty="0"/>
          </a:p>
        </p:txBody>
      </p:sp>
      <p:pic>
        <p:nvPicPr>
          <p:cNvPr id="5" name="Google Shape;102;g1e44a481ae3_0_205"/>
          <p:cNvPicPr preferRelativeResize="0"/>
          <p:nvPr/>
        </p:nvPicPr>
        <p:blipFill rotWithShape="1">
          <a:blip r:embed="rId3">
            <a:alphaModFix/>
          </a:blip>
          <a:srcRect l="29844"/>
          <a:stretch/>
        </p:blipFill>
        <p:spPr>
          <a:xfrm>
            <a:off x="1623527" y="671804"/>
            <a:ext cx="5382026" cy="3517641"/>
          </a:xfrm>
          <a:prstGeom prst="rect">
            <a:avLst/>
          </a:prstGeom>
          <a:noFill/>
          <a:ln>
            <a:noFill/>
          </a:ln>
        </p:spPr>
      </p:pic>
    </p:spTree>
    <p:extLst>
      <p:ext uri="{BB962C8B-B14F-4D97-AF65-F5344CB8AC3E}">
        <p14:creationId xmlns:p14="http://schemas.microsoft.com/office/powerpoint/2010/main" val="3223649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REINFORCEMENT LEARNING</a:t>
            </a:r>
            <a:endParaRPr lang="en-US" sz="2400" b="1" dirty="0"/>
          </a:p>
        </p:txBody>
      </p:sp>
      <p:pic>
        <p:nvPicPr>
          <p:cNvPr id="4" name="Google Shape;109;g254089f5c8e_0_0"/>
          <p:cNvPicPr preferRelativeResize="0"/>
          <p:nvPr/>
        </p:nvPicPr>
        <p:blipFill>
          <a:blip r:embed="rId3">
            <a:alphaModFix/>
          </a:blip>
          <a:stretch>
            <a:fillRect/>
          </a:stretch>
        </p:blipFill>
        <p:spPr>
          <a:xfrm>
            <a:off x="1791477" y="809896"/>
            <a:ext cx="5779504" cy="3286242"/>
          </a:xfrm>
          <a:prstGeom prst="rect">
            <a:avLst/>
          </a:prstGeom>
          <a:noFill/>
          <a:ln>
            <a:noFill/>
          </a:ln>
        </p:spPr>
      </p:pic>
    </p:spTree>
    <p:extLst>
      <p:ext uri="{BB962C8B-B14F-4D97-AF65-F5344CB8AC3E}">
        <p14:creationId xmlns:p14="http://schemas.microsoft.com/office/powerpoint/2010/main" val="981706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STRUCTURED  DATA</a:t>
            </a:r>
            <a:endParaRPr lang="en-US" sz="2400" b="1" dirty="0"/>
          </a:p>
        </p:txBody>
      </p:sp>
      <p:sp>
        <p:nvSpPr>
          <p:cNvPr id="4" name="Google Shape;121;g1e44a481ae3_0_266"/>
          <p:cNvSpPr txBox="1">
            <a:spLocks noGrp="1"/>
          </p:cNvSpPr>
          <p:nvPr>
            <p:ph type="body" idx="1"/>
          </p:nvPr>
        </p:nvSpPr>
        <p:spPr>
          <a:xfrm>
            <a:off x="238663" y="740389"/>
            <a:ext cx="8650800" cy="3924600"/>
          </a:xfrm>
          <a:prstGeom prst="rect">
            <a:avLst/>
          </a:prstGeom>
          <a:noFill/>
          <a:ln>
            <a:noFill/>
          </a:ln>
        </p:spPr>
        <p:txBody>
          <a:bodyPr spcFirstLastPara="1" wrap="square" lIns="91425" tIns="91425" rIns="91425" bIns="91425" anchor="t" anchorCtr="0">
            <a:normAutofit/>
          </a:bodyPr>
          <a:lstStyle/>
          <a:p>
            <a:pPr marL="457200" lvl="0" indent="-334327" algn="l" rtl="0">
              <a:lnSpc>
                <a:spcPct val="130000"/>
              </a:lnSpc>
              <a:spcBef>
                <a:spcPts val="0"/>
              </a:spcBef>
              <a:spcAft>
                <a:spcPts val="0"/>
              </a:spcAft>
              <a:buClr>
                <a:schemeClr val="dk1"/>
              </a:buClr>
              <a:buSzPts val="1665"/>
              <a:buChar char="●"/>
            </a:pPr>
            <a:r>
              <a:rPr lang="en" dirty="0">
                <a:solidFill>
                  <a:schemeClr val="dk1"/>
                </a:solidFill>
              </a:rPr>
              <a:t>Structured data is organized and follows a </a:t>
            </a:r>
            <a:r>
              <a:rPr lang="en" b="1" dirty="0">
                <a:solidFill>
                  <a:srgbClr val="CC0000"/>
                </a:solidFill>
              </a:rPr>
              <a:t>predefined format</a:t>
            </a:r>
            <a:r>
              <a:rPr lang="en" dirty="0">
                <a:solidFill>
                  <a:schemeClr val="dk1"/>
                </a:solidFill>
              </a:rPr>
              <a:t>, usually stored in </a:t>
            </a:r>
            <a:r>
              <a:rPr lang="en" b="1" dirty="0">
                <a:solidFill>
                  <a:srgbClr val="CC0000"/>
                </a:solidFill>
              </a:rPr>
              <a:t>databases</a:t>
            </a:r>
            <a:r>
              <a:rPr lang="en" dirty="0">
                <a:solidFill>
                  <a:schemeClr val="dk1"/>
                </a:solidFill>
              </a:rPr>
              <a:t> or </a:t>
            </a:r>
            <a:r>
              <a:rPr lang="en" b="1" dirty="0">
                <a:solidFill>
                  <a:srgbClr val="CC0000"/>
                </a:solidFill>
              </a:rPr>
              <a:t>spreadsheets</a:t>
            </a:r>
            <a:r>
              <a:rPr lang="en" dirty="0">
                <a:solidFill>
                  <a:schemeClr val="dk1"/>
                </a:solidFill>
              </a:rPr>
              <a:t>.</a:t>
            </a:r>
            <a:endParaRPr dirty="0">
              <a:solidFill>
                <a:schemeClr val="dk1"/>
              </a:solidFill>
            </a:endParaRPr>
          </a:p>
          <a:p>
            <a:pPr marL="457200" lvl="0" indent="-334327" algn="l" rtl="0">
              <a:lnSpc>
                <a:spcPct val="130000"/>
              </a:lnSpc>
              <a:spcBef>
                <a:spcPts val="0"/>
              </a:spcBef>
              <a:spcAft>
                <a:spcPts val="0"/>
              </a:spcAft>
              <a:buClr>
                <a:schemeClr val="dk1"/>
              </a:buClr>
              <a:buSzPts val="1665"/>
              <a:buChar char="●"/>
            </a:pPr>
            <a:r>
              <a:rPr lang="en" b="1" dirty="0">
                <a:solidFill>
                  <a:schemeClr val="dk1"/>
                </a:solidFill>
              </a:rPr>
              <a:t>Example: </a:t>
            </a:r>
            <a:r>
              <a:rPr lang="en" dirty="0">
                <a:solidFill>
                  <a:schemeClr val="dk1"/>
                </a:solidFill>
              </a:rPr>
              <a:t>A customer database with columns for name, age, email, and purchase history.</a:t>
            </a:r>
            <a:br>
              <a:rPr lang="en" dirty="0">
                <a:solidFill>
                  <a:schemeClr val="dk1"/>
                </a:solidFill>
              </a:rPr>
            </a:br>
            <a:endParaRPr dirty="0">
              <a:solidFill>
                <a:schemeClr val="dk1"/>
              </a:solidFill>
            </a:endParaRPr>
          </a:p>
          <a:p>
            <a:pPr marL="914400" lvl="1" indent="-336232" algn="l" rtl="0">
              <a:lnSpc>
                <a:spcPct val="130000"/>
              </a:lnSpc>
              <a:spcBef>
                <a:spcPts val="0"/>
              </a:spcBef>
              <a:spcAft>
                <a:spcPts val="0"/>
              </a:spcAft>
              <a:buClr>
                <a:schemeClr val="dk1"/>
              </a:buClr>
              <a:buSzPts val="1695"/>
              <a:buChar char="○"/>
            </a:pPr>
            <a:r>
              <a:rPr lang="en" sz="1800" dirty="0">
                <a:solidFill>
                  <a:schemeClr val="dk1"/>
                </a:solidFill>
              </a:rPr>
              <a:t>Ordinal data</a:t>
            </a:r>
            <a:endParaRPr sz="1800" dirty="0">
              <a:solidFill>
                <a:schemeClr val="dk1"/>
              </a:solidFill>
            </a:endParaRPr>
          </a:p>
          <a:p>
            <a:pPr marL="914400" lvl="1" indent="-336232" algn="l" rtl="0">
              <a:lnSpc>
                <a:spcPct val="130000"/>
              </a:lnSpc>
              <a:spcBef>
                <a:spcPts val="0"/>
              </a:spcBef>
              <a:spcAft>
                <a:spcPts val="0"/>
              </a:spcAft>
              <a:buClr>
                <a:schemeClr val="dk1"/>
              </a:buClr>
              <a:buSzPts val="1695"/>
              <a:buChar char="○"/>
            </a:pPr>
            <a:r>
              <a:rPr lang="en" sz="1800" dirty="0">
                <a:solidFill>
                  <a:schemeClr val="dk1"/>
                </a:solidFill>
              </a:rPr>
              <a:t>Nominal data</a:t>
            </a:r>
            <a:endParaRPr sz="1800" dirty="0">
              <a:solidFill>
                <a:schemeClr val="dk1"/>
              </a:solidFill>
            </a:endParaRPr>
          </a:p>
          <a:p>
            <a:pPr marL="914400" lvl="1" indent="-336232" algn="l" rtl="0">
              <a:lnSpc>
                <a:spcPct val="130000"/>
              </a:lnSpc>
              <a:spcBef>
                <a:spcPts val="0"/>
              </a:spcBef>
              <a:spcAft>
                <a:spcPts val="0"/>
              </a:spcAft>
              <a:buClr>
                <a:schemeClr val="dk1"/>
              </a:buClr>
              <a:buSzPts val="1695"/>
              <a:buChar char="○"/>
            </a:pPr>
            <a:r>
              <a:rPr lang="en" sz="1800" dirty="0">
                <a:solidFill>
                  <a:schemeClr val="dk1"/>
                </a:solidFill>
              </a:rPr>
              <a:t>Numerical data</a:t>
            </a:r>
            <a:endParaRPr sz="1800" dirty="0">
              <a:solidFill>
                <a:schemeClr val="dk1"/>
              </a:solidFill>
            </a:endParaRPr>
          </a:p>
        </p:txBody>
      </p:sp>
    </p:spTree>
    <p:extLst>
      <p:ext uri="{BB962C8B-B14F-4D97-AF65-F5344CB8AC3E}">
        <p14:creationId xmlns:p14="http://schemas.microsoft.com/office/powerpoint/2010/main" val="2110208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UNSTRUCTURED DATA</a:t>
            </a:r>
            <a:endParaRPr lang="en-US" sz="2400" b="1" dirty="0"/>
          </a:p>
        </p:txBody>
      </p:sp>
      <p:sp>
        <p:nvSpPr>
          <p:cNvPr id="3" name="Rectangle 2"/>
          <p:cNvSpPr/>
          <p:nvPr/>
        </p:nvSpPr>
        <p:spPr>
          <a:xfrm>
            <a:off x="466529" y="721506"/>
            <a:ext cx="8089641" cy="3539430"/>
          </a:xfrm>
          <a:prstGeom prst="rect">
            <a:avLst/>
          </a:prstGeom>
        </p:spPr>
        <p:txBody>
          <a:bodyPr wrap="square">
            <a:spAutoFit/>
          </a:bodyPr>
          <a:lstStyle/>
          <a:p>
            <a:r>
              <a:rPr lang="en-US" b="1" u="sng" dirty="0" smtClean="0"/>
              <a:t>Unstructured </a:t>
            </a:r>
            <a:r>
              <a:rPr lang="en-US" b="1" u="sng" dirty="0"/>
              <a:t>data </a:t>
            </a:r>
            <a:r>
              <a:rPr lang="en-US" dirty="0"/>
              <a:t>refers to data that does not have a predefined format or structure. This type of data is often text-heavy and may include various types of multimedia content such as images, videos, and audio files. Unstructured data is typically more complex and difficult to analyze compared to structured data</a:t>
            </a:r>
            <a:r>
              <a:rPr lang="en-US" dirty="0" smtClean="0"/>
              <a:t>.</a:t>
            </a:r>
          </a:p>
          <a:p>
            <a:endParaRPr lang="en-US" dirty="0"/>
          </a:p>
          <a:p>
            <a:r>
              <a:rPr lang="en-US" b="1" u="sng" dirty="0"/>
              <a:t>Characteristics of Unstructured Data</a:t>
            </a:r>
            <a:r>
              <a:rPr lang="en-US" b="1" u="sng" dirty="0" smtClean="0"/>
              <a:t>:</a:t>
            </a:r>
          </a:p>
          <a:p>
            <a:endParaRPr lang="en-US" dirty="0"/>
          </a:p>
          <a:p>
            <a:r>
              <a:rPr lang="en-US" b="1" dirty="0"/>
              <a:t>No Predefined Schema:</a:t>
            </a:r>
            <a:r>
              <a:rPr lang="en-US" dirty="0"/>
              <a:t> Unstructured data does not follow a specific format or schema, making it more flexible but harder to manage.</a:t>
            </a:r>
          </a:p>
          <a:p>
            <a:r>
              <a:rPr lang="en-US" b="1" dirty="0"/>
              <a:t>Storage in NoSQL Databases and Data Lakes:</a:t>
            </a:r>
            <a:r>
              <a:rPr lang="en-US" dirty="0"/>
              <a:t> It is commonly stored in NoSQL databases like </a:t>
            </a:r>
            <a:r>
              <a:rPr lang="en-US" dirty="0" err="1"/>
              <a:t>MongoDB</a:t>
            </a:r>
            <a:r>
              <a:rPr lang="en-US" dirty="0"/>
              <a:t> or data lakes which can handle large volumes of diverse data types.</a:t>
            </a:r>
          </a:p>
          <a:p>
            <a:r>
              <a:rPr lang="en-US" b="1" dirty="0"/>
              <a:t>Complexity in Search and Analysis:</a:t>
            </a:r>
            <a:r>
              <a:rPr lang="en-US" dirty="0"/>
              <a:t> Searching and analyzing unstructured data require specialized tools and techniques, such as natural language processing (NLP) and machine learning algorithms.</a:t>
            </a:r>
          </a:p>
          <a:p>
            <a:r>
              <a:rPr lang="en-US" b="1" dirty="0"/>
              <a:t>Examples:</a:t>
            </a:r>
            <a:r>
              <a:rPr lang="en-US" dirty="0"/>
              <a:t> Examples of unstructured data include emails, social media posts, sensor data, documents, images, videos, and audio recordings.</a:t>
            </a:r>
          </a:p>
        </p:txBody>
      </p:sp>
    </p:spTree>
    <p:extLst>
      <p:ext uri="{BB962C8B-B14F-4D97-AF65-F5344CB8AC3E}">
        <p14:creationId xmlns:p14="http://schemas.microsoft.com/office/powerpoint/2010/main" val="4147028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1335</TotalTime>
  <Words>2211</Words>
  <Application>Microsoft Office PowerPoint</Application>
  <PresentationFormat>On-screen Show (16:9)</PresentationFormat>
  <Paragraphs>280</Paragraphs>
  <Slides>50</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Roboto</vt:lpstr>
      <vt:lpstr>Arial</vt:lpstr>
      <vt:lpstr>Wingdings</vt:lpstr>
      <vt:lpstr>Geometric</vt:lpstr>
      <vt:lpstr>MACHINE LEARNING AND ITS TYPES </vt:lpstr>
      <vt:lpstr>TYPES OF MACHINE LEARNING</vt:lpstr>
      <vt:lpstr>SUPERVISED LEARNING</vt:lpstr>
      <vt:lpstr>SUPERVISED LEARNING</vt:lpstr>
      <vt:lpstr>UNSUPERVISED LEARNING</vt:lpstr>
      <vt:lpstr>REINFORCEMENT LEARNING</vt:lpstr>
      <vt:lpstr>REINFORCEMENT LEARNING</vt:lpstr>
      <vt:lpstr>STRUCTURED  DATA</vt:lpstr>
      <vt:lpstr>UNSTRUCTURED DATA</vt:lpstr>
      <vt:lpstr>SEMI-STRUCTURED DATA</vt:lpstr>
      <vt:lpstr>STRUCTURED / UNSTRUCTURED DATA</vt:lpstr>
      <vt:lpstr>DATA PREPROCESSING</vt:lpstr>
      <vt:lpstr> DATA PREPROCESSING</vt:lpstr>
      <vt:lpstr> DATA PREPROCESSING FOR CLASSIFICATION</vt:lpstr>
      <vt:lpstr> DATA PREPROCESSING FOR CLASSIFICATION</vt:lpstr>
      <vt:lpstr> What is Exploratory Data Analysis (EDA)?</vt:lpstr>
      <vt:lpstr> What is Exploratory Data Analysis (EDA)?</vt:lpstr>
      <vt:lpstr> What is Exploratory Data Analysis (EDA)?</vt:lpstr>
      <vt:lpstr> DATA CLEANING TECHNIQUES</vt:lpstr>
      <vt:lpstr>  SCIKIT-LEARN</vt:lpstr>
      <vt:lpstr>  SCIKIT-LEARN</vt:lpstr>
      <vt:lpstr>  Data Splitting: Train and Test Sets</vt:lpstr>
      <vt:lpstr> DATA VISUALIZATION</vt:lpstr>
      <vt:lpstr> DATA VISUALIZATION</vt:lpstr>
      <vt:lpstr> Interquartile Range (IQR)</vt:lpstr>
      <vt:lpstr> Correlation Analysis</vt:lpstr>
      <vt:lpstr> Correlation Analysis</vt:lpstr>
      <vt:lpstr> Correlation Analysis</vt:lpstr>
      <vt:lpstr> Types of Data and Visualization</vt:lpstr>
      <vt:lpstr> REGRESSION AND CLASSIFICATION PROBLEMS</vt:lpstr>
      <vt:lpstr> TYPES OF REGRESSION MODELS</vt:lpstr>
      <vt:lpstr> TYPES OF REGRESSION MODELS</vt:lpstr>
      <vt:lpstr> TYPES OF REGRESSION MODELS</vt:lpstr>
      <vt:lpstr> COMPONENTS OF SUPERVISED MACHINE LEARNING</vt:lpstr>
      <vt:lpstr> COMPONENTS OF SUPERVISED MACHINE LEARNING</vt:lpstr>
      <vt:lpstr> COMPONENTS OF SUPERVISED MACHINE LEARNING</vt:lpstr>
      <vt:lpstr> COMPONENTS OF SUPERVISED MACHINE LEARNING</vt:lpstr>
      <vt:lpstr> COMPONENTS OF SUPERVISED MACHINE LEARNING</vt:lpstr>
      <vt:lpstr> COMPONENTS OF SUPERVISED MACHINE LEARNING</vt:lpstr>
      <vt:lpstr> IMPLEMENTATION OF SUPERVISED MACHINE LEARNING</vt:lpstr>
      <vt:lpstr> IMPLEMENTATION OF SUPERVISED MACHINE LEARNING</vt:lpstr>
      <vt:lpstr> LINEAR REGRESSION</vt:lpstr>
      <vt:lpstr> LINEAR REGRESSION</vt:lpstr>
      <vt:lpstr> LINEAR REGRESSION</vt:lpstr>
      <vt:lpstr> LINEAR REGRESSION</vt:lpstr>
      <vt:lpstr> Feature Standardization and Transformation</vt:lpstr>
      <vt:lpstr> Different Regression Techniques</vt:lpstr>
      <vt:lpstr> Different Regression Techniques</vt:lpstr>
      <vt:lpstr> Different Regression Techniques</vt:lpstr>
      <vt:lpstr> Comparison of Different regressors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164</cp:revision>
  <dcterms:modified xsi:type="dcterms:W3CDTF">2024-08-07T13:42:48Z</dcterms:modified>
</cp:coreProperties>
</file>