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Fk4pY6EESeBwgbUmpYwH8CAOD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271de8a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1e5271de8a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4198938a2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4198938a2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4198938a2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4198938a2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4198938a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4198938a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4198938a2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4198938a2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4198938a2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84198938a2_2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4198938a2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84198938a2_2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12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dd674482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27dd674482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4198938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84198938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4198938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84198938a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4198938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84198938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4198938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4198938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198938a2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4198938a2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432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marL="914400" lvl="1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marL="1371600" lvl="2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marL="1828800" lvl="3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marL="2286000" lvl="4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marL="2743200" lvl="5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marL="3200400" lvl="6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marL="3657600" lvl="7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marL="4114800" lvl="8" indent="-31083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pytorch/pytorch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272747"/>
            <a:ext cx="8520600" cy="265670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Machine / Deep Learning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PyTorch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107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4198938a2_2_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Dependent vs independent Variable</a:t>
            </a:r>
            <a:endParaRPr sz="3020" b="1"/>
          </a:p>
        </p:txBody>
      </p:sp>
      <p:sp>
        <p:nvSpPr>
          <p:cNvPr id="123" name="Google Shape;123;g284198938a2_2_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4" name="Google Shape;124;g284198938a2_2_104"/>
          <p:cNvPicPr preferRelativeResize="0"/>
          <p:nvPr/>
        </p:nvPicPr>
        <p:blipFill rotWithShape="1">
          <a:blip r:embed="rId3">
            <a:alphaModFix/>
          </a:blip>
          <a:srcRect l="1375" t="28941" r="1092" b="21947"/>
          <a:stretch/>
        </p:blipFill>
        <p:spPr>
          <a:xfrm>
            <a:off x="630000" y="1851650"/>
            <a:ext cx="7842449" cy="15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4198938a2_2_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Why use Linear Regression?</a:t>
            </a:r>
            <a:endParaRPr sz="3020" b="1"/>
          </a:p>
        </p:txBody>
      </p:sp>
      <p:sp>
        <p:nvSpPr>
          <p:cNvPr id="130" name="Google Shape;130;g284198938a2_2_111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65"/>
              <a:buChar char="●"/>
            </a:pPr>
            <a:r>
              <a:rPr lang="en">
                <a:solidFill>
                  <a:srgbClr val="111827"/>
                </a:solidFill>
              </a:rPr>
              <a:t>Widely used in various fields, including </a:t>
            </a:r>
            <a:r>
              <a:rPr lang="en" b="1">
                <a:solidFill>
                  <a:srgbClr val="CC0000"/>
                </a:solidFill>
              </a:rPr>
              <a:t>finance</a:t>
            </a:r>
            <a:r>
              <a:rPr lang="en">
                <a:solidFill>
                  <a:srgbClr val="111827"/>
                </a:solidFill>
              </a:rPr>
              <a:t>,</a:t>
            </a:r>
            <a:r>
              <a:rPr lang="en" b="1">
                <a:solidFill>
                  <a:srgbClr val="111827"/>
                </a:solidFill>
              </a:rPr>
              <a:t> </a:t>
            </a:r>
            <a:r>
              <a:rPr lang="en" b="1">
                <a:solidFill>
                  <a:srgbClr val="CC0000"/>
                </a:solidFill>
              </a:rPr>
              <a:t>economics</a:t>
            </a:r>
            <a:r>
              <a:rPr lang="en" b="1">
                <a:solidFill>
                  <a:srgbClr val="111827"/>
                </a:solidFill>
              </a:rPr>
              <a:t>,</a:t>
            </a:r>
            <a:r>
              <a:rPr lang="en">
                <a:solidFill>
                  <a:srgbClr val="111827"/>
                </a:solidFill>
              </a:rPr>
              <a:t> and </a:t>
            </a:r>
            <a:r>
              <a:rPr lang="en" b="1">
                <a:solidFill>
                  <a:srgbClr val="CC0000"/>
                </a:solidFill>
              </a:rPr>
              <a:t>data science</a:t>
            </a:r>
            <a:r>
              <a:rPr lang="en">
                <a:solidFill>
                  <a:srgbClr val="111827"/>
                </a:solidFill>
              </a:rPr>
              <a:t>.</a:t>
            </a:r>
            <a:endParaRPr>
              <a:solidFill>
                <a:srgbClr val="111827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665"/>
              <a:buChar char="●"/>
            </a:pPr>
            <a:r>
              <a:rPr lang="en">
                <a:solidFill>
                  <a:srgbClr val="111827"/>
                </a:solidFill>
              </a:rPr>
              <a:t>Great for making </a:t>
            </a:r>
            <a:r>
              <a:rPr lang="en" b="1">
                <a:solidFill>
                  <a:srgbClr val="CC0000"/>
                </a:solidFill>
              </a:rPr>
              <a:t>predictions</a:t>
            </a:r>
            <a:r>
              <a:rPr lang="en">
                <a:solidFill>
                  <a:srgbClr val="111827"/>
                </a:solidFill>
              </a:rPr>
              <a:t> and understanding relationships </a:t>
            </a:r>
            <a:r>
              <a:rPr lang="en" b="1">
                <a:solidFill>
                  <a:srgbClr val="CC0000"/>
                </a:solidFill>
              </a:rPr>
              <a:t>between variables</a:t>
            </a:r>
            <a:r>
              <a:rPr lang="en">
                <a:solidFill>
                  <a:srgbClr val="111827"/>
                </a:solidFill>
              </a:rPr>
              <a:t>.</a:t>
            </a:r>
            <a:endParaRPr>
              <a:solidFill>
                <a:srgbClr val="11182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84198938a2_2_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4198938a2_2_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How does Regression work?</a:t>
            </a:r>
            <a:endParaRPr sz="3020" b="1"/>
          </a:p>
        </p:txBody>
      </p:sp>
      <p:sp>
        <p:nvSpPr>
          <p:cNvPr id="137" name="Google Shape;137;g284198938a2_2_117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827"/>
                </a:solidFill>
              </a:rPr>
              <a:t>It finds the best-fitting line that represents the relationship between X and Y.</a:t>
            </a:r>
            <a:endParaRPr>
              <a:solidFill>
                <a:srgbClr val="11182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1827"/>
              </a:solidFill>
            </a:endParaRPr>
          </a:p>
        </p:txBody>
      </p:sp>
      <p:sp>
        <p:nvSpPr>
          <p:cNvPr id="138" name="Google Shape;138;g284198938a2_2_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39" name="Google Shape;139;g284198938a2_2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000" y="1631225"/>
            <a:ext cx="3715900" cy="3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4198938a2_2_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Mean Squared Error (MSE)</a:t>
            </a:r>
            <a:endParaRPr sz="3020" b="1"/>
          </a:p>
        </p:txBody>
      </p:sp>
      <p:sp>
        <p:nvSpPr>
          <p:cNvPr id="145" name="Google Shape;145;g284198938a2_2_169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rgbClr val="CC0000"/>
                </a:solidFill>
              </a:rPr>
              <a:t>Mean Squared Error (MSE)</a:t>
            </a:r>
            <a:r>
              <a:rPr lang="en">
                <a:solidFill>
                  <a:schemeClr val="dk1"/>
                </a:solidFill>
              </a:rPr>
              <a:t> is a common evaluation metric used in regression tasks.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measures the average squared difference between the actual and predicted values.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284198938a2_2_1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7" name="Google Shape;147;g284198938a2_2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547" y="2271525"/>
            <a:ext cx="4753075" cy="28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4198938a2_2_2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Mean Squared Error (MSE)</a:t>
            </a:r>
            <a:endParaRPr sz="3020" b="1"/>
          </a:p>
        </p:txBody>
      </p:sp>
      <p:sp>
        <p:nvSpPr>
          <p:cNvPr id="153" name="Google Shape;153;g284198938a2_2_249"/>
          <p:cNvSpPr txBox="1">
            <a:spLocks noGrp="1"/>
          </p:cNvSpPr>
          <p:nvPr>
            <p:ph type="body" idx="1"/>
          </p:nvPr>
        </p:nvSpPr>
        <p:spPr>
          <a:xfrm>
            <a:off x="4097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g284198938a2_2_2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5" name="Google Shape;155;g284198938a2_2_249"/>
          <p:cNvPicPr preferRelativeResize="0"/>
          <p:nvPr/>
        </p:nvPicPr>
        <p:blipFill rotWithShape="1">
          <a:blip r:embed="rId3">
            <a:alphaModFix/>
          </a:blip>
          <a:srcRect l="4357" t="5255" r="11025" b="6264"/>
          <a:stretch/>
        </p:blipFill>
        <p:spPr>
          <a:xfrm>
            <a:off x="1335100" y="1077575"/>
            <a:ext cx="6095175" cy="38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271de8a0_1_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/>
              <a:t>Our </a:t>
            </a:r>
            <a:r>
              <a:rPr lang="en" sz="3020" b="1" dirty="0" smtClean="0"/>
              <a:t>Course Roadmap</a:t>
            </a:r>
            <a:endParaRPr sz="3020" b="1" dirty="0"/>
          </a:p>
        </p:txBody>
      </p:sp>
      <p:sp>
        <p:nvSpPr>
          <p:cNvPr id="63" name="Google Shape;63;g1e5271de8a0_1_50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Stage 0: Orientation </a:t>
            </a:r>
            <a:r>
              <a:rPr lang="en" sz="2000" dirty="0">
                <a:solidFill>
                  <a:schemeClr val="dk1"/>
                </a:solidFill>
              </a:rPr>
              <a:t>	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Stage 1: Introduction with AI Tools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Stage 2: Python Programming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Stage 3: Concept of APIs and Hands-on	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</a:t>
            </a:r>
            <a:r>
              <a:rPr lang="en" sz="2000" b="1" dirty="0">
                <a:solidFill>
                  <a:schemeClr val="dk1"/>
                </a:solidFill>
              </a:rPr>
              <a:t>4</a:t>
            </a:r>
            <a:r>
              <a:rPr lang="en" sz="2000" b="1" dirty="0" smtClean="0">
                <a:solidFill>
                  <a:schemeClr val="dk1"/>
                </a:solidFill>
              </a:rPr>
              <a:t>: </a:t>
            </a:r>
            <a:r>
              <a:rPr lang="en" sz="2000" b="1" dirty="0">
                <a:solidFill>
                  <a:schemeClr val="dk1"/>
                </a:solidFill>
              </a:rPr>
              <a:t>Machine Learning </a:t>
            </a:r>
            <a:r>
              <a:rPr lang="en" sz="2000" b="1" dirty="0" smtClean="0">
                <a:solidFill>
                  <a:schemeClr val="dk1"/>
                </a:solidFill>
              </a:rPr>
              <a:t>Concepts</a:t>
            </a:r>
          </a:p>
          <a:p>
            <a:pPr indent="-355600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</a:rPr>
              <a:t>Stage 6: Data Visualizations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64" name="Google Shape;64;g1e5271de8a0_1_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198938a2_2_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/>
              <a:t>Our </a:t>
            </a:r>
            <a:r>
              <a:rPr lang="en" sz="3020" b="1" dirty="0" smtClean="0"/>
              <a:t>Course RoadMap</a:t>
            </a:r>
            <a:endParaRPr sz="3020" b="1" dirty="0"/>
          </a:p>
        </p:txBody>
      </p:sp>
      <p:sp>
        <p:nvSpPr>
          <p:cNvPr id="70" name="Google Shape;70;g284198938a2_2_242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</a:t>
            </a:r>
            <a:r>
              <a:rPr lang="en" sz="2000" b="1" dirty="0">
                <a:solidFill>
                  <a:schemeClr val="dk1"/>
                </a:solidFill>
              </a:rPr>
              <a:t>6</a:t>
            </a:r>
            <a:r>
              <a:rPr lang="en" sz="2000" b="1" dirty="0" smtClean="0">
                <a:solidFill>
                  <a:schemeClr val="dk1"/>
                </a:solidFill>
              </a:rPr>
              <a:t>: </a:t>
            </a:r>
            <a:r>
              <a:rPr lang="en" sz="2000" b="1" dirty="0">
                <a:solidFill>
                  <a:schemeClr val="dk1"/>
                </a:solidFill>
              </a:rPr>
              <a:t>Machine Learning </a:t>
            </a:r>
            <a:r>
              <a:rPr lang="en" sz="2000" b="1" dirty="0" smtClean="0">
                <a:solidFill>
                  <a:schemeClr val="dk1"/>
                </a:solidFill>
              </a:rPr>
              <a:t>Models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7: API Development (FastAPI)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8: GUI Designing Streamlit</a:t>
            </a:r>
          </a:p>
          <a:p>
            <a:pPr indent="-34290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</a:rPr>
              <a:t>Stage 9</a:t>
            </a:r>
            <a:r>
              <a:rPr lang="en-US" sz="2000" b="1" dirty="0" smtClean="0">
                <a:solidFill>
                  <a:schemeClr val="dk1"/>
                </a:solidFill>
              </a:rPr>
              <a:t>: </a:t>
            </a:r>
            <a:r>
              <a:rPr lang="en-US" sz="2000" b="1" dirty="0" err="1">
                <a:solidFill>
                  <a:schemeClr val="dk1"/>
                </a:solidFill>
              </a:rPr>
              <a:t>Tensorflow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10: Deep Learning Models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</a:t>
            </a:r>
            <a:r>
              <a:rPr lang="en" sz="2000" b="1" dirty="0" smtClean="0">
                <a:solidFill>
                  <a:schemeClr val="dk1"/>
                </a:solidFill>
              </a:rPr>
              <a:t>11</a:t>
            </a:r>
            <a:r>
              <a:rPr lang="en" sz="2000" b="1" dirty="0" smtClean="0">
                <a:solidFill>
                  <a:schemeClr val="dk1"/>
                </a:solidFill>
              </a:rPr>
              <a:t>: </a:t>
            </a:r>
            <a:r>
              <a:rPr lang="en" sz="2000" b="1" dirty="0" smtClean="0">
                <a:solidFill>
                  <a:schemeClr val="dk1"/>
                </a:solidFill>
              </a:rPr>
              <a:t>PyTorch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71" name="Google Shape;71;g284198938a2_2_2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198938a2_2_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/>
              <a:t>Our </a:t>
            </a:r>
            <a:r>
              <a:rPr lang="en" sz="3020" b="1" dirty="0" smtClean="0"/>
              <a:t>Course RoadMap</a:t>
            </a:r>
            <a:endParaRPr sz="3020" b="1" dirty="0"/>
          </a:p>
        </p:txBody>
      </p:sp>
      <p:sp>
        <p:nvSpPr>
          <p:cNvPr id="70" name="Google Shape;70;g284198938a2_2_242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12: </a:t>
            </a:r>
            <a:r>
              <a:rPr lang="en" sz="2000" b="1" dirty="0">
                <a:solidFill>
                  <a:schemeClr val="dk1"/>
                </a:solidFill>
              </a:rPr>
              <a:t>Chatbots (LangChain, </a:t>
            </a:r>
            <a:r>
              <a:rPr lang="en" sz="2000" b="1" dirty="0" smtClean="0">
                <a:solidFill>
                  <a:schemeClr val="dk1"/>
                </a:solidFill>
              </a:rPr>
              <a:t>Langgraph, </a:t>
            </a:r>
            <a:r>
              <a:rPr lang="en" sz="2000" b="1" dirty="0">
                <a:solidFill>
                  <a:schemeClr val="dk1"/>
                </a:solidFill>
              </a:rPr>
              <a:t>LlamaIndex) </a:t>
            </a:r>
            <a:endParaRPr lang="en" sz="2000" b="1" dirty="0" smtClean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13: Hugging Faces ML / DL Models OR API’s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Stage </a:t>
            </a:r>
            <a:r>
              <a:rPr lang="en" sz="2000" b="1" dirty="0" smtClean="0">
                <a:solidFill>
                  <a:schemeClr val="dk1"/>
                </a:solidFill>
              </a:rPr>
              <a:t>14: Cloud Development / Deployment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15: Docker Cloud / Microsoft Azure [Cloud Native]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Stage 16: ML / DL Project Deployment on Cloud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71" name="Google Shape;71;g284198938a2_2_2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95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dd6744827_0_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Introduction to PyTorch</a:t>
            </a:r>
            <a:endParaRPr sz="3020" b="1"/>
          </a:p>
        </p:txBody>
      </p:sp>
      <p:sp>
        <p:nvSpPr>
          <p:cNvPr id="84" name="Google Shape;84;g27dd6744827_0_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5" name="Google Shape;85;g27dd6744827_0_64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PyTorch is a powerful </a:t>
            </a:r>
            <a:r>
              <a:rPr lang="en" b="1">
                <a:solidFill>
                  <a:srgbClr val="CC0000"/>
                </a:solidFill>
              </a:rPr>
              <a:t>open-source</a:t>
            </a:r>
            <a:r>
              <a:rPr lang="en">
                <a:solidFill>
                  <a:schemeClr val="dk1"/>
                </a:solidFill>
              </a:rPr>
              <a:t> machine learning library.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Developed by </a:t>
            </a:r>
            <a:r>
              <a:rPr lang="en" b="1">
                <a:solidFill>
                  <a:srgbClr val="CC0000"/>
                </a:solidFill>
              </a:rPr>
              <a:t>Facebook's AI Research lab</a:t>
            </a:r>
            <a:r>
              <a:rPr lang="en">
                <a:solidFill>
                  <a:schemeClr val="dk1"/>
                </a:solidFill>
              </a:rPr>
              <a:t> (FAIR).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Widely used in the </a:t>
            </a:r>
            <a:r>
              <a:rPr lang="en" b="1">
                <a:solidFill>
                  <a:srgbClr val="CC0000"/>
                </a:solidFill>
              </a:rPr>
              <a:t>deep learning</a:t>
            </a:r>
            <a:r>
              <a:rPr lang="en">
                <a:solidFill>
                  <a:schemeClr val="dk1"/>
                </a:solidFill>
              </a:rPr>
              <a:t> community for </a:t>
            </a:r>
            <a:r>
              <a:rPr lang="en" b="1">
                <a:solidFill>
                  <a:srgbClr val="CC0000"/>
                </a:solidFill>
              </a:rPr>
              <a:t>research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rgbClr val="CC0000"/>
                </a:solidFill>
              </a:rPr>
              <a:t>production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g27dd674482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825" y="285888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4198938a2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Why PyTorch?</a:t>
            </a:r>
            <a:endParaRPr sz="3020" b="1"/>
          </a:p>
        </p:txBody>
      </p:sp>
      <p:sp>
        <p:nvSpPr>
          <p:cNvPr id="92" name="Google Shape;92;g284198938a2_0_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Google Shape;93;g284198938a2_0_6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b="1">
                <a:solidFill>
                  <a:schemeClr val="dk1"/>
                </a:solidFill>
              </a:rPr>
              <a:t>Building and Training:</a:t>
            </a:r>
            <a:r>
              <a:rPr lang="en">
                <a:solidFill>
                  <a:schemeClr val="dk1"/>
                </a:solidFill>
              </a:rPr>
              <a:t> PyTorch is used for creating and training deep learning models.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b="1">
                <a:solidFill>
                  <a:schemeClr val="dk1"/>
                </a:solidFill>
              </a:rPr>
              <a:t>Flexibility:</a:t>
            </a:r>
            <a:r>
              <a:rPr lang="en">
                <a:solidFill>
                  <a:schemeClr val="dk1"/>
                </a:solidFill>
              </a:rPr>
              <a:t> It offers flexibility for research and production applications.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b="1">
                <a:solidFill>
                  <a:schemeClr val="dk1"/>
                </a:solidFill>
              </a:rPr>
              <a:t>Versatile:</a:t>
            </a:r>
            <a:r>
              <a:rPr lang="en">
                <a:solidFill>
                  <a:schemeClr val="dk1"/>
                </a:solidFill>
              </a:rPr>
              <a:t> Provides tools and libraries for computer vision, NLP, and more.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g284198938a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900" y="30808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4198938a2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Capabilities of PyTorch</a:t>
            </a:r>
            <a:endParaRPr sz="3020" b="1"/>
          </a:p>
        </p:txBody>
      </p:sp>
      <p:sp>
        <p:nvSpPr>
          <p:cNvPr id="100" name="Google Shape;100;g284198938a2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" name="Google Shape;101;g284198938a2_0_12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b="1" dirty="0">
                <a:solidFill>
                  <a:schemeClr val="dk1"/>
                </a:solidFill>
              </a:rPr>
              <a:t>GPU Acceleration:</a:t>
            </a:r>
            <a:r>
              <a:rPr lang="en" dirty="0">
                <a:solidFill>
                  <a:schemeClr val="dk1"/>
                </a:solidFill>
              </a:rPr>
              <a:t> Strong support for </a:t>
            </a:r>
            <a:r>
              <a:rPr lang="en" b="1" dirty="0">
                <a:solidFill>
                  <a:srgbClr val="CC0000"/>
                </a:solidFill>
              </a:rPr>
              <a:t>GPU acceleration</a:t>
            </a:r>
            <a:r>
              <a:rPr lang="en" dirty="0">
                <a:solidFill>
                  <a:schemeClr val="dk1"/>
                </a:solidFill>
              </a:rPr>
              <a:t> for high-performance computing.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b="1" dirty="0">
                <a:solidFill>
                  <a:schemeClr val="dk1"/>
                </a:solidFill>
              </a:rPr>
              <a:t>Rich Ecosystem:</a:t>
            </a:r>
            <a:r>
              <a:rPr lang="en" dirty="0">
                <a:solidFill>
                  <a:schemeClr val="dk1"/>
                </a:solidFill>
              </a:rPr>
              <a:t> Offers libraries like</a:t>
            </a:r>
            <a:r>
              <a:rPr lang="en" b="1" dirty="0">
                <a:solidFill>
                  <a:srgbClr val="CC0000"/>
                </a:solidFill>
              </a:rPr>
              <a:t> torchvision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b="1" dirty="0">
                <a:solidFill>
                  <a:srgbClr val="CC0000"/>
                </a:solidFill>
              </a:rPr>
              <a:t>torchaudio</a:t>
            </a:r>
            <a:r>
              <a:rPr lang="en" dirty="0">
                <a:solidFill>
                  <a:schemeClr val="dk1"/>
                </a:solidFill>
              </a:rPr>
              <a:t>, and </a:t>
            </a:r>
            <a:r>
              <a:rPr lang="en" b="1" dirty="0">
                <a:solidFill>
                  <a:srgbClr val="CC0000"/>
                </a:solidFill>
              </a:rPr>
              <a:t>transformers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b="1" dirty="0">
                <a:solidFill>
                  <a:schemeClr val="dk1"/>
                </a:solidFill>
              </a:rPr>
              <a:t>Active Community: </a:t>
            </a:r>
            <a:r>
              <a:rPr lang="en" dirty="0">
                <a:solidFill>
                  <a:schemeClr val="dk1"/>
                </a:solidFill>
              </a:rPr>
              <a:t>A vibrant community and </a:t>
            </a:r>
            <a:r>
              <a:rPr lang="en" b="1" dirty="0">
                <a:solidFill>
                  <a:srgbClr val="CC0000"/>
                </a:solidFill>
              </a:rPr>
              <a:t>abundant</a:t>
            </a:r>
            <a:r>
              <a:rPr lang="en" dirty="0">
                <a:solidFill>
                  <a:schemeClr val="dk1"/>
                </a:solidFill>
              </a:rPr>
              <a:t> learning resources.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" name="Google Shape;102;g284198938a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200" y="314873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4198938a2_0_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PyTorch</a:t>
            </a:r>
            <a:endParaRPr sz="3020" b="1"/>
          </a:p>
        </p:txBody>
      </p:sp>
      <p:sp>
        <p:nvSpPr>
          <p:cNvPr id="108" name="Google Shape;108;g284198938a2_0_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9" name="Google Shape;109;g284198938a2_0_18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dirty="0">
                <a:solidFill>
                  <a:schemeClr val="dk1"/>
                </a:solidFill>
              </a:rPr>
              <a:t>You can learn more at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https://pytorch.org/tutorials/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https://github.com/pytorch/pytorch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10" name="Google Shape;110;g284198938a2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5600" y="287193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4198938a2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Regression Model using PyTorch</a:t>
            </a:r>
            <a:endParaRPr sz="3020" b="1"/>
          </a:p>
        </p:txBody>
      </p:sp>
      <p:sp>
        <p:nvSpPr>
          <p:cNvPr id="116" name="Google Shape;116;g284198938a2_0_0"/>
          <p:cNvSpPr txBox="1">
            <a:spLocks noGrp="1"/>
          </p:cNvSpPr>
          <p:nvPr>
            <p:ph type="body" idx="1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Regression is a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rgbClr val="CC0000"/>
                </a:solidFill>
              </a:rPr>
              <a:t>statistical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technique used to model the </a:t>
            </a:r>
            <a:r>
              <a:rPr lang="en" b="1" dirty="0">
                <a:solidFill>
                  <a:srgbClr val="CC0000"/>
                </a:solidFill>
              </a:rPr>
              <a:t>relationship</a:t>
            </a:r>
            <a:r>
              <a:rPr lang="en" dirty="0">
                <a:solidFill>
                  <a:schemeClr val="dk1"/>
                </a:solidFill>
              </a:rPr>
              <a:t> between a </a:t>
            </a:r>
            <a:r>
              <a:rPr lang="en" b="1" dirty="0">
                <a:solidFill>
                  <a:srgbClr val="CC0000"/>
                </a:solidFill>
              </a:rPr>
              <a:t>dependent variable</a:t>
            </a:r>
            <a:r>
              <a:rPr lang="en" dirty="0">
                <a:solidFill>
                  <a:schemeClr val="dk1"/>
                </a:solidFill>
              </a:rPr>
              <a:t> and one or more </a:t>
            </a:r>
            <a:r>
              <a:rPr lang="en" b="1" dirty="0">
                <a:solidFill>
                  <a:srgbClr val="CC0000"/>
                </a:solidFill>
              </a:rPr>
              <a:t>independent variables</a:t>
            </a:r>
            <a:endParaRPr b="1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</a:t>
            </a:r>
            <a:r>
              <a:rPr lang="en" b="1" dirty="0">
                <a:solidFill>
                  <a:schemeClr val="dk1"/>
                </a:solidFill>
              </a:rPr>
              <a:t>dependent variable</a:t>
            </a:r>
            <a:r>
              <a:rPr lang="en" dirty="0">
                <a:solidFill>
                  <a:schemeClr val="dk1"/>
                </a:solidFill>
              </a:rPr>
              <a:t> is often referred to as the "</a:t>
            </a:r>
            <a:r>
              <a:rPr lang="en" b="1" dirty="0">
                <a:solidFill>
                  <a:schemeClr val="dk1"/>
                </a:solidFill>
              </a:rPr>
              <a:t>outcome</a:t>
            </a:r>
            <a:r>
              <a:rPr lang="en" dirty="0">
                <a:solidFill>
                  <a:schemeClr val="dk1"/>
                </a:solidFill>
              </a:rPr>
              <a:t>" or "</a:t>
            </a:r>
            <a:r>
              <a:rPr lang="en" b="1" dirty="0">
                <a:solidFill>
                  <a:schemeClr val="dk1"/>
                </a:solidFill>
              </a:rPr>
              <a:t>target</a:t>
            </a:r>
            <a:r>
              <a:rPr lang="en" dirty="0">
                <a:solidFill>
                  <a:schemeClr val="dk1"/>
                </a:solidFill>
              </a:rPr>
              <a:t>", while the </a:t>
            </a:r>
            <a:r>
              <a:rPr lang="en" b="1" dirty="0">
                <a:solidFill>
                  <a:schemeClr val="dk1"/>
                </a:solidFill>
              </a:rPr>
              <a:t>independent variables</a:t>
            </a:r>
            <a:r>
              <a:rPr lang="en" dirty="0">
                <a:solidFill>
                  <a:schemeClr val="dk1"/>
                </a:solidFill>
              </a:rPr>
              <a:t> are called "</a:t>
            </a:r>
            <a:r>
              <a:rPr lang="en" b="1" dirty="0">
                <a:solidFill>
                  <a:schemeClr val="dk1"/>
                </a:solidFill>
              </a:rPr>
              <a:t>variables</a:t>
            </a:r>
            <a:r>
              <a:rPr lang="en" dirty="0">
                <a:solidFill>
                  <a:schemeClr val="dk1"/>
                </a:solidFill>
              </a:rPr>
              <a:t>" or "</a:t>
            </a:r>
            <a:r>
              <a:rPr lang="en" b="1" dirty="0">
                <a:solidFill>
                  <a:schemeClr val="dk1"/>
                </a:solidFill>
              </a:rPr>
              <a:t>features</a:t>
            </a:r>
            <a:r>
              <a:rPr lang="en" dirty="0">
                <a:solidFill>
                  <a:schemeClr val="dk1"/>
                </a:solidFill>
              </a:rPr>
              <a:t>".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g284198938a2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393</Words>
  <Application>Microsoft Office PowerPoint</Application>
  <PresentationFormat>On-screen Show (16:9)</PresentationFormat>
  <Paragraphs>68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Machine / Deep Learning IN PyTorch</vt:lpstr>
      <vt:lpstr>Our Course Roadmap</vt:lpstr>
      <vt:lpstr>Our Course RoadMap</vt:lpstr>
      <vt:lpstr>Our Course RoadMap</vt:lpstr>
      <vt:lpstr>Introduction to PyTorch</vt:lpstr>
      <vt:lpstr>Why PyTorch?</vt:lpstr>
      <vt:lpstr>Capabilities of PyTorch</vt:lpstr>
      <vt:lpstr>PyTorch</vt:lpstr>
      <vt:lpstr>Regression Model using PyTorch</vt:lpstr>
      <vt:lpstr>Dependent vs independent Variable</vt:lpstr>
      <vt:lpstr>Why use Linear Regression?</vt:lpstr>
      <vt:lpstr>How does Regression work?</vt:lpstr>
      <vt:lpstr>Mean Squared Error (MSE)</vt:lpstr>
      <vt:lpstr>Mean Squared Error (MSE)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/ Deep Learning IN PyTorch</dc:title>
  <cp:lastModifiedBy>Azam</cp:lastModifiedBy>
  <cp:revision>3</cp:revision>
  <dcterms:modified xsi:type="dcterms:W3CDTF">2024-09-11T11:51:55Z</dcterms:modified>
</cp:coreProperties>
</file>