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383" r:id="rId3"/>
    <p:sldId id="472" r:id="rId4"/>
    <p:sldId id="473" r:id="rId5"/>
    <p:sldId id="474" r:id="rId6"/>
    <p:sldId id="475" r:id="rId7"/>
    <p:sldId id="476" r:id="rId8"/>
    <p:sldId id="477" r:id="rId9"/>
    <p:sldId id="479" r:id="rId10"/>
    <p:sldId id="478" r:id="rId11"/>
    <p:sldId id="480" r:id="rId12"/>
    <p:sldId id="481" r:id="rId13"/>
    <p:sldId id="471" r:id="rId14"/>
  </p:sldIdLst>
  <p:sldSz cx="9144000" cy="5143500" type="screen16x9"/>
  <p:notesSz cx="6858000" cy="9144000"/>
  <p:embeddedFontLst>
    <p:embeddedFont>
      <p:font typeface="Segoe UI" pitchFamily="34" charset="0"/>
      <p:regular r:id="rId16"/>
      <p:bold r:id="rId17"/>
      <p:italic r:id="rId18"/>
      <p:boldItalic r:id="rId19"/>
    </p:embeddedFont>
    <p:embeddedFont>
      <p:font typeface="Calibri" pitchFamily="34" charset="0"/>
      <p:regular r:id="rId20"/>
      <p:bold r:id="rId21"/>
      <p:italic r:id="rId22"/>
      <p:boldItalic r:id="rId23"/>
    </p:embeddedFont>
    <p:embeddedFont>
      <p:font typeface="Robot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4660"/>
  </p:normalViewPr>
  <p:slideViewPr>
    <p:cSldViewPr snapToGrid="0">
      <p:cViewPr>
        <p:scale>
          <a:sx n="102" d="100"/>
          <a:sy n="102" d="100"/>
        </p:scale>
        <p:origin x="-444" y="-1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1595535"/>
            <a:ext cx="8222100" cy="1744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GENERATIVE AI</a:t>
            </a:r>
            <a:r>
              <a:rPr lang="en-US" sz="3280" b="1" dirty="0" smtClean="0"/>
              <a:t/>
            </a:r>
            <a:br>
              <a:rPr lang="en-US" sz="3280" b="1" dirty="0" smtClean="0"/>
            </a:br>
            <a:r>
              <a:rPr lang="en-US" sz="3280" b="1" dirty="0" smtClean="0"/>
              <a:t>&amp;</a:t>
            </a:r>
            <a:r>
              <a:rPr lang="en-US" sz="3280" b="1" dirty="0" smtClean="0"/>
              <a:t/>
            </a:r>
            <a:br>
              <a:rPr lang="en-US" sz="3280" b="1" dirty="0" smtClean="0"/>
            </a:br>
            <a:r>
              <a:rPr lang="en-US" sz="3280" b="1" dirty="0" smtClean="0"/>
              <a:t>LONG LANGUAGE MODEL (LLM)</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6"/>
            <a:ext cx="8650800" cy="4260821"/>
          </a:xfrm>
          <a:prstGeom prst="rect">
            <a:avLst/>
          </a:prstGeom>
        </p:spPr>
        <p:txBody>
          <a:bodyPr spcFirstLastPara="1" wrap="square" lIns="91425" tIns="91425" rIns="91425" bIns="91425" anchor="t" anchorCtr="0">
            <a:normAutofit/>
          </a:bodyPr>
          <a:lstStyle/>
          <a:p>
            <a:pPr marL="114300" indent="0" algn="just">
              <a:lnSpc>
                <a:spcPct val="150000"/>
              </a:lnSpc>
              <a:buNone/>
            </a:pPr>
            <a:r>
              <a:rPr lang="en-US" sz="1400" dirty="0" smtClean="0">
                <a:latin typeface="+mj-lt"/>
              </a:rPr>
              <a:t>Generative </a:t>
            </a:r>
            <a:r>
              <a:rPr lang="en-US" sz="1400" dirty="0">
                <a:latin typeface="+mj-lt"/>
              </a:rPr>
              <a:t>AI and deep learning are closely related concepts, but they focus on different aspects of artificial intelligence. Here’s a detailed comparison to highlight their differences and connections:</a:t>
            </a:r>
          </a:p>
          <a:p>
            <a:pPr marL="114300" indent="0" algn="just">
              <a:lnSpc>
                <a:spcPct val="150000"/>
              </a:lnSpc>
              <a:buNone/>
            </a:pPr>
            <a:r>
              <a:rPr lang="en-US" sz="1400" b="1" dirty="0" smtClean="0">
                <a:latin typeface="+mj-lt"/>
              </a:rPr>
              <a:t>Key </a:t>
            </a:r>
            <a:r>
              <a:rPr lang="en-US" sz="1400" b="1" dirty="0">
                <a:latin typeface="+mj-lt"/>
              </a:rPr>
              <a:t>Characteristics:</a:t>
            </a:r>
            <a:endParaRPr lang="en-US" sz="1400" dirty="0">
              <a:latin typeface="+mj-lt"/>
            </a:endParaRPr>
          </a:p>
          <a:p>
            <a:pPr algn="just">
              <a:lnSpc>
                <a:spcPct val="150000"/>
              </a:lnSpc>
            </a:pPr>
            <a:r>
              <a:rPr lang="en-US" sz="1400" b="1" dirty="0">
                <a:latin typeface="+mj-lt"/>
              </a:rPr>
              <a:t>Creation of New Content:</a:t>
            </a:r>
            <a:r>
              <a:rPr lang="en-US" sz="1400" dirty="0">
                <a:latin typeface="+mj-lt"/>
              </a:rPr>
              <a:t> The primary goal is to generate new, original content that mimics human creation.</a:t>
            </a:r>
          </a:p>
          <a:p>
            <a:pPr algn="just">
              <a:lnSpc>
                <a:spcPct val="150000"/>
              </a:lnSpc>
            </a:pPr>
            <a:r>
              <a:rPr lang="en-US" sz="1400" b="1" dirty="0">
                <a:latin typeface="+mj-lt"/>
              </a:rPr>
              <a:t>Generative Models:</a:t>
            </a:r>
            <a:r>
              <a:rPr lang="en-US" sz="1400" dirty="0">
                <a:latin typeface="+mj-lt"/>
              </a:rPr>
              <a:t> Utilizes specific models designed for generating data, such as Generative Adversarial Networks (GANs), </a:t>
            </a:r>
            <a:r>
              <a:rPr lang="en-US" sz="1400" dirty="0" err="1">
                <a:latin typeface="+mj-lt"/>
              </a:rPr>
              <a:t>Variational</a:t>
            </a:r>
            <a:r>
              <a:rPr lang="en-US" sz="1400" dirty="0">
                <a:latin typeface="+mj-lt"/>
              </a:rPr>
              <a:t> </a:t>
            </a:r>
            <a:r>
              <a:rPr lang="en-US" sz="1400" dirty="0" err="1">
                <a:latin typeface="+mj-lt"/>
              </a:rPr>
              <a:t>Autoencoders</a:t>
            </a:r>
            <a:r>
              <a:rPr lang="en-US" sz="1400" dirty="0">
                <a:latin typeface="+mj-lt"/>
              </a:rPr>
              <a:t> (VAEs), and Transformer models like GPT</a:t>
            </a:r>
            <a:r>
              <a:rPr lang="en-US" sz="1400" dirty="0" smtClean="0">
                <a:latin typeface="+mj-lt"/>
              </a:rPr>
              <a:t>.</a:t>
            </a:r>
          </a:p>
          <a:p>
            <a:pPr marL="114300" indent="0">
              <a:buNone/>
            </a:pPr>
            <a:endParaRPr lang="en-US" sz="1400" b="1" dirty="0" smtClean="0"/>
          </a:p>
          <a:p>
            <a:pPr marL="114300" indent="0" algn="just">
              <a:buNone/>
            </a:pPr>
            <a:r>
              <a:rPr lang="en-US" sz="1400" b="1" dirty="0" smtClean="0"/>
              <a:t>Applications</a:t>
            </a:r>
            <a:r>
              <a:rPr lang="en-US" sz="1400" b="1" dirty="0"/>
              <a:t>:</a:t>
            </a:r>
            <a:endParaRPr lang="en-US" sz="1400" dirty="0"/>
          </a:p>
          <a:p>
            <a:pPr algn="just"/>
            <a:r>
              <a:rPr lang="en-US" sz="1400" b="1" dirty="0"/>
              <a:t>Image Classification:</a:t>
            </a:r>
            <a:r>
              <a:rPr lang="en-US" sz="1400" dirty="0"/>
              <a:t> Identifying objects in images (e.g., cats vs. dogs).</a:t>
            </a:r>
          </a:p>
          <a:p>
            <a:pPr algn="just"/>
            <a:r>
              <a:rPr lang="en-US" sz="1400" b="1" dirty="0"/>
              <a:t>Speech Recognition:</a:t>
            </a:r>
            <a:r>
              <a:rPr lang="en-US" sz="1400" dirty="0"/>
              <a:t> Transcribing spoken language into text.</a:t>
            </a:r>
          </a:p>
          <a:p>
            <a:pPr algn="just"/>
            <a:r>
              <a:rPr lang="en-US" sz="1400" b="1" dirty="0"/>
              <a:t>Natural Language Processing:</a:t>
            </a:r>
            <a:r>
              <a:rPr lang="en-US" sz="1400" dirty="0"/>
              <a:t> Tasks like translation, sentiment analysis, and question answering.</a:t>
            </a:r>
          </a:p>
          <a:p>
            <a:pPr algn="just"/>
            <a:r>
              <a:rPr lang="en-US" sz="1400" b="1" dirty="0"/>
              <a:t>Autonomous Vehicles:</a:t>
            </a:r>
            <a:r>
              <a:rPr lang="en-US" sz="1400" dirty="0"/>
              <a:t> Perception and decision-making in self-driving cars.</a:t>
            </a:r>
          </a:p>
          <a:p>
            <a:pPr algn="just"/>
            <a:r>
              <a:rPr lang="en-US" sz="1400" b="1" dirty="0"/>
              <a:t>Healthcare:</a:t>
            </a:r>
            <a:r>
              <a:rPr lang="en-US" sz="1400" dirty="0"/>
              <a:t> Diagnosing diseases from medical images.</a:t>
            </a:r>
          </a:p>
          <a:p>
            <a:pPr marL="114300" indent="0" algn="just">
              <a:lnSpc>
                <a:spcPct val="150000"/>
              </a:lnSpc>
              <a:buNone/>
            </a:pPr>
            <a:endParaRPr lang="en-US" sz="1400" dirty="0">
              <a:latin typeface="+mj-lt"/>
            </a:endParaRPr>
          </a:p>
          <a:p>
            <a:pPr lvl="1"/>
            <a:endParaRPr lang="en-US" dirty="0"/>
          </a:p>
          <a:p>
            <a:pPr marL="114300" indent="0">
              <a:buNone/>
            </a:pPr>
            <a:endParaRPr lang="en-US" sz="1400" dirty="0"/>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Generative AI vs. Deep Learning</a:t>
            </a:r>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7847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6"/>
            <a:ext cx="8650800" cy="4260821"/>
          </a:xfrm>
          <a:prstGeom prst="rect">
            <a:avLst/>
          </a:prstGeom>
        </p:spPr>
        <p:txBody>
          <a:bodyPr spcFirstLastPara="1" wrap="square" lIns="91425" tIns="91425" rIns="91425" bIns="91425" anchor="t" anchorCtr="0">
            <a:normAutofit fontScale="92500" lnSpcReduction="10000"/>
          </a:bodyPr>
          <a:lstStyle/>
          <a:p>
            <a:pPr marL="114300" indent="0" algn="just">
              <a:lnSpc>
                <a:spcPct val="100000"/>
              </a:lnSpc>
              <a:buNone/>
            </a:pPr>
            <a:r>
              <a:rPr lang="en-US" sz="1400" dirty="0" smtClean="0">
                <a:latin typeface="+mj-lt"/>
              </a:rPr>
              <a:t>Generative </a:t>
            </a:r>
            <a:r>
              <a:rPr lang="en-US" sz="1400" dirty="0">
                <a:latin typeface="+mj-lt"/>
              </a:rPr>
              <a:t>AI and deep learning are closely related concepts, but they focus on different aspects of artificial intelligence. Here’s a detailed comparison to highlight their differences and connections</a:t>
            </a:r>
            <a:r>
              <a:rPr lang="en-US" sz="1400" dirty="0" smtClean="0">
                <a:latin typeface="+mj-lt"/>
              </a:rPr>
              <a:t>:</a:t>
            </a:r>
          </a:p>
          <a:p>
            <a:pPr marL="114300" indent="0" algn="just">
              <a:lnSpc>
                <a:spcPct val="100000"/>
              </a:lnSpc>
              <a:buNone/>
            </a:pPr>
            <a:endParaRPr lang="en-US" sz="1400" dirty="0">
              <a:latin typeface="+mj-lt"/>
            </a:endParaRPr>
          </a:p>
          <a:p>
            <a:pPr marL="114300" indent="0" algn="just">
              <a:lnSpc>
                <a:spcPct val="100000"/>
              </a:lnSpc>
              <a:buNone/>
            </a:pPr>
            <a:r>
              <a:rPr lang="en-US" sz="1400" b="1" u="sng" dirty="0" smtClean="0">
                <a:latin typeface="+mj-lt"/>
              </a:rPr>
              <a:t>Key </a:t>
            </a:r>
            <a:r>
              <a:rPr lang="en-US" sz="1400" b="1" u="sng" dirty="0">
                <a:latin typeface="+mj-lt"/>
              </a:rPr>
              <a:t>Characteristics:</a:t>
            </a:r>
            <a:endParaRPr lang="en-US" sz="1400" u="sng" dirty="0">
              <a:latin typeface="+mj-lt"/>
            </a:endParaRPr>
          </a:p>
          <a:p>
            <a:pPr algn="just">
              <a:lnSpc>
                <a:spcPct val="100000"/>
              </a:lnSpc>
            </a:pPr>
            <a:r>
              <a:rPr lang="en-US" sz="1400" b="1" dirty="0">
                <a:latin typeface="+mj-lt"/>
              </a:rPr>
              <a:t>Creation of New Content:</a:t>
            </a:r>
            <a:r>
              <a:rPr lang="en-US" sz="1400" dirty="0">
                <a:latin typeface="+mj-lt"/>
              </a:rPr>
              <a:t> The primary goal is to generate new, original content that mimics human creation.</a:t>
            </a:r>
          </a:p>
          <a:p>
            <a:pPr algn="just">
              <a:lnSpc>
                <a:spcPct val="100000"/>
              </a:lnSpc>
            </a:pPr>
            <a:r>
              <a:rPr lang="en-US" sz="1400" b="1" dirty="0">
                <a:latin typeface="+mj-lt"/>
              </a:rPr>
              <a:t>Generative Models:</a:t>
            </a:r>
            <a:r>
              <a:rPr lang="en-US" sz="1400" dirty="0">
                <a:latin typeface="+mj-lt"/>
              </a:rPr>
              <a:t> Utilizes specific models designed for generating data, such as Generative Adversarial Networks (GANs), </a:t>
            </a:r>
            <a:r>
              <a:rPr lang="en-US" sz="1400" dirty="0" err="1">
                <a:latin typeface="+mj-lt"/>
              </a:rPr>
              <a:t>Variational</a:t>
            </a:r>
            <a:r>
              <a:rPr lang="en-US" sz="1400" dirty="0">
                <a:latin typeface="+mj-lt"/>
              </a:rPr>
              <a:t> </a:t>
            </a:r>
            <a:r>
              <a:rPr lang="en-US" sz="1400" dirty="0" err="1">
                <a:latin typeface="+mj-lt"/>
              </a:rPr>
              <a:t>Autoencoders</a:t>
            </a:r>
            <a:r>
              <a:rPr lang="en-US" sz="1400" dirty="0">
                <a:latin typeface="+mj-lt"/>
              </a:rPr>
              <a:t> (VAEs), and Transformer models like GPT</a:t>
            </a:r>
            <a:r>
              <a:rPr lang="en-US" sz="1400" dirty="0" smtClean="0">
                <a:latin typeface="+mj-lt"/>
              </a:rPr>
              <a:t>.</a:t>
            </a:r>
          </a:p>
          <a:p>
            <a:pPr marL="114300" indent="0">
              <a:buNone/>
            </a:pPr>
            <a:endParaRPr lang="en-US" sz="1400" b="1" dirty="0" smtClean="0">
              <a:latin typeface="+mj-lt"/>
            </a:endParaRPr>
          </a:p>
          <a:p>
            <a:pPr marL="114300" indent="0" algn="just">
              <a:buNone/>
            </a:pPr>
            <a:r>
              <a:rPr lang="en-US" sz="1400" b="1" u="sng" dirty="0" smtClean="0">
                <a:latin typeface="+mj-lt"/>
              </a:rPr>
              <a:t>Applications</a:t>
            </a:r>
            <a:r>
              <a:rPr lang="en-US" sz="1400" b="1" u="sng" dirty="0">
                <a:latin typeface="+mj-lt"/>
              </a:rPr>
              <a:t>:</a:t>
            </a:r>
            <a:endParaRPr lang="en-US" sz="1400" u="sng" dirty="0">
              <a:latin typeface="+mj-lt"/>
            </a:endParaRPr>
          </a:p>
          <a:p>
            <a:pPr algn="just"/>
            <a:r>
              <a:rPr lang="en-US" sz="1400" b="1" dirty="0">
                <a:latin typeface="+mj-lt"/>
              </a:rPr>
              <a:t>Image Classification:</a:t>
            </a:r>
            <a:r>
              <a:rPr lang="en-US" sz="1400" dirty="0">
                <a:latin typeface="+mj-lt"/>
              </a:rPr>
              <a:t> Identifying objects in images (e.g., cats vs. dogs).</a:t>
            </a:r>
          </a:p>
          <a:p>
            <a:pPr algn="just"/>
            <a:r>
              <a:rPr lang="en-US" sz="1400" b="1" dirty="0">
                <a:latin typeface="+mj-lt"/>
              </a:rPr>
              <a:t>Speech Recognition:</a:t>
            </a:r>
            <a:r>
              <a:rPr lang="en-US" sz="1400" dirty="0">
                <a:latin typeface="+mj-lt"/>
              </a:rPr>
              <a:t> Transcribing spoken language into text.</a:t>
            </a:r>
          </a:p>
          <a:p>
            <a:pPr algn="just"/>
            <a:r>
              <a:rPr lang="en-US" sz="1400" b="1" dirty="0">
                <a:latin typeface="+mj-lt"/>
              </a:rPr>
              <a:t>Natural Language Processing:</a:t>
            </a:r>
            <a:r>
              <a:rPr lang="en-US" sz="1400" dirty="0">
                <a:latin typeface="+mj-lt"/>
              </a:rPr>
              <a:t> Tasks like translation, sentiment analysis, and question answering.</a:t>
            </a:r>
          </a:p>
          <a:p>
            <a:pPr algn="just"/>
            <a:r>
              <a:rPr lang="en-US" sz="1400" b="1" dirty="0">
                <a:latin typeface="+mj-lt"/>
              </a:rPr>
              <a:t>Autonomous Vehicles:</a:t>
            </a:r>
            <a:r>
              <a:rPr lang="en-US" sz="1400" dirty="0">
                <a:latin typeface="+mj-lt"/>
              </a:rPr>
              <a:t> Perception and decision-making in self-driving cars.</a:t>
            </a:r>
          </a:p>
          <a:p>
            <a:pPr algn="just"/>
            <a:r>
              <a:rPr lang="en-US" sz="1400" b="1" dirty="0">
                <a:latin typeface="+mj-lt"/>
              </a:rPr>
              <a:t>Healthcare:</a:t>
            </a:r>
            <a:r>
              <a:rPr lang="en-US" sz="1400" dirty="0">
                <a:latin typeface="+mj-lt"/>
              </a:rPr>
              <a:t> Diagnosing diseases from medical images.</a:t>
            </a:r>
          </a:p>
          <a:p>
            <a:pPr marL="114300" indent="0">
              <a:buNone/>
            </a:pPr>
            <a:endParaRPr lang="en-US" sz="1400" b="1" dirty="0" smtClean="0">
              <a:latin typeface="+mj-lt"/>
            </a:endParaRPr>
          </a:p>
          <a:p>
            <a:pPr marL="114300" indent="0">
              <a:buNone/>
            </a:pPr>
            <a:r>
              <a:rPr lang="en-US" sz="1400" b="1" u="sng" dirty="0" smtClean="0">
                <a:latin typeface="+mj-lt"/>
              </a:rPr>
              <a:t>Key </a:t>
            </a:r>
            <a:r>
              <a:rPr lang="en-US" sz="1400" b="1" u="sng" dirty="0">
                <a:latin typeface="+mj-lt"/>
              </a:rPr>
              <a:t>Technologies:</a:t>
            </a:r>
            <a:endParaRPr lang="en-US" sz="1400" u="sng" dirty="0">
              <a:latin typeface="+mj-lt"/>
            </a:endParaRPr>
          </a:p>
          <a:p>
            <a:r>
              <a:rPr lang="en-US" sz="1400" b="1" dirty="0">
                <a:latin typeface="+mj-lt"/>
              </a:rPr>
              <a:t>Convolutional Neural Networks (CNNs):</a:t>
            </a:r>
            <a:r>
              <a:rPr lang="en-US" sz="1400" dirty="0">
                <a:latin typeface="+mj-lt"/>
              </a:rPr>
              <a:t> Used primarily for image-related tasks.</a:t>
            </a:r>
          </a:p>
          <a:p>
            <a:r>
              <a:rPr lang="en-US" sz="1400" b="1" dirty="0">
                <a:latin typeface="+mj-lt"/>
              </a:rPr>
              <a:t>Recurrent Neural Networks (RNNs):</a:t>
            </a:r>
            <a:r>
              <a:rPr lang="en-US" sz="1400" dirty="0">
                <a:latin typeface="+mj-lt"/>
              </a:rPr>
              <a:t> Used for sequential data, such as time series or natural language.</a:t>
            </a:r>
          </a:p>
          <a:p>
            <a:r>
              <a:rPr lang="en-US" sz="1400" b="1" dirty="0">
                <a:latin typeface="+mj-lt"/>
              </a:rPr>
              <a:t>Transformers:</a:t>
            </a:r>
            <a:r>
              <a:rPr lang="en-US" sz="1400" dirty="0">
                <a:latin typeface="+mj-lt"/>
              </a:rPr>
              <a:t> Used for a variety of tasks, including language modeling and translation</a:t>
            </a:r>
            <a:r>
              <a:rPr lang="en-US" sz="1400" dirty="0" smtClean="0">
                <a:latin typeface="+mj-lt"/>
              </a:rPr>
              <a:t>.</a:t>
            </a:r>
            <a:endParaRPr lang="en-US" sz="1400" dirty="0"/>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Generative AI vs. Deep Learning</a:t>
            </a:r>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2202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23850"/>
            <a:ext cx="9144000" cy="523232"/>
          </a:xfrm>
          <a:prstGeom prst="rect">
            <a:avLst/>
          </a:prstGeom>
        </p:spPr>
        <p:txBody>
          <a:bodyPr spcFirstLastPara="1" wrap="square" lIns="91425" tIns="91425" rIns="91425" bIns="91425" anchor="t" anchorCtr="0">
            <a:noAutofit/>
          </a:bodyPr>
          <a:lstStyle/>
          <a:p>
            <a:pPr algn="ctr"/>
            <a:r>
              <a:rPr lang="en-US" sz="2400" b="1" dirty="0"/>
              <a:t>Generative AI vs. Deep Learning</a:t>
            </a:r>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455322032"/>
              </p:ext>
            </p:extLst>
          </p:nvPr>
        </p:nvGraphicFramePr>
        <p:xfrm>
          <a:off x="307975" y="1311685"/>
          <a:ext cx="8521701" cy="2775395"/>
        </p:xfrm>
        <a:graphic>
          <a:graphicData uri="http://schemas.openxmlformats.org/drawingml/2006/table">
            <a:tbl>
              <a:tblPr firstRow="1" firstCol="1" bandRow="1">
                <a:tableStyleId>{5C22544A-7EE6-4342-B048-85BDC9FD1C3A}</a:tableStyleId>
              </a:tblPr>
              <a:tblGrid>
                <a:gridCol w="2840567"/>
                <a:gridCol w="2840567"/>
                <a:gridCol w="2840567"/>
              </a:tblGrid>
              <a:tr h="324612">
                <a:tc>
                  <a:txBody>
                    <a:bodyPr/>
                    <a:lstStyle/>
                    <a:p>
                      <a:pPr marL="0" marR="0" algn="ctr">
                        <a:lnSpc>
                          <a:spcPct val="115000"/>
                        </a:lnSpc>
                        <a:spcBef>
                          <a:spcPts val="0"/>
                        </a:spcBef>
                        <a:spcAft>
                          <a:spcPts val="0"/>
                        </a:spcAft>
                      </a:pPr>
                      <a:r>
                        <a:rPr lang="en-US" sz="1200" dirty="0">
                          <a:effectLst/>
                        </a:rPr>
                        <a:t>Aspect</a:t>
                      </a:r>
                      <a:endParaRPr lang="en-US" sz="1100" dirty="0">
                        <a:effectLst/>
                        <a:latin typeface="Calibri"/>
                        <a:ea typeface="Calibri"/>
                        <a:cs typeface="Times New Roman"/>
                      </a:endParaRPr>
                    </a:p>
                  </a:txBody>
                  <a:tcPr marL="123825" marR="123825" marT="57150" marB="57150" anchor="ctr"/>
                </a:tc>
                <a:tc>
                  <a:txBody>
                    <a:bodyPr/>
                    <a:lstStyle/>
                    <a:p>
                      <a:pPr marL="0" marR="0" algn="ctr">
                        <a:lnSpc>
                          <a:spcPct val="115000"/>
                        </a:lnSpc>
                        <a:spcBef>
                          <a:spcPts val="0"/>
                        </a:spcBef>
                        <a:spcAft>
                          <a:spcPts val="0"/>
                        </a:spcAft>
                      </a:pPr>
                      <a:r>
                        <a:rPr lang="en-US" sz="1200" dirty="0">
                          <a:effectLst/>
                        </a:rPr>
                        <a:t>Generative AI</a:t>
                      </a:r>
                      <a:endParaRPr lang="en-US" sz="1100" dirty="0">
                        <a:effectLst/>
                        <a:latin typeface="Calibri"/>
                        <a:ea typeface="Calibri"/>
                        <a:cs typeface="Times New Roman"/>
                      </a:endParaRPr>
                    </a:p>
                  </a:txBody>
                  <a:tcPr marL="123825" marR="123825" marT="57150" marB="57150" anchor="ctr"/>
                </a:tc>
                <a:tc>
                  <a:txBody>
                    <a:bodyPr/>
                    <a:lstStyle/>
                    <a:p>
                      <a:pPr marL="0" marR="0" algn="ctr">
                        <a:lnSpc>
                          <a:spcPct val="115000"/>
                        </a:lnSpc>
                        <a:spcBef>
                          <a:spcPts val="0"/>
                        </a:spcBef>
                        <a:spcAft>
                          <a:spcPts val="0"/>
                        </a:spcAft>
                      </a:pPr>
                      <a:r>
                        <a:rPr lang="en-US" sz="1200">
                          <a:effectLst/>
                        </a:rPr>
                        <a:t>Deep Learning</a:t>
                      </a:r>
                      <a:endParaRPr lang="en-US" sz="1100">
                        <a:effectLst/>
                        <a:latin typeface="Calibri"/>
                        <a:ea typeface="Calibri"/>
                        <a:cs typeface="Times New Roman"/>
                      </a:endParaRPr>
                    </a:p>
                  </a:txBody>
                  <a:tcPr marL="123825" marR="123825" marT="57150" marB="57150" anchor="ctr"/>
                </a:tc>
              </a:tr>
              <a:tr h="534924">
                <a:tc>
                  <a:txBody>
                    <a:bodyPr/>
                    <a:lstStyle/>
                    <a:p>
                      <a:pPr marL="0" marR="0">
                        <a:lnSpc>
                          <a:spcPct val="115000"/>
                        </a:lnSpc>
                        <a:spcBef>
                          <a:spcPts val="0"/>
                        </a:spcBef>
                        <a:spcAft>
                          <a:spcPts val="0"/>
                        </a:spcAft>
                      </a:pPr>
                      <a:r>
                        <a:rPr lang="en-US" sz="1200" dirty="0">
                          <a:effectLst/>
                        </a:rPr>
                        <a:t>Focus</a:t>
                      </a:r>
                      <a:endParaRPr lang="en-US" sz="1100" dirty="0">
                        <a:effectLst/>
                        <a:latin typeface="Calibri"/>
                        <a:ea typeface="Calibri"/>
                        <a:cs typeface="Times New Roman"/>
                      </a:endParaRPr>
                    </a:p>
                  </a:txBody>
                  <a:tcPr marL="123825" marR="123825" marT="57150" marB="57150" anchor="ctr"/>
                </a:tc>
                <a:tc>
                  <a:txBody>
                    <a:bodyPr/>
                    <a:lstStyle/>
                    <a:p>
                      <a:pPr marL="0" marR="0">
                        <a:lnSpc>
                          <a:spcPct val="115000"/>
                        </a:lnSpc>
                        <a:spcBef>
                          <a:spcPts val="0"/>
                        </a:spcBef>
                        <a:spcAft>
                          <a:spcPts val="0"/>
                        </a:spcAft>
                      </a:pPr>
                      <a:r>
                        <a:rPr lang="en-US" sz="1200">
                          <a:effectLst/>
                        </a:rPr>
                        <a:t>Creation of new data (images, text, music, etc.)</a:t>
                      </a:r>
                      <a:endParaRPr lang="en-US" sz="1100">
                        <a:effectLst/>
                        <a:latin typeface="Calibri"/>
                        <a:ea typeface="Calibri"/>
                        <a:cs typeface="Times New Roman"/>
                      </a:endParaRPr>
                    </a:p>
                  </a:txBody>
                  <a:tcPr marL="123825" marR="123825" marT="57150" marB="57150" anchor="ctr"/>
                </a:tc>
                <a:tc>
                  <a:txBody>
                    <a:bodyPr/>
                    <a:lstStyle/>
                    <a:p>
                      <a:pPr marL="0" marR="0">
                        <a:lnSpc>
                          <a:spcPct val="115000"/>
                        </a:lnSpc>
                        <a:spcBef>
                          <a:spcPts val="0"/>
                        </a:spcBef>
                        <a:spcAft>
                          <a:spcPts val="0"/>
                        </a:spcAft>
                      </a:pPr>
                      <a:r>
                        <a:rPr lang="en-US" sz="1200">
                          <a:effectLst/>
                        </a:rPr>
                        <a:t>Learning patterns from data to make predictions</a:t>
                      </a:r>
                      <a:endParaRPr lang="en-US" sz="1100">
                        <a:effectLst/>
                        <a:latin typeface="Calibri"/>
                        <a:ea typeface="Calibri"/>
                        <a:cs typeface="Times New Roman"/>
                      </a:endParaRPr>
                    </a:p>
                  </a:txBody>
                  <a:tcPr marL="123825" marR="123825" marT="57150" marB="57150" anchor="ctr"/>
                </a:tc>
              </a:tr>
              <a:tr h="324612">
                <a:tc>
                  <a:txBody>
                    <a:bodyPr/>
                    <a:lstStyle/>
                    <a:p>
                      <a:pPr marL="0" marR="0">
                        <a:lnSpc>
                          <a:spcPct val="115000"/>
                        </a:lnSpc>
                        <a:spcBef>
                          <a:spcPts val="0"/>
                        </a:spcBef>
                        <a:spcAft>
                          <a:spcPts val="0"/>
                        </a:spcAft>
                      </a:pPr>
                      <a:r>
                        <a:rPr lang="en-US" sz="1200">
                          <a:effectLst/>
                        </a:rPr>
                        <a:t>Primary Goal</a:t>
                      </a:r>
                      <a:endParaRPr lang="en-US" sz="1100">
                        <a:effectLst/>
                        <a:latin typeface="Calibri"/>
                        <a:ea typeface="Calibri"/>
                        <a:cs typeface="Times New Roman"/>
                      </a:endParaRPr>
                    </a:p>
                  </a:txBody>
                  <a:tcPr marL="123825" marR="123825" marT="57150" marB="57150" anchor="ctr"/>
                </a:tc>
                <a:tc>
                  <a:txBody>
                    <a:bodyPr/>
                    <a:lstStyle/>
                    <a:p>
                      <a:pPr marL="0" marR="0">
                        <a:lnSpc>
                          <a:spcPct val="115000"/>
                        </a:lnSpc>
                        <a:spcBef>
                          <a:spcPts val="0"/>
                        </a:spcBef>
                        <a:spcAft>
                          <a:spcPts val="0"/>
                        </a:spcAft>
                      </a:pPr>
                      <a:r>
                        <a:rPr lang="en-US" sz="1200">
                          <a:effectLst/>
                        </a:rPr>
                        <a:t>Generate novel and realistic content</a:t>
                      </a:r>
                      <a:endParaRPr lang="en-US" sz="1100">
                        <a:effectLst/>
                        <a:latin typeface="Calibri"/>
                        <a:ea typeface="Calibri"/>
                        <a:cs typeface="Times New Roman"/>
                      </a:endParaRPr>
                    </a:p>
                  </a:txBody>
                  <a:tcPr marL="123825" marR="123825" marT="57150" marB="57150" anchor="ctr"/>
                </a:tc>
                <a:tc>
                  <a:txBody>
                    <a:bodyPr/>
                    <a:lstStyle/>
                    <a:p>
                      <a:pPr marL="0" marR="0">
                        <a:lnSpc>
                          <a:spcPct val="115000"/>
                        </a:lnSpc>
                        <a:spcBef>
                          <a:spcPts val="0"/>
                        </a:spcBef>
                        <a:spcAft>
                          <a:spcPts val="0"/>
                        </a:spcAft>
                      </a:pPr>
                      <a:r>
                        <a:rPr lang="en-US" sz="1200">
                          <a:effectLst/>
                        </a:rPr>
                        <a:t>Classify, predict, and analyze data</a:t>
                      </a:r>
                      <a:endParaRPr lang="en-US" sz="1100">
                        <a:effectLst/>
                        <a:latin typeface="Calibri"/>
                        <a:ea typeface="Calibri"/>
                        <a:cs typeface="Times New Roman"/>
                      </a:endParaRPr>
                    </a:p>
                  </a:txBody>
                  <a:tcPr marL="123825" marR="123825" marT="57150" marB="57150" anchor="ctr"/>
                </a:tc>
              </a:tr>
              <a:tr h="324612">
                <a:tc>
                  <a:txBody>
                    <a:bodyPr/>
                    <a:lstStyle/>
                    <a:p>
                      <a:pPr marL="0" marR="0">
                        <a:lnSpc>
                          <a:spcPct val="115000"/>
                        </a:lnSpc>
                        <a:spcBef>
                          <a:spcPts val="0"/>
                        </a:spcBef>
                        <a:spcAft>
                          <a:spcPts val="0"/>
                        </a:spcAft>
                      </a:pPr>
                      <a:r>
                        <a:rPr lang="en-US" sz="1200">
                          <a:effectLst/>
                        </a:rPr>
                        <a:t>Key Models</a:t>
                      </a:r>
                      <a:endParaRPr lang="en-US" sz="1100">
                        <a:effectLst/>
                        <a:latin typeface="Calibri"/>
                        <a:ea typeface="Calibri"/>
                        <a:cs typeface="Times New Roman"/>
                      </a:endParaRPr>
                    </a:p>
                  </a:txBody>
                  <a:tcPr marL="123825" marR="123825" marT="57150" marB="57150" anchor="ctr"/>
                </a:tc>
                <a:tc>
                  <a:txBody>
                    <a:bodyPr/>
                    <a:lstStyle/>
                    <a:p>
                      <a:pPr marL="0" marR="0">
                        <a:lnSpc>
                          <a:spcPct val="115000"/>
                        </a:lnSpc>
                        <a:spcBef>
                          <a:spcPts val="0"/>
                        </a:spcBef>
                        <a:spcAft>
                          <a:spcPts val="0"/>
                        </a:spcAft>
                      </a:pPr>
                      <a:r>
                        <a:rPr lang="en-US" sz="1200">
                          <a:effectLst/>
                        </a:rPr>
                        <a:t>GANs, VAEs, Transformers</a:t>
                      </a:r>
                      <a:endParaRPr lang="en-US" sz="1100">
                        <a:effectLst/>
                        <a:latin typeface="Calibri"/>
                        <a:ea typeface="Calibri"/>
                        <a:cs typeface="Times New Roman"/>
                      </a:endParaRPr>
                    </a:p>
                  </a:txBody>
                  <a:tcPr marL="123825" marR="123825" marT="57150" marB="57150" anchor="ctr"/>
                </a:tc>
                <a:tc>
                  <a:txBody>
                    <a:bodyPr/>
                    <a:lstStyle/>
                    <a:p>
                      <a:pPr marL="0" marR="0">
                        <a:lnSpc>
                          <a:spcPct val="115000"/>
                        </a:lnSpc>
                        <a:spcBef>
                          <a:spcPts val="0"/>
                        </a:spcBef>
                        <a:spcAft>
                          <a:spcPts val="0"/>
                        </a:spcAft>
                      </a:pPr>
                      <a:r>
                        <a:rPr lang="en-US" sz="1200">
                          <a:effectLst/>
                        </a:rPr>
                        <a:t>CNNs, RNNs, LSTMs, Transformers</a:t>
                      </a:r>
                      <a:endParaRPr lang="en-US" sz="1100">
                        <a:effectLst/>
                        <a:latin typeface="Calibri"/>
                        <a:ea typeface="Calibri"/>
                        <a:cs typeface="Times New Roman"/>
                      </a:endParaRPr>
                    </a:p>
                  </a:txBody>
                  <a:tcPr marL="123825" marR="123825" marT="57150" marB="57150" anchor="ctr"/>
                </a:tc>
              </a:tr>
              <a:tr h="534924">
                <a:tc>
                  <a:txBody>
                    <a:bodyPr/>
                    <a:lstStyle/>
                    <a:p>
                      <a:pPr marL="0" marR="0">
                        <a:lnSpc>
                          <a:spcPct val="115000"/>
                        </a:lnSpc>
                        <a:spcBef>
                          <a:spcPts val="0"/>
                        </a:spcBef>
                        <a:spcAft>
                          <a:spcPts val="0"/>
                        </a:spcAft>
                      </a:pPr>
                      <a:r>
                        <a:rPr lang="en-US" sz="1200">
                          <a:effectLst/>
                        </a:rPr>
                        <a:t>Applications</a:t>
                      </a:r>
                      <a:endParaRPr lang="en-US" sz="1100">
                        <a:effectLst/>
                        <a:latin typeface="Calibri"/>
                        <a:ea typeface="Calibri"/>
                        <a:cs typeface="Times New Roman"/>
                      </a:endParaRPr>
                    </a:p>
                  </a:txBody>
                  <a:tcPr marL="123825" marR="123825" marT="57150" marB="57150" anchor="ctr"/>
                </a:tc>
                <a:tc>
                  <a:txBody>
                    <a:bodyPr/>
                    <a:lstStyle/>
                    <a:p>
                      <a:pPr marL="0" marR="0">
                        <a:lnSpc>
                          <a:spcPct val="115000"/>
                        </a:lnSpc>
                        <a:spcBef>
                          <a:spcPts val="0"/>
                        </a:spcBef>
                        <a:spcAft>
                          <a:spcPts val="0"/>
                        </a:spcAft>
                      </a:pPr>
                      <a:r>
                        <a:rPr lang="en-US" sz="1200">
                          <a:effectLst/>
                        </a:rPr>
                        <a:t>Content creation, data augmentation</a:t>
                      </a:r>
                      <a:endParaRPr lang="en-US" sz="1100">
                        <a:effectLst/>
                        <a:latin typeface="Calibri"/>
                        <a:ea typeface="Calibri"/>
                        <a:cs typeface="Times New Roman"/>
                      </a:endParaRPr>
                    </a:p>
                  </a:txBody>
                  <a:tcPr marL="123825" marR="123825" marT="57150" marB="57150" anchor="ctr"/>
                </a:tc>
                <a:tc>
                  <a:txBody>
                    <a:bodyPr/>
                    <a:lstStyle/>
                    <a:p>
                      <a:pPr marL="0" marR="0">
                        <a:lnSpc>
                          <a:spcPct val="115000"/>
                        </a:lnSpc>
                        <a:spcBef>
                          <a:spcPts val="0"/>
                        </a:spcBef>
                        <a:spcAft>
                          <a:spcPts val="0"/>
                        </a:spcAft>
                      </a:pPr>
                      <a:r>
                        <a:rPr lang="en-US" sz="1200">
                          <a:effectLst/>
                        </a:rPr>
                        <a:t>Image recognition, speech recognition, NLP, autonomous systems</a:t>
                      </a:r>
                      <a:endParaRPr lang="en-US" sz="1100">
                        <a:effectLst/>
                        <a:latin typeface="Calibri"/>
                        <a:ea typeface="Calibri"/>
                        <a:cs typeface="Times New Roman"/>
                      </a:endParaRPr>
                    </a:p>
                  </a:txBody>
                  <a:tcPr marL="123825" marR="123825" marT="57150" marB="57150" anchor="ctr"/>
                </a:tc>
              </a:tr>
              <a:tr h="534924">
                <a:tc>
                  <a:txBody>
                    <a:bodyPr/>
                    <a:lstStyle/>
                    <a:p>
                      <a:pPr marL="0" marR="0">
                        <a:lnSpc>
                          <a:spcPct val="115000"/>
                        </a:lnSpc>
                        <a:spcBef>
                          <a:spcPts val="0"/>
                        </a:spcBef>
                        <a:spcAft>
                          <a:spcPts val="0"/>
                        </a:spcAft>
                      </a:pPr>
                      <a:r>
                        <a:rPr lang="en-US" sz="1200">
                          <a:effectLst/>
                        </a:rPr>
                        <a:t>Role within AI</a:t>
                      </a:r>
                      <a:endParaRPr lang="en-US" sz="1100">
                        <a:effectLst/>
                        <a:latin typeface="Calibri"/>
                        <a:ea typeface="Calibri"/>
                        <a:cs typeface="Times New Roman"/>
                      </a:endParaRPr>
                    </a:p>
                  </a:txBody>
                  <a:tcPr marL="123825" marR="123825" marT="57150" marB="57150" anchor="ctr"/>
                </a:tc>
                <a:tc>
                  <a:txBody>
                    <a:bodyPr/>
                    <a:lstStyle/>
                    <a:p>
                      <a:pPr marL="0" marR="0">
                        <a:lnSpc>
                          <a:spcPct val="115000"/>
                        </a:lnSpc>
                        <a:spcBef>
                          <a:spcPts val="0"/>
                        </a:spcBef>
                        <a:spcAft>
                          <a:spcPts val="0"/>
                        </a:spcAft>
                      </a:pPr>
                      <a:r>
                        <a:rPr lang="en-US" sz="1200">
                          <a:effectLst/>
                        </a:rPr>
                        <a:t>Subset of AI focusing on generative tasks</a:t>
                      </a:r>
                      <a:endParaRPr lang="en-US" sz="1100">
                        <a:effectLst/>
                        <a:latin typeface="Calibri"/>
                        <a:ea typeface="Calibri"/>
                        <a:cs typeface="Times New Roman"/>
                      </a:endParaRPr>
                    </a:p>
                  </a:txBody>
                  <a:tcPr marL="123825" marR="123825" marT="57150" marB="57150" anchor="ctr"/>
                </a:tc>
                <a:tc>
                  <a:txBody>
                    <a:bodyPr/>
                    <a:lstStyle/>
                    <a:p>
                      <a:pPr marL="0" marR="0">
                        <a:lnSpc>
                          <a:spcPct val="115000"/>
                        </a:lnSpc>
                        <a:spcBef>
                          <a:spcPts val="0"/>
                        </a:spcBef>
                        <a:spcAft>
                          <a:spcPts val="0"/>
                        </a:spcAft>
                      </a:pPr>
                      <a:r>
                        <a:rPr lang="en-US" sz="1200" dirty="0">
                          <a:effectLst/>
                        </a:rPr>
                        <a:t>Subset of ML focusing on deep neural networks</a:t>
                      </a:r>
                      <a:endParaRPr lang="en-US" sz="1100" dirty="0">
                        <a:effectLst/>
                        <a:latin typeface="Calibri"/>
                        <a:ea typeface="Calibri"/>
                        <a:cs typeface="Times New Roman"/>
                      </a:endParaRPr>
                    </a:p>
                  </a:txBody>
                  <a:tcPr marL="123825" marR="123825" marT="57150" marB="57150" anchor="ctr"/>
                </a:tc>
              </a:tr>
            </a:tbl>
          </a:graphicData>
        </a:graphic>
      </p:graphicFrame>
      <p:sp>
        <p:nvSpPr>
          <p:cNvPr id="13" name="Rectangle 4"/>
          <p:cNvSpPr>
            <a:spLocks noChangeArrowheads="1"/>
          </p:cNvSpPr>
          <p:nvPr/>
        </p:nvSpPr>
        <p:spPr bwMode="auto">
          <a:xfrm>
            <a:off x="307975" y="62068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1F2328"/>
                </a:solidFill>
                <a:effectLst/>
                <a:latin typeface="Segoe UI" pitchFamily="34" charset="0"/>
                <a:ea typeface="Times New Roman" pitchFamily="18" charset="0"/>
                <a:cs typeface="Segoe UI" pitchFamily="34" charset="0"/>
              </a:rPr>
              <a:t>Key Differences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0740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7"/>
            <a:ext cx="8650800" cy="3990232"/>
          </a:xfrm>
          <a:prstGeom prst="rect">
            <a:avLst/>
          </a:prstGeom>
        </p:spPr>
        <p:txBody>
          <a:bodyPr spcFirstLastPara="1" wrap="square" lIns="91425" tIns="91425" rIns="91425" bIns="91425" anchor="t" anchorCtr="0">
            <a:noAutofit/>
          </a:bodyPr>
          <a:lstStyle/>
          <a:p>
            <a:pPr marL="114300" indent="0" algn="just">
              <a:buNone/>
            </a:pPr>
            <a:r>
              <a:rPr lang="en-US" sz="1400" b="1" u="sng" dirty="0">
                <a:latin typeface="+mj-lt"/>
              </a:rPr>
              <a:t>Key Technologies</a:t>
            </a:r>
          </a:p>
          <a:p>
            <a:pPr algn="just"/>
            <a:r>
              <a:rPr lang="en-US" sz="1400" b="1" dirty="0">
                <a:latin typeface="+mj-lt"/>
              </a:rPr>
              <a:t>Generative Adversarial Networks (GANs):</a:t>
            </a:r>
            <a:endParaRPr lang="en-US" sz="1400" dirty="0">
              <a:latin typeface="+mj-lt"/>
            </a:endParaRPr>
          </a:p>
          <a:p>
            <a:pPr lvl="1" algn="just"/>
            <a:r>
              <a:rPr lang="en-US" b="1" dirty="0">
                <a:latin typeface="+mj-lt"/>
              </a:rPr>
              <a:t>Components:</a:t>
            </a:r>
            <a:r>
              <a:rPr lang="en-US" dirty="0">
                <a:latin typeface="+mj-lt"/>
              </a:rPr>
              <a:t> Consist of two neural networks, a generator and a discriminator, that are trained together.</a:t>
            </a:r>
          </a:p>
          <a:p>
            <a:pPr lvl="1" algn="just"/>
            <a:r>
              <a:rPr lang="en-US" b="1" dirty="0">
                <a:latin typeface="+mj-lt"/>
              </a:rPr>
              <a:t>Function:</a:t>
            </a:r>
            <a:r>
              <a:rPr lang="en-US" dirty="0">
                <a:latin typeface="+mj-lt"/>
              </a:rPr>
              <a:t> The generator creates fake data, while the discriminator evaluates it against real data. Through this adversarial process, the generator improves its ability to create realistic content.</a:t>
            </a:r>
          </a:p>
          <a:p>
            <a:pPr algn="just"/>
            <a:r>
              <a:rPr lang="en-US" sz="1400" b="1" dirty="0" err="1">
                <a:latin typeface="+mj-lt"/>
              </a:rPr>
              <a:t>Variational</a:t>
            </a:r>
            <a:r>
              <a:rPr lang="en-US" sz="1400" b="1" dirty="0">
                <a:latin typeface="+mj-lt"/>
              </a:rPr>
              <a:t> </a:t>
            </a:r>
            <a:r>
              <a:rPr lang="en-US" sz="1400" b="1" dirty="0" err="1">
                <a:latin typeface="+mj-lt"/>
              </a:rPr>
              <a:t>Autoencoders</a:t>
            </a:r>
            <a:r>
              <a:rPr lang="en-US" sz="1400" b="1" dirty="0">
                <a:latin typeface="+mj-lt"/>
              </a:rPr>
              <a:t> (VAEs):</a:t>
            </a:r>
            <a:endParaRPr lang="en-US" sz="1400" dirty="0">
              <a:latin typeface="+mj-lt"/>
            </a:endParaRPr>
          </a:p>
          <a:p>
            <a:pPr lvl="1" algn="just"/>
            <a:r>
              <a:rPr lang="en-US" b="1" dirty="0">
                <a:latin typeface="+mj-lt"/>
              </a:rPr>
              <a:t>Components:</a:t>
            </a:r>
            <a:r>
              <a:rPr lang="en-US" dirty="0">
                <a:latin typeface="+mj-lt"/>
              </a:rPr>
              <a:t> Comprised of an encoder and a decoder.</a:t>
            </a:r>
          </a:p>
          <a:p>
            <a:pPr lvl="1" algn="just"/>
            <a:r>
              <a:rPr lang="en-US" b="1" dirty="0">
                <a:latin typeface="+mj-lt"/>
              </a:rPr>
              <a:t>Function:</a:t>
            </a:r>
            <a:r>
              <a:rPr lang="en-US" dirty="0">
                <a:latin typeface="+mj-lt"/>
              </a:rPr>
              <a:t> The encoder compresses input data into a latent space representation, and the decoder generates new data from this representation, often used for creating images.</a:t>
            </a:r>
          </a:p>
          <a:p>
            <a:pPr algn="just"/>
            <a:r>
              <a:rPr lang="en-US" sz="1400" b="1" dirty="0">
                <a:latin typeface="+mj-lt"/>
              </a:rPr>
              <a:t>Transformer Models:</a:t>
            </a:r>
            <a:endParaRPr lang="en-US" sz="1400" dirty="0">
              <a:latin typeface="+mj-lt"/>
            </a:endParaRPr>
          </a:p>
          <a:p>
            <a:pPr lvl="1" algn="just"/>
            <a:r>
              <a:rPr lang="en-US" b="1" dirty="0">
                <a:latin typeface="+mj-lt"/>
              </a:rPr>
              <a:t>Components:</a:t>
            </a:r>
            <a:r>
              <a:rPr lang="en-US" dirty="0">
                <a:latin typeface="+mj-lt"/>
              </a:rPr>
              <a:t> Use self-attention mechanisms to process input data.</a:t>
            </a:r>
          </a:p>
          <a:p>
            <a:pPr lvl="1" algn="just"/>
            <a:r>
              <a:rPr lang="en-US" b="1" dirty="0">
                <a:latin typeface="+mj-lt"/>
              </a:rPr>
              <a:t>Function:</a:t>
            </a:r>
            <a:r>
              <a:rPr lang="en-US" dirty="0">
                <a:latin typeface="+mj-lt"/>
              </a:rPr>
              <a:t> Models like GPT (Generative Pre-trained Transformer) can generate coherent and contextually relevant text, as well as code, based on large-scale training datasets.</a:t>
            </a:r>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What is Generative AI and </a:t>
            </a:r>
            <a:r>
              <a:rPr lang="en-US" sz="2400" b="1" dirty="0" smtClean="0"/>
              <a:t>LLMs?</a:t>
            </a:r>
            <a:endParaRPr lang="en-US" sz="2400" b="1" dirty="0"/>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1608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6"/>
            <a:ext cx="8650800" cy="4092869"/>
          </a:xfrm>
          <a:prstGeom prst="rect">
            <a:avLst/>
          </a:prstGeom>
        </p:spPr>
        <p:txBody>
          <a:bodyPr spcFirstLastPara="1" wrap="square" lIns="91425" tIns="91425" rIns="91425" bIns="91425" anchor="t" anchorCtr="0">
            <a:normAutofit/>
          </a:bodyPr>
          <a:lstStyle/>
          <a:p>
            <a:pPr marL="0" lvl="0" indent="0" algn="just">
              <a:lnSpc>
                <a:spcPct val="130000"/>
              </a:lnSpc>
              <a:buSzPts val="1665"/>
              <a:buNone/>
            </a:pPr>
            <a:r>
              <a:rPr lang="en-US" b="1" u="sng" dirty="0"/>
              <a:t>Generative AI </a:t>
            </a:r>
            <a:r>
              <a:rPr lang="en-US" dirty="0"/>
              <a:t>refers to a subset of artificial intelligence that involves creating new content, such as images, text, music, and more, rather than simply analyzing or interpreting existing data. It uses machine learning models, particularly generative models, to produce outputs that are novel and often indistinguishable from human-created content</a:t>
            </a:r>
            <a:r>
              <a:rPr lang="en-US" dirty="0" smtClean="0"/>
              <a:t>.</a:t>
            </a:r>
          </a:p>
          <a:p>
            <a:pPr marL="0" lvl="0" indent="0" algn="just">
              <a:lnSpc>
                <a:spcPct val="130000"/>
              </a:lnSpc>
              <a:buSzPts val="1665"/>
              <a:buNone/>
            </a:pPr>
            <a:endParaRPr lang="en-US" dirty="0">
              <a:solidFill>
                <a:schemeClr val="dk1"/>
              </a:solidFill>
            </a:endParaRPr>
          </a:p>
          <a:p>
            <a:pPr marL="0" lvl="0" indent="0" algn="just">
              <a:lnSpc>
                <a:spcPct val="130000"/>
              </a:lnSpc>
              <a:buSzPts val="1665"/>
              <a:buNone/>
            </a:pPr>
            <a:r>
              <a:rPr lang="en-US" b="1" dirty="0"/>
              <a:t>Large Language Models (LLMs) </a:t>
            </a:r>
            <a:r>
              <a:rPr lang="en-US" dirty="0"/>
              <a:t>are advanced machine learning models trained on vast amounts of text data to understand and generate human-like language. These models use deep learning techniques, particularly transformer architectures, to process and produce text.</a:t>
            </a:r>
            <a:endParaRPr lang="en-US" dirty="0">
              <a:solidFill>
                <a:schemeClr val="dk1"/>
              </a:solidFill>
            </a:endParaRPr>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What is Generative AI and </a:t>
            </a:r>
            <a:r>
              <a:rPr lang="en-US" sz="2400" b="1" dirty="0" smtClean="0"/>
              <a:t>LLMs?</a:t>
            </a:r>
            <a:endParaRPr lang="en-US" sz="2400" b="1" dirty="0"/>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539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6"/>
            <a:ext cx="8650800" cy="4092869"/>
          </a:xfrm>
          <a:prstGeom prst="rect">
            <a:avLst/>
          </a:prstGeom>
        </p:spPr>
        <p:txBody>
          <a:bodyPr spcFirstLastPara="1" wrap="square" lIns="91425" tIns="91425" rIns="91425" bIns="91425" anchor="t" anchorCtr="0">
            <a:normAutofit fontScale="85000" lnSpcReduction="10000"/>
          </a:bodyPr>
          <a:lstStyle/>
          <a:p>
            <a:pPr marL="114300" indent="0">
              <a:buNone/>
            </a:pPr>
            <a:r>
              <a:rPr lang="en-US" b="1" u="sng" dirty="0"/>
              <a:t>Generative AI:</a:t>
            </a:r>
          </a:p>
          <a:p>
            <a:r>
              <a:rPr lang="en-US" b="1" dirty="0"/>
              <a:t>Definition:</a:t>
            </a:r>
            <a:r>
              <a:rPr lang="en-US" dirty="0"/>
              <a:t> Generative AI involves models that can create new content, such as text, images, music, and more. These models learn patterns from training data and use this knowledge to generate novel outputs.</a:t>
            </a:r>
          </a:p>
          <a:p>
            <a:r>
              <a:rPr lang="en-US" b="1" dirty="0"/>
              <a:t>Key Models:</a:t>
            </a:r>
            <a:r>
              <a:rPr lang="en-US" dirty="0"/>
              <a:t> Generative Adversarial Networks (GANs), </a:t>
            </a:r>
            <a:r>
              <a:rPr lang="en-US" dirty="0" err="1"/>
              <a:t>Variational</a:t>
            </a:r>
            <a:r>
              <a:rPr lang="en-US" dirty="0"/>
              <a:t> </a:t>
            </a:r>
            <a:r>
              <a:rPr lang="en-US" dirty="0" err="1"/>
              <a:t>Autoencoders</a:t>
            </a:r>
            <a:r>
              <a:rPr lang="en-US" dirty="0"/>
              <a:t> (VAEs), and Large Language Models (LLMs</a:t>
            </a:r>
            <a:r>
              <a:rPr lang="en-US" dirty="0" smtClean="0"/>
              <a:t>).</a:t>
            </a:r>
          </a:p>
          <a:p>
            <a:endParaRPr lang="en-US" dirty="0"/>
          </a:p>
          <a:p>
            <a:pPr marL="114300" indent="0">
              <a:buNone/>
            </a:pPr>
            <a:r>
              <a:rPr lang="en-US" b="1" u="sng" dirty="0"/>
              <a:t>How LLMs Fit into Generative AI:</a:t>
            </a:r>
            <a:endParaRPr lang="en-US" u="sng" dirty="0"/>
          </a:p>
          <a:p>
            <a:r>
              <a:rPr lang="en-US" b="1" dirty="0"/>
              <a:t>Text Generation:</a:t>
            </a:r>
            <a:r>
              <a:rPr lang="en-US" dirty="0"/>
              <a:t> LLMs like GPT-3 are capable of generating coherent and contextually relevant text based on input prompts, making them a core technology in generative AI for text.</a:t>
            </a:r>
          </a:p>
          <a:p>
            <a:r>
              <a:rPr lang="en-US" b="1" dirty="0"/>
              <a:t>Versatile Applications:</a:t>
            </a:r>
            <a:r>
              <a:rPr lang="en-US" dirty="0"/>
              <a:t> LLMs can be used for various generative tasks, including writing articles, generating dialogues, creating poetry, and more.</a:t>
            </a:r>
          </a:p>
          <a:p>
            <a:r>
              <a:rPr lang="en-US" b="1" dirty="0"/>
              <a:t>Natural Language Understanding:</a:t>
            </a:r>
            <a:r>
              <a:rPr lang="en-US" dirty="0"/>
              <a:t> LLMs enhance generative AI by providing a deep understanding of language, allowing for more sophisticated and context-aware content creation.</a:t>
            </a:r>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Relation Between LLMs and Generative AI</a:t>
            </a:r>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871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6"/>
            <a:ext cx="8650800" cy="4092869"/>
          </a:xfrm>
          <a:prstGeom prst="rect">
            <a:avLst/>
          </a:prstGeom>
        </p:spPr>
        <p:txBody>
          <a:bodyPr spcFirstLastPara="1" wrap="square" lIns="91425" tIns="91425" rIns="91425" bIns="91425" anchor="t" anchorCtr="0">
            <a:normAutofit lnSpcReduction="10000"/>
          </a:bodyPr>
          <a:lstStyle/>
          <a:p>
            <a:pPr marL="114300" indent="0">
              <a:buNone/>
            </a:pPr>
            <a:r>
              <a:rPr lang="en-US" sz="1400" dirty="0">
                <a:latin typeface="+mj-lt"/>
              </a:rPr>
              <a:t>Large Language Models (LLMs) like the ones used in </a:t>
            </a:r>
            <a:r>
              <a:rPr lang="en-US" sz="1400" dirty="0" err="1">
                <a:latin typeface="+mj-lt"/>
              </a:rPr>
              <a:t>chatbots</a:t>
            </a:r>
            <a:r>
              <a:rPr lang="en-US" sz="1400" dirty="0">
                <a:latin typeface="+mj-lt"/>
              </a:rPr>
              <a:t> are built using special types of neural networks. Here are some common ones</a:t>
            </a:r>
            <a:r>
              <a:rPr lang="en-US" sz="1400" dirty="0" smtClean="0">
                <a:latin typeface="+mj-lt"/>
              </a:rPr>
              <a:t>:.</a:t>
            </a:r>
          </a:p>
          <a:p>
            <a:pPr marL="114300" indent="0">
              <a:buNone/>
            </a:pPr>
            <a:endParaRPr lang="en-US" sz="1400" dirty="0">
              <a:latin typeface="+mj-lt"/>
            </a:endParaRPr>
          </a:p>
          <a:p>
            <a:r>
              <a:rPr lang="en-US" sz="1400" b="1" dirty="0" err="1">
                <a:latin typeface="+mj-lt"/>
              </a:rPr>
              <a:t>Feedforward</a:t>
            </a:r>
            <a:r>
              <a:rPr lang="en-US" sz="1400" b="1" dirty="0">
                <a:latin typeface="+mj-lt"/>
              </a:rPr>
              <a:t> Neural Networks:</a:t>
            </a:r>
            <a:endParaRPr lang="en-US" sz="1400" dirty="0">
              <a:latin typeface="+mj-lt"/>
            </a:endParaRPr>
          </a:p>
          <a:p>
            <a:pPr lvl="1"/>
            <a:r>
              <a:rPr lang="en-US" dirty="0">
                <a:latin typeface="+mj-lt"/>
              </a:rPr>
              <a:t>These are the simplest type. Information moves in one direction, from input to output, through the hidden layers.</a:t>
            </a:r>
          </a:p>
          <a:p>
            <a:pPr lvl="1"/>
            <a:r>
              <a:rPr lang="en-US" dirty="0">
                <a:latin typeface="+mj-lt"/>
              </a:rPr>
              <a:t>Think of it like a relay race where each runner passes the baton to the next runner.</a:t>
            </a:r>
          </a:p>
          <a:p>
            <a:r>
              <a:rPr lang="en-US" sz="1400" b="1" dirty="0">
                <a:latin typeface="+mj-lt"/>
              </a:rPr>
              <a:t>Recurrent Neural Networks (RNNs):</a:t>
            </a:r>
            <a:endParaRPr lang="en-US" sz="1400" dirty="0">
              <a:latin typeface="+mj-lt"/>
            </a:endParaRPr>
          </a:p>
          <a:p>
            <a:pPr lvl="1"/>
            <a:r>
              <a:rPr lang="en-US" dirty="0">
                <a:latin typeface="+mj-lt"/>
              </a:rPr>
              <a:t>These are a bit more complex. They are good at understanding sequences, like sentences, because they can remember previous information.</a:t>
            </a:r>
          </a:p>
          <a:p>
            <a:pPr lvl="1"/>
            <a:r>
              <a:rPr lang="en-US" dirty="0">
                <a:latin typeface="+mj-lt"/>
              </a:rPr>
              <a:t>Imagine a storybook where each page reminds you of what happened on the previous pages.</a:t>
            </a:r>
          </a:p>
          <a:p>
            <a:r>
              <a:rPr lang="en-US" sz="1400" b="1" dirty="0">
                <a:latin typeface="+mj-lt"/>
              </a:rPr>
              <a:t>Transformer Networks:</a:t>
            </a:r>
            <a:endParaRPr lang="en-US" sz="1400" dirty="0">
              <a:latin typeface="+mj-lt"/>
            </a:endParaRPr>
          </a:p>
          <a:p>
            <a:pPr lvl="1"/>
            <a:r>
              <a:rPr lang="en-US" dirty="0">
                <a:latin typeface="+mj-lt"/>
              </a:rPr>
              <a:t>These are the most advanced and powerful for language tasks. They look at all the words in a sentence at once and figure out how they are related.</a:t>
            </a:r>
          </a:p>
          <a:p>
            <a:pPr lvl="1"/>
            <a:r>
              <a:rPr lang="en-US" dirty="0">
                <a:latin typeface="+mj-lt"/>
              </a:rPr>
              <a:t>Think of it like having a super-smart friend who can read a whole story at once and understand how all the parts connect.</a:t>
            </a:r>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Types of Neural Networks Used in LLMs</a:t>
            </a:r>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0210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6"/>
            <a:ext cx="8650800" cy="4092869"/>
          </a:xfrm>
          <a:prstGeom prst="rect">
            <a:avLst/>
          </a:prstGeom>
        </p:spPr>
        <p:txBody>
          <a:bodyPr spcFirstLastPara="1" wrap="square" lIns="91425" tIns="91425" rIns="91425" bIns="91425" anchor="t" anchorCtr="0">
            <a:normAutofit/>
          </a:bodyPr>
          <a:lstStyle/>
          <a:p>
            <a:pPr marL="114300" indent="0" algn="just">
              <a:lnSpc>
                <a:spcPct val="150000"/>
              </a:lnSpc>
              <a:buNone/>
            </a:pPr>
            <a:r>
              <a:rPr lang="en-US" sz="1400" b="1" dirty="0"/>
              <a:t>LLMs like </a:t>
            </a:r>
            <a:r>
              <a:rPr lang="en-US" sz="1400" b="1" dirty="0" err="1"/>
              <a:t>ChatGPT</a:t>
            </a:r>
            <a:r>
              <a:rPr lang="en-US" sz="1400" b="1" dirty="0"/>
              <a:t>, Google Gemini, and </a:t>
            </a:r>
            <a:r>
              <a:rPr lang="en-US" sz="1400" b="1" dirty="0" err="1"/>
              <a:t>LLaMA</a:t>
            </a:r>
            <a:r>
              <a:rPr lang="en-US" sz="1400" b="1" dirty="0"/>
              <a:t> use very large transformer networks.</a:t>
            </a:r>
            <a:r>
              <a:rPr lang="en-US" sz="1400" dirty="0"/>
              <a:t> They have millions or even billions of neurons working together. These models have been trained on huge amounts of text data, so they are very good at understanding and generating human-like text</a:t>
            </a:r>
            <a:r>
              <a:rPr lang="en-US" sz="1400" dirty="0" smtClean="0"/>
              <a:t>.</a:t>
            </a:r>
          </a:p>
          <a:p>
            <a:pPr marL="114300" indent="0" algn="just">
              <a:lnSpc>
                <a:spcPct val="150000"/>
              </a:lnSpc>
              <a:buNone/>
            </a:pPr>
            <a:endParaRPr lang="en-US" sz="1400" dirty="0"/>
          </a:p>
          <a:p>
            <a:pPr algn="just">
              <a:lnSpc>
                <a:spcPct val="150000"/>
              </a:lnSpc>
            </a:pPr>
            <a:r>
              <a:rPr lang="en-US" sz="1400" b="1" dirty="0"/>
              <a:t>Training:</a:t>
            </a:r>
            <a:r>
              <a:rPr lang="en-US" sz="1400" dirty="0"/>
              <a:t> They look at lots of sentences, stories, and books to learn patterns in the language.</a:t>
            </a:r>
          </a:p>
          <a:p>
            <a:pPr algn="just">
              <a:lnSpc>
                <a:spcPct val="150000"/>
              </a:lnSpc>
            </a:pPr>
            <a:r>
              <a:rPr lang="en-US" sz="1400" b="1" dirty="0"/>
              <a:t>Understanding:</a:t>
            </a:r>
            <a:r>
              <a:rPr lang="en-US" sz="1400" dirty="0"/>
              <a:t> They can understand the context of a conversation and respond in a meaningful way.</a:t>
            </a:r>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How LLMs Use These Networks</a:t>
            </a:r>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21649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6"/>
            <a:ext cx="8650800" cy="4092869"/>
          </a:xfrm>
          <a:prstGeom prst="rect">
            <a:avLst/>
          </a:prstGeom>
        </p:spPr>
        <p:txBody>
          <a:bodyPr spcFirstLastPara="1" wrap="square" lIns="91425" tIns="91425" rIns="91425" bIns="91425" anchor="t" anchorCtr="0">
            <a:normAutofit lnSpcReduction="10000"/>
          </a:bodyPr>
          <a:lstStyle/>
          <a:p>
            <a:pPr marL="114300" indent="0" algn="just">
              <a:buNone/>
            </a:pPr>
            <a:r>
              <a:rPr lang="en-US" sz="1400" dirty="0">
                <a:latin typeface="+mj-lt"/>
              </a:rPr>
              <a:t>Here's a breakdown of the steps involved in developing and deploying LLMs, from problem definition to inference, considering both ground-up development and leveraging pre-trained models</a:t>
            </a:r>
            <a:r>
              <a:rPr lang="en-US" sz="1400" dirty="0" smtClean="0">
                <a:latin typeface="+mj-lt"/>
              </a:rPr>
              <a:t>:</a:t>
            </a:r>
          </a:p>
          <a:p>
            <a:pPr marL="114300" indent="0" algn="just">
              <a:buNone/>
            </a:pPr>
            <a:endParaRPr lang="en-US" sz="1400" dirty="0">
              <a:latin typeface="+mj-lt"/>
            </a:endParaRPr>
          </a:p>
          <a:p>
            <a:pPr marL="114300" indent="0" algn="just">
              <a:buNone/>
            </a:pPr>
            <a:r>
              <a:rPr lang="en-US" sz="1400" b="1" u="sng" dirty="0">
                <a:latin typeface="+mj-lt"/>
              </a:rPr>
              <a:t>1. Problem Definition and Data Collection:</a:t>
            </a:r>
            <a:endParaRPr lang="en-US" sz="1400" u="sng" dirty="0">
              <a:latin typeface="+mj-lt"/>
            </a:endParaRPr>
          </a:p>
          <a:p>
            <a:pPr algn="just"/>
            <a:r>
              <a:rPr lang="en-US" sz="1400" b="1" dirty="0">
                <a:latin typeface="+mj-lt"/>
              </a:rPr>
              <a:t>Define the task:</a:t>
            </a:r>
            <a:r>
              <a:rPr lang="en-US" sz="1400" dirty="0">
                <a:latin typeface="+mj-lt"/>
              </a:rPr>
              <a:t> Clearly identify what you want your LLM to achieve. Is it text summarization, question answering, code generation, or something else?</a:t>
            </a:r>
          </a:p>
          <a:p>
            <a:pPr algn="just"/>
            <a:r>
              <a:rPr lang="en-US" sz="1400" b="1" dirty="0">
                <a:latin typeface="+mj-lt"/>
              </a:rPr>
              <a:t>Data collection:</a:t>
            </a:r>
            <a:r>
              <a:rPr lang="en-US" sz="1400" dirty="0">
                <a:latin typeface="+mj-lt"/>
              </a:rPr>
              <a:t> Gather a massive dataset of text and code relevant to your task. Ensure high quality and diversity in the data to avoid biases and improve generalization</a:t>
            </a:r>
            <a:r>
              <a:rPr lang="en-US" sz="1400" dirty="0" smtClean="0">
                <a:latin typeface="+mj-lt"/>
              </a:rPr>
              <a:t>.</a:t>
            </a:r>
          </a:p>
          <a:p>
            <a:pPr algn="just"/>
            <a:endParaRPr lang="en-US" sz="1400" dirty="0">
              <a:latin typeface="+mj-lt"/>
            </a:endParaRPr>
          </a:p>
          <a:p>
            <a:pPr marL="114300" indent="0" algn="just">
              <a:buNone/>
            </a:pPr>
            <a:r>
              <a:rPr lang="en-US" sz="1400" b="1" u="sng" dirty="0">
                <a:latin typeface="+mj-lt"/>
              </a:rPr>
              <a:t>2. Model Selection and Architecture (Choose One):</a:t>
            </a:r>
            <a:endParaRPr lang="en-US" sz="1400" u="sng" dirty="0">
              <a:latin typeface="+mj-lt"/>
            </a:endParaRPr>
          </a:p>
          <a:p>
            <a:pPr algn="just"/>
            <a:r>
              <a:rPr lang="en-US" sz="1400" b="1" dirty="0">
                <a:latin typeface="+mj-lt"/>
              </a:rPr>
              <a:t>From Scratch:</a:t>
            </a:r>
            <a:endParaRPr lang="en-US" sz="1400" dirty="0">
              <a:latin typeface="+mj-lt"/>
            </a:endParaRPr>
          </a:p>
          <a:p>
            <a:pPr lvl="1" algn="just"/>
            <a:r>
              <a:rPr lang="en-US" b="1" dirty="0">
                <a:latin typeface="+mj-lt"/>
              </a:rPr>
              <a:t>Architecture design:</a:t>
            </a:r>
            <a:r>
              <a:rPr lang="en-US" dirty="0">
                <a:latin typeface="+mj-lt"/>
              </a:rPr>
              <a:t> Decide on a suitable neural network architecture for your task, like LSTMs, Transformers, or a combination. </a:t>
            </a:r>
            <a:r>
              <a:rPr lang="en-US" dirty="0" err="1">
                <a:latin typeface="+mj-lt"/>
              </a:rPr>
              <a:t>PyTorch</a:t>
            </a:r>
            <a:r>
              <a:rPr lang="en-US" dirty="0">
                <a:latin typeface="+mj-lt"/>
              </a:rPr>
              <a:t> and </a:t>
            </a:r>
            <a:r>
              <a:rPr lang="en-US" dirty="0" err="1">
                <a:latin typeface="+mj-lt"/>
              </a:rPr>
              <a:t>TensorFlow</a:t>
            </a:r>
            <a:r>
              <a:rPr lang="en-US" dirty="0">
                <a:latin typeface="+mj-lt"/>
              </a:rPr>
              <a:t> offer modules and functionalities to build these architectures.</a:t>
            </a:r>
          </a:p>
          <a:p>
            <a:pPr lvl="1" algn="just"/>
            <a:r>
              <a:rPr lang="en-US" b="1" dirty="0" err="1">
                <a:latin typeface="+mj-lt"/>
              </a:rPr>
              <a:t>Hyperparameter</a:t>
            </a:r>
            <a:r>
              <a:rPr lang="en-US" b="1" dirty="0">
                <a:latin typeface="+mj-lt"/>
              </a:rPr>
              <a:t> tuning:</a:t>
            </a:r>
            <a:r>
              <a:rPr lang="en-US" dirty="0">
                <a:latin typeface="+mj-lt"/>
              </a:rPr>
              <a:t> Experiment with </a:t>
            </a:r>
            <a:r>
              <a:rPr lang="en-US" dirty="0" err="1">
                <a:latin typeface="+mj-lt"/>
              </a:rPr>
              <a:t>hyperparameters</a:t>
            </a:r>
            <a:r>
              <a:rPr lang="en-US" dirty="0">
                <a:latin typeface="+mj-lt"/>
              </a:rPr>
              <a:t> like learning rate, batch size, and number of layers to optimize model performance. Both frameworks provide tools for </a:t>
            </a:r>
            <a:r>
              <a:rPr lang="en-US" dirty="0" err="1">
                <a:latin typeface="+mj-lt"/>
              </a:rPr>
              <a:t>hyperparameter</a:t>
            </a:r>
            <a:r>
              <a:rPr lang="en-US" dirty="0">
                <a:latin typeface="+mj-lt"/>
              </a:rPr>
              <a:t> tuning.</a:t>
            </a:r>
          </a:p>
          <a:p>
            <a:pPr marL="114300" indent="0">
              <a:buNone/>
            </a:pPr>
            <a:endParaRPr lang="en-US" sz="1400" dirty="0"/>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Developing and Deploying Large Language Models (LLMs)</a:t>
            </a:r>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6376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6"/>
            <a:ext cx="8650800" cy="4260821"/>
          </a:xfrm>
          <a:prstGeom prst="rect">
            <a:avLst/>
          </a:prstGeom>
        </p:spPr>
        <p:txBody>
          <a:bodyPr spcFirstLastPara="1" wrap="square" lIns="91425" tIns="91425" rIns="91425" bIns="91425" anchor="t" anchorCtr="0">
            <a:normAutofit fontScale="85000" lnSpcReduction="10000"/>
          </a:bodyPr>
          <a:lstStyle/>
          <a:p>
            <a:pPr algn="just"/>
            <a:r>
              <a:rPr lang="en-US" sz="1600" b="1" dirty="0">
                <a:latin typeface="+mj-lt"/>
              </a:rPr>
              <a:t>From Pre-trained Model:</a:t>
            </a:r>
            <a:endParaRPr lang="en-US" sz="1600" dirty="0">
              <a:latin typeface="+mj-lt"/>
            </a:endParaRPr>
          </a:p>
          <a:p>
            <a:pPr lvl="1" algn="just"/>
            <a:r>
              <a:rPr lang="en-US" sz="1600" b="1" dirty="0">
                <a:latin typeface="+mj-lt"/>
              </a:rPr>
              <a:t>Selection:</a:t>
            </a:r>
            <a:r>
              <a:rPr lang="en-US" sz="1600" dirty="0">
                <a:latin typeface="+mj-lt"/>
              </a:rPr>
              <a:t> Choose a pre-trained LLM like GPT-4 or Meta Llama 3 based on its strengths and alignment with your task. Consider platforms like </a:t>
            </a:r>
            <a:r>
              <a:rPr lang="en-US" sz="1600" b="1" dirty="0">
                <a:latin typeface="+mj-lt"/>
              </a:rPr>
              <a:t>Hugging Face</a:t>
            </a:r>
            <a:r>
              <a:rPr lang="en-US" sz="1600" dirty="0">
                <a:latin typeface="+mj-lt"/>
              </a:rPr>
              <a:t> that offer pre-trained models</a:t>
            </a:r>
            <a:r>
              <a:rPr lang="en-US" sz="1600" dirty="0" smtClean="0">
                <a:latin typeface="+mj-lt"/>
              </a:rPr>
              <a:t>.</a:t>
            </a:r>
          </a:p>
          <a:p>
            <a:pPr lvl="1" algn="just"/>
            <a:endParaRPr lang="en-US" sz="1600" dirty="0">
              <a:latin typeface="+mj-lt"/>
            </a:endParaRPr>
          </a:p>
          <a:p>
            <a:pPr marL="114300" indent="0" algn="just">
              <a:buNone/>
            </a:pPr>
            <a:r>
              <a:rPr lang="en-US" sz="1600" b="1" dirty="0">
                <a:latin typeface="+mj-lt"/>
              </a:rPr>
              <a:t>3. Training (For Models Built from Scratch):</a:t>
            </a:r>
            <a:endParaRPr lang="en-US" sz="1600" dirty="0">
              <a:latin typeface="+mj-lt"/>
            </a:endParaRPr>
          </a:p>
          <a:p>
            <a:pPr algn="just"/>
            <a:r>
              <a:rPr lang="en-US" sz="1600" b="1" dirty="0">
                <a:latin typeface="+mj-lt"/>
              </a:rPr>
              <a:t>Data pre-processing:</a:t>
            </a:r>
            <a:r>
              <a:rPr lang="en-US" sz="1600" dirty="0">
                <a:latin typeface="+mj-lt"/>
              </a:rPr>
              <a:t> Clean and format your text data for the chosen model architecture. This might involve tokenization, padding, and building vocabulary. Libraries like </a:t>
            </a:r>
            <a:r>
              <a:rPr lang="en-US" sz="1600" dirty="0" err="1">
                <a:latin typeface="+mj-lt"/>
              </a:rPr>
              <a:t>torchtext</a:t>
            </a:r>
            <a:r>
              <a:rPr lang="en-US" sz="1600" dirty="0">
                <a:latin typeface="+mj-lt"/>
              </a:rPr>
              <a:t> (</a:t>
            </a:r>
            <a:r>
              <a:rPr lang="en-US" sz="1600" dirty="0" err="1">
                <a:latin typeface="+mj-lt"/>
              </a:rPr>
              <a:t>PyTorch</a:t>
            </a:r>
            <a:r>
              <a:rPr lang="en-US" sz="1600" dirty="0">
                <a:latin typeface="+mj-lt"/>
              </a:rPr>
              <a:t>) or </a:t>
            </a:r>
            <a:r>
              <a:rPr lang="en-US" sz="1600" dirty="0" err="1">
                <a:latin typeface="+mj-lt"/>
              </a:rPr>
              <a:t>tensorflow_text</a:t>
            </a:r>
            <a:r>
              <a:rPr lang="en-US" sz="1600" dirty="0">
                <a:latin typeface="+mj-lt"/>
              </a:rPr>
              <a:t> (</a:t>
            </a:r>
            <a:r>
              <a:rPr lang="en-US" sz="1600" dirty="0" err="1">
                <a:latin typeface="+mj-lt"/>
              </a:rPr>
              <a:t>TensorFlow</a:t>
            </a:r>
            <a:r>
              <a:rPr lang="en-US" sz="1600" dirty="0">
                <a:latin typeface="+mj-lt"/>
              </a:rPr>
              <a:t>) can help.</a:t>
            </a:r>
          </a:p>
          <a:p>
            <a:pPr algn="just"/>
            <a:r>
              <a:rPr lang="en-US" sz="1600" b="1" dirty="0">
                <a:latin typeface="+mj-lt"/>
              </a:rPr>
              <a:t>Model training:</a:t>
            </a:r>
            <a:r>
              <a:rPr lang="en-US" sz="1600" dirty="0">
                <a:latin typeface="+mj-lt"/>
              </a:rPr>
              <a:t> Train the LLM on your prepared data using </a:t>
            </a:r>
            <a:r>
              <a:rPr lang="en-US" sz="1600" dirty="0" err="1">
                <a:latin typeface="+mj-lt"/>
              </a:rPr>
              <a:t>PyTorch</a:t>
            </a:r>
            <a:r>
              <a:rPr lang="en-US" sz="1600" dirty="0">
                <a:latin typeface="+mj-lt"/>
              </a:rPr>
              <a:t> or </a:t>
            </a:r>
            <a:r>
              <a:rPr lang="en-US" sz="1600" dirty="0" err="1">
                <a:latin typeface="+mj-lt"/>
              </a:rPr>
              <a:t>TensorFlow</a:t>
            </a:r>
            <a:r>
              <a:rPr lang="en-US" sz="1600" dirty="0">
                <a:latin typeface="+mj-lt"/>
              </a:rPr>
              <a:t>. Both frameworks offer efficient training pipelines with automatic differentiation and optimization.</a:t>
            </a:r>
          </a:p>
          <a:p>
            <a:pPr algn="just"/>
            <a:r>
              <a:rPr lang="en-US" sz="1600" b="1" dirty="0">
                <a:latin typeface="+mj-lt"/>
              </a:rPr>
              <a:t>Model evaluation:</a:t>
            </a:r>
            <a:r>
              <a:rPr lang="en-US" sz="1600" dirty="0">
                <a:latin typeface="+mj-lt"/>
              </a:rPr>
              <a:t> Monitor training progress and evaluate the model's performance on a held-out validation set. Metrics like perplexity, accuracy, and BLEU score can be used</a:t>
            </a:r>
            <a:r>
              <a:rPr lang="en-US" sz="1600" dirty="0" smtClean="0">
                <a:latin typeface="+mj-lt"/>
              </a:rPr>
              <a:t>.</a:t>
            </a:r>
          </a:p>
          <a:p>
            <a:pPr marL="114300" indent="0" algn="just">
              <a:buNone/>
            </a:pPr>
            <a:endParaRPr lang="en-US" sz="1600" dirty="0">
              <a:latin typeface="+mj-lt"/>
            </a:endParaRPr>
          </a:p>
          <a:p>
            <a:pPr marL="114300" indent="0" algn="just">
              <a:buNone/>
            </a:pPr>
            <a:r>
              <a:rPr lang="en-US" sz="1600" b="1" dirty="0">
                <a:latin typeface="+mj-lt"/>
              </a:rPr>
              <a:t>4. Fine-tuning (For Pre-trained Models):</a:t>
            </a:r>
            <a:endParaRPr lang="en-US" sz="1600" dirty="0">
              <a:latin typeface="+mj-lt"/>
            </a:endParaRPr>
          </a:p>
          <a:p>
            <a:pPr algn="just"/>
            <a:r>
              <a:rPr lang="en-US" sz="1600" b="1" dirty="0">
                <a:latin typeface="+mj-lt"/>
              </a:rPr>
              <a:t>Data preparation:</a:t>
            </a:r>
            <a:r>
              <a:rPr lang="en-US" sz="1600" dirty="0">
                <a:latin typeface="+mj-lt"/>
              </a:rPr>
              <a:t> Prepare a smaller dataset of labeled examples specific to your task for fine-tuning the pre-trained model.</a:t>
            </a:r>
          </a:p>
          <a:p>
            <a:pPr algn="just"/>
            <a:r>
              <a:rPr lang="en-US" sz="1600" b="1" dirty="0">
                <a:latin typeface="+mj-lt"/>
              </a:rPr>
              <a:t>Fine-tuning:</a:t>
            </a:r>
            <a:r>
              <a:rPr lang="en-US" sz="1600" dirty="0">
                <a:latin typeface="+mj-lt"/>
              </a:rPr>
              <a:t> Use </a:t>
            </a:r>
            <a:r>
              <a:rPr lang="en-US" sz="1600" dirty="0" err="1">
                <a:latin typeface="+mj-lt"/>
              </a:rPr>
              <a:t>PyTorch</a:t>
            </a:r>
            <a:r>
              <a:rPr lang="en-US" sz="1600" dirty="0">
                <a:latin typeface="+mj-lt"/>
              </a:rPr>
              <a:t> or </a:t>
            </a:r>
            <a:r>
              <a:rPr lang="en-US" sz="1600" dirty="0" err="1">
                <a:latin typeface="+mj-lt"/>
              </a:rPr>
              <a:t>TensorFlow</a:t>
            </a:r>
            <a:r>
              <a:rPr lang="en-US" sz="1600" dirty="0">
                <a:latin typeface="+mj-lt"/>
              </a:rPr>
              <a:t> to fine-tune the pre-trained model on your task-specific data. This refines the model's ability to handle your desired task.</a:t>
            </a:r>
          </a:p>
          <a:p>
            <a:pPr lvl="1"/>
            <a:endParaRPr lang="en-US" dirty="0"/>
          </a:p>
          <a:p>
            <a:pPr marL="114300" indent="0">
              <a:buNone/>
            </a:pPr>
            <a:endParaRPr lang="en-US" sz="1400" dirty="0"/>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Developing and Deploying Large Language Models (LLMs)</a:t>
            </a:r>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172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6"/>
            <a:ext cx="8650800" cy="4260821"/>
          </a:xfrm>
          <a:prstGeom prst="rect">
            <a:avLst/>
          </a:prstGeom>
        </p:spPr>
        <p:txBody>
          <a:bodyPr spcFirstLastPara="1" wrap="square" lIns="91425" tIns="91425" rIns="91425" bIns="91425" anchor="t" anchorCtr="0">
            <a:normAutofit/>
          </a:bodyPr>
          <a:lstStyle/>
          <a:p>
            <a:pPr marL="114300" indent="0" algn="just">
              <a:lnSpc>
                <a:spcPct val="150000"/>
              </a:lnSpc>
              <a:buNone/>
            </a:pPr>
            <a:r>
              <a:rPr lang="en-US" sz="1400" b="1" u="sng" dirty="0">
                <a:latin typeface="+mj-lt"/>
              </a:rPr>
              <a:t>5. Deployment:</a:t>
            </a:r>
            <a:endParaRPr lang="en-US" sz="1400" u="sng" dirty="0">
              <a:latin typeface="+mj-lt"/>
            </a:endParaRPr>
          </a:p>
          <a:p>
            <a:pPr algn="just">
              <a:lnSpc>
                <a:spcPct val="150000"/>
              </a:lnSpc>
            </a:pPr>
            <a:r>
              <a:rPr lang="en-US" sz="1400" b="1" dirty="0">
                <a:latin typeface="+mj-lt"/>
              </a:rPr>
              <a:t>Inference server:</a:t>
            </a:r>
            <a:r>
              <a:rPr lang="en-US" sz="1400" dirty="0">
                <a:latin typeface="+mj-lt"/>
              </a:rPr>
              <a:t> Set up an inference server using tools like </a:t>
            </a:r>
            <a:r>
              <a:rPr lang="en-US" sz="1400" dirty="0" err="1">
                <a:latin typeface="+mj-lt"/>
              </a:rPr>
              <a:t>TensorFlow</a:t>
            </a:r>
            <a:r>
              <a:rPr lang="en-US" sz="1400" dirty="0">
                <a:latin typeface="+mj-lt"/>
              </a:rPr>
              <a:t> Serving or </a:t>
            </a:r>
            <a:r>
              <a:rPr lang="en-US" sz="1400" dirty="0" err="1">
                <a:latin typeface="+mj-lt"/>
              </a:rPr>
              <a:t>TorchScript</a:t>
            </a:r>
            <a:r>
              <a:rPr lang="en-US" sz="1400" dirty="0">
                <a:latin typeface="+mj-lt"/>
              </a:rPr>
              <a:t> (</a:t>
            </a:r>
            <a:r>
              <a:rPr lang="en-US" sz="1400" dirty="0" err="1">
                <a:latin typeface="+mj-lt"/>
              </a:rPr>
              <a:t>PyTorch</a:t>
            </a:r>
            <a:r>
              <a:rPr lang="en-US" sz="1400" dirty="0">
                <a:latin typeface="+mj-lt"/>
              </a:rPr>
              <a:t>) to serve predictions from your trained model. This allows applications to interact with the LLM.</a:t>
            </a:r>
          </a:p>
          <a:p>
            <a:pPr algn="just">
              <a:lnSpc>
                <a:spcPct val="150000"/>
              </a:lnSpc>
            </a:pPr>
            <a:r>
              <a:rPr lang="en-US" sz="1400" b="1" dirty="0">
                <a:latin typeface="+mj-lt"/>
              </a:rPr>
              <a:t>API development:</a:t>
            </a:r>
            <a:r>
              <a:rPr lang="en-US" sz="1400" dirty="0">
                <a:latin typeface="+mj-lt"/>
              </a:rPr>
              <a:t> Develop a </a:t>
            </a:r>
            <a:r>
              <a:rPr lang="en-US" sz="1400" dirty="0" err="1">
                <a:latin typeface="+mj-lt"/>
              </a:rPr>
              <a:t>RESTful</a:t>
            </a:r>
            <a:r>
              <a:rPr lang="en-US" sz="1400" dirty="0">
                <a:latin typeface="+mj-lt"/>
              </a:rPr>
              <a:t> API using frameworks like Flask (Python) or </a:t>
            </a:r>
            <a:r>
              <a:rPr lang="en-US" sz="1400" dirty="0" err="1">
                <a:latin typeface="+mj-lt"/>
              </a:rPr>
              <a:t>FastAPI</a:t>
            </a:r>
            <a:r>
              <a:rPr lang="en-US" sz="1400" dirty="0">
                <a:latin typeface="+mj-lt"/>
              </a:rPr>
              <a:t> (Python) to enable applications to send requests and receive the LLM's outputs</a:t>
            </a:r>
            <a:r>
              <a:rPr lang="en-US" sz="1400" dirty="0" smtClean="0">
                <a:latin typeface="+mj-lt"/>
              </a:rPr>
              <a:t>.</a:t>
            </a:r>
          </a:p>
          <a:p>
            <a:pPr algn="just">
              <a:lnSpc>
                <a:spcPct val="150000"/>
              </a:lnSpc>
            </a:pPr>
            <a:endParaRPr lang="en-US" sz="1400" dirty="0">
              <a:latin typeface="+mj-lt"/>
            </a:endParaRPr>
          </a:p>
          <a:p>
            <a:pPr marL="114300" indent="0" algn="just">
              <a:lnSpc>
                <a:spcPct val="150000"/>
              </a:lnSpc>
              <a:buNone/>
            </a:pPr>
            <a:r>
              <a:rPr lang="en-US" sz="1400" b="1" u="sng" dirty="0">
                <a:latin typeface="+mj-lt"/>
              </a:rPr>
              <a:t>6. Monitoring and Improvement:</a:t>
            </a:r>
            <a:endParaRPr lang="en-US" sz="1400" u="sng" dirty="0">
              <a:latin typeface="+mj-lt"/>
            </a:endParaRPr>
          </a:p>
          <a:p>
            <a:pPr algn="just">
              <a:lnSpc>
                <a:spcPct val="150000"/>
              </a:lnSpc>
            </a:pPr>
            <a:r>
              <a:rPr lang="en-US" sz="1400" b="1" dirty="0">
                <a:latin typeface="+mj-lt"/>
              </a:rPr>
              <a:t>Monitor performance:</a:t>
            </a:r>
            <a:r>
              <a:rPr lang="en-US" sz="1400" dirty="0">
                <a:latin typeface="+mj-lt"/>
              </a:rPr>
              <a:t> Continuously monitor the LLM's performance in production to identify issues like bias or degradation in accuracy.</a:t>
            </a:r>
          </a:p>
          <a:p>
            <a:pPr algn="just">
              <a:lnSpc>
                <a:spcPct val="150000"/>
              </a:lnSpc>
            </a:pPr>
            <a:r>
              <a:rPr lang="en-US" sz="1400" b="1" dirty="0">
                <a:latin typeface="+mj-lt"/>
              </a:rPr>
              <a:t>Iterative improvement:</a:t>
            </a:r>
            <a:r>
              <a:rPr lang="en-US" sz="1400" dirty="0">
                <a:latin typeface="+mj-lt"/>
              </a:rPr>
              <a:t> Based on monitoring results, re-train or fine-tune the model with new data or adjust </a:t>
            </a:r>
            <a:r>
              <a:rPr lang="en-US" sz="1400" dirty="0" err="1">
                <a:latin typeface="+mj-lt"/>
              </a:rPr>
              <a:t>hyperparameters</a:t>
            </a:r>
            <a:r>
              <a:rPr lang="en-US" sz="1400" dirty="0">
                <a:latin typeface="+mj-lt"/>
              </a:rPr>
              <a:t> for ongoing improvement.</a:t>
            </a:r>
          </a:p>
          <a:p>
            <a:pPr lvl="1"/>
            <a:endParaRPr lang="en-US" dirty="0"/>
          </a:p>
          <a:p>
            <a:pPr marL="114300" indent="0">
              <a:buNone/>
            </a:pPr>
            <a:endParaRPr lang="en-US" sz="1400" dirty="0"/>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Developing and Deploying Large Language Models (LLMs)</a:t>
            </a:r>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6564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6"/>
            <a:ext cx="8650800" cy="4260821"/>
          </a:xfrm>
          <a:prstGeom prst="rect">
            <a:avLst/>
          </a:prstGeom>
        </p:spPr>
        <p:txBody>
          <a:bodyPr spcFirstLastPara="1" wrap="square" lIns="91425" tIns="91425" rIns="91425" bIns="91425" anchor="t" anchorCtr="0">
            <a:normAutofit/>
          </a:bodyPr>
          <a:lstStyle/>
          <a:p>
            <a:pPr marL="114300" indent="0" algn="just">
              <a:lnSpc>
                <a:spcPct val="150000"/>
              </a:lnSpc>
              <a:buNone/>
            </a:pPr>
            <a:r>
              <a:rPr lang="en-US" sz="1400" b="1" dirty="0">
                <a:latin typeface="+mj-lt"/>
              </a:rPr>
              <a:t>Applications:</a:t>
            </a:r>
            <a:endParaRPr lang="en-US" sz="1400" dirty="0">
              <a:latin typeface="+mj-lt"/>
            </a:endParaRPr>
          </a:p>
          <a:p>
            <a:pPr algn="just">
              <a:lnSpc>
                <a:spcPct val="150000"/>
              </a:lnSpc>
            </a:pPr>
            <a:r>
              <a:rPr lang="en-US" sz="1400" b="1" dirty="0">
                <a:latin typeface="+mj-lt"/>
              </a:rPr>
              <a:t>Text Generation:</a:t>
            </a:r>
            <a:r>
              <a:rPr lang="en-US" sz="1400" dirty="0">
                <a:latin typeface="+mj-lt"/>
              </a:rPr>
              <a:t> Models like GPT-4 can write essays, articles, and dialogues.</a:t>
            </a:r>
          </a:p>
          <a:p>
            <a:pPr algn="just">
              <a:lnSpc>
                <a:spcPct val="150000"/>
              </a:lnSpc>
            </a:pPr>
            <a:r>
              <a:rPr lang="en-US" sz="1400" b="1" dirty="0">
                <a:latin typeface="+mj-lt"/>
              </a:rPr>
              <a:t>Image Generation:</a:t>
            </a:r>
            <a:r>
              <a:rPr lang="en-US" sz="1400" dirty="0">
                <a:latin typeface="+mj-lt"/>
              </a:rPr>
              <a:t> GANs can create realistic images and art.</a:t>
            </a:r>
          </a:p>
          <a:p>
            <a:pPr algn="just">
              <a:lnSpc>
                <a:spcPct val="150000"/>
              </a:lnSpc>
            </a:pPr>
            <a:r>
              <a:rPr lang="en-US" sz="1400" b="1" dirty="0">
                <a:latin typeface="+mj-lt"/>
              </a:rPr>
              <a:t>Music Composition:</a:t>
            </a:r>
            <a:r>
              <a:rPr lang="en-US" sz="1400" dirty="0">
                <a:latin typeface="+mj-lt"/>
              </a:rPr>
              <a:t> AI can compose original pieces of music.</a:t>
            </a:r>
          </a:p>
          <a:p>
            <a:pPr algn="just">
              <a:lnSpc>
                <a:spcPct val="150000"/>
              </a:lnSpc>
            </a:pPr>
            <a:r>
              <a:rPr lang="en-US" sz="1400" b="1" dirty="0">
                <a:latin typeface="+mj-lt"/>
              </a:rPr>
              <a:t>Video and Animation:</a:t>
            </a:r>
            <a:r>
              <a:rPr lang="en-US" sz="1400" dirty="0">
                <a:latin typeface="+mj-lt"/>
              </a:rPr>
              <a:t> Generative models can create realistic video content.</a:t>
            </a:r>
          </a:p>
          <a:p>
            <a:pPr algn="just">
              <a:lnSpc>
                <a:spcPct val="150000"/>
              </a:lnSpc>
            </a:pPr>
            <a:r>
              <a:rPr lang="en-US" sz="1400" b="1" dirty="0">
                <a:latin typeface="+mj-lt"/>
              </a:rPr>
              <a:t>Synthetic Data:</a:t>
            </a:r>
            <a:r>
              <a:rPr lang="en-US" sz="1400" dirty="0">
                <a:latin typeface="+mj-lt"/>
              </a:rPr>
              <a:t> Generate data to augment datasets for training other AI models</a:t>
            </a:r>
            <a:r>
              <a:rPr lang="en-US" sz="1400" dirty="0" smtClean="0">
                <a:latin typeface="+mj-lt"/>
              </a:rPr>
              <a:t>.</a:t>
            </a:r>
          </a:p>
          <a:p>
            <a:pPr marL="114300" indent="0" algn="just">
              <a:lnSpc>
                <a:spcPct val="150000"/>
              </a:lnSpc>
              <a:buNone/>
            </a:pPr>
            <a:endParaRPr lang="en-US" sz="1400" dirty="0">
              <a:latin typeface="+mj-lt"/>
            </a:endParaRPr>
          </a:p>
          <a:p>
            <a:pPr marL="114300" indent="0" algn="just">
              <a:lnSpc>
                <a:spcPct val="150000"/>
              </a:lnSpc>
              <a:buNone/>
            </a:pPr>
            <a:r>
              <a:rPr lang="en-US" sz="1400" b="1" dirty="0">
                <a:latin typeface="+mj-lt"/>
              </a:rPr>
              <a:t>Key Technologies:</a:t>
            </a:r>
            <a:endParaRPr lang="en-US" sz="1400" dirty="0">
              <a:latin typeface="+mj-lt"/>
            </a:endParaRPr>
          </a:p>
          <a:p>
            <a:pPr algn="just">
              <a:lnSpc>
                <a:spcPct val="150000"/>
              </a:lnSpc>
            </a:pPr>
            <a:r>
              <a:rPr lang="en-US" sz="1400" b="1" dirty="0">
                <a:latin typeface="+mj-lt"/>
              </a:rPr>
              <a:t>GANs:</a:t>
            </a:r>
            <a:r>
              <a:rPr lang="en-US" sz="1400" dirty="0">
                <a:latin typeface="+mj-lt"/>
              </a:rPr>
              <a:t> Consist of a generator and a discriminator working </a:t>
            </a:r>
            <a:r>
              <a:rPr lang="en-US" sz="1400" dirty="0" err="1">
                <a:latin typeface="+mj-lt"/>
              </a:rPr>
              <a:t>adversarially</a:t>
            </a:r>
            <a:r>
              <a:rPr lang="en-US" sz="1400" dirty="0">
                <a:latin typeface="+mj-lt"/>
              </a:rPr>
              <a:t>.</a:t>
            </a:r>
          </a:p>
          <a:p>
            <a:pPr algn="just">
              <a:lnSpc>
                <a:spcPct val="150000"/>
              </a:lnSpc>
            </a:pPr>
            <a:r>
              <a:rPr lang="en-US" sz="1400" b="1" dirty="0">
                <a:latin typeface="+mj-lt"/>
              </a:rPr>
              <a:t>VAEs:</a:t>
            </a:r>
            <a:r>
              <a:rPr lang="en-US" sz="1400" dirty="0">
                <a:latin typeface="+mj-lt"/>
              </a:rPr>
              <a:t> Compress and decompress data to generate new samples.</a:t>
            </a:r>
          </a:p>
          <a:p>
            <a:pPr algn="just">
              <a:lnSpc>
                <a:spcPct val="150000"/>
              </a:lnSpc>
            </a:pPr>
            <a:r>
              <a:rPr lang="en-US" sz="1400" b="1" dirty="0">
                <a:latin typeface="+mj-lt"/>
              </a:rPr>
              <a:t>Transformers:</a:t>
            </a:r>
            <a:r>
              <a:rPr lang="en-US" sz="1400" dirty="0">
                <a:latin typeface="+mj-lt"/>
              </a:rPr>
              <a:t> Use self-attention mechanisms for tasks like text generation.</a:t>
            </a:r>
          </a:p>
          <a:p>
            <a:pPr lvl="1"/>
            <a:endParaRPr lang="en-US" dirty="0"/>
          </a:p>
          <a:p>
            <a:pPr marL="114300" indent="0">
              <a:buNone/>
            </a:pPr>
            <a:endParaRPr lang="en-US" sz="1400" dirty="0"/>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Developing and Deploying Large Language Models (LLMs)</a:t>
            </a:r>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8375167"/>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1537</TotalTime>
  <Words>618</Words>
  <Application>Microsoft Office PowerPoint</Application>
  <PresentationFormat>On-screen Show (16:9)</PresentationFormat>
  <Paragraphs>136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Segoe UI</vt:lpstr>
      <vt:lpstr>Calibri</vt:lpstr>
      <vt:lpstr>Times New Roman</vt:lpstr>
      <vt:lpstr>Roboto</vt:lpstr>
      <vt:lpstr>Geometric</vt:lpstr>
      <vt:lpstr>GENERATIVE AI &amp; LONG LANGUAGE MODEL (LLM)</vt:lpstr>
      <vt:lpstr>What is Generative AI and LLMs?</vt:lpstr>
      <vt:lpstr>Relation Between LLMs and Generative AI</vt:lpstr>
      <vt:lpstr>Types of Neural Networks Used in LLMs</vt:lpstr>
      <vt:lpstr>How LLMs Use These Networks</vt:lpstr>
      <vt:lpstr>Developing and Deploying Large Language Models (LLMs)</vt:lpstr>
      <vt:lpstr>Developing and Deploying Large Language Models (LLMs)</vt:lpstr>
      <vt:lpstr>Developing and Deploying Large Language Models (LLMs)</vt:lpstr>
      <vt:lpstr>Developing and Deploying Large Language Models (LLMs)</vt:lpstr>
      <vt:lpstr>Generative AI vs. Deep Learning</vt:lpstr>
      <vt:lpstr>Generative AI vs. Deep Learning</vt:lpstr>
      <vt:lpstr>Generative AI vs. Deep Learning</vt:lpstr>
      <vt:lpstr>What is Generative AI and LLMs?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224</cp:revision>
  <dcterms:modified xsi:type="dcterms:W3CDTF">2024-09-16T08:21:49Z</dcterms:modified>
</cp:coreProperties>
</file>