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Lst>
  <p:sldSz cx="1219212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tags" Target="tags/tag1.xml" /><Relationship Id="rId48" Type="http://schemas.openxmlformats.org/officeDocument/2006/relationships/presProps" Target="presProps.xml" /><Relationship Id="rId49" Type="http://schemas.openxmlformats.org/officeDocument/2006/relationships/viewProps" Target="viewProps.xml" /><Relationship Id="rId5" Type="http://schemas.openxmlformats.org/officeDocument/2006/relationships/slide" Target="slides/slide4.xml" /><Relationship Id="rId50" Type="http://schemas.openxmlformats.org/officeDocument/2006/relationships/theme" Target="theme/theme1.xml" /><Relationship Id="rId51" Type="http://schemas.openxmlformats.org/officeDocument/2006/relationships/tableStyles" Target="tableStyles.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9.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40.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42.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44.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Pt>
            <c:idx val="1"/>
            <c:invertIfNegative val="0"/>
            <c:spPr>
              <a:solidFill>
                <a:srgbClr val="7F7F7F"/>
              </a:solidFill>
            </c:spPr>
          </c:dPt>
          <c:dPt>
            <c:idx val="8"/>
            <c:invertIfNegative val="0"/>
            <c:spPr>
              <a:solidFill>
                <a:srgbClr val="C0C0C0"/>
              </a:solidFill>
            </c:spPr>
          </c:dPt>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Sheet1!$A$2:$A$14</c:f>
              <c:strCache>
                <c:ptCount val="13"/>
                <c:pt idx="0">
                  <c:v>China 2010</c:v>
                </c:pt>
                <c:pt idx="1">
                  <c:v>China</c:v>
                </c:pt>
                <c:pt idx="2">
                  <c:v>South Korea</c:v>
                </c:pt>
                <c:pt idx="3">
                  <c:v>Japan</c:v>
                </c:pt>
                <c:pt idx="4">
                  <c:v>Italy</c:v>
                </c:pt>
                <c:pt idx="5">
                  <c:v>United States</c:v>
                </c:pt>
                <c:pt idx="6">
                  <c:v>Australia</c:v>
                </c:pt>
                <c:pt idx="7">
                  <c:v>Germany</c:v>
                </c:pt>
                <c:pt idx="8">
                  <c:v>Open economy avg</c:v>
                </c:pt>
                <c:pt idx="9">
                  <c:v>France</c:v>
                </c:pt>
                <c:pt idx="10">
                  <c:v>Spain</c:v>
                </c:pt>
                <c:pt idx="11">
                  <c:v>United Kingdom</c:v>
                </c:pt>
                <c:pt idx="12">
                  <c:v>Canada</c:v>
                </c:pt>
              </c:strCache>
            </c:strRef>
          </c:cat>
          <c:val>
            <c:numRef>
              <c:f>Sheet1!$B$2:$B$14</c:f>
              <c:numCache>
                <c:ptCount val="13"/>
                <c:pt idx="0">
                  <c:v>0.6</c:v>
                </c:pt>
                <c:pt idx="1">
                  <c:v>2.2</c:v>
                </c:pt>
                <c:pt idx="2">
                  <c:v>4.8</c:v>
                </c:pt>
                <c:pt idx="3">
                  <c:v>4.9</c:v>
                </c:pt>
                <c:pt idx="4">
                  <c:v>5.5</c:v>
                </c:pt>
                <c:pt idx="5">
                  <c:v>5.9</c:v>
                </c:pt>
                <c:pt idx="6">
                  <c:v>6.1</c:v>
                </c:pt>
                <c:pt idx="7">
                  <c:v>6.2</c:v>
                </c:pt>
                <c:pt idx="8">
                  <c:v>6.3</c:v>
                </c:pt>
                <c:pt idx="9">
                  <c:v>6.3</c:v>
                </c:pt>
                <c:pt idx="10">
                  <c:v>6.9</c:v>
                </c:pt>
                <c:pt idx="11">
                  <c:v>8</c:v>
                </c:pt>
                <c:pt idx="12">
                  <c:v>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Index points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Sheet1!$A$2:$A$17</c:f>
              <c:strCache>
                <c:ptCount val="16"/>
                <c:pt idx="0">
                  <c:v>2000</c:v>
                </c:pt>
                <c:pt idx="1">
                  <c:v>2005</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strCache>
            </c:strRef>
          </c:cat>
          <c:val>
            <c:numRef>
              <c:f>Sheet1!$B$2:$B$17</c:f>
              <c:numCache>
                <c:ptCount val="16"/>
                <c:pt idx="0">
                  <c:v>193.35</c:v>
                </c:pt>
                <c:pt idx="1">
                  <c:v>272.09</c:v>
                </c:pt>
                <c:pt idx="2">
                  <c:v>586.88</c:v>
                </c:pt>
                <c:pt idx="3">
                  <c:v>710.87</c:v>
                </c:pt>
                <c:pt idx="4">
                  <c:v>831.94</c:v>
                </c:pt>
                <c:pt idx="5">
                  <c:v>955.85</c:v>
                </c:pt>
                <c:pt idx="6">
                  <c:v>1084.35</c:v>
                </c:pt>
                <c:pt idx="7">
                  <c:v>1219.93</c:v>
                </c:pt>
                <c:pt idx="8">
                  <c:v>1353.64</c:v>
                </c:pt>
                <c:pt idx="9">
                  <c:v>1489.96</c:v>
                </c:pt>
                <c:pt idx="10">
                  <c:v>1628.26</c:v>
                </c:pt>
                <c:pt idx="11">
                  <c:v>1769.49</c:v>
                </c:pt>
                <c:pt idx="12">
                  <c:v>1918.83</c:v>
                </c:pt>
                <c:pt idx="13">
                  <c:v>3633.32</c:v>
                </c:pt>
                <c:pt idx="14">
                  <c:v>3496.38</c:v>
                </c:pt>
                <c:pt idx="15">
                  <c:v>3659.63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inward stock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Sheet1!$A$2:$A$25</c:f>
              <c:strCache>
                <c:ptCount val="2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strCache>
            </c:strRef>
          </c:cat>
          <c:val>
            <c:numRef>
              <c:f>Sheet1!$B$2:$B$25</c:f>
              <c:numCache>
                <c:ptCount val="24"/>
                <c:pt idx="0">
                  <c:v>0.0336</c:v>
                </c:pt>
                <c:pt idx="1">
                  <c:v>0.035</c:v>
                </c:pt>
                <c:pt idx="2">
                  <c:v>0.0359</c:v>
                </c:pt>
                <c:pt idx="3">
                  <c:v>0.0322</c:v>
                </c:pt>
                <c:pt idx="4">
                  <c:v>0.031</c:v>
                </c:pt>
                <c:pt idx="5">
                  <c:v>0.0317</c:v>
                </c:pt>
                <c:pt idx="6">
                  <c:v>0.0264</c:v>
                </c:pt>
                <c:pt idx="7">
                  <c:v>0.0235</c:v>
                </c:pt>
                <c:pt idx="8">
                  <c:v>0.0236</c:v>
                </c:pt>
                <c:pt idx="9">
                  <c:v>0.0184</c:v>
                </c:pt>
                <c:pt idx="10">
                  <c:v>0.0188</c:v>
                </c:pt>
                <c:pt idx="11">
                  <c:v>0.0164</c:v>
                </c:pt>
                <c:pt idx="12">
                  <c:v>0.0142</c:v>
                </c:pt>
                <c:pt idx="13">
                  <c:v>0.0129</c:v>
                </c:pt>
                <c:pt idx="14">
                  <c:v>0.0123</c:v>
                </c:pt>
                <c:pt idx="15">
                  <c:v>0.0123</c:v>
                </c:pt>
                <c:pt idx="16">
                  <c:v>0.0119</c:v>
                </c:pt>
                <c:pt idx="17">
                  <c:v>0.0111</c:v>
                </c:pt>
                <c:pt idx="18">
                  <c:v>0.01</c:v>
                </c:pt>
                <c:pt idx="19">
                  <c:v>0.0099</c:v>
                </c:pt>
                <c:pt idx="20">
                  <c:v>0.0102</c:v>
                </c:pt>
                <c:pt idx="21">
                  <c:v>0.0102</c:v>
                </c:pt>
                <c:pt idx="22">
                  <c:v>0.0105</c:v>
                </c:pt>
                <c:pt idx="23">
                  <c:v>0.0092</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00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flows as a share of GDP</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Column2</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Sheet1!$A$2:$A$25</c:f>
              <c:strCache>
                <c:ptCount val="2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strCache>
            </c:strRef>
          </c:cat>
          <c:val>
            <c:numRef>
              <c:f>Sheet1!$B$2:$B$25</c:f>
              <c:numCache>
                <c:ptCount val="24"/>
                <c:pt idx="0">
                  <c:v>0.1596</c:v>
                </c:pt>
                <c:pt idx="1">
                  <c:v>0.1517</c:v>
                </c:pt>
                <c:pt idx="2">
                  <c:v>0.1472</c:v>
                </c:pt>
                <c:pt idx="3">
                  <c:v>0.1375</c:v>
                </c:pt>
                <c:pt idx="4">
                  <c:v>0.1255</c:v>
                </c:pt>
                <c:pt idx="5">
                  <c:v>0.119</c:v>
                </c:pt>
                <c:pt idx="6">
                  <c:v>0.1063</c:v>
                </c:pt>
                <c:pt idx="7">
                  <c:v>0.0921</c:v>
                </c:pt>
                <c:pt idx="8">
                  <c:v>0.0823</c:v>
                </c:pt>
                <c:pt idx="9">
                  <c:v>0.0925</c:v>
                </c:pt>
                <c:pt idx="10">
                  <c:v>0.0964</c:v>
                </c:pt>
                <c:pt idx="11">
                  <c:v>0.0941</c:v>
                </c:pt>
                <c:pt idx="12">
                  <c:v>0.0975</c:v>
                </c:pt>
                <c:pt idx="13">
                  <c:v>0.0999</c:v>
                </c:pt>
                <c:pt idx="14">
                  <c:v>0.1035</c:v>
                </c:pt>
                <c:pt idx="15">
                  <c:v>0.1103</c:v>
                </c:pt>
                <c:pt idx="16">
                  <c:v>0.1205</c:v>
                </c:pt>
                <c:pt idx="17">
                  <c:v>0.121</c:v>
                </c:pt>
                <c:pt idx="18">
                  <c:v>0.1172</c:v>
                </c:pt>
                <c:pt idx="19">
                  <c:v>0.1239</c:v>
                </c:pt>
                <c:pt idx="20">
                  <c:v>0.1306</c:v>
                </c:pt>
                <c:pt idx="21">
                  <c:v>0.2039</c:v>
                </c:pt>
                <c:pt idx="22">
                  <c:v>0.1946</c:v>
                </c:pt>
                <c:pt idx="23">
                  <c:v>0.206</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0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stock as a share of GDP</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numRef>
              <c:f>Sheet1!$A$2:$A$25</c:f>
              <c:numCache>
                <c:formatCode>General</c:formatCode>
                <c:ptCount val="2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numCache>
            </c:numRef>
          </c:cat>
          <c:val>
            <c:numRef>
              <c:f>Sheet1!$B$2:$B$25</c:f>
              <c:numCache>
                <c:ptCount val="24"/>
                <c:pt idx="0">
                  <c:v>0.03</c:v>
                </c:pt>
                <c:pt idx="1">
                  <c:v>0.061</c:v>
                </c:pt>
                <c:pt idx="2">
                  <c:v>0.089</c:v>
                </c:pt>
                <c:pt idx="3">
                  <c:v>0.097</c:v>
                </c:pt>
                <c:pt idx="4">
                  <c:v>0.088</c:v>
                </c:pt>
                <c:pt idx="5">
                  <c:v>0.076</c:v>
                </c:pt>
                <c:pt idx="6">
                  <c:v>0.052</c:v>
                </c:pt>
                <c:pt idx="7">
                  <c:v>0.044</c:v>
                </c:pt>
                <c:pt idx="8">
                  <c:v>0.073</c:v>
                </c:pt>
                <c:pt idx="9">
                  <c:v>0.077</c:v>
                </c:pt>
                <c:pt idx="10">
                  <c:v>0.082</c:v>
                </c:pt>
                <c:pt idx="11">
                  <c:v>0.077</c:v>
                </c:pt>
                <c:pt idx="12">
                  <c:v>0.081</c:v>
                </c:pt>
                <c:pt idx="13">
                  <c:v>0.085</c:v>
                </c:pt>
                <c:pt idx="14">
                  <c:v>0.092</c:v>
                </c:pt>
                <c:pt idx="15">
                  <c:v>0.067</c:v>
                </c:pt>
                <c:pt idx="16">
                  <c:v>0.065</c:v>
                </c:pt>
                <c:pt idx="17">
                  <c:v>0.083</c:v>
                </c:pt>
                <c:pt idx="18">
                  <c:v>0.101</c:v>
                </c:pt>
                <c:pt idx="19">
                  <c:v>0.083</c:v>
                </c:pt>
                <c:pt idx="20">
                  <c:v>0.155</c:v>
                </c:pt>
                <c:pt idx="21">
                  <c:v>0.122</c:v>
                </c:pt>
                <c:pt idx="22">
                  <c:v>0.146</c:v>
                </c:pt>
                <c:pt idx="23">
                  <c:v>0.123</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China's share in global inward FDI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Hong Kong</c:v>
                </c:pt>
                <c:pt idx="1">
                  <c:v>Singapore</c:v>
                </c:pt>
                <c:pt idx="2">
                  <c:v>Virgin Islands</c:v>
                </c:pt>
                <c:pt idx="3">
                  <c:v>Netherlands</c:v>
                </c:pt>
                <c:pt idx="4">
                  <c:v>Japan</c:v>
                </c:pt>
                <c:pt idx="5">
                  <c:v>Cayman Islands</c:v>
                </c:pt>
                <c:pt idx="6">
                  <c:v>South Korea</c:v>
                </c:pt>
                <c:pt idx="7">
                  <c:v>United Kingdom</c:v>
                </c:pt>
                <c:pt idx="8">
                  <c:v>United States</c:v>
                </c:pt>
                <c:pt idx="9">
                  <c:v>United Arab Emirates</c:v>
                </c:pt>
                <c:pt idx="10">
                  <c:v>Germany</c:v>
                </c:pt>
                <c:pt idx="11">
                  <c:v>France</c:v>
                </c:pt>
                <c:pt idx="12">
                  <c:v>Samoa</c:v>
                </c:pt>
                <c:pt idx="13">
                  <c:v>Taiwan</c:v>
                </c:pt>
                <c:pt idx="14">
                  <c:v>Macao</c:v>
                </c:pt>
              </c:strCache>
            </c:strRef>
          </c:cat>
          <c:val>
            <c:numRef>
              <c:f>Sheet1!$B$2:$B$16</c:f>
              <c:numCache>
                <c:ptCount val="15"/>
                <c:pt idx="0">
                  <c:v>111.18</c:v>
                </c:pt>
                <c:pt idx="1">
                  <c:v>9.78</c:v>
                </c:pt>
                <c:pt idx="2">
                  <c:v>6.86</c:v>
                </c:pt>
                <c:pt idx="3">
                  <c:v>5.36</c:v>
                </c:pt>
                <c:pt idx="4">
                  <c:v>3.89</c:v>
                </c:pt>
                <c:pt idx="5">
                  <c:v>3.52</c:v>
                </c:pt>
                <c:pt idx="6">
                  <c:v>3.51</c:v>
                </c:pt>
                <c:pt idx="7">
                  <c:v>3.41</c:v>
                </c:pt>
                <c:pt idx="8">
                  <c:v>3.36</c:v>
                </c:pt>
                <c:pt idx="9">
                  <c:v>2.2</c:v>
                </c:pt>
                <c:pt idx="10">
                  <c:v>1.92</c:v>
                </c:pt>
                <c:pt idx="11">
                  <c:v>1.34</c:v>
                </c:pt>
                <c:pt idx="12">
                  <c:v>0.86</c:v>
                </c:pt>
                <c:pt idx="13">
                  <c:v>0.73</c:v>
                </c:pt>
                <c:pt idx="14">
                  <c:v>0.66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Hong Kong</c:v>
                </c:pt>
                <c:pt idx="1">
                  <c:v>Virgin Islands</c:v>
                </c:pt>
                <c:pt idx="2">
                  <c:v>Singapore</c:v>
                </c:pt>
                <c:pt idx="3">
                  <c:v>Japan</c:v>
                </c:pt>
                <c:pt idx="4">
                  <c:v>South Korea</c:v>
                </c:pt>
                <c:pt idx="5">
                  <c:v>United States</c:v>
                </c:pt>
                <c:pt idx="6">
                  <c:v>Taiwan</c:v>
                </c:pt>
                <c:pt idx="7">
                  <c:v>Cayman Islands</c:v>
                </c:pt>
                <c:pt idx="8">
                  <c:v>Germany</c:v>
                </c:pt>
                <c:pt idx="9">
                  <c:v>Netherlands</c:v>
                </c:pt>
                <c:pt idx="10">
                  <c:v>Samoa</c:v>
                </c:pt>
                <c:pt idx="11">
                  <c:v>United Kingdom</c:v>
                </c:pt>
                <c:pt idx="12">
                  <c:v>Macao</c:v>
                </c:pt>
                <c:pt idx="13">
                  <c:v>France</c:v>
                </c:pt>
                <c:pt idx="14">
                  <c:v>Mauritius</c:v>
                </c:pt>
              </c:strCache>
            </c:strRef>
          </c:cat>
          <c:val>
            <c:numRef>
              <c:f>Sheet1!$B$2:$B$16</c:f>
              <c:numCache>
                <c:ptCount val="15"/>
                <c:pt idx="0">
                  <c:v>0.592</c:v>
                </c:pt>
                <c:pt idx="1">
                  <c:v>0.068</c:v>
                </c:pt>
                <c:pt idx="2">
                  <c:v>0.05</c:v>
                </c:pt>
                <c:pt idx="3">
                  <c:v>0.046</c:v>
                </c:pt>
                <c:pt idx="4">
                  <c:v>0.035</c:v>
                </c:pt>
                <c:pt idx="5">
                  <c:v>0.035</c:v>
                </c:pt>
                <c:pt idx="6">
                  <c:v>0.026</c:v>
                </c:pt>
                <c:pt idx="7">
                  <c:v>0.019</c:v>
                </c:pt>
                <c:pt idx="8">
                  <c:v>0.015</c:v>
                </c:pt>
                <c:pt idx="9">
                  <c:v>0.012</c:v>
                </c:pt>
                <c:pt idx="10">
                  <c:v>0.012</c:v>
                </c:pt>
                <c:pt idx="11">
                  <c:v>0.011</c:v>
                </c:pt>
                <c:pt idx="12">
                  <c:v>0.008</c:v>
                </c:pt>
                <c:pt idx="13">
                  <c:v>0.008</c:v>
                </c:pt>
                <c:pt idx="14">
                  <c:v>0.006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China</c:v>
                </c:pt>
                <c:pt idx="1">
                  <c:v>Hong Kong</c:v>
                </c:pt>
                <c:pt idx="2">
                  <c:v>United States</c:v>
                </c:pt>
                <c:pt idx="3">
                  <c:v>Japan</c:v>
                </c:pt>
                <c:pt idx="4">
                  <c:v>United Kingdom</c:v>
                </c:pt>
                <c:pt idx="5">
                  <c:v>Germany</c:v>
                </c:pt>
                <c:pt idx="6">
                  <c:v>South Korea</c:v>
                </c:pt>
                <c:pt idx="7">
                  <c:v>France</c:v>
                </c:pt>
                <c:pt idx="8">
                  <c:v>Netherlands</c:v>
                </c:pt>
                <c:pt idx="9">
                  <c:v>Switzerland</c:v>
                </c:pt>
                <c:pt idx="10">
                  <c:v>Ireland</c:v>
                </c:pt>
                <c:pt idx="11">
                  <c:v>Canada</c:v>
                </c:pt>
                <c:pt idx="12">
                  <c:v>Taiwan</c:v>
                </c:pt>
                <c:pt idx="13">
                  <c:v>Singapore</c:v>
                </c:pt>
                <c:pt idx="14">
                  <c:v>Australia</c:v>
                </c:pt>
              </c:strCache>
            </c:strRef>
          </c:cat>
          <c:val>
            <c:numRef>
              <c:f>Sheet1!$B$2:$B$16</c:f>
              <c:numCache>
                <c:ptCount val="15"/>
                <c:pt idx="0">
                  <c:v>0.121</c:v>
                </c:pt>
                <c:pt idx="1">
                  <c:v>0.104</c:v>
                </c:pt>
                <c:pt idx="2">
                  <c:v>0.104</c:v>
                </c:pt>
                <c:pt idx="3">
                  <c:v>0.076</c:v>
                </c:pt>
                <c:pt idx="4">
                  <c:v>0.061</c:v>
                </c:pt>
                <c:pt idx="5">
                  <c:v>0.044</c:v>
                </c:pt>
                <c:pt idx="6">
                  <c:v>0.025</c:v>
                </c:pt>
                <c:pt idx="7">
                  <c:v>0.022</c:v>
                </c:pt>
                <c:pt idx="8">
                  <c:v>0.022</c:v>
                </c:pt>
                <c:pt idx="9">
                  <c:v>0.022</c:v>
                </c:pt>
                <c:pt idx="10">
                  <c:v>0.019</c:v>
                </c:pt>
                <c:pt idx="11">
                  <c:v>0.019</c:v>
                </c:pt>
                <c:pt idx="12">
                  <c:v>0.015</c:v>
                </c:pt>
                <c:pt idx="13">
                  <c:v>0.012</c:v>
                </c:pt>
                <c:pt idx="14">
                  <c:v>0.011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Pt>
            <c:idx val="10"/>
            <c:invertIfNegative val="0"/>
            <c:spPr>
              <a:solidFill>
                <a:srgbClr val="C0C0C0"/>
              </a:solidFill>
            </c:spPr>
          </c:dPt>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Mainland China</c:v>
                </c:pt>
                <c:pt idx="1">
                  <c:v>British Virgin Islands</c:v>
                </c:pt>
                <c:pt idx="2">
                  <c:v>United Kingdom</c:v>
                </c:pt>
                <c:pt idx="3">
                  <c:v>Cayman Islands</c:v>
                </c:pt>
                <c:pt idx="4">
                  <c:v>Bermuda</c:v>
                </c:pt>
                <c:pt idx="5">
                  <c:v>United States</c:v>
                </c:pt>
                <c:pt idx="6">
                  <c:v>Singapore</c:v>
                </c:pt>
                <c:pt idx="7">
                  <c:v>Taiwan</c:v>
                </c:pt>
                <c:pt idx="8">
                  <c:v>Japan</c:v>
                </c:pt>
                <c:pt idx="9">
                  <c:v>Canada</c:v>
                </c:pt>
                <c:pt idx="10">
                  <c:v>Others</c:v>
                </c:pt>
              </c:strCache>
            </c:strRef>
          </c:cat>
          <c:val>
            <c:numRef>
              <c:f>Sheet1!$B$2:$B$12</c:f>
              <c:numCache>
                <c:ptCount val="11"/>
                <c:pt idx="0">
                  <c:v>315.8</c:v>
                </c:pt>
                <c:pt idx="1">
                  <c:v>189.8</c:v>
                </c:pt>
                <c:pt idx="2">
                  <c:v>81.3</c:v>
                </c:pt>
                <c:pt idx="3">
                  <c:v>63.4</c:v>
                </c:pt>
                <c:pt idx="4">
                  <c:v>55.9</c:v>
                </c:pt>
                <c:pt idx="5">
                  <c:v>46.3</c:v>
                </c:pt>
                <c:pt idx="6">
                  <c:v>32.9</c:v>
                </c:pt>
                <c:pt idx="7">
                  <c:v>9.1</c:v>
                </c:pt>
                <c:pt idx="8">
                  <c:v>7.8</c:v>
                </c:pt>
                <c:pt idx="9">
                  <c:v>1.9</c:v>
                </c:pt>
                <c:pt idx="10">
                  <c:v>54.8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Pt>
            <c:idx val="10"/>
            <c:invertIfNegative val="0"/>
            <c:spPr>
              <a:solidFill>
                <a:srgbClr val="C0C0C0"/>
              </a:solidFill>
            </c:spPr>
          </c:dPt>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British Virgin Islands</c:v>
                </c:pt>
                <c:pt idx="1">
                  <c:v>Mainland China</c:v>
                </c:pt>
                <c:pt idx="2">
                  <c:v>United Kingdom</c:v>
                </c:pt>
                <c:pt idx="3">
                  <c:v>Cayman Islands</c:v>
                </c:pt>
                <c:pt idx="4">
                  <c:v>Bermuda</c:v>
                </c:pt>
                <c:pt idx="5">
                  <c:v>United States</c:v>
                </c:pt>
                <c:pt idx="6">
                  <c:v>Singapore</c:v>
                </c:pt>
                <c:pt idx="7">
                  <c:v>Canada</c:v>
                </c:pt>
                <c:pt idx="8">
                  <c:v>Japan</c:v>
                </c:pt>
                <c:pt idx="9">
                  <c:v>Taiwan</c:v>
                </c:pt>
                <c:pt idx="10">
                  <c:v>Others</c:v>
                </c:pt>
              </c:strCache>
            </c:strRef>
          </c:cat>
          <c:val>
            <c:numRef>
              <c:f>Sheet1!$B$2:$B$12</c:f>
              <c:numCache>
                <c:ptCount val="11"/>
                <c:pt idx="0">
                  <c:v>4848.3</c:v>
                </c:pt>
                <c:pt idx="1">
                  <c:v>4705.1</c:v>
                </c:pt>
                <c:pt idx="2">
                  <c:v>1569.8</c:v>
                </c:pt>
                <c:pt idx="3">
                  <c:v>1559.9</c:v>
                </c:pt>
                <c:pt idx="4">
                  <c:v>695.4</c:v>
                </c:pt>
                <c:pt idx="5">
                  <c:v>351.4</c:v>
                </c:pt>
                <c:pt idx="6">
                  <c:v>349.1</c:v>
                </c:pt>
                <c:pt idx="7">
                  <c:v>256.3</c:v>
                </c:pt>
                <c:pt idx="8">
                  <c:v>243.4</c:v>
                </c:pt>
                <c:pt idx="9">
                  <c:v>183.2</c:v>
                </c:pt>
                <c:pt idx="10">
                  <c:v>917.8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73.4</c:v>
                </c:pt>
                <c:pt idx="1">
                  <c:v>81.27</c:v>
                </c:pt>
                <c:pt idx="2">
                  <c:v>86.39</c:v>
                </c:pt>
                <c:pt idx="3">
                  <c:v>81.47</c:v>
                </c:pt>
                <c:pt idx="4">
                  <c:v>94.51</c:v>
                </c:pt>
                <c:pt idx="5">
                  <c:v>89.92</c:v>
                </c:pt>
                <c:pt idx="6">
                  <c:v>96.3</c:v>
                </c:pt>
                <c:pt idx="7">
                  <c:v>105.79</c:v>
                </c:pt>
                <c:pt idx="8">
                  <c:v>131.76</c:v>
                </c:pt>
                <c:pt idx="9">
                  <c:v>137.24</c:v>
                </c:pt>
                <c:pt idx="10">
                  <c:v>111.18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Used FDI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United States</c:v>
                </c:pt>
                <c:pt idx="1">
                  <c:v>Canada</c:v>
                </c:pt>
                <c:pt idx="2">
                  <c:v>China (incl. Hong Kong)</c:v>
                </c:pt>
                <c:pt idx="3">
                  <c:v>United Kingdom</c:v>
                </c:pt>
                <c:pt idx="4">
                  <c:v>Germany</c:v>
                </c:pt>
                <c:pt idx="5">
                  <c:v>France</c:v>
                </c:pt>
                <c:pt idx="6">
                  <c:v>Japan</c:v>
                </c:pt>
                <c:pt idx="7">
                  <c:v>United Arab Emirates</c:v>
                </c:pt>
                <c:pt idx="8">
                  <c:v>Spain</c:v>
                </c:pt>
                <c:pt idx="9">
                  <c:v>Australia</c:v>
                </c:pt>
                <c:pt idx="10">
                  <c:v>Italy</c:v>
                </c:pt>
                <c:pt idx="11">
                  <c:v>Singapore</c:v>
                </c:pt>
                <c:pt idx="12">
                  <c:v>Switzerland</c:v>
                </c:pt>
                <c:pt idx="13">
                  <c:v>Saudi Arabia</c:v>
                </c:pt>
                <c:pt idx="14">
                  <c:v>Sweden</c:v>
                </c:pt>
              </c:strCache>
            </c:strRef>
          </c:cat>
          <c:val>
            <c:numRef>
              <c:f>Sheet1!$B$2:$B$16</c:f>
              <c:numCache>
                <c:ptCount val="15"/>
                <c:pt idx="0">
                  <c:v>2.34</c:v>
                </c:pt>
                <c:pt idx="1">
                  <c:v>2.24</c:v>
                </c:pt>
                <c:pt idx="2">
                  <c:v>2.21</c:v>
                </c:pt>
                <c:pt idx="3">
                  <c:v>2.2</c:v>
                </c:pt>
                <c:pt idx="4">
                  <c:v>2.2</c:v>
                </c:pt>
                <c:pt idx="5">
                  <c:v>2.13</c:v>
                </c:pt>
                <c:pt idx="6">
                  <c:v>2.13</c:v>
                </c:pt>
                <c:pt idx="7">
                  <c:v>2.11</c:v>
                </c:pt>
                <c:pt idx="8">
                  <c:v>2.1</c:v>
                </c:pt>
                <c:pt idx="9">
                  <c:v>2.09</c:v>
                </c:pt>
                <c:pt idx="10">
                  <c:v>2.07</c:v>
                </c:pt>
                <c:pt idx="11">
                  <c:v>2.05</c:v>
                </c:pt>
                <c:pt idx="12">
                  <c:v>2.01</c:v>
                </c:pt>
                <c:pt idx="13">
                  <c:v>1.98</c:v>
                </c:pt>
                <c:pt idx="14">
                  <c:v>1.96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6.89</c:v>
                </c:pt>
                <c:pt idx="1">
                  <c:v>6.69</c:v>
                </c:pt>
                <c:pt idx="2">
                  <c:v>6.9</c:v>
                </c:pt>
                <c:pt idx="3">
                  <c:v>9.43</c:v>
                </c:pt>
                <c:pt idx="4">
                  <c:v>8.84</c:v>
                </c:pt>
                <c:pt idx="5">
                  <c:v>11.19</c:v>
                </c:pt>
                <c:pt idx="6">
                  <c:v>8.07</c:v>
                </c:pt>
                <c:pt idx="7">
                  <c:v>7.47</c:v>
                </c:pt>
                <c:pt idx="8">
                  <c:v>7.12</c:v>
                </c:pt>
                <c:pt idx="9">
                  <c:v>11.98</c:v>
                </c:pt>
                <c:pt idx="10">
                  <c:v>14.51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Used FDI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2.82</c:v>
                </c:pt>
                <c:pt idx="1">
                  <c:v>2.37</c:v>
                </c:pt>
                <c:pt idx="2">
                  <c:v>2.09</c:v>
                </c:pt>
                <c:pt idx="3">
                  <c:v>2.39</c:v>
                </c:pt>
                <c:pt idx="4">
                  <c:v>2.65</c:v>
                </c:pt>
                <c:pt idx="5">
                  <c:v>2.69</c:v>
                </c:pt>
                <c:pt idx="6">
                  <c:v>2.69</c:v>
                </c:pt>
                <c:pt idx="7">
                  <c:v>2.3</c:v>
                </c:pt>
                <c:pt idx="8">
                  <c:v>2.47</c:v>
                </c:pt>
                <c:pt idx="9">
                  <c:v>2.21</c:v>
                </c:pt>
                <c:pt idx="10">
                  <c:v>3.36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Used FDI in billion U.S. dollars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87.53</c:v>
                </c:pt>
                <c:pt idx="1">
                  <c:v>82.67</c:v>
                </c:pt>
                <c:pt idx="2">
                  <c:v>60.82</c:v>
                </c:pt>
                <c:pt idx="3">
                  <c:v>66.19</c:v>
                </c:pt>
                <c:pt idx="4">
                  <c:v>54.22</c:v>
                </c:pt>
                <c:pt idx="5">
                  <c:v>123.34</c:v>
                </c:pt>
                <c:pt idx="6">
                  <c:v>53.65</c:v>
                </c:pt>
                <c:pt idx="7">
                  <c:v>38.25</c:v>
                </c:pt>
                <c:pt idx="8">
                  <c:v>35.81</c:v>
                </c:pt>
                <c:pt idx="9">
                  <c:v>21.86</c:v>
                </c:pt>
                <c:pt idx="10">
                  <c:v>37.54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Value of projects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1257</c:v>
                </c:pt>
                <c:pt idx="1">
                  <c:v>1090</c:v>
                </c:pt>
                <c:pt idx="2">
                  <c:v>880</c:v>
                </c:pt>
                <c:pt idx="3">
                  <c:v>806</c:v>
                </c:pt>
                <c:pt idx="4">
                  <c:v>773</c:v>
                </c:pt>
                <c:pt idx="5">
                  <c:v>914</c:v>
                </c:pt>
                <c:pt idx="6">
                  <c:v>857</c:v>
                </c:pt>
                <c:pt idx="7">
                  <c:v>445</c:v>
                </c:pt>
                <c:pt idx="8">
                  <c:v>514</c:v>
                </c:pt>
                <c:pt idx="9">
                  <c:v>387</c:v>
                </c:pt>
                <c:pt idx="10">
                  <c:v>472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projects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31.07</c:v>
                </c:pt>
                <c:pt idx="1">
                  <c:v>56.77</c:v>
                </c:pt>
                <c:pt idx="2">
                  <c:v>12.44</c:v>
                </c:pt>
                <c:pt idx="3">
                  <c:v>11.06</c:v>
                </c:pt>
                <c:pt idx="4">
                  <c:v>8.25</c:v>
                </c:pt>
                <c:pt idx="5">
                  <c:v>7.65</c:v>
                </c:pt>
                <c:pt idx="6">
                  <c:v>9.76</c:v>
                </c:pt>
                <c:pt idx="7">
                  <c:v>19.22</c:v>
                </c:pt>
                <c:pt idx="8">
                  <c:v>4.39</c:v>
                </c:pt>
                <c:pt idx="9">
                  <c:v>15.13</c:v>
                </c:pt>
                <c:pt idx="10">
                  <c:v>21.38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Value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138</c:v>
                </c:pt>
                <c:pt idx="1">
                  <c:v>192</c:v>
                </c:pt>
                <c:pt idx="2">
                  <c:v>144</c:v>
                </c:pt>
                <c:pt idx="3">
                  <c:v>124</c:v>
                </c:pt>
                <c:pt idx="4">
                  <c:v>112</c:v>
                </c:pt>
                <c:pt idx="5">
                  <c:v>100</c:v>
                </c:pt>
                <c:pt idx="6">
                  <c:v>115</c:v>
                </c:pt>
                <c:pt idx="7">
                  <c:v>84</c:v>
                </c:pt>
                <c:pt idx="8">
                  <c:v>77</c:v>
                </c:pt>
                <c:pt idx="9">
                  <c:v>53</c:v>
                </c:pt>
                <c:pt idx="10">
                  <c:v>36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M&amp;A deals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Primary sector</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0.013</c:v>
                </c:pt>
                <c:pt idx="1">
                  <c:v>0.01</c:v>
                </c:pt>
                <c:pt idx="2">
                  <c:v>0.008</c:v>
                </c:pt>
                <c:pt idx="3">
                  <c:v>0.012</c:v>
                </c:pt>
                <c:pt idx="4">
                  <c:v>0.006</c:v>
                </c:pt>
                <c:pt idx="5">
                  <c:v>0.005</c:v>
                </c:pt>
                <c:pt idx="6">
                  <c:v>0.003</c:v>
                </c:pt>
                <c:pt idx="7">
                  <c:v>0.003</c:v>
                </c:pt>
                <c:pt idx="8">
                  <c:v>0.003</c:v>
                </c:pt>
                <c:pt idx="9">
                  <c:v>0.003</c:v>
                </c:pt>
                <c:pt idx="10">
                  <c:v>0.004</c:v>
                </c:pt>
              </c:numCache>
            </c:numRef>
          </c:val>
        </c:ser>
        <c:ser>
          <c:idx val="1"/>
          <c:order val="1"/>
          <c:tx>
            <c:strRef>
              <c:f>Sheet1!$C$1</c:f>
              <c:strCache>
                <c:ptCount val="1"/>
                <c:pt idx="0">
                  <c:v>Secondary sector</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Sheet1!$C$2:$C$12</c:f>
              <c:numCache>
                <c:ptCount val="11"/>
                <c:pt idx="0">
                  <c:v>0.4</c:v>
                </c:pt>
                <c:pt idx="1">
                  <c:v>0.342</c:v>
                </c:pt>
                <c:pt idx="2">
                  <c:v>0.322</c:v>
                </c:pt>
                <c:pt idx="3">
                  <c:v>0.301</c:v>
                </c:pt>
                <c:pt idx="4">
                  <c:v>0.3</c:v>
                </c:pt>
                <c:pt idx="5">
                  <c:v>0.349</c:v>
                </c:pt>
                <c:pt idx="6">
                  <c:v>0.299</c:v>
                </c:pt>
                <c:pt idx="7">
                  <c:v>0.245</c:v>
                </c:pt>
                <c:pt idx="8">
                  <c:v>0.234</c:v>
                </c:pt>
                <c:pt idx="9">
                  <c:v>0.302</c:v>
                </c:pt>
                <c:pt idx="10">
                  <c:v>0.352</c:v>
                </c:pt>
              </c:numCache>
            </c:numRef>
          </c:val>
        </c:ser>
        <c:ser>
          <c:idx val="2"/>
          <c:order val="2"/>
          <c:tx>
            <c:strRef>
              <c:f>Sheet1!$D$1</c:f>
              <c:strCache>
                <c:ptCount val="1"/>
                <c:pt idx="0">
                  <c:v>Tertiary sector</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Sheet1!$D$2:$D$12</c:f>
              <c:numCache>
                <c:ptCount val="11"/>
                <c:pt idx="0">
                  <c:v>0.587</c:v>
                </c:pt>
                <c:pt idx="1">
                  <c:v>0.648</c:v>
                </c:pt>
                <c:pt idx="2">
                  <c:v>0.67</c:v>
                </c:pt>
                <c:pt idx="3">
                  <c:v>0.686</c:v>
                </c:pt>
                <c:pt idx="4">
                  <c:v>0.694</c:v>
                </c:pt>
                <c:pt idx="5">
                  <c:v>0.646</c:v>
                </c:pt>
                <c:pt idx="6">
                  <c:v>0.698</c:v>
                </c:pt>
                <c:pt idx="7">
                  <c:v>0.752</c:v>
                </c:pt>
                <c:pt idx="8">
                  <c:v>0.763</c:v>
                </c:pt>
                <c:pt idx="9">
                  <c:v>0.696</c:v>
                </c:pt>
                <c:pt idx="10">
                  <c:v>0.644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used FDI</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Manufacturing</c:v>
                </c:pt>
                <c:pt idx="1">
                  <c:v>Scientific research and technical services</c:v>
                </c:pt>
                <c:pt idx="2">
                  <c:v>Leasing and business services</c:v>
                </c:pt>
                <c:pt idx="3">
                  <c:v>Information transmission, software, and information technology</c:v>
                </c:pt>
                <c:pt idx="4">
                  <c:v>Real estate</c:v>
                </c:pt>
                <c:pt idx="5">
                  <c:v>Wholesale and retail trade</c:v>
                </c:pt>
                <c:pt idx="6">
                  <c:v>Financial intermediation</c:v>
                </c:pt>
                <c:pt idx="7">
                  <c:v>Mining</c:v>
                </c:pt>
                <c:pt idx="8">
                  <c:v>Production and supply of electricity, heat, gas, and water</c:v>
                </c:pt>
                <c:pt idx="9">
                  <c:v>Construction</c:v>
                </c:pt>
                <c:pt idx="10">
                  <c:v>Transport, storage, post, and telecommunication services</c:v>
                </c:pt>
                <c:pt idx="11">
                  <c:v>Agriculture, forestry, animal husbandry, and fishing</c:v>
                </c:pt>
                <c:pt idx="12">
                  <c:v>Management of water conservancy, environment, and public facilities</c:v>
                </c:pt>
                <c:pt idx="13">
                  <c:v>Services to households, repair and other residential services</c:v>
                </c:pt>
                <c:pt idx="14">
                  <c:v>Culture, sports, and entertainment</c:v>
                </c:pt>
              </c:strCache>
            </c:strRef>
          </c:cat>
          <c:val>
            <c:numRef>
              <c:f>Sheet1!$B$2:$B$16</c:f>
              <c:numCache>
                <c:ptCount val="15"/>
                <c:pt idx="0">
                  <c:v>45.53</c:v>
                </c:pt>
                <c:pt idx="1">
                  <c:v>29.38</c:v>
                </c:pt>
                <c:pt idx="2">
                  <c:v>26.38</c:v>
                </c:pt>
                <c:pt idx="3">
                  <c:v>16.43</c:v>
                </c:pt>
                <c:pt idx="4">
                  <c:v>11.73</c:v>
                </c:pt>
                <c:pt idx="5">
                  <c:v>9.89</c:v>
                </c:pt>
                <c:pt idx="6">
                  <c:v>6.76</c:v>
                </c:pt>
                <c:pt idx="7">
                  <c:v>5.14</c:v>
                </c:pt>
                <c:pt idx="8">
                  <c:v>4.54</c:v>
                </c:pt>
                <c:pt idx="9">
                  <c:v>2.37</c:v>
                </c:pt>
                <c:pt idx="10">
                  <c:v>2.14</c:v>
                </c:pt>
                <c:pt idx="11">
                  <c:v>0.72</c:v>
                </c:pt>
                <c:pt idx="12">
                  <c:v>0.53</c:v>
                </c:pt>
                <c:pt idx="13">
                  <c:v>0.49</c:v>
                </c:pt>
                <c:pt idx="14">
                  <c:v>0.44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Pt>
            <c:idx val="0"/>
            <c:invertIfNegative val="0"/>
            <c:spPr>
              <a:solidFill>
                <a:srgbClr val="C0C0C0"/>
              </a:solidFill>
            </c:spPr>
          </c:dPt>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Total</c:v>
                </c:pt>
                <c:pt idx="1">
                  <c:v>Wholesales and retail trade</c:v>
                </c:pt>
                <c:pt idx="2">
                  <c:v>Leasing and business services</c:v>
                </c:pt>
                <c:pt idx="3">
                  <c:v>Scientific research and technical services</c:v>
                </c:pt>
                <c:pt idx="4">
                  <c:v>Information transmission, computer services, software</c:v>
                </c:pt>
                <c:pt idx="5">
                  <c:v>Manufacturing</c:v>
                </c:pt>
                <c:pt idx="6">
                  <c:v>Culture, sports, and entertainment</c:v>
                </c:pt>
                <c:pt idx="7">
                  <c:v>Hotels and catering</c:v>
                </c:pt>
                <c:pt idx="8">
                  <c:v>Transport, storage, post and telecommunication services</c:v>
                </c:pt>
                <c:pt idx="9">
                  <c:v>Services to households and other services</c:v>
                </c:pt>
                <c:pt idx="10">
                  <c:v>Construction</c:v>
                </c:pt>
                <c:pt idx="11">
                  <c:v>Real estate</c:v>
                </c:pt>
                <c:pt idx="12">
                  <c:v>Production and supply of electricity, gas and water</c:v>
                </c:pt>
                <c:pt idx="13">
                  <c:v>Agriculture, forestry, animal husbandry, fishing</c:v>
                </c:pt>
                <c:pt idx="14">
                  <c:v>Financial intermediation</c:v>
                </c:pt>
              </c:strCache>
            </c:strRef>
          </c:cat>
          <c:val>
            <c:numRef>
              <c:f>Sheet1!$B$2:$B$16</c:f>
              <c:numCache>
                <c:ptCount val="15"/>
                <c:pt idx="0">
                  <c:v>53766</c:v>
                </c:pt>
                <c:pt idx="1">
                  <c:v>18010</c:v>
                </c:pt>
                <c:pt idx="2">
                  <c:v>10673</c:v>
                </c:pt>
                <c:pt idx="3">
                  <c:v>9519</c:v>
                </c:pt>
                <c:pt idx="4">
                  <c:v>3764</c:v>
                </c:pt>
                <c:pt idx="5">
                  <c:v>3624</c:v>
                </c:pt>
                <c:pt idx="6">
                  <c:v>2223</c:v>
                </c:pt>
                <c:pt idx="7">
                  <c:v>1211</c:v>
                </c:pt>
                <c:pt idx="8">
                  <c:v>867</c:v>
                </c:pt>
                <c:pt idx="9">
                  <c:v>726</c:v>
                </c:pt>
                <c:pt idx="10">
                  <c:v>685</c:v>
                </c:pt>
                <c:pt idx="11">
                  <c:v>684</c:v>
                </c:pt>
                <c:pt idx="12">
                  <c:v>568</c:v>
                </c:pt>
                <c:pt idx="13">
                  <c:v>418</c:v>
                </c:pt>
                <c:pt idx="14">
                  <c:v>387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Import share</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Sheet1!$A$2:$A$39</c:f>
              <c:numCache>
                <c:formatCode>General</c:formatCode>
                <c:ptCount val="38"/>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pt idx="36">
                  <c:v>2022</c:v>
                </c:pt>
                <c:pt idx="37">
                  <c:v>2023</c:v>
                </c:pt>
              </c:numCache>
            </c:numRef>
          </c:cat>
          <c:val>
            <c:numRef>
              <c:f>Sheet1!$B$2:$B$39</c:f>
              <c:numCache>
                <c:ptCount val="38"/>
                <c:pt idx="0">
                  <c:v>0.056</c:v>
                </c:pt>
                <c:pt idx="1">
                  <c:v>0.079</c:v>
                </c:pt>
                <c:pt idx="2">
                  <c:v>0.107</c:v>
                </c:pt>
                <c:pt idx="3">
                  <c:v>0.149</c:v>
                </c:pt>
                <c:pt idx="4">
                  <c:v>0.231</c:v>
                </c:pt>
                <c:pt idx="5">
                  <c:v>0.265</c:v>
                </c:pt>
                <c:pt idx="6">
                  <c:v>0.328</c:v>
                </c:pt>
                <c:pt idx="7">
                  <c:v>0.402</c:v>
                </c:pt>
                <c:pt idx="8">
                  <c:v>0.458</c:v>
                </c:pt>
                <c:pt idx="9">
                  <c:v>0.476</c:v>
                </c:pt>
                <c:pt idx="10">
                  <c:v>0.545</c:v>
                </c:pt>
                <c:pt idx="11">
                  <c:v>0.546</c:v>
                </c:pt>
                <c:pt idx="12">
                  <c:v>0.547</c:v>
                </c:pt>
                <c:pt idx="13">
                  <c:v>0.518</c:v>
                </c:pt>
                <c:pt idx="14">
                  <c:v>0.521</c:v>
                </c:pt>
                <c:pt idx="15">
                  <c:v>0.517</c:v>
                </c:pt>
                <c:pt idx="16">
                  <c:v>0.543</c:v>
                </c:pt>
                <c:pt idx="17">
                  <c:v>0.562</c:v>
                </c:pt>
                <c:pt idx="18">
                  <c:v>0.578</c:v>
                </c:pt>
                <c:pt idx="19">
                  <c:v>0.587</c:v>
                </c:pt>
                <c:pt idx="20">
                  <c:v>0.597</c:v>
                </c:pt>
                <c:pt idx="21">
                  <c:v>0.585</c:v>
                </c:pt>
                <c:pt idx="22">
                  <c:v>0.547</c:v>
                </c:pt>
                <c:pt idx="23">
                  <c:v>0.542</c:v>
                </c:pt>
                <c:pt idx="24">
                  <c:v>0.529</c:v>
                </c:pt>
                <c:pt idx="25">
                  <c:v>0.496</c:v>
                </c:pt>
                <c:pt idx="26">
                  <c:v>0.479</c:v>
                </c:pt>
                <c:pt idx="27">
                  <c:v>0.449</c:v>
                </c:pt>
                <c:pt idx="28">
                  <c:v>0.464</c:v>
                </c:pt>
                <c:pt idx="29">
                  <c:v>0.494</c:v>
                </c:pt>
                <c:pt idx="30">
                  <c:v>0.485</c:v>
                </c:pt>
                <c:pt idx="31">
                  <c:v>0.467</c:v>
                </c:pt>
                <c:pt idx="32">
                  <c:v>0.436</c:v>
                </c:pt>
                <c:pt idx="33">
                  <c:v>0.413</c:v>
                </c:pt>
                <c:pt idx="34">
                  <c:v>0.419</c:v>
                </c:pt>
                <c:pt idx="35">
                  <c:v>0.38</c:v>
                </c:pt>
                <c:pt idx="36">
                  <c:v>0.352</c:v>
                </c:pt>
                <c:pt idx="37">
                  <c:v>0.324</c:v>
                </c:pt>
              </c:numCache>
            </c:numRef>
          </c:val>
          <c:smooth val="0"/>
        </c:ser>
        <c:ser>
          <c:idx val="1"/>
          <c:order val="1"/>
          <c:tx>
            <c:strRef>
              <c:f>Sheet1!$C$1</c:f>
              <c:strCache>
                <c:ptCount val="1"/>
                <c:pt idx="0">
                  <c:v>Export share</c:v>
                </c:pt>
              </c:strCache>
            </c:strRef>
          </c:tx>
          <c:spPr>
            <a:ln>
              <a:solidFill>
                <a:srgbClr val="0F283E"/>
              </a:solidFill>
            </a:ln>
          </c:spPr>
          <c:marker>
            <c:symbol val="circle"/>
            <c:spPr>
              <a:solidFill>
                <a:srgbClr val="0F283E"/>
              </a:solidFill>
              <a:ln>
                <a:solidFill>
                  <a:srgbClr val="0F283E"/>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Sheet1!$A$2:$A$39</c:f>
              <c:numCache>
                <c:formatCode>General</c:formatCode>
                <c:ptCount val="38"/>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pt idx="25">
                  <c:v>2011</c:v>
                </c:pt>
                <c:pt idx="26">
                  <c:v>2012</c:v>
                </c:pt>
                <c:pt idx="27">
                  <c:v>2013</c:v>
                </c:pt>
                <c:pt idx="28">
                  <c:v>2014</c:v>
                </c:pt>
                <c:pt idx="29">
                  <c:v>2015</c:v>
                </c:pt>
                <c:pt idx="30">
                  <c:v>2016</c:v>
                </c:pt>
                <c:pt idx="31">
                  <c:v>2017</c:v>
                </c:pt>
                <c:pt idx="32">
                  <c:v>2018</c:v>
                </c:pt>
                <c:pt idx="33">
                  <c:v>2019</c:v>
                </c:pt>
                <c:pt idx="34">
                  <c:v>2020</c:v>
                </c:pt>
                <c:pt idx="35">
                  <c:v>2021</c:v>
                </c:pt>
                <c:pt idx="36">
                  <c:v>2022</c:v>
                </c:pt>
                <c:pt idx="37">
                  <c:v>2023</c:v>
                </c:pt>
              </c:numCache>
            </c:numRef>
          </c:cat>
          <c:val>
            <c:numRef>
              <c:f>Sheet1!$C$2:$C$39</c:f>
              <c:numCache>
                <c:ptCount val="38"/>
                <c:pt idx="0">
                  <c:v>0.019</c:v>
                </c:pt>
                <c:pt idx="1">
                  <c:v>0.03</c:v>
                </c:pt>
                <c:pt idx="2">
                  <c:v>0.053</c:v>
                </c:pt>
                <c:pt idx="3">
                  <c:v>0.093</c:v>
                </c:pt>
                <c:pt idx="4">
                  <c:v>0.126</c:v>
                </c:pt>
                <c:pt idx="5">
                  <c:v>0.167</c:v>
                </c:pt>
                <c:pt idx="6">
                  <c:v>0.205</c:v>
                </c:pt>
                <c:pt idx="7">
                  <c:v>0.275</c:v>
                </c:pt>
                <c:pt idx="8">
                  <c:v>0.287</c:v>
                </c:pt>
                <c:pt idx="9">
                  <c:v>0.315</c:v>
                </c:pt>
                <c:pt idx="10">
                  <c:v>0.407</c:v>
                </c:pt>
                <c:pt idx="11">
                  <c:v>0.41</c:v>
                </c:pt>
                <c:pt idx="12">
                  <c:v>0.441</c:v>
                </c:pt>
                <c:pt idx="13">
                  <c:v>0.455</c:v>
                </c:pt>
                <c:pt idx="14">
                  <c:v>0.479</c:v>
                </c:pt>
                <c:pt idx="15">
                  <c:v>0.501</c:v>
                </c:pt>
                <c:pt idx="16">
                  <c:v>0.522</c:v>
                </c:pt>
                <c:pt idx="17">
                  <c:v>0.548</c:v>
                </c:pt>
                <c:pt idx="18">
                  <c:v>0.571</c:v>
                </c:pt>
                <c:pt idx="19">
                  <c:v>0.583</c:v>
                </c:pt>
                <c:pt idx="20">
                  <c:v>0.582</c:v>
                </c:pt>
                <c:pt idx="21">
                  <c:v>0.57</c:v>
                </c:pt>
                <c:pt idx="22">
                  <c:v>0.553</c:v>
                </c:pt>
                <c:pt idx="23">
                  <c:v>0.559</c:v>
                </c:pt>
                <c:pt idx="24">
                  <c:v>0.546</c:v>
                </c:pt>
                <c:pt idx="25">
                  <c:v>0.524</c:v>
                </c:pt>
                <c:pt idx="26">
                  <c:v>0.499</c:v>
                </c:pt>
                <c:pt idx="27">
                  <c:v>0.472</c:v>
                </c:pt>
                <c:pt idx="28">
                  <c:v>0.459</c:v>
                </c:pt>
                <c:pt idx="29">
                  <c:v>0.442</c:v>
                </c:pt>
                <c:pt idx="30">
                  <c:v>0.437</c:v>
                </c:pt>
                <c:pt idx="31">
                  <c:v>0.432</c:v>
                </c:pt>
                <c:pt idx="32">
                  <c:v>0.417</c:v>
                </c:pt>
                <c:pt idx="33">
                  <c:v>0.387</c:v>
                </c:pt>
                <c:pt idx="34">
                  <c:v>0.36</c:v>
                </c:pt>
                <c:pt idx="35">
                  <c:v>0.348</c:v>
                </c:pt>
                <c:pt idx="36">
                  <c:v>0.317</c:v>
                </c:pt>
                <c:pt idx="37">
                  <c:v>0.286</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in total import and export trade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United States</c:v>
                </c:pt>
                <c:pt idx="1">
                  <c:v>China</c:v>
                </c:pt>
                <c:pt idx="2">
                  <c:v>Singapore</c:v>
                </c:pt>
                <c:pt idx="3">
                  <c:v>Hong Kong SAR</c:v>
                </c:pt>
                <c:pt idx="4">
                  <c:v>Brazil</c:v>
                </c:pt>
                <c:pt idx="5">
                  <c:v>Canada</c:v>
                </c:pt>
                <c:pt idx="6">
                  <c:v>France</c:v>
                </c:pt>
                <c:pt idx="7">
                  <c:v>Germany</c:v>
                </c:pt>
                <c:pt idx="8">
                  <c:v>Mexico</c:v>
                </c:pt>
                <c:pt idx="9">
                  <c:v>Spain</c:v>
                </c:pt>
                <c:pt idx="10">
                  <c:v>United Arab Emirates</c:v>
                </c:pt>
                <c:pt idx="11">
                  <c:v>Australia</c:v>
                </c:pt>
                <c:pt idx="12">
                  <c:v>Sweden</c:v>
                </c:pt>
                <c:pt idx="13">
                  <c:v>Poland</c:v>
                </c:pt>
                <c:pt idx="14">
                  <c:v>India</c:v>
                </c:pt>
              </c:strCache>
            </c:strRef>
          </c:cat>
          <c:val>
            <c:numRef>
              <c:f>Sheet1!$B$2:$B$16</c:f>
              <c:numCache>
                <c:ptCount val="15"/>
                <c:pt idx="0">
                  <c:v>311</c:v>
                </c:pt>
                <c:pt idx="1">
                  <c:v>163</c:v>
                </c:pt>
                <c:pt idx="2">
                  <c:v>160</c:v>
                </c:pt>
                <c:pt idx="3">
                  <c:v>113</c:v>
                </c:pt>
                <c:pt idx="4">
                  <c:v>66</c:v>
                </c:pt>
                <c:pt idx="5">
                  <c:v>50</c:v>
                </c:pt>
                <c:pt idx="6">
                  <c:v>42</c:v>
                </c:pt>
                <c:pt idx="7">
                  <c:v>37</c:v>
                </c:pt>
                <c:pt idx="8">
                  <c:v>36</c:v>
                </c:pt>
                <c:pt idx="9">
                  <c:v>36</c:v>
                </c:pt>
                <c:pt idx="10">
                  <c:v>31</c:v>
                </c:pt>
                <c:pt idx="11">
                  <c:v>30</c:v>
                </c:pt>
                <c:pt idx="12">
                  <c:v>29</c:v>
                </c:pt>
                <c:pt idx="13">
                  <c:v>29</c:v>
                </c:pt>
                <c:pt idx="14">
                  <c:v>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Manufacturing</c:v>
                </c:pt>
                <c:pt idx="1">
                  <c:v>Scientific research and technological services</c:v>
                </c:pt>
                <c:pt idx="2">
                  <c:v>Leasing and business services</c:v>
                </c:pt>
                <c:pt idx="3">
                  <c:v>Mining</c:v>
                </c:pt>
                <c:pt idx="4">
                  <c:v>Finance</c:v>
                </c:pt>
              </c:strCache>
            </c:strRef>
          </c:cat>
          <c:val>
            <c:numRef>
              <c:f>Sheet1!$B$2:$B$6</c:f>
              <c:numCache>
                <c:ptCount val="5"/>
                <c:pt idx="0">
                  <c:v>0.63</c:v>
                </c:pt>
                <c:pt idx="1">
                  <c:v>0.134</c:v>
                </c:pt>
                <c:pt idx="2">
                  <c:v>0.098</c:v>
                </c:pt>
                <c:pt idx="3">
                  <c:v>0.05</c:v>
                </c:pt>
                <c:pt idx="4">
                  <c:v>0.04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Manufacturing</c:v>
                </c:pt>
                <c:pt idx="1">
                  <c:v>Leasing and business services</c:v>
                </c:pt>
                <c:pt idx="2">
                  <c:v>Real estate</c:v>
                </c:pt>
                <c:pt idx="3">
                  <c:v>Scientific research and technological services</c:v>
                </c:pt>
                <c:pt idx="4">
                  <c:v>Wholesale and retail</c:v>
                </c:pt>
              </c:strCache>
            </c:strRef>
          </c:cat>
          <c:val>
            <c:numRef>
              <c:f>Sheet1!$B$2:$B$6</c:f>
              <c:numCache>
                <c:ptCount val="5"/>
                <c:pt idx="0">
                  <c:v>0.265</c:v>
                </c:pt>
                <c:pt idx="1">
                  <c:v>0.172</c:v>
                </c:pt>
                <c:pt idx="2">
                  <c:v>0.147</c:v>
                </c:pt>
                <c:pt idx="3">
                  <c:v>0.12</c:v>
                </c:pt>
                <c:pt idx="4">
                  <c:v>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Eastern China</c:v>
                </c:pt>
                <c:pt idx="1">
                  <c:v>Western China</c:v>
                </c:pt>
                <c:pt idx="2">
                  <c:v>Central China</c:v>
                </c:pt>
              </c:strCache>
            </c:strRef>
          </c:cat>
          <c:val>
            <c:numRef>
              <c:f>Sheet1!$B$2:$B$4</c:f>
              <c:numCache>
                <c:ptCount val="3"/>
                <c:pt idx="0">
                  <c:v>0.871</c:v>
                </c:pt>
                <c:pt idx="1">
                  <c:v>0.065</c:v>
                </c:pt>
                <c:pt idx="2">
                  <c:v>0.064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China's share in global inward FDI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Jiangsu</c:v>
                </c:pt>
                <c:pt idx="1">
                  <c:v>Shanghai</c:v>
                </c:pt>
                <c:pt idx="2">
                  <c:v>Guangdong</c:v>
                </c:pt>
                <c:pt idx="3">
                  <c:v>Zhejiang</c:v>
                </c:pt>
                <c:pt idx="4">
                  <c:v>Shandong</c:v>
                </c:pt>
                <c:pt idx="5">
                  <c:v>Beijing</c:v>
                </c:pt>
                <c:pt idx="6">
                  <c:v>Tianjin</c:v>
                </c:pt>
                <c:pt idx="7">
                  <c:v>Fujian</c:v>
                </c:pt>
                <c:pt idx="8">
                  <c:v>Sichuan</c:v>
                </c:pt>
                <c:pt idx="9">
                  <c:v>Liaoning</c:v>
                </c:pt>
                <c:pt idx="10">
                  <c:v>Hainan</c:v>
                </c:pt>
                <c:pt idx="11">
                  <c:v>Hubei</c:v>
                </c:pt>
                <c:pt idx="12">
                  <c:v>Anhui</c:v>
                </c:pt>
                <c:pt idx="13">
                  <c:v>Hebei</c:v>
                </c:pt>
                <c:pt idx="14">
                  <c:v>Shaanxi</c:v>
                </c:pt>
              </c:strCache>
            </c:strRef>
          </c:cat>
          <c:val>
            <c:numRef>
              <c:f>Sheet1!$B$2:$B$16</c:f>
              <c:numCache>
                <c:ptCount val="15"/>
                <c:pt idx="0">
                  <c:v>25.34</c:v>
                </c:pt>
                <c:pt idx="1">
                  <c:v>24.09</c:v>
                </c:pt>
                <c:pt idx="2">
                  <c:v>22.86</c:v>
                </c:pt>
                <c:pt idx="3">
                  <c:v>20.23</c:v>
                </c:pt>
                <c:pt idx="4">
                  <c:v>17.53</c:v>
                </c:pt>
                <c:pt idx="5">
                  <c:v>13.71</c:v>
                </c:pt>
                <c:pt idx="6">
                  <c:v>5.77</c:v>
                </c:pt>
                <c:pt idx="7">
                  <c:v>4.31</c:v>
                </c:pt>
                <c:pt idx="8">
                  <c:v>3.49</c:v>
                </c:pt>
                <c:pt idx="9">
                  <c:v>3.38</c:v>
                </c:pt>
                <c:pt idx="10">
                  <c:v>3.26</c:v>
                </c:pt>
                <c:pt idx="11">
                  <c:v>2.73</c:v>
                </c:pt>
                <c:pt idx="12">
                  <c:v>2.08</c:v>
                </c:pt>
                <c:pt idx="13">
                  <c:v>1.75</c:v>
                </c:pt>
                <c:pt idx="14">
                  <c:v>1.47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2019</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Shanghai</c:v>
                </c:pt>
                <c:pt idx="1">
                  <c:v>Beijing</c:v>
                </c:pt>
                <c:pt idx="2">
                  <c:v>Chengdu</c:v>
                </c:pt>
                <c:pt idx="3">
                  <c:v>Wuhan</c:v>
                </c:pt>
                <c:pt idx="4">
                  <c:v>Chongqing</c:v>
                </c:pt>
                <c:pt idx="5">
                  <c:v>Shenzhen</c:v>
                </c:pt>
                <c:pt idx="6">
                  <c:v>Guangzhou</c:v>
                </c:pt>
                <c:pt idx="7">
                  <c:v>Xi’an</c:v>
                </c:pt>
                <c:pt idx="8">
                  <c:v>Changsha</c:v>
                </c:pt>
                <c:pt idx="9">
                  <c:v>Hangzhou</c:v>
                </c:pt>
                <c:pt idx="10">
                  <c:v>Qingdao</c:v>
                </c:pt>
                <c:pt idx="11">
                  <c:v>Tianjin</c:v>
                </c:pt>
                <c:pt idx="12">
                  <c:v>Suzhou</c:v>
                </c:pt>
                <c:pt idx="13">
                  <c:v>Zhengzhou</c:v>
                </c:pt>
                <c:pt idx="14">
                  <c:v>Nanjing</c:v>
                </c:pt>
              </c:strCache>
            </c:strRef>
          </c:cat>
          <c:val>
            <c:numRef>
              <c:f>Sheet1!$B$2:$B$16</c:f>
              <c:numCache>
                <c:ptCount val="15"/>
                <c:pt idx="0">
                  <c:v>19.05</c:v>
                </c:pt>
                <c:pt idx="1">
                  <c:v>14.21</c:v>
                </c:pt>
                <c:pt idx="2">
                  <c:v>13.17</c:v>
                </c:pt>
                <c:pt idx="3">
                  <c:v>12.31</c:v>
                </c:pt>
                <c:pt idx="4">
                  <c:v>10.31</c:v>
                </c:pt>
                <c:pt idx="5">
                  <c:v>7.81</c:v>
                </c:pt>
                <c:pt idx="6">
                  <c:v>7.14</c:v>
                </c:pt>
                <c:pt idx="7">
                  <c:v>7.06</c:v>
                </c:pt>
                <c:pt idx="8">
                  <c:v>6.37</c:v>
                </c:pt>
                <c:pt idx="9">
                  <c:v>6.13</c:v>
                </c:pt>
                <c:pt idx="10">
                  <c:v>5.84</c:v>
                </c:pt>
                <c:pt idx="11">
                  <c:v>4.73</c:v>
                </c:pt>
                <c:pt idx="12">
                  <c:v>4.62</c:v>
                </c:pt>
                <c:pt idx="13">
                  <c:v>4.41</c:v>
                </c:pt>
                <c:pt idx="14">
                  <c:v>4.1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2019</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Shanghai</c:v>
                </c:pt>
                <c:pt idx="1">
                  <c:v>Shenzhen</c:v>
                </c:pt>
                <c:pt idx="2">
                  <c:v>Guangzhou</c:v>
                </c:pt>
                <c:pt idx="3">
                  <c:v>Beijing</c:v>
                </c:pt>
                <c:pt idx="4">
                  <c:v>Dongguan</c:v>
                </c:pt>
                <c:pt idx="5">
                  <c:v>Suzhou</c:v>
                </c:pt>
                <c:pt idx="6">
                  <c:v>Qingdao</c:v>
                </c:pt>
                <c:pt idx="7">
                  <c:v>Nanjing</c:v>
                </c:pt>
                <c:pt idx="8">
                  <c:v>Ningbo</c:v>
                </c:pt>
                <c:pt idx="9">
                  <c:v>Hangzhou</c:v>
                </c:pt>
                <c:pt idx="10">
                  <c:v>Tianjin</c:v>
                </c:pt>
                <c:pt idx="11">
                  <c:v>Chengdu</c:v>
                </c:pt>
                <c:pt idx="12">
                  <c:v>Wuhan</c:v>
                </c:pt>
                <c:pt idx="13">
                  <c:v>Changsha</c:v>
                </c:pt>
                <c:pt idx="14">
                  <c:v>Xi’an</c:v>
                </c:pt>
              </c:strCache>
            </c:strRef>
          </c:cat>
          <c:val>
            <c:numRef>
              <c:f>Sheet1!$B$2:$B$16</c:f>
              <c:numCache>
                <c:ptCount val="15"/>
                <c:pt idx="0">
                  <c:v>6800</c:v>
                </c:pt>
                <c:pt idx="1">
                  <c:v>5867</c:v>
                </c:pt>
                <c:pt idx="2">
                  <c:v>3446</c:v>
                </c:pt>
                <c:pt idx="3">
                  <c:v>1636</c:v>
                </c:pt>
                <c:pt idx="4">
                  <c:v>1028</c:v>
                </c:pt>
                <c:pt idx="5">
                  <c:v>994</c:v>
                </c:pt>
                <c:pt idx="6">
                  <c:v>954</c:v>
                </c:pt>
                <c:pt idx="7">
                  <c:v>744</c:v>
                </c:pt>
                <c:pt idx="8">
                  <c:v>737</c:v>
                </c:pt>
                <c:pt idx="9">
                  <c:v>735</c:v>
                </c:pt>
                <c:pt idx="10">
                  <c:v>711</c:v>
                </c:pt>
                <c:pt idx="11">
                  <c:v>578</c:v>
                </c:pt>
                <c:pt idx="12">
                  <c:v>288</c:v>
                </c:pt>
                <c:pt idx="13">
                  <c:v>281</c:v>
                </c:pt>
                <c:pt idx="14">
                  <c:v>237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China*</c:v>
                </c:pt>
                <c:pt idx="2">
                  <c:v>United Kingdom</c:v>
                </c:pt>
                <c:pt idx="3">
                  <c:v>Netherlands</c:v>
                </c:pt>
                <c:pt idx="4">
                  <c:v>Singapore**</c:v>
                </c:pt>
                <c:pt idx="5">
                  <c:v>Hong Kong, China</c:v>
                </c:pt>
                <c:pt idx="6">
                  <c:v>Canada</c:v>
                </c:pt>
                <c:pt idx="7">
                  <c:v>Ireland</c:v>
                </c:pt>
                <c:pt idx="8">
                  <c:v>Luxembourg</c:v>
                </c:pt>
                <c:pt idx="9">
                  <c:v>Switzerland</c:v>
                </c:pt>
              </c:strCache>
            </c:strRef>
          </c:cat>
          <c:val>
            <c:numRef>
              <c:f>Sheet1!$B$2:$B$11</c:f>
              <c:numCache>
                <c:ptCount val="10"/>
                <c:pt idx="0">
                  <c:v>12.82</c:v>
                </c:pt>
                <c:pt idx="1">
                  <c:v>3.66</c:v>
                </c:pt>
                <c:pt idx="2">
                  <c:v>3.05</c:v>
                </c:pt>
                <c:pt idx="3">
                  <c:v>2.68</c:v>
                </c:pt>
                <c:pt idx="4">
                  <c:v>2.63</c:v>
                </c:pt>
                <c:pt idx="5">
                  <c:v>2.11</c:v>
                </c:pt>
                <c:pt idx="6">
                  <c:v>1.67</c:v>
                </c:pt>
                <c:pt idx="7">
                  <c:v>1.41</c:v>
                </c:pt>
                <c:pt idx="8">
                  <c:v>1.18</c:v>
                </c:pt>
                <c:pt idx="9">
                  <c:v>1.14</c:v>
                </c:pt>
              </c:numCache>
            </c:numRef>
          </c:val>
        </c:ser>
        <c:ser>
          <c:idx val="1"/>
          <c:order val="1"/>
          <c:tx>
            <c:strRef>
              <c:f>Sheet1!$C$1</c:f>
              <c:strCache>
                <c:ptCount val="1"/>
                <c:pt idx="0">
                  <c:v>2022</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China*</c:v>
                </c:pt>
                <c:pt idx="2">
                  <c:v>United Kingdom</c:v>
                </c:pt>
                <c:pt idx="3">
                  <c:v>Netherlands</c:v>
                </c:pt>
                <c:pt idx="4">
                  <c:v>Singapore**</c:v>
                </c:pt>
                <c:pt idx="5">
                  <c:v>Hong Kong, China</c:v>
                </c:pt>
                <c:pt idx="6">
                  <c:v>Canada</c:v>
                </c:pt>
                <c:pt idx="7">
                  <c:v>Ireland</c:v>
                </c:pt>
                <c:pt idx="8">
                  <c:v>Luxembourg</c:v>
                </c:pt>
                <c:pt idx="9">
                  <c:v>Switzerland</c:v>
                </c:pt>
              </c:strCache>
            </c:strRef>
          </c:cat>
          <c:val>
            <c:numRef>
              <c:f>Sheet1!$C$2:$C$11</c:f>
              <c:numCache>
                <c:ptCount val="10"/>
                <c:pt idx="0">
                  <c:v>10.38</c:v>
                </c:pt>
                <c:pt idx="1">
                  <c:v>3.5</c:v>
                </c:pt>
                <c:pt idx="2">
                  <c:v>2.72</c:v>
                </c:pt>
                <c:pt idx="3">
                  <c:v>2.78</c:v>
                </c:pt>
                <c:pt idx="4">
                  <c:v>2.33</c:v>
                </c:pt>
                <c:pt idx="5">
                  <c:v>2.01</c:v>
                </c:pt>
                <c:pt idx="6">
                  <c:v>1.5</c:v>
                </c:pt>
                <c:pt idx="7">
                  <c:v>1.37</c:v>
                </c:pt>
                <c:pt idx="8">
                  <c:v>1.16</c:v>
                </c:pt>
                <c:pt idx="9">
                  <c:v>1.04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c:v>
                </c:pt>
              </c:strCache>
            </c:strRef>
          </c:tx>
          <c:spPr>
            <a:solidFill>
              <a:srgbClr val="2875DD"/>
            </a:solidFill>
            <a:ln>
              <a:solidFill>
                <a:srgbClr val="2875DD"/>
              </a:solidFill>
            </a:ln>
          </c:spPr>
          <c:invertIfNegative val="0"/>
          <c:dPt>
            <c:idx val="10"/>
            <c:invertIfNegative val="0"/>
            <c:spPr>
              <a:solidFill>
                <a:srgbClr val="C0C0C0"/>
              </a:solidFill>
            </c:spPr>
          </c:dPt>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Radio &amp; TV broadcasting</c:v>
                </c:pt>
                <c:pt idx="1">
                  <c:v>Fisheries</c:v>
                </c:pt>
                <c:pt idx="2">
                  <c:v>Other media</c:v>
                </c:pt>
                <c:pt idx="3">
                  <c:v>Air transport</c:v>
                </c:pt>
                <c:pt idx="4">
                  <c:v>Legal business services</c:v>
                </c:pt>
                <c:pt idx="5">
                  <c:v>Fixed telecommunication</c:v>
                </c:pt>
                <c:pt idx="6">
                  <c:v>Mobile telecommunication</c:v>
                </c:pt>
                <c:pt idx="7">
                  <c:v>Maritime transport</c:v>
                </c:pt>
                <c:pt idx="8">
                  <c:v>Insurance</c:v>
                </c:pt>
                <c:pt idx="9">
                  <c:v>Other financial services</c:v>
                </c:pt>
                <c:pt idx="10">
                  <c:v>Total FDI index</c:v>
                </c:pt>
                <c:pt idx="11">
                  <c:v>Business services</c:v>
                </c:pt>
                <c:pt idx="12">
                  <c:v>Agriculture</c:v>
                </c:pt>
                <c:pt idx="13">
                  <c:v>Construction</c:v>
                </c:pt>
                <c:pt idx="14">
                  <c:v>Transport equipment manufacturing</c:v>
                </c:pt>
              </c:strCache>
            </c:strRef>
          </c:cat>
          <c:val>
            <c:numRef>
              <c:f>Sheet1!$B$2:$B$16</c:f>
              <c:numCache>
                <c:ptCount val="15"/>
                <c:pt idx="0">
                  <c:v>1</c:v>
                </c:pt>
                <c:pt idx="1">
                  <c:v>1</c:v>
                </c:pt>
                <c:pt idx="2">
                  <c:v>0.97</c:v>
                </c:pt>
                <c:pt idx="3">
                  <c:v>0.75</c:v>
                </c:pt>
                <c:pt idx="4">
                  <c:v>0.75</c:v>
                </c:pt>
                <c:pt idx="5">
                  <c:v>0.75</c:v>
                </c:pt>
                <c:pt idx="6">
                  <c:v>0.72</c:v>
                </c:pt>
                <c:pt idx="7">
                  <c:v>0.39</c:v>
                </c:pt>
                <c:pt idx="8">
                  <c:v>0.38</c:v>
                </c:pt>
                <c:pt idx="9">
                  <c:v>0.25</c:v>
                </c:pt>
                <c:pt idx="10">
                  <c:v>0.24</c:v>
                </c:pt>
                <c:pt idx="11">
                  <c:v>0.23</c:v>
                </c:pt>
                <c:pt idx="12">
                  <c:v>0.19</c:v>
                </c:pt>
                <c:pt idx="13">
                  <c:v>0.17</c:v>
                </c:pt>
                <c:pt idx="14">
                  <c:v>0.16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strCache>
            </c:strRef>
          </c:cat>
          <c:val>
            <c:numRef>
              <c:f>Sheet1!$B$2:$B$15</c:f>
              <c:numCache>
                <c:ptCount val="14"/>
                <c:pt idx="0">
                  <c:v>114.73</c:v>
                </c:pt>
                <c:pt idx="1">
                  <c:v>123.99</c:v>
                </c:pt>
                <c:pt idx="2">
                  <c:v>121.07</c:v>
                </c:pt>
                <c:pt idx="3">
                  <c:v>123.91</c:v>
                </c:pt>
                <c:pt idx="4">
                  <c:v>128.5</c:v>
                </c:pt>
                <c:pt idx="5">
                  <c:v>135.58</c:v>
                </c:pt>
                <c:pt idx="6">
                  <c:v>133.71</c:v>
                </c:pt>
                <c:pt idx="7">
                  <c:v>136.32</c:v>
                </c:pt>
                <c:pt idx="8">
                  <c:v>138.31</c:v>
                </c:pt>
                <c:pt idx="9">
                  <c:v>141.23</c:v>
                </c:pt>
                <c:pt idx="10">
                  <c:v>149.34</c:v>
                </c:pt>
                <c:pt idx="11">
                  <c:v>180.96</c:v>
                </c:pt>
                <c:pt idx="12">
                  <c:v>189.13</c:v>
                </c:pt>
                <c:pt idx="13">
                  <c:v>163.25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inflows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Sheet1!$A$2:$A$26</c:f>
              <c:strCache>
                <c:ptCount val="25"/>
                <c:pt idx="0">
                  <c:v>Jan to Oct '22</c:v>
                </c:pt>
                <c:pt idx="1">
                  <c:v>Jan to Nov '22</c:v>
                </c:pt>
                <c:pt idx="2">
                  <c:v>Jan to Dec '22</c:v>
                </c:pt>
                <c:pt idx="3">
                  <c:v>Jan '23</c:v>
                </c:pt>
                <c:pt idx="4">
                  <c:v>Jan and Feb '23</c:v>
                </c:pt>
                <c:pt idx="5">
                  <c:v>Jan to Mar '23</c:v>
                </c:pt>
                <c:pt idx="6">
                  <c:v>Jan to Apr '23</c:v>
                </c:pt>
                <c:pt idx="7">
                  <c:v>Jan to May '23</c:v>
                </c:pt>
                <c:pt idx="8">
                  <c:v>Jan to Jun '23</c:v>
                </c:pt>
                <c:pt idx="9">
                  <c:v>Jan to Jul '23</c:v>
                </c:pt>
                <c:pt idx="10">
                  <c:v>Jan to Aug '23</c:v>
                </c:pt>
                <c:pt idx="11">
                  <c:v>Jan to Sep '23</c:v>
                </c:pt>
                <c:pt idx="12">
                  <c:v>Jan to Oct '23</c:v>
                </c:pt>
                <c:pt idx="13">
                  <c:v>Jan to Nov '23</c:v>
                </c:pt>
                <c:pt idx="14">
                  <c:v>Jan to Dec '23</c:v>
                </c:pt>
                <c:pt idx="15">
                  <c:v>Jan '24</c:v>
                </c:pt>
                <c:pt idx="16">
                  <c:v>Jan and Feb '24</c:v>
                </c:pt>
                <c:pt idx="17">
                  <c:v>Jan to Mar '24</c:v>
                </c:pt>
                <c:pt idx="18">
                  <c:v>Jan to Apr '24</c:v>
                </c:pt>
                <c:pt idx="19">
                  <c:v>Jan to May '24</c:v>
                </c:pt>
                <c:pt idx="20">
                  <c:v>Jan to Jun '24</c:v>
                </c:pt>
                <c:pt idx="21">
                  <c:v>Jan to Jul '24</c:v>
                </c:pt>
                <c:pt idx="22">
                  <c:v>Jan to Aug '24</c:v>
                </c:pt>
                <c:pt idx="23">
                  <c:v>Jan to Sep '24</c:v>
                </c:pt>
                <c:pt idx="24">
                  <c:v>Jan to Oct '24</c:v>
                </c:pt>
              </c:strCache>
            </c:strRef>
          </c:cat>
          <c:val>
            <c:numRef>
              <c:f>Sheet1!$B$2:$B$26</c:f>
              <c:numCache>
                <c:ptCount val="25"/>
                <c:pt idx="0">
                  <c:v>1089.86</c:v>
                </c:pt>
                <c:pt idx="1">
                  <c:v>1156.09</c:v>
                </c:pt>
                <c:pt idx="2">
                  <c:v>1232.68</c:v>
                </c:pt>
                <c:pt idx="3">
                  <c:v>127.69</c:v>
                </c:pt>
                <c:pt idx="4">
                  <c:v>268.44</c:v>
                </c:pt>
                <c:pt idx="5">
                  <c:v>408.45</c:v>
                </c:pt>
                <c:pt idx="6">
                  <c:v>499.46</c:v>
                </c:pt>
                <c:pt idx="7">
                  <c:v>574.81</c:v>
                </c:pt>
                <c:pt idx="8">
                  <c:v>703.65</c:v>
                </c:pt>
                <c:pt idx="9">
                  <c:v>766.71</c:v>
                </c:pt>
                <c:pt idx="10">
                  <c:v>847.17</c:v>
                </c:pt>
                <c:pt idx="11">
                  <c:v>919.97</c:v>
                </c:pt>
                <c:pt idx="12">
                  <c:v>987.01</c:v>
                </c:pt>
                <c:pt idx="13">
                  <c:v>1040.33</c:v>
                </c:pt>
                <c:pt idx="14">
                  <c:v>1133.91</c:v>
                </c:pt>
                <c:pt idx="15">
                  <c:v>112.71</c:v>
                </c:pt>
                <c:pt idx="16">
                  <c:v>215.09</c:v>
                </c:pt>
                <c:pt idx="17">
                  <c:v>301.67</c:v>
                </c:pt>
                <c:pt idx="18">
                  <c:v>360.2</c:v>
                </c:pt>
                <c:pt idx="19">
                  <c:v>412.51</c:v>
                </c:pt>
                <c:pt idx="20">
                  <c:v>498.91</c:v>
                </c:pt>
                <c:pt idx="21">
                  <c:v>539.47</c:v>
                </c:pt>
                <c:pt idx="22">
                  <c:v>580.19</c:v>
                </c:pt>
                <c:pt idx="23">
                  <c:v>640.6</c:v>
                </c:pt>
                <c:pt idx="24">
                  <c:v>693.21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 in billion yuan</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Sheet1!$A$2:$A$108</c:f>
              <c:strCache>
                <c:ptCount val="107"/>
                <c:pt idx="0">
                  <c:v>Q1 1998</c:v>
                </c:pt>
                <c:pt idx="1">
                  <c:v>Q2 1998</c:v>
                </c:pt>
                <c:pt idx="2">
                  <c:v>Q3 1998</c:v>
                </c:pt>
                <c:pt idx="3">
                  <c:v>Q4 1998</c:v>
                </c:pt>
                <c:pt idx="4">
                  <c:v>Q1 1999</c:v>
                </c:pt>
                <c:pt idx="5">
                  <c:v>Q2 1999</c:v>
                </c:pt>
                <c:pt idx="6">
                  <c:v>Q3 1999</c:v>
                </c:pt>
                <c:pt idx="7">
                  <c:v>Q4 1999</c:v>
                </c:pt>
                <c:pt idx="8">
                  <c:v>Q1 2000</c:v>
                </c:pt>
                <c:pt idx="9">
                  <c:v>Q2 2000</c:v>
                </c:pt>
                <c:pt idx="10">
                  <c:v>Q3 2000</c:v>
                </c:pt>
                <c:pt idx="11">
                  <c:v>Q4 2000</c:v>
                </c:pt>
                <c:pt idx="12">
                  <c:v>Q1 2001</c:v>
                </c:pt>
                <c:pt idx="13">
                  <c:v>Q2 2001</c:v>
                </c:pt>
                <c:pt idx="14">
                  <c:v>Q3 2001</c:v>
                </c:pt>
                <c:pt idx="15">
                  <c:v>Q4 2001</c:v>
                </c:pt>
                <c:pt idx="16">
                  <c:v>Q1 2002</c:v>
                </c:pt>
                <c:pt idx="17">
                  <c:v>Q2 2002</c:v>
                </c:pt>
                <c:pt idx="18">
                  <c:v>Q3 2002</c:v>
                </c:pt>
                <c:pt idx="19">
                  <c:v>Q4 2002</c:v>
                </c:pt>
                <c:pt idx="20">
                  <c:v>Q1 2003</c:v>
                </c:pt>
                <c:pt idx="21">
                  <c:v>Q2 2003</c:v>
                </c:pt>
                <c:pt idx="22">
                  <c:v>Q3 2003</c:v>
                </c:pt>
                <c:pt idx="23">
                  <c:v>Q4 2003</c:v>
                </c:pt>
                <c:pt idx="24">
                  <c:v>Q1 2004</c:v>
                </c:pt>
                <c:pt idx="25">
                  <c:v>Q2 2004</c:v>
                </c:pt>
                <c:pt idx="26">
                  <c:v>Q3 2004</c:v>
                </c:pt>
                <c:pt idx="27">
                  <c:v>Q4 2004</c:v>
                </c:pt>
                <c:pt idx="28">
                  <c:v>Q1 2005</c:v>
                </c:pt>
                <c:pt idx="29">
                  <c:v>Q2 2005</c:v>
                </c:pt>
                <c:pt idx="30">
                  <c:v>Q3 2005</c:v>
                </c:pt>
                <c:pt idx="31">
                  <c:v>Q4 2005</c:v>
                </c:pt>
                <c:pt idx="32">
                  <c:v>Q1 2006</c:v>
                </c:pt>
                <c:pt idx="33">
                  <c:v>Q2 2006</c:v>
                </c:pt>
                <c:pt idx="34">
                  <c:v>Q3 2006</c:v>
                </c:pt>
                <c:pt idx="35">
                  <c:v>Q4 2006</c:v>
                </c:pt>
                <c:pt idx="36">
                  <c:v>Q1 2007</c:v>
                </c:pt>
                <c:pt idx="37">
                  <c:v>Q2 2007</c:v>
                </c:pt>
                <c:pt idx="38">
                  <c:v>Q3 2007</c:v>
                </c:pt>
                <c:pt idx="39">
                  <c:v>Q4 2007</c:v>
                </c:pt>
                <c:pt idx="40">
                  <c:v>Q1 2008</c:v>
                </c:pt>
                <c:pt idx="41">
                  <c:v>Q2 2008</c:v>
                </c:pt>
                <c:pt idx="42">
                  <c:v>Q3 2008</c:v>
                </c:pt>
                <c:pt idx="43">
                  <c:v>Q4 2008</c:v>
                </c:pt>
                <c:pt idx="44">
                  <c:v>Q1 2009</c:v>
                </c:pt>
                <c:pt idx="45">
                  <c:v>Q2 2009</c:v>
                </c:pt>
                <c:pt idx="46">
                  <c:v>Q3 2009</c:v>
                </c:pt>
                <c:pt idx="47">
                  <c:v>Q4 2009</c:v>
                </c:pt>
                <c:pt idx="48">
                  <c:v>Q1 2010</c:v>
                </c:pt>
                <c:pt idx="49">
                  <c:v>Q2 2010</c:v>
                </c:pt>
                <c:pt idx="50">
                  <c:v>Q3 2010</c:v>
                </c:pt>
                <c:pt idx="51">
                  <c:v>Q4 2010</c:v>
                </c:pt>
                <c:pt idx="52">
                  <c:v>Q1 2011</c:v>
                </c:pt>
                <c:pt idx="53">
                  <c:v>Q2 2011</c:v>
                </c:pt>
                <c:pt idx="54">
                  <c:v>Q3 2011</c:v>
                </c:pt>
                <c:pt idx="55">
                  <c:v>Q4 2011</c:v>
                </c:pt>
                <c:pt idx="56">
                  <c:v>Q1 2012</c:v>
                </c:pt>
                <c:pt idx="57">
                  <c:v>Q2 2012</c:v>
                </c:pt>
                <c:pt idx="58">
                  <c:v>Q3 2012</c:v>
                </c:pt>
                <c:pt idx="59">
                  <c:v>Q4 2012</c:v>
                </c:pt>
                <c:pt idx="60">
                  <c:v>Q1 2013</c:v>
                </c:pt>
                <c:pt idx="61">
                  <c:v>Q2 2013</c:v>
                </c:pt>
                <c:pt idx="62">
                  <c:v>Q3 2013</c:v>
                </c:pt>
                <c:pt idx="63">
                  <c:v>Q4 2013</c:v>
                </c:pt>
                <c:pt idx="64">
                  <c:v>Q1 2014</c:v>
                </c:pt>
                <c:pt idx="65">
                  <c:v>Q2 2014</c:v>
                </c:pt>
                <c:pt idx="66">
                  <c:v>Q3 2014</c:v>
                </c:pt>
                <c:pt idx="67">
                  <c:v>Q4 2014</c:v>
                </c:pt>
                <c:pt idx="68">
                  <c:v>Q1 2015</c:v>
                </c:pt>
                <c:pt idx="69">
                  <c:v>Q2 2015</c:v>
                </c:pt>
                <c:pt idx="70">
                  <c:v>Q3 2015</c:v>
                </c:pt>
                <c:pt idx="71">
                  <c:v>Q4 2015</c:v>
                </c:pt>
                <c:pt idx="72">
                  <c:v>Q1 2016</c:v>
                </c:pt>
                <c:pt idx="73">
                  <c:v>Q2 2016</c:v>
                </c:pt>
                <c:pt idx="74">
                  <c:v>Q3 2016</c:v>
                </c:pt>
                <c:pt idx="75">
                  <c:v>Q4 2016</c:v>
                </c:pt>
                <c:pt idx="76">
                  <c:v>Q1 2017</c:v>
                </c:pt>
                <c:pt idx="77">
                  <c:v>Q2 2017</c:v>
                </c:pt>
                <c:pt idx="78">
                  <c:v>Q3 2017</c:v>
                </c:pt>
                <c:pt idx="79">
                  <c:v>Q4 2017</c:v>
                </c:pt>
                <c:pt idx="80">
                  <c:v>Q1 2018</c:v>
                </c:pt>
                <c:pt idx="81">
                  <c:v>Q2 2018</c:v>
                </c:pt>
                <c:pt idx="82">
                  <c:v>Q3 2018</c:v>
                </c:pt>
                <c:pt idx="83">
                  <c:v>Q4 2018</c:v>
                </c:pt>
                <c:pt idx="84">
                  <c:v>Q1 2019</c:v>
                </c:pt>
                <c:pt idx="85">
                  <c:v>Q2 2019</c:v>
                </c:pt>
                <c:pt idx="86">
                  <c:v>Q3 2019</c:v>
                </c:pt>
                <c:pt idx="87">
                  <c:v>Q4 2019</c:v>
                </c:pt>
                <c:pt idx="88">
                  <c:v>Q1 2020</c:v>
                </c:pt>
                <c:pt idx="89">
                  <c:v>Q2 2020</c:v>
                </c:pt>
                <c:pt idx="90">
                  <c:v>Q3 2020</c:v>
                </c:pt>
                <c:pt idx="91">
                  <c:v>Q4 2020</c:v>
                </c:pt>
                <c:pt idx="92">
                  <c:v>Q1 2021</c:v>
                </c:pt>
                <c:pt idx="93">
                  <c:v>Q2 2021</c:v>
                </c:pt>
                <c:pt idx="94">
                  <c:v>Q3 2021</c:v>
                </c:pt>
                <c:pt idx="95">
                  <c:v>Q4 2021</c:v>
                </c:pt>
                <c:pt idx="96">
                  <c:v>Q1 2022</c:v>
                </c:pt>
                <c:pt idx="97">
                  <c:v>Q2 2022</c:v>
                </c:pt>
                <c:pt idx="98">
                  <c:v>Q3 2022</c:v>
                </c:pt>
                <c:pt idx="99">
                  <c:v>Q4 2022</c:v>
                </c:pt>
                <c:pt idx="100">
                  <c:v>Q1 2023</c:v>
                </c:pt>
                <c:pt idx="101">
                  <c:v>Q2 2023</c:v>
                </c:pt>
                <c:pt idx="102">
                  <c:v>Q3 2023</c:v>
                </c:pt>
                <c:pt idx="103">
                  <c:v>Q4 2023</c:v>
                </c:pt>
                <c:pt idx="104">
                  <c:v>Q1 2024</c:v>
                </c:pt>
                <c:pt idx="105">
                  <c:v>Q2 2024</c:v>
                </c:pt>
                <c:pt idx="106">
                  <c:v>Q3 2024*</c:v>
                </c:pt>
              </c:strCache>
            </c:strRef>
          </c:cat>
          <c:val>
            <c:numRef>
              <c:f>Sheet1!$B$2:$B$108</c:f>
              <c:numCache>
                <c:ptCount val="107"/>
                <c:pt idx="0">
                  <c:v>8.94</c:v>
                </c:pt>
                <c:pt idx="1">
                  <c:v>11.02</c:v>
                </c:pt>
                <c:pt idx="2">
                  <c:v>10.51</c:v>
                </c:pt>
                <c:pt idx="3">
                  <c:v>13.28</c:v>
                </c:pt>
                <c:pt idx="4">
                  <c:v>7.08</c:v>
                </c:pt>
                <c:pt idx="5">
                  <c:v>10.92</c:v>
                </c:pt>
                <c:pt idx="6">
                  <c:v>10</c:v>
                </c:pt>
                <c:pt idx="7">
                  <c:v>10.75</c:v>
                </c:pt>
                <c:pt idx="8">
                  <c:v>6.64</c:v>
                </c:pt>
                <c:pt idx="9">
                  <c:v>9.73</c:v>
                </c:pt>
                <c:pt idx="10">
                  <c:v>8.87</c:v>
                </c:pt>
                <c:pt idx="11">
                  <c:v>13.16</c:v>
                </c:pt>
                <c:pt idx="12">
                  <c:v>7.45</c:v>
                </c:pt>
                <c:pt idx="13">
                  <c:v>12.08</c:v>
                </c:pt>
                <c:pt idx="14">
                  <c:v>10.73</c:v>
                </c:pt>
                <c:pt idx="15">
                  <c:v>13.98</c:v>
                </c:pt>
                <c:pt idx="16">
                  <c:v>9.44</c:v>
                </c:pt>
                <c:pt idx="17">
                  <c:v>13.67</c:v>
                </c:pt>
                <c:pt idx="18">
                  <c:v>13.93</c:v>
                </c:pt>
                <c:pt idx="19">
                  <c:v>12.28</c:v>
                </c:pt>
                <c:pt idx="20">
                  <c:v>11.98</c:v>
                </c:pt>
                <c:pt idx="21">
                  <c:v>15.78</c:v>
                </c:pt>
                <c:pt idx="22">
                  <c:v>8.33</c:v>
                </c:pt>
                <c:pt idx="23">
                  <c:v>13.36</c:v>
                </c:pt>
                <c:pt idx="24">
                  <c:v>12.98</c:v>
                </c:pt>
                <c:pt idx="25">
                  <c:v>18.52</c:v>
                </c:pt>
                <c:pt idx="26">
                  <c:v>13.01</c:v>
                </c:pt>
                <c:pt idx="27">
                  <c:v>17.6</c:v>
                </c:pt>
                <c:pt idx="28">
                  <c:v>18.87</c:v>
                </c:pt>
                <c:pt idx="29">
                  <c:v>27.57</c:v>
                </c:pt>
                <c:pt idx="30">
                  <c:v>25.12</c:v>
                </c:pt>
                <c:pt idx="31">
                  <c:v>32.54</c:v>
                </c:pt>
                <c:pt idx="32">
                  <c:v>25.57</c:v>
                </c:pt>
                <c:pt idx="33">
                  <c:v>22.01</c:v>
                </c:pt>
                <c:pt idx="34">
                  <c:v>20.38</c:v>
                </c:pt>
                <c:pt idx="35">
                  <c:v>56.12</c:v>
                </c:pt>
                <c:pt idx="36">
                  <c:v>29.63</c:v>
                </c:pt>
                <c:pt idx="37">
                  <c:v>37.62</c:v>
                </c:pt>
                <c:pt idx="38">
                  <c:v>37.15</c:v>
                </c:pt>
                <c:pt idx="39">
                  <c:v>51.85</c:v>
                </c:pt>
                <c:pt idx="40">
                  <c:v>53.82</c:v>
                </c:pt>
                <c:pt idx="41">
                  <c:v>32.15</c:v>
                </c:pt>
                <c:pt idx="42">
                  <c:v>41.08</c:v>
                </c:pt>
                <c:pt idx="43">
                  <c:v>44.49</c:v>
                </c:pt>
                <c:pt idx="44">
                  <c:v>28.18</c:v>
                </c:pt>
                <c:pt idx="45">
                  <c:v>19.77</c:v>
                </c:pt>
                <c:pt idx="46">
                  <c:v>35.96</c:v>
                </c:pt>
                <c:pt idx="47">
                  <c:v>47.15</c:v>
                </c:pt>
                <c:pt idx="48">
                  <c:v>50.3</c:v>
                </c:pt>
                <c:pt idx="49">
                  <c:v>59.19</c:v>
                </c:pt>
                <c:pt idx="50">
                  <c:v>59.26</c:v>
                </c:pt>
                <c:pt idx="51">
                  <c:v>74.95</c:v>
                </c:pt>
                <c:pt idx="52">
                  <c:v>73.81</c:v>
                </c:pt>
                <c:pt idx="53">
                  <c:v>73.11</c:v>
                </c:pt>
                <c:pt idx="54">
                  <c:v>57.61</c:v>
                </c:pt>
                <c:pt idx="55">
                  <c:v>75.54</c:v>
                </c:pt>
                <c:pt idx="56">
                  <c:v>61.11</c:v>
                </c:pt>
                <c:pt idx="57">
                  <c:v>51.62</c:v>
                </c:pt>
                <c:pt idx="58">
                  <c:v>49.25</c:v>
                </c:pt>
                <c:pt idx="59">
                  <c:v>79.23</c:v>
                </c:pt>
                <c:pt idx="60">
                  <c:v>59.36</c:v>
                </c:pt>
                <c:pt idx="61">
                  <c:v>69.02</c:v>
                </c:pt>
                <c:pt idx="62">
                  <c:v>57.31</c:v>
                </c:pt>
                <c:pt idx="63">
                  <c:v>105.24</c:v>
                </c:pt>
                <c:pt idx="64">
                  <c:v>61.32</c:v>
                </c:pt>
                <c:pt idx="65">
                  <c:v>53.8</c:v>
                </c:pt>
                <c:pt idx="66">
                  <c:v>64.11</c:v>
                </c:pt>
                <c:pt idx="67">
                  <c:v>88.87</c:v>
                </c:pt>
                <c:pt idx="68">
                  <c:v>66.83</c:v>
                </c:pt>
                <c:pt idx="69">
                  <c:v>61.74</c:v>
                </c:pt>
                <c:pt idx="70">
                  <c:v>42.31</c:v>
                </c:pt>
                <c:pt idx="71">
                  <c:v>71.61</c:v>
                </c:pt>
                <c:pt idx="72">
                  <c:v>41.31</c:v>
                </c:pt>
                <c:pt idx="73">
                  <c:v>37.72</c:v>
                </c:pt>
                <c:pt idx="74">
                  <c:v>25.75</c:v>
                </c:pt>
                <c:pt idx="75">
                  <c:v>69.97</c:v>
                </c:pt>
                <c:pt idx="76">
                  <c:v>33.05</c:v>
                </c:pt>
                <c:pt idx="77">
                  <c:v>21.1</c:v>
                </c:pt>
                <c:pt idx="78">
                  <c:v>32.65</c:v>
                </c:pt>
                <c:pt idx="79">
                  <c:v>79.28</c:v>
                </c:pt>
                <c:pt idx="80">
                  <c:v>81.98</c:v>
                </c:pt>
                <c:pt idx="81">
                  <c:v>61.67</c:v>
                </c:pt>
                <c:pt idx="82">
                  <c:v>34.23</c:v>
                </c:pt>
                <c:pt idx="83">
                  <c:v>57.48</c:v>
                </c:pt>
                <c:pt idx="84">
                  <c:v>53.95</c:v>
                </c:pt>
                <c:pt idx="85">
                  <c:v>42.22</c:v>
                </c:pt>
                <c:pt idx="86">
                  <c:v>25.67</c:v>
                </c:pt>
                <c:pt idx="87">
                  <c:v>65.34</c:v>
                </c:pt>
                <c:pt idx="88">
                  <c:v>44.69</c:v>
                </c:pt>
                <c:pt idx="89">
                  <c:v>47.05</c:v>
                </c:pt>
                <c:pt idx="90">
                  <c:v>64.3</c:v>
                </c:pt>
                <c:pt idx="91">
                  <c:v>97.04</c:v>
                </c:pt>
                <c:pt idx="92">
                  <c:v>95.28</c:v>
                </c:pt>
                <c:pt idx="93">
                  <c:v>78.74</c:v>
                </c:pt>
                <c:pt idx="94">
                  <c:v>77.07</c:v>
                </c:pt>
                <c:pt idx="95">
                  <c:v>92.99</c:v>
                </c:pt>
                <c:pt idx="96">
                  <c:v>107.21</c:v>
                </c:pt>
                <c:pt idx="97">
                  <c:v>37.76</c:v>
                </c:pt>
                <c:pt idx="98">
                  <c:v>15.18</c:v>
                </c:pt>
                <c:pt idx="99">
                  <c:v>30.05</c:v>
                </c:pt>
                <c:pt idx="100">
                  <c:v>23.56</c:v>
                </c:pt>
                <c:pt idx="101">
                  <c:v>13.57</c:v>
                </c:pt>
                <c:pt idx="102">
                  <c:v>-12.06</c:v>
                </c:pt>
                <c:pt idx="103">
                  <c:v>17.67</c:v>
                </c:pt>
                <c:pt idx="104">
                  <c:v>10.2</c:v>
                </c:pt>
                <c:pt idx="105">
                  <c:v>-14.86</c:v>
                </c:pt>
                <c:pt idx="106">
                  <c:v>-12.7</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22773</c:v>
                </c:pt>
                <c:pt idx="1">
                  <c:v>23778</c:v>
                </c:pt>
                <c:pt idx="2">
                  <c:v>26575</c:v>
                </c:pt>
                <c:pt idx="3">
                  <c:v>27900</c:v>
                </c:pt>
                <c:pt idx="4">
                  <c:v>35652</c:v>
                </c:pt>
                <c:pt idx="5">
                  <c:v>60533</c:v>
                </c:pt>
                <c:pt idx="6">
                  <c:v>40888</c:v>
                </c:pt>
                <c:pt idx="7">
                  <c:v>38570</c:v>
                </c:pt>
                <c:pt idx="8">
                  <c:v>47643</c:v>
                </c:pt>
                <c:pt idx="9">
                  <c:v>38497</c:v>
                </c:pt>
                <c:pt idx="10">
                  <c:v>53766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established enterprises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89AEF524-A8D7-4019-BF8C-CA0D66247ED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E816CE15-89E9-4BA3-B0E1-512ABCAEA92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B81FCC2-A96C-4860-916C-C03BDF093FC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7A5D456-3B1F-4696-9DB3-C829CC61AD1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66514BF2-36AC-4E37-830A-3785F6AF0A5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410F773F-224C-4164-8C79-D1116BEC15B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1E8F68D1-8DA6-4E3B-8741-1AF6AEE94FDD}"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23B45A7E-AABC-4308-AAEF-CAE0E5180927}"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0C8830F4-406E-44FF-8601-2806E1D8CCCA}"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9517E3B-A27C-467A-BB84-37E39E39026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369FDC95-9B24-4461-AEF2-FAE58074C06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16973/china-foreign-direct-investment-inflows" TargetMode="External" /><Relationship Id="rId6" Type="http://schemas.openxmlformats.org/officeDocument/2006/relationships/chart" Target="../charts/chart6.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7762/china-monthly-value-of-foreign-direct-investment-inflows" TargetMode="External" /><Relationship Id="rId6" Type="http://schemas.openxmlformats.org/officeDocument/2006/relationships/chart" Target="../charts/chart7.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705/china-quarterly-value-of-foreign-direct-investment-inflows-according-to-bop" TargetMode="External" /><Relationship Id="rId6" Type="http://schemas.openxmlformats.org/officeDocument/2006/relationships/chart" Target="../charts/chart8.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27022/china-number-of-newly-established-foreign-invested-enterprises" TargetMode="External" /><Relationship Id="rId6" Type="http://schemas.openxmlformats.org/officeDocument/2006/relationships/chart" Target="../charts/chart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17011/china-foreign-direct-investment-inward-stock"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73181/china-inward-fdi-flows-share-of-gdp" TargetMode="External" /><Relationship Id="rId6" Type="http://schemas.openxmlformats.org/officeDocument/2006/relationships/chart" Target="../charts/chart1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72774/china-inward-fdi-stock-share-gdp"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7543/china-share-in-global-inward-fdi-flows"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1.xml" TargetMode="Internal" /><Relationship Id="rId11" Type="http://schemas.openxmlformats.org/officeDocument/2006/relationships/slide" Target="slide12.xml" TargetMode="Internal" /><Relationship Id="rId12" Type="http://schemas.openxmlformats.org/officeDocument/2006/relationships/slide" Target="slide13.xml" TargetMode="Internal" /><Relationship Id="rId13" Type="http://schemas.openxmlformats.org/officeDocument/2006/relationships/slide" Target="slide14.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20.xml" TargetMode="Internal" /><Relationship Id="rId19" Type="http://schemas.openxmlformats.org/officeDocument/2006/relationships/slide" Target="slide21.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6.xml" TargetMode="Internal" /><Relationship Id="rId25" Type="http://schemas.openxmlformats.org/officeDocument/2006/relationships/slide" Target="slide27.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1.xml" TargetMode="Internal" /><Relationship Id="rId29" Type="http://schemas.openxmlformats.org/officeDocument/2006/relationships/slide" Target="slide32.xml" TargetMode="Internal" /><Relationship Id="rId3" Type="http://schemas.openxmlformats.org/officeDocument/2006/relationships/image" Target="../media/image4.emf" /><Relationship Id="rId30" Type="http://schemas.openxmlformats.org/officeDocument/2006/relationships/slide" Target="slide34.xml" TargetMode="Internal" /><Relationship Id="rId31" Type="http://schemas.openxmlformats.org/officeDocument/2006/relationships/slide" Target="slide35.xml" TargetMode="Internal" /><Relationship Id="rId32" Type="http://schemas.openxmlformats.org/officeDocument/2006/relationships/slide" Target="slide36.xml" TargetMode="Internal" /><Relationship Id="rId33" Type="http://schemas.openxmlformats.org/officeDocument/2006/relationships/slide" Target="slide37.xml" TargetMode="Internal" /><Relationship Id="rId34" Type="http://schemas.openxmlformats.org/officeDocument/2006/relationships/slide" Target="slide38.xml" TargetMode="Internal" /><Relationship Id="rId35" Type="http://schemas.openxmlformats.org/officeDocument/2006/relationships/slide" Target="slide39.xml" TargetMode="Internal" /><Relationship Id="rId4" Type="http://schemas.openxmlformats.org/officeDocument/2006/relationships/image" Target="../media/image5.emf" /><Relationship Id="rId5" Type="http://schemas.openxmlformats.org/officeDocument/2006/relationships/slide" Target="slide5.xml" TargetMode="Internal" /><Relationship Id="rId6" Type="http://schemas.openxmlformats.org/officeDocument/2006/relationships/slide" Target="slide6.xml" TargetMode="Internal" /><Relationship Id="rId7" Type="http://schemas.openxmlformats.org/officeDocument/2006/relationships/slide" Target="slide7.xml" TargetMode="Internal" /><Relationship Id="rId8" Type="http://schemas.openxmlformats.org/officeDocument/2006/relationships/slide" Target="slide8.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57099/value-of-foreign-direct-investment-in-china-by-country" TargetMode="External" /><Relationship Id="rId6" Type="http://schemas.openxmlformats.org/officeDocument/2006/relationships/chart" Target="../charts/chart1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7797/countries-with-the-highest-capital-stock-in-chinese-direct-investments" TargetMode="External" /><Relationship Id="rId6" Type="http://schemas.openxmlformats.org/officeDocument/2006/relationships/chart" Target="../charts/chart15.xml" /><Relationship Id="rId7" Type="http://schemas.openxmlformats.org/officeDocument/2006/relationships/image" Target="../media/image7.png" /><Relationship Id="rId8" Type="http://schemas.openxmlformats.org/officeDocument/2006/relationships/oleObject" Target="../embeddings/oleObject19.bin" TargetMode="Internal" /><Relationship Id="rId9" Type="http://schemas.openxmlformats.org/officeDocument/2006/relationships/image" Target="../media/image8.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819/china-inward-fdi-stock-distribution-by-ultimate-investor" TargetMode="External" /><Relationship Id="rId6" Type="http://schemas.openxmlformats.org/officeDocument/2006/relationships/chart" Target="../charts/chart16.xml" /><Relationship Id="rId7" Type="http://schemas.openxmlformats.org/officeDocument/2006/relationships/image" Target="../media/image7.png" /><Relationship Id="rId8" Type="http://schemas.openxmlformats.org/officeDocument/2006/relationships/oleObject" Target="../embeddings/oleObject21.bin" TargetMode="Internal" /><Relationship Id="rId9" Type="http://schemas.openxmlformats.org/officeDocument/2006/relationships/image" Target="../media/image8.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5830/hong-kong-inbound-direct-investment-flows-by-region-of-origin"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5802/hong-kong-inbound-direct-investment-stock-by-region-of-origin" TargetMode="External" /><Relationship Id="rId6" Type="http://schemas.openxmlformats.org/officeDocument/2006/relationships/chart" Target="../charts/chart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7862/china-actually-used-fdi-from-hong-kong"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038/china-actually-used-fdi-from-europe" TargetMode="External" /><Relationship Id="rId6" Type="http://schemas.openxmlformats.org/officeDocument/2006/relationships/chart" Target="../charts/chart20.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093/china-actually-used-fdi-from-the-united-states" TargetMode="External" /><Relationship Id="rId6" Type="http://schemas.openxmlformats.org/officeDocument/2006/relationships/chart" Target="../charts/chart2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6909/china-value-inward-greenfield-fdi-projects"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slide" Target="slide41.xml" TargetMode="Internal" /><Relationship Id="rId6" Type="http://schemas.openxmlformats.org/officeDocument/2006/relationships/slide" Target="slide42.xml" TargetMode="Internal" /><Relationship Id="rId7" Type="http://schemas.openxmlformats.org/officeDocument/2006/relationships/slide" Target="slide43.xml" TargetMode="Internal" /><Relationship Id="rId8" Type="http://schemas.openxmlformats.org/officeDocument/2006/relationships/slide" Target="slide44.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6868/china-number-inward-greenfield-fdi-projects"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7270/china-net-cross-border-mergers-and-acquisitions-sales-value" TargetMode="External" /><Relationship Id="rId6" Type="http://schemas.openxmlformats.org/officeDocument/2006/relationships/chart" Target="../charts/char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7236/china-number-net-cross-border-mergers-and-acquisitions-sales" TargetMode="External" /><Relationship Id="rId6" Type="http://schemas.openxmlformats.org/officeDocument/2006/relationships/chart" Target="../charts/chart2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169/china-distribution-of-utilized-fdi-by-economic-sector" TargetMode="External" /><Relationship Id="rId6" Type="http://schemas.openxmlformats.org/officeDocument/2006/relationships/chart" Target="../charts/chart26.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57086/value-of-foreign-direct-investment-in-china-by-sector" TargetMode="External" /><Relationship Id="rId6" Type="http://schemas.openxmlformats.org/officeDocument/2006/relationships/chart" Target="../charts/chart27.xml" /><Relationship Id="rId7" Type="http://schemas.openxmlformats.org/officeDocument/2006/relationships/image" Target="../media/image7.png" /><Relationship Id="rId8" Type="http://schemas.openxmlformats.org/officeDocument/2006/relationships/oleObject" Target="../embeddings/oleObject33.bin" TargetMode="Internal" /><Relationship Id="rId9" Type="http://schemas.openxmlformats.org/officeDocument/2006/relationships/image" Target="../media/image8.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7.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57084/enterprises-established-with-foreign-direct-investment-in-china-by-sector" TargetMode="External" /><Relationship Id="rId6" Type="http://schemas.openxmlformats.org/officeDocument/2006/relationships/chart" Target="../charts/chart28.xml" /><Relationship Id="rId7" Type="http://schemas.openxmlformats.org/officeDocument/2006/relationships/image" Target="../media/image7.png" /><Relationship Id="rId8" Type="http://schemas.openxmlformats.org/officeDocument/2006/relationships/oleObject" Target="../embeddings/oleObject35.bin" TargetMode="Internal" /><Relationship Id="rId9" Type="http://schemas.openxmlformats.org/officeDocument/2006/relationships/image" Target="../media/image8.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326/china-foreign-invested-companies-share-in-total-import-and-export" TargetMode="External" /><Relationship Id="rId6" Type="http://schemas.openxmlformats.org/officeDocument/2006/relationships/chart" Target="../charts/chart29.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633/china-annual-foreign-direct-investment-from-european-union-by-industry" TargetMode="External" /><Relationship Id="rId6" Type="http://schemas.openxmlformats.org/officeDocument/2006/relationships/chart" Target="../charts/chart30.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650/china-annual-foreign-direct-investment-from-asean-countries-by-industry" TargetMode="External" /><Relationship Id="rId6" Type="http://schemas.openxmlformats.org/officeDocument/2006/relationships/chart" Target="../charts/chart3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664/china-distribution-of-utilized-fdi-by-geographic-region" TargetMode="External" /><Relationship Id="rId6" Type="http://schemas.openxmlformats.org/officeDocument/2006/relationships/chart" Target="../charts/chart32.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8.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725/china-distribution-of-utilized-fdi-by-destination" TargetMode="External" /><Relationship Id="rId6" Type="http://schemas.openxmlformats.org/officeDocument/2006/relationships/chart" Target="../charts/chart33.xml" /><Relationship Id="rId7" Type="http://schemas.openxmlformats.org/officeDocument/2006/relationships/image" Target="../media/image7.png" /><Relationship Id="rId8" Type="http://schemas.openxmlformats.org/officeDocument/2006/relationships/oleObject" Target="../embeddings/oleObject41.bin" TargetMode="Internal" /><Relationship Id="rId9" Type="http://schemas.openxmlformats.org/officeDocument/2006/relationships/image" Target="../media/image8.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9.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81723/china-inward-foreign-direct-investment-fdi-actually-used-in-major-cities" TargetMode="External" /><Relationship Id="rId6" Type="http://schemas.openxmlformats.org/officeDocument/2006/relationships/chart" Target="../charts/chart34.xml" /><Relationship Id="rId7" Type="http://schemas.openxmlformats.org/officeDocument/2006/relationships/image" Target="../media/image7.png" /><Relationship Id="rId8" Type="http://schemas.openxmlformats.org/officeDocument/2006/relationships/oleObject" Target="../embeddings/oleObject43.bin" TargetMode="Internal" /><Relationship Id="rId9" Type="http://schemas.openxmlformats.org/officeDocument/2006/relationships/image" Target="../media/image8.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0.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81799/china-number-of-inward-foreign-direct-investment-fdi-projects-of-major-cities" TargetMode="External" /><Relationship Id="rId6" Type="http://schemas.openxmlformats.org/officeDocument/2006/relationships/chart" Target="../charts/chart35.xml" /><Relationship Id="rId7" Type="http://schemas.openxmlformats.org/officeDocument/2006/relationships/image" Target="../media/image7.png" /><Relationship Id="rId8" Type="http://schemas.openxmlformats.org/officeDocument/2006/relationships/oleObject" Target="../embeddings/oleObject45.bin" TargetMode="Internal" /><Relationship Id="rId9" Type="http://schemas.openxmlformats.org/officeDocument/2006/relationships/image" Target="../media/image8.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74862/china-direct-investment-openness-in-international-comparison" TargetMode="External" /><Relationship Id="rId6" Type="http://schemas.openxmlformats.org/officeDocument/2006/relationships/chart" Target="../charts/char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55017/fdi-confidence-index" TargetMode="External" /><Relationship Id="rId6" Type="http://schemas.openxmlformats.org/officeDocument/2006/relationships/chart" Target="../charts/chart2.xml" /><Relationship Id="rId7" Type="http://schemas.openxmlformats.org/officeDocument/2006/relationships/image" Target="../media/image7.png" /><Relationship Id="rId8" Type="http://schemas.openxmlformats.org/officeDocument/2006/relationships/oleObject" Target="../embeddings/oleObject3.bin" TargetMode="Internal" /><Relationship Id="rId9" Type="http://schemas.openxmlformats.org/officeDocument/2006/relationships/image" Target="../media/image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4016/leading-economies-fdi-inflows-country" TargetMode="External" /><Relationship Id="rId6" Type="http://schemas.openxmlformats.org/officeDocument/2006/relationships/chart" Target="../charts/chart3.xml" /><Relationship Id="rId7" Type="http://schemas.openxmlformats.org/officeDocument/2006/relationships/image" Target="../media/image7.png" /><Relationship Id="rId8" Type="http://schemas.openxmlformats.org/officeDocument/2006/relationships/oleObject" Target="../embeddings/oleObject5.bin" TargetMode="Internal" /><Relationship Id="rId9" Type="http://schemas.openxmlformats.org/officeDocument/2006/relationships/image" Target="../media/image8.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71984/largest-economies-fdi-inward-stock-by-country" TargetMode="External" /><Relationship Id="rId6" Type="http://schemas.openxmlformats.org/officeDocument/2006/relationships/chart" Target="../charts/chart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72604/china-fdi-restrictiveness-index-by-industry" TargetMode="External" /><Relationship Id="rId6" Type="http://schemas.openxmlformats.org/officeDocument/2006/relationships/chart" Target="../charts/chart5.xml" /><Relationship Id="rId7" Type="http://schemas.openxmlformats.org/officeDocument/2006/relationships/image" Target="../media/image7.png" /><Relationship Id="rId8" Type="http://schemas.openxmlformats.org/officeDocument/2006/relationships/oleObject" Target="../embeddings/oleObject8.bin" TargetMode="Interna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INDUSTRIES &amp; MARKETS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Foreign direct investment (FDI) into China</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Size of FDI in China</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value of foreign direct investment (FDI) inflows to China reached approximately 163.25 billion U.S. dollars. This was a decrease of around 13.7 percent compared to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2010 to 2023; * Preliminary figure. Figures for earlier years have been taken from the separate annex, table 1. Figures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flow of foreign direct investment (FDI) to China from 2010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FDI inflows in China 2010-2023</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preliminary figures, cumulative foreign direct investment (FDI) inflows to China between January and October 2024 amounted to approximately 693 billion yuan. This was 29.8 percent less than in the same period of the previous year. According to revised annual figures, total FDI flows to China reached around 189.1 billion U.S. dollars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October 2022 to October 2024</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cumulative value of inward foreign direct investment (FDI) flows to China from October 2022 to October 2024 (in billion yuan)</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Monthly FDI inflows in China 2022-2024</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data published in China's balance of international payments (BOP), quarterly foreign direct investment (FDI) inflows to China amounted to around -12.7 billion U.S. dollars in the third quarter of 2024. In the third quarter of 2023, inward FDI flows became negative for the first time since the start of the published timeline in 1998, with foreign investors pulling out more money out of the country than they invested.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Q1 1998 to Q3 2024; * Preliminary figure. Figures for previous years have been taken from the time series data sheet of the balance of payments provided by the same source.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State Administration of Foreign Exchange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Quarterly value of inward FDI flows to China according to balance of payment data from 1st quarter 1998 to 3rd quarter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Quarterly FDI inflows according to BOP in China 1998-2024</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number of newly established enterprises receiving foreign direct investments (FDI) in China ranged at approximately 53,766. From 2010 to 2016, the number of annual registrations of foreign invested companies was relatively stable, varying between 23,000 and 28,000. After peaking in 2018 at around 60,500 registrations, the number of newly registered companies declined again in the following years. The FDI actually used in China in 2023 decreased by eight percent to 1.13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MOFCOM China; National Bureau of Statistics of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newly established enterprises receiving foreign direct investment (FDI) in China from 2013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newly established foreign invested enterprises in China 2013-2023</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displays the value of foreign direct investment (FDI) inward stock in China in selected years from 2000 to 2023. In 2023, the FDI inward stock in China amounted to approximately 3.66 trillion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2000 to 2023; * Estimate Figures for previous years have been taken from the separate annex, table 3. Values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foreign direct investment (FDI) inward stock in China from 2000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FDI inward stock in China 2000-2023</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inward foreign direct investment (FDI) flows to China ranged at approximately 0.92 percent of the Chinese gross domestic product (GDP). Over the last decade, FDI inflows grew at a much slower pace than GDP, leading to a shrinking FDI inflows to GDP ratio.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2000 to 2023; * Preliminary figure.  All shares calculated by Statista. Data on FDI and GDP retrieved from UNCTAD, latest FDI figures might be added from MOFCOM.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MOFCOM China; Statista; 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Inward foreign direct investment (FDI) flows as a share of the gross domestic product (GDP) in China from 2000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inflows as a share of GDP in China 2000-2023</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inward foreign direct investment (FDI) stock in China ranged at approximately 20.6 percent of the Chinese gross domestic product (GDP). This is a relatively low level compared to developed countries such as the United States or United Kingdom. However, some Asian countries such as Japan or South Korea have an even lower inward FDI stock to GDP ratio.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2000 to 2023; * Preliminary figure.  All shares calculated by Statista. Data on FDI and GDP retrieved from UNCTAD.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MOFCOM China; Statista; 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Inward foreign direct investment (FDI) stock as a share of the gross domestic product (GDP) in China from 2000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inward stock as a share of GDP in China 2000-2023</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inward foreign direct investment (FDI) in China as a share of global FDI inflows reached 12.3 percent. This was less than in 2020, when the Chinese share reached 15.5 percent, which was the highest figure on record and was related to growing FDI inflows in China in an environment of dropping global FDI flows due to the COVID-19 pandemic.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2000 to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inward foreign direct investment (FDI) flows to China in global FDI inflows from 2000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China's share in global inward FDI flows 2000-2023</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Leading sources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04</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Direct investment openness in China in comparison 2023</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05</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confidence index 2024</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06</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economies for FDI inflows 2023, by country</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07</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economies worldwide 2022-2023, by FDI inward stock</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restrictiveness index in China 2020, by industry</a:t>
            </a:r>
          </a:p>
        </p:txBody>
      </p:sp>
      <p:sp>
        <p:nvSpPr>
          <p:cNvPr id="18" name="New shape" title=""/>
          <p:cNvSpPr/>
          <p:nvPr/>
        </p:nvSpPr>
        <p:spPr>
          <a:xfrm>
            <a:off x="586800" y="309463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Size of FDI in China</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10</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FDI inflows in China 2010-2023</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11</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Monthly FDI inflows in China 2022-2024</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12</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Quarterly FDI inflows according to BOP in China 1998-2024</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13</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newly established foreign invested enterprises in China 2013-2023</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FDI inward stock in China 2000-2023</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inflows as a share of GDP in China 2000-2023</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inward stock as a share of GDP in China 2000-2023</a:t>
            </a:r>
          </a:p>
        </p:txBody>
      </p:sp>
      <p:sp>
        <p:nvSpPr>
          <p:cNvPr id="33" name="New shape" titl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4" name="New shape" titl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China's share in global inward FDI flows 2000-2023</a:t>
            </a:r>
          </a:p>
        </p:txBody>
      </p:sp>
      <p:sp>
        <p:nvSpPr>
          <p:cNvPr id="35" name="New shape" title=""/>
          <p:cNvSpPr/>
          <p:nvPr/>
        </p:nvSpPr>
        <p:spPr>
          <a:xfrm>
            <a:off x="586800" y="48173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Leading sources</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19</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inflows in China 2023, by country or region</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20</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Inward FDI stock distribution in China 2023, by country or region of origin</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Inward FDI stock breakdown in China 2020, by ultimate investor</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inflows in Hong Kong 2022, by origin</a:t>
            </a:r>
          </a:p>
        </p:txBody>
      </p:sp>
      <p:sp>
        <p:nvSpPr>
          <p:cNvPr id="44"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5"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inward stock in Hong Kong 2022, by origin</a:t>
            </a:r>
          </a:p>
        </p:txBody>
      </p:sp>
      <p:sp>
        <p:nvSpPr>
          <p:cNvPr id="46"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7"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Actually used FDI from Hong Kong in mainland China 2013-2023</a:t>
            </a:r>
          </a:p>
        </p:txBody>
      </p:sp>
      <p:sp>
        <p:nvSpPr>
          <p:cNvPr id="48"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49"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Actually used FDI from Europe in mainland China 2013-2023</a:t>
            </a:r>
          </a:p>
        </p:txBody>
      </p:sp>
      <p:sp>
        <p:nvSpPr>
          <p:cNvPr id="50" name="New shape" title=""/>
          <p:cNvSpPr/>
          <p:nvPr/>
        </p:nvSpPr>
        <p:spPr>
          <a:xfrm>
            <a:off x="109152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26</a:t>
            </a:r>
          </a:p>
        </p:txBody>
      </p:sp>
      <p:sp>
        <p:nvSpPr>
          <p:cNvPr id="51" name="New shape" title=""/>
          <p:cNvSpPr/>
          <p:nvPr/>
        </p:nvSpPr>
        <p:spPr>
          <a:xfrm>
            <a:off x="59580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Actually used FDI from the United States in mainland China 2013-2023</a:t>
            </a:r>
          </a:p>
        </p:txBody>
      </p:sp>
      <p:sp>
        <p:nvSpPr>
          <p:cNvPr id="52" name="New shape" title=""/>
          <p:cNvSpPr/>
          <p:nvPr/>
        </p:nvSpPr>
        <p:spPr>
          <a:xfrm>
            <a:off x="5958000" y="286119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Composition of FDI</a:t>
            </a:r>
          </a:p>
        </p:txBody>
      </p:sp>
      <p:sp>
        <p:nvSpPr>
          <p:cNvPr id="53"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4"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announced inward greenfield FDI projects in China 2013-2023</a:t>
            </a:r>
          </a:p>
        </p:txBody>
      </p:sp>
      <p:sp>
        <p:nvSpPr>
          <p:cNvPr id="55"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6"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announced inward greenfield FDI projects in China 2013-2023</a:t>
            </a:r>
          </a:p>
        </p:txBody>
      </p:sp>
      <p:sp>
        <p:nvSpPr>
          <p:cNvPr id="57"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8"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net cross-border M&amp;A sales in China 2013-2023</a:t>
            </a:r>
          </a:p>
        </p:txBody>
      </p:sp>
      <p:sp>
        <p:nvSpPr>
          <p:cNvPr id="59"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0"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net cross-border M&amp;A sales in China 2013-2023</a:t>
            </a:r>
          </a:p>
        </p:txBody>
      </p:sp>
      <p:sp>
        <p:nvSpPr>
          <p:cNvPr id="61" name="New shape" title=""/>
          <p:cNvSpPr/>
          <p:nvPr/>
        </p:nvSpPr>
        <p:spPr>
          <a:xfrm>
            <a:off x="5958000" y="390274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Invested industries</a:t>
            </a:r>
          </a:p>
        </p:txBody>
      </p:sp>
      <p:sp>
        <p:nvSpPr>
          <p:cNvPr id="62" name="New shape" title=""/>
          <p:cNvSpPr/>
          <p:nvPr/>
        </p:nvSpPr>
        <p:spPr>
          <a:xfrm>
            <a:off x="10915200" y="4136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33</a:t>
            </a:r>
          </a:p>
        </p:txBody>
      </p:sp>
      <p:sp>
        <p:nvSpPr>
          <p:cNvPr id="63" name="New shape" title=""/>
          <p:cNvSpPr/>
          <p:nvPr/>
        </p:nvSpPr>
        <p:spPr>
          <a:xfrm>
            <a:off x="5958000" y="4136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Distribution of used inward FDI in China 2013-2023, by sector</a:t>
            </a:r>
          </a:p>
        </p:txBody>
      </p:sp>
      <p:sp>
        <p:nvSpPr>
          <p:cNvPr id="64" name="New shape" title=""/>
          <p:cNvSpPr/>
          <p:nvPr/>
        </p:nvSpPr>
        <p:spPr>
          <a:xfrm>
            <a:off x="10915200" y="4306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34</a:t>
            </a:r>
          </a:p>
        </p:txBody>
      </p:sp>
      <p:sp>
        <p:nvSpPr>
          <p:cNvPr id="65" name="New shape" title=""/>
          <p:cNvSpPr/>
          <p:nvPr/>
        </p:nvSpPr>
        <p:spPr>
          <a:xfrm>
            <a:off x="5958000" y="4306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foreign direct investments in China 2023, by sector</a:t>
            </a:r>
          </a:p>
        </p:txBody>
      </p:sp>
      <p:sp>
        <p:nvSpPr>
          <p:cNvPr id="66" name="New shape" title=""/>
          <p:cNvSpPr/>
          <p:nvPr/>
        </p:nvSpPr>
        <p:spPr>
          <a:xfrm>
            <a:off x="10915200" y="4476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35</a:t>
            </a:r>
          </a:p>
        </p:txBody>
      </p:sp>
      <p:sp>
        <p:nvSpPr>
          <p:cNvPr id="67" name="New shape" title=""/>
          <p:cNvSpPr/>
          <p:nvPr/>
        </p:nvSpPr>
        <p:spPr>
          <a:xfrm>
            <a:off x="5958000" y="4476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new foreign invested enterprises in China 2023, by sector</a:t>
            </a:r>
          </a:p>
        </p:txBody>
      </p:sp>
      <p:sp>
        <p:nvSpPr>
          <p:cNvPr id="68" name="New shape" title=""/>
          <p:cNvSpPr/>
          <p:nvPr/>
        </p:nvSpPr>
        <p:spPr>
          <a:xfrm>
            <a:off x="10915200" y="4647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36</a:t>
            </a:r>
          </a:p>
        </p:txBody>
      </p:sp>
      <p:sp>
        <p:nvSpPr>
          <p:cNvPr id="69" name="New shape" title=""/>
          <p:cNvSpPr/>
          <p:nvPr/>
        </p:nvSpPr>
        <p:spPr>
          <a:xfrm>
            <a:off x="5958000" y="4647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Foreign invested companies' share in total import and export in China 1986-2023</a:t>
            </a:r>
          </a:p>
        </p:txBody>
      </p:sp>
      <p:sp>
        <p:nvSpPr>
          <p:cNvPr id="70" name="New shape" title=""/>
          <p:cNvSpPr/>
          <p:nvPr/>
        </p:nvSpPr>
        <p:spPr>
          <a:xfrm>
            <a:off x="10915200" y="4817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37</a:t>
            </a:r>
          </a:p>
        </p:txBody>
      </p:sp>
      <p:sp>
        <p:nvSpPr>
          <p:cNvPr id="71" name="New shape" title=""/>
          <p:cNvSpPr/>
          <p:nvPr/>
        </p:nvSpPr>
        <p:spPr>
          <a:xfrm>
            <a:off x="5958000" y="4817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Breakdown of used FDI from the EU in China 2023, by leading industry</a:t>
            </a:r>
          </a:p>
        </p:txBody>
      </p:sp>
      <p:sp>
        <p:nvSpPr>
          <p:cNvPr id="72" name="New shape" title=""/>
          <p:cNvSpPr/>
          <p:nvPr/>
        </p:nvSpPr>
        <p:spPr>
          <a:xfrm>
            <a:off x="10915200" y="4987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5" action="ppaction://hlinksldjump">
                  <a:extLst>
                    <a:ext uri="{A12FA001-AC4F-418D-AE19-62706E023703}">
                      <ahyp:hlinkClr xmlns:ahyp="http://schemas.microsoft.com/office/drawing/2018/hyperlinkcolor" val="tx"/>
                    </a:ext>
                  </a:extLst>
                </a:hlinkClick>
              </a:rPr>
              <a:t>38</a:t>
            </a:r>
          </a:p>
        </p:txBody>
      </p:sp>
      <p:sp>
        <p:nvSpPr>
          <p:cNvPr id="73" name="New shape" title=""/>
          <p:cNvSpPr/>
          <p:nvPr/>
        </p:nvSpPr>
        <p:spPr>
          <a:xfrm>
            <a:off x="5958000" y="4987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Breakdown of used FDI from the ASEAN in China 2023, by leading industry</a:t>
            </a:r>
          </a:p>
        </p:txBody>
      </p:sp>
      <p:sp>
        <p:nvSpPr>
          <p:cNvPr id="74" name="New shape" title=""/>
          <p:cNvSpPr/>
          <p:nvPr/>
        </p:nvSpPr>
        <p:spPr>
          <a:xfrm>
            <a:off x="5958000" y="528485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Leading destinations</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total annual foreign direct investment (FDI) inflows into China amounted to around 189.13 billion U.S. dollars. According to official accounts, approximately 111.2 billion U.S. dollars were invested from Hong Kong and 3.4 billion from the U.S. However, this picture might not be representative for the actual origin of these money flows.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MOFCOM China; National Bureau of Statistics of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59700" y="1882800"/>
            <a:ext cx="287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inflow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Actually utilized foreign direct investment (FDI) in China in 2023, by leading country or region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inflows in China 2023, by country or region</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By far the largest share of the inward foreign direct investment (FDI) stock in China originated from Hong Kong. In 2023, Hong Kong's share in the total inward FDI stock in China amounted to 59.2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1"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958150" y="1882800"/>
            <a:ext cx="2273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in total FDI stock</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inward foreign direct investment (FDI) stock in China in 2023, by selected country or region of origin</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Inward FDI stock distribution in China 2023, by country or region of origin</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estimates, approximately 10.4 percent of China's inward foreign direct investment (FDI) stock originated from the United States in 2020. A large part of this FDI was channeled through international financial hubs such as Hong Kong, leading to a much lower bilateral account of FDI stock directly from the U.S. of only about 3.7 percent of China's total inward FDI stock in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2020</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2"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850200" y="1882800"/>
            <a:ext cx="2489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inward FDI stock</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distribution of inward foreign direct investment (FDI) stock in China in 2020, by leading ultimate investor</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Inward FDI stock breakdown in China 2020, by ultimate investor</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total annual flow of inward foreign direct investments (FDI) in Hong Kong amounted to approximately 859 billion Hong Kong dollars. That year, direct investments from the U.S. in Hong Kong reached around 46.3 billion Hong Kong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Hong Kong; 2022</a:t>
            </a:r>
          </a:p>
          <a:p>
            <a:r>
              <a:rPr sz="600" b="1">
                <a:solidFill>
                  <a:srgbClr val="0F2741"/>
                </a:solidFill>
                <a:latin typeface="Open Sans"/>
              </a:rPr>
              <a:t>Source(s): </a:t>
            </a:r>
            <a:r>
              <a:rPr sz="600" b="0">
                <a:solidFill>
                  <a:srgbClr val="0F2741"/>
                </a:solidFill>
                <a:latin typeface="Open Sans"/>
              </a:rPr>
              <a:t>Census and Statistics Department Hong Kong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80300" y="1882800"/>
            <a:ext cx="3429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inflow in billion Hong Kong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Inward foreign direct investment (FDI) flows to Hong Kong in 2022, by country or region of origin (in billion Hong Kong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inflows in Hong Kong 2022, by origin</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total stock of inward foreign direct investments (FDI) in Hong Kong amounted to approximately 15.68 trillion Hong Kong dollars. That year, the investment stock from U.S. investors in Hong Kong reached around 351.4 billion Hong Kong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Hong Kong; 2022</a:t>
            </a:r>
          </a:p>
          <a:p>
            <a:r>
              <a:rPr sz="600" b="1">
                <a:solidFill>
                  <a:srgbClr val="0F2741"/>
                </a:solidFill>
                <a:latin typeface="Open Sans"/>
              </a:rPr>
              <a:t>Source(s): </a:t>
            </a:r>
            <a:r>
              <a:rPr sz="600" b="0">
                <a:solidFill>
                  <a:srgbClr val="0F2741"/>
                </a:solidFill>
                <a:latin typeface="Open Sans"/>
              </a:rPr>
              <a:t>Census and Statistics Department Hong Kong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93000" y="1882800"/>
            <a:ext cx="340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stock in billion Hong Kong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Inward foreign direct investment (FDI) stocks in Hong Kong in 2022, by country or region of origin (in billion Hong Kong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inward stock in Hong Kong 2022, by origin</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annual value of actually used foreign direct investments (FDI) from Hong Kong in mainland China amounted to more than 111 billion U.S. dollars. Hong Kong is by far the largest source for FDI inflows in China.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Hong Kong; 2013 to 2023</a:t>
            </a:r>
          </a:p>
          <a:p>
            <a:r>
              <a:rPr sz="600" b="1">
                <a:solidFill>
                  <a:srgbClr val="0F2741"/>
                </a:solidFill>
                <a:latin typeface="Open Sans"/>
              </a:rPr>
              <a:t>Source(s): </a:t>
            </a:r>
            <a:r>
              <a:rPr sz="600" b="0">
                <a:solidFill>
                  <a:srgbClr val="0F2741"/>
                </a:solidFill>
                <a:latin typeface="Open Sans"/>
              </a:rPr>
              <a:t>MOFCOM China; National Bureau of Statistics of China; State Administration of Foreign Exchange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Actually utilized foreign direct investments (FDI) from Hong Kong in mainland China between 2013 and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Actually used FDI from Hong Kong in mainland China 2013-2023</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annual value of actually used foreign direct investment (FDI) from European countries in mainland China (not including investments in Hong Kong) amounted to approximately 14.5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Europe, China; 2013 to 2023</a:t>
            </a:r>
          </a:p>
          <a:p>
            <a:r>
              <a:rPr sz="600" b="1">
                <a:solidFill>
                  <a:srgbClr val="0F2741"/>
                </a:solidFill>
                <a:latin typeface="Open Sans"/>
              </a:rPr>
              <a:t>Source(s): </a:t>
            </a:r>
            <a:r>
              <a:rPr sz="600" b="0">
                <a:solidFill>
                  <a:srgbClr val="0F2741"/>
                </a:solidFill>
                <a:latin typeface="Open Sans"/>
              </a:rPr>
              <a:t>MOFCOM China; National Bureau of Statistics of China; State Administration of Foreign Exchange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Actually utilized foreign direct investments (FDI) from Europe in mainland China between 2013 and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Actually used FDI from Europe in mainland China 2013-2023</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annual value of actually used foreign direct investments (FDI) from the United States in mainalnd China amounted to approximately 3.36 billion U.S. dollars. This was significantly more than in the previous year and well above the ten-year average.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United States; 2013 to 2023</a:t>
            </a:r>
          </a:p>
          <a:p>
            <a:r>
              <a:rPr sz="600" b="1">
                <a:solidFill>
                  <a:srgbClr val="0F2741"/>
                </a:solidFill>
                <a:latin typeface="Open Sans"/>
              </a:rPr>
              <a:t>Source(s): </a:t>
            </a:r>
            <a:r>
              <a:rPr sz="600" b="0">
                <a:solidFill>
                  <a:srgbClr val="0F2741"/>
                </a:solidFill>
                <a:latin typeface="Open Sans"/>
              </a:rPr>
              <a:t>MOFCOM China; National Bureau of Statistics of China; State Administration of Foreign Exchange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Actually utilized foreign direct investments (FDI) from the United States in mainland China between 2013 and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Actually used FDI from the United States in mainland China 2013-2023</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Composition of FDI</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annual value of inward greenfield foreign direct investment (FDI) projects in China amounted to approximately 37.5 billion U.S. dollars. The value of greenfield investments in general displayed a decreasing trend over the last decade.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announced inward greenfield foreign direct investment (FDI) projects in China from 2013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announced inward greenfield FDI projects in China 2013-2023</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a:t>
            </a:r>
          </a:p>
        </p:txBody>
      </p:sp>
      <p:sp>
        <p:nvSpPr>
          <p:cNvPr id="7" name="New shape" title=""/>
          <p:cNvSpPr/>
          <p:nvPr/>
        </p:nvSpPr>
        <p:spPr>
          <a:xfrm>
            <a:off x="55440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40</a:t>
            </a:r>
          </a:p>
        </p:txBody>
      </p:sp>
      <p:sp>
        <p:nvSpPr>
          <p:cNvPr id="8" name="New shape" title=""/>
          <p:cNvSpPr/>
          <p:nvPr/>
        </p:nvSpPr>
        <p:spPr>
          <a:xfrm>
            <a:off x="5868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Distribution of used inward FDI in China 2023, by geographic region</a:t>
            </a:r>
          </a:p>
        </p:txBody>
      </p:sp>
      <p:sp>
        <p:nvSpPr>
          <p:cNvPr id="9" name="New shape" title=""/>
          <p:cNvSpPr/>
          <p:nvPr/>
        </p:nvSpPr>
        <p:spPr>
          <a:xfrm>
            <a:off x="55440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41</a:t>
            </a:r>
          </a:p>
        </p:txBody>
      </p:sp>
      <p:sp>
        <p:nvSpPr>
          <p:cNvPr id="10" name="New shape" title=""/>
          <p:cNvSpPr/>
          <p:nvPr/>
        </p:nvSpPr>
        <p:spPr>
          <a:xfrm>
            <a:off x="5868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Actually used inward FDI in China 2023, by destination region</a:t>
            </a:r>
          </a:p>
        </p:txBody>
      </p:sp>
      <p:sp>
        <p:nvSpPr>
          <p:cNvPr id="11" name="New shape" title=""/>
          <p:cNvSpPr/>
          <p:nvPr/>
        </p:nvSpPr>
        <p:spPr>
          <a:xfrm>
            <a:off x="55440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42</a:t>
            </a:r>
          </a:p>
        </p:txBody>
      </p:sp>
      <p:sp>
        <p:nvSpPr>
          <p:cNvPr id="12" name="New shape" title=""/>
          <p:cNvSpPr/>
          <p:nvPr/>
        </p:nvSpPr>
        <p:spPr>
          <a:xfrm>
            <a:off x="5868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Inward FDI actually used by major city in China 2019</a:t>
            </a:r>
          </a:p>
        </p:txBody>
      </p:sp>
      <p:sp>
        <p:nvSpPr>
          <p:cNvPr id="13" name="New shape" title=""/>
          <p:cNvSpPr/>
          <p:nvPr/>
        </p:nvSpPr>
        <p:spPr>
          <a:xfrm>
            <a:off x="55440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43</a:t>
            </a:r>
          </a:p>
        </p:txBody>
      </p:sp>
      <p:sp>
        <p:nvSpPr>
          <p:cNvPr id="14" name="New shape" title=""/>
          <p:cNvSpPr/>
          <p:nvPr/>
        </p:nvSpPr>
        <p:spPr>
          <a:xfrm>
            <a:off x="5868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inward FDI projects by major city in China 2019</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around 472 inward greenfield foreign direct investment (FDI) projects have been announced in China. The number of greenfield investments has decreased gradually over recent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announced inward greenfield foreign direct investment (FDI) projects in China from 2013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announced inward greenfield FDI projects in China 2013-2023</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value of net cross-border merger and acquisition (M&amp;A) deals with Chinese sellers ranged at 21.38 billion U.S. dollars. 36 cross-border M&amp;A sales deals were recorded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net cross-border mergers and acquisitions (M&amp;As) with sellers in China from 2013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net cross-border M&amp;A sales in China 2013-2023</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number of net cross-border merger and acquisition (M&amp;A) deals involving Chinese sellers decreased to 36 from 53 in the previous year. The number of M&amp;As had reached a record high in 2014 with 192 deals.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2013 to 2023</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net cross-border mergers and acquisitions (M&amp;As) with sellers in China from 2013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net cross-border M&amp;A sales in China 2013-2023</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Invested industries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approximately 64.4 percent of the actually used inward foreign direct investment (FDI) in China were invested in the service sector. The share of inward FDI flowing into China's industrial sector decreased gradually between 2005 and 2021, but increased again in the last two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2013 to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annually utilized foreign direct investment (FDI) in China from 2013 to 2023, by economic sector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used inward FDI in China 2013-2023, by sector</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about 45.5 billion U.S. dollars of foreign direct investments (FDI) have been invested into the manufacturing sector in China. Total FDI inflows to China amounted to around 163 billion U.S. dollars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3"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215200" y="1882800"/>
            <a:ext cx="3759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Value of investments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foreign direct investments (FDI) in China in 2023, by sector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foreign direct investments in China 2023, by sector</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number of newly established enterprises in China receiving foreign direct investment (FDI) in non-financial sectors in 2023, by sector. That year, around 18,010 foreign invested enterprises were established in the wholesale and retail trade sector in China.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4"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996250" y="1882800"/>
            <a:ext cx="2197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enterprises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newly established enterprises receiving foreign direct investments (FDI) in China in 2023, by sector</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new foreign invested enterprises in China 2023, by sector</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approximately 28.6 percent of the total export value in China was generated from goods exported by foreign invested enterprises in China. This share had reached a record high in 2005 at 58.3 percent, but has since declined considerably.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1986 to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foreign invested enterprises in total import and export merchandise trade value in China from 1986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Foreign invested companies' share in total import and export in China 1986-2023</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total value of foreign direct investment (FDI) from the European Union actually used in mainland China amounted to approximately 10.58 billion U.S. dollars. Around 63 percent of that total value have been invested in the manufacturing sector.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EU;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894650" y="1882800"/>
            <a:ext cx="2400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in total FDI inflows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actually used foreign direct investment (FDI) from the European Union in mainland China in 2023, by leading industry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Breakdown of used FDI from the EU in China 2023, by leading industry</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total value of foreign direct investment (FDI) from the Association of Southeast Asian Nations actually used in mainland China amounted to approximately 10.29 billion U.S. dollars. Around 26.5 percent of that total value have been invested in the manufacturing sector.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894650" y="1882800"/>
            <a:ext cx="2400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in total FDI inflows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actually used foreign direct investment (FDI) from ASEAN countries in mainland China in 2023, by leading industry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Breakdown of used FDI from the ASEAN in China 2023, by leading industry</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Leading destinations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approximately 87.1 percent of the actually used inward foreign direct investment (FDI) in China have been invested in Eastern China. Central and Western China attracted only a small fraction of total FDI inflows.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annually utilized foreign direct investment (FDI) in China in 2023, by geographic region</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used inward FDI in China 2023, by geographic region</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approximately 25.34 billion U.S. dollars of inward foreign direct investment (FDI) were actually used in Jiangsu province in Eastern China. Total FDI actually used in China amounted to 163.25 billion U.S. dollars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2023</a:t>
            </a:r>
          </a:p>
          <a:p>
            <a:r>
              <a:rPr sz="600" b="1">
                <a:solidFill>
                  <a:srgbClr val="0F2741"/>
                </a:solidFill>
                <a:latin typeface="Open Sans"/>
              </a:rPr>
              <a:t>Source(s): </a:t>
            </a:r>
            <a:r>
              <a:rPr sz="600" b="0">
                <a:solidFill>
                  <a:srgbClr val="0F2741"/>
                </a:solidFill>
                <a:latin typeface="Open Sans"/>
              </a:rPr>
              <a:t>MOFCOM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5"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596200" y="1882800"/>
            <a:ext cx="2997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Utilized FDI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41</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actually utilized foreign direct investment (FDI) in China in 2023, by destination province or region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Actually used inward FDI in China 2023, by destination region</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2019, the highest value of foreign direct investment (FDI) of major cities in China had been attracted by Shanghai, amounting to about 19 billion U.S. dollars. The number of newly contracted FDI projects in Shanghai reached 6,800 that year. A considerable number of medium sized cities in China (not listed in the statistic at hand) had FDI inflows of up to four billion U.S. dollars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2019</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6"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659700" y="1882800"/>
            <a:ext cx="287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inflow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42</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inward foreign direct investment (FDI) actually used in first and new first tier cities of China in 2019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Inward FDI actually used by major city in China 2019</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2019, the highest number of newly contracted foreign direct investment (FDI) projects in major cities in China had been attracted by Shanghai, amounting to approximately 6,800 projects. The value of FDI actually used in Shanghai reached about 19 billion U.S. dollars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2019</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7"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958150" y="1882800"/>
            <a:ext cx="2273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FDI projects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43</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newly contracted inward foreign direct investment (FDI) projects in first and new first tier cities of China in 2019</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inward FDI projects by major city in China 2019</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44</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Atlantic Council</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Census and Statistics Department Hong Kong</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Kearney</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MOFCOM China</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National Bureau of Statistics of China</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OECD</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Rhodium Group</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State Administration of Foreign Exchange</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UNCTAD</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An investigation into China's economy and market openness based on key economic data indicates that the economy in China today is generally more open than in 2010, but less open than in many other advanced countries. The openness for inward and outward foreign direct investment (FDI) reached a score of 2.2 on a scale from zero (low openness) to ten (high openness), less than the open economy average of 6.3. Other investigated measures include: financial system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2023; 0=low 10=high openness</a:t>
            </a:r>
          </a:p>
          <a:p>
            <a:r>
              <a:rPr sz="600" b="1">
                <a:solidFill>
                  <a:srgbClr val="0F2741"/>
                </a:solidFill>
                <a:latin typeface="Open Sans"/>
              </a:rPr>
              <a:t>Source(s): </a:t>
            </a:r>
            <a:r>
              <a:rPr sz="600" b="0">
                <a:solidFill>
                  <a:srgbClr val="0F2741"/>
                </a:solidFill>
                <a:latin typeface="Open Sans"/>
              </a:rPr>
              <a:t>Atlantic Council; Rhodium Group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Level of direct investment openness in China in international comparison in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Direct investment openness in China in comparison 2023</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the United States had a foreign direct investment (FDI) confidence index score of 2.3, the highest in the world. Of the 25 highest ranked countries, six were so-called emerging economies. Of the emerging economies, China had the third highest ranking overall, with a score of 2.21. The FDI confidence index ranks the likelihood of companies making a FDI in a given country.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2024</a:t>
            </a:r>
          </a:p>
          <a:p>
            <a:r>
              <a:rPr sz="600" b="1">
                <a:solidFill>
                  <a:srgbClr val="0F2741"/>
                </a:solidFill>
                <a:latin typeface="Open Sans"/>
              </a:rPr>
              <a:t>Source(s): </a:t>
            </a:r>
            <a:r>
              <a:rPr sz="600" b="0">
                <a:solidFill>
                  <a:srgbClr val="0F2741"/>
                </a:solidFill>
                <a:latin typeface="Open Sans"/>
              </a:rPr>
              <a:t>Kearney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662750" y="1882800"/>
            <a:ext cx="4864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Index from 0 (low confidence) to 3 (highest confidence)</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Foreign direct investment confidence index in 2024</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confidence index 2024</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there was an estimated 311 billion U.S. dollars worth of foreign direct investment inflows in the United States. That was nearly twice as much as China in second. The third highest sum of FDI inflows was registered in Singapore.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608900" y="1882800"/>
            <a:ext cx="2971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inflows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economies for foreign direct investment inflows in 2023, by country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economies for FDI inflows 2023, by country</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United States had the largest inward foreign direct investment (FDI) stock worldwide, amounting to approximately 12.8 trillion U.S. dollars. China was second with around 3.7 trillion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and 2023; * Estimate. ** Asset/liability basis.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67600" y="1882800"/>
            <a:ext cx="345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inward stock in trillion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economies worldwide in 2022 and 2023 by Foreign Direct Investment (FDI) inward stock (in trillion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economies worldwide 2022-2023, by FDI inward stock</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radio and TV broadcasting was the most restricted industry in China with regards to foreign direct investment (FDI) regulations, according to the FDI restrictiveness index. The index rates a country's FDI regulations on a scale from zero (open) to one (closed).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2020; 0=open; 1=closed</a:t>
            </a:r>
          </a:p>
          <a:p>
            <a:r>
              <a:rPr sz="600" b="1">
                <a:solidFill>
                  <a:srgbClr val="0F2741"/>
                </a:solidFill>
                <a:latin typeface="Open Sans"/>
              </a:rPr>
              <a:t>Source(s): </a:t>
            </a:r>
            <a:r>
              <a:rPr sz="600" b="0">
                <a:solidFill>
                  <a:srgbClr val="0F2741"/>
                </a:solidFill>
                <a:latin typeface="Open Sans"/>
              </a:rPr>
              <a:t>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069150" y="1882800"/>
            <a:ext cx="4051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restrictiveness index (0=open; 1=closed)</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Inward foreign direct investment (FDI) regulatory restrictiveness index in China in 2020, by industry</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restrictiveness index in China 2020, by industry</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332</Paragraphs>
  <Slides>45</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45</vt:i4>
      </vt:variant>
    </vt:vector>
  </HeadingPairs>
  <TitlesOfParts>
    <vt:vector baseType="lpstr" size="50">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2024-11-21T10:55:25.449</cp:lastPrinted>
  <dcterms:created xsi:type="dcterms:W3CDTF">2024-11-21T09:55:25Z</dcterms:created>
  <dcterms:modified xsi:type="dcterms:W3CDTF">2024-11-21T09:55:26Z</dcterms:modified>
</cp:coreProperties>
</file>