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emf" ContentType="image/x-emf"/>
  <Default Extension="png" ContentType="image/png"/>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2.7-->
<p:presentation xmlns:r="http://schemas.openxmlformats.org/officeDocument/2006/relationships" xmlns:a="http://schemas.openxmlformats.org/drawingml/2006/main" xmlns:p="http://schemas.openxmlformats.org/presentationml/2006/main" saveSubsetFonts="1">
  <p:sldMasterIdLst>
    <p:sldMasterId id="2147483648" r:id="rId1"/>
  </p:sldMasterIdLst>
  <p:sldIdLst>
    <p:sldId id="258" r:id="rId2"/>
    <p:sldId id="260" r:id="rId3"/>
    <p:sldId id="262" r:id="rId4"/>
    <p:sldId id="264" r:id="rId5"/>
    <p:sldId id="266" r:id="rId6"/>
    <p:sldId id="268" r:id="rId7"/>
    <p:sldId id="270" r:id="rId8"/>
    <p:sldId id="272" r:id="rId9"/>
    <p:sldId id="274" r:id="rId10"/>
    <p:sldId id="276" r:id="rId11"/>
    <p:sldId id="278" r:id="rId12"/>
    <p:sldId id="280" r:id="rId13"/>
    <p:sldId id="282" r:id="rId14"/>
    <p:sldId id="284" r:id="rId15"/>
    <p:sldId id="286" r:id="rId16"/>
    <p:sldId id="288" r:id="rId17"/>
    <p:sldId id="290" r:id="rId18"/>
    <p:sldId id="292" r:id="rId19"/>
    <p:sldId id="294" r:id="rId20"/>
    <p:sldId id="296" r:id="rId21"/>
    <p:sldId id="298" r:id="rId22"/>
    <p:sldId id="300" r:id="rId23"/>
    <p:sldId id="302" r:id="rId24"/>
    <p:sldId id="304" r:id="rId25"/>
    <p:sldId id="306" r:id="rId26"/>
    <p:sldId id="308" r:id="rId27"/>
    <p:sldId id="310" r:id="rId28"/>
    <p:sldId id="312" r:id="rId29"/>
    <p:sldId id="314" r:id="rId30"/>
    <p:sldId id="316" r:id="rId31"/>
    <p:sldId id="318" r:id="rId32"/>
    <p:sldId id="320" r:id="rId33"/>
    <p:sldId id="322" r:id="rId34"/>
    <p:sldId id="324" r:id="rId35"/>
  </p:sldIdLst>
  <p:sldSz cx="12192120" cy="6858000"/>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 Type="http://schemas.openxmlformats.org/officeDocument/2006/relationships/slide" Target="slides/slide2.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tags" Target="tags/tag1.xml" /><Relationship Id="rId37" Type="http://schemas.openxmlformats.org/officeDocument/2006/relationships/presProps" Target="presProps.xml" /><Relationship Id="rId38" Type="http://schemas.openxmlformats.org/officeDocument/2006/relationships/viewProps" Target="viewProps.xml" /><Relationship Id="rId39" Type="http://schemas.openxmlformats.org/officeDocument/2006/relationships/theme" Target="theme/theme1.xml" /><Relationship Id="rId4" Type="http://schemas.openxmlformats.org/officeDocument/2006/relationships/slide" Target="slides/slide3.xml" /><Relationship Id="rId40" Type="http://schemas.openxmlformats.org/officeDocument/2006/relationships/tableStyles" Target="tableStyles.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charts/_rels/chart1.xml.rels>&#65279;<?xml version="1.0" encoding="utf-8" standalone="yes"?><Relationships xmlns="http://schemas.openxmlformats.org/package/2006/relationships"><Relationship Id="rId1" Type="http://schemas.openxmlformats.org/officeDocument/2006/relationships/package" Target="../embeddings/Microsoft_Excel_Worksheet1.xlsx" /></Relationships>
</file>

<file path=ppt/charts/_rels/chart10.xml.rels>&#65279;<?xml version="1.0" encoding="utf-8" standalone="yes"?><Relationships xmlns="http://schemas.openxmlformats.org/package/2006/relationships"><Relationship Id="rId1" Type="http://schemas.openxmlformats.org/officeDocument/2006/relationships/package" Target="../embeddings/Microsoft_Excel_Worksheet13.xlsx" /></Relationships>
</file>

<file path=ppt/charts/_rels/chart11.xml.rels>&#65279;<?xml version="1.0" encoding="utf-8" standalone="yes"?><Relationships xmlns="http://schemas.openxmlformats.org/package/2006/relationships"><Relationship Id="rId1" Type="http://schemas.openxmlformats.org/officeDocument/2006/relationships/package" Target="../embeddings/Microsoft_Excel_Worksheet14.xlsx" /></Relationships>
</file>

<file path=ppt/charts/_rels/chart12.xml.rels>&#65279;<?xml version="1.0" encoding="utf-8" standalone="yes"?><Relationships xmlns="http://schemas.openxmlformats.org/package/2006/relationships"><Relationship Id="rId1" Type="http://schemas.openxmlformats.org/officeDocument/2006/relationships/package" Target="../embeddings/Microsoft_Excel_Worksheet15.xlsx" /></Relationships>
</file>

<file path=ppt/charts/_rels/chart13.xml.rels>&#65279;<?xml version="1.0" encoding="utf-8" standalone="yes"?><Relationships xmlns="http://schemas.openxmlformats.org/package/2006/relationships"><Relationship Id="rId1" Type="http://schemas.openxmlformats.org/officeDocument/2006/relationships/package" Target="../embeddings/Microsoft_Excel_Worksheet16.xlsx" /></Relationships>
</file>

<file path=ppt/charts/_rels/chart14.xml.rels>&#65279;<?xml version="1.0" encoding="utf-8" standalone="yes"?><Relationships xmlns="http://schemas.openxmlformats.org/package/2006/relationships"><Relationship Id="rId1" Type="http://schemas.openxmlformats.org/officeDocument/2006/relationships/package" Target="../embeddings/Microsoft_Excel_Worksheet17.xlsx" /></Relationships>
</file>

<file path=ppt/charts/_rels/chart15.xml.rels>&#65279;<?xml version="1.0" encoding="utf-8" standalone="yes"?><Relationships xmlns="http://schemas.openxmlformats.org/package/2006/relationships"><Relationship Id="rId1" Type="http://schemas.openxmlformats.org/officeDocument/2006/relationships/package" Target="../embeddings/Microsoft_Excel_Worksheet18.xlsx" /></Relationships>
</file>

<file path=ppt/charts/_rels/chart16.xml.rels>&#65279;<?xml version="1.0" encoding="utf-8" standalone="yes"?><Relationships xmlns="http://schemas.openxmlformats.org/package/2006/relationships"><Relationship Id="rId1" Type="http://schemas.openxmlformats.org/officeDocument/2006/relationships/package" Target="../embeddings/Microsoft_Excel_Worksheet19.xlsx" /></Relationships>
</file>

<file path=ppt/charts/_rels/chart17.xml.rels>&#65279;<?xml version="1.0" encoding="utf-8" standalone="yes"?><Relationships xmlns="http://schemas.openxmlformats.org/package/2006/relationships"><Relationship Id="rId1" Type="http://schemas.openxmlformats.org/officeDocument/2006/relationships/package" Target="../embeddings/Microsoft_Excel_Worksheet20.xlsx" /></Relationships>
</file>

<file path=ppt/charts/_rels/chart18.xml.rels>&#65279;<?xml version="1.0" encoding="utf-8" standalone="yes"?><Relationships xmlns="http://schemas.openxmlformats.org/package/2006/relationships"><Relationship Id="rId1" Type="http://schemas.openxmlformats.org/officeDocument/2006/relationships/package" Target="../embeddings/Microsoft_Excel_Worksheet21.xlsx" /></Relationships>
</file>

<file path=ppt/charts/_rels/chart19.xml.rels>&#65279;<?xml version="1.0" encoding="utf-8" standalone="yes"?><Relationships xmlns="http://schemas.openxmlformats.org/package/2006/relationships"><Relationship Id="rId1" Type="http://schemas.openxmlformats.org/officeDocument/2006/relationships/package" Target="../embeddings/Microsoft_Excel_Worksheet22.xlsx" /></Relationships>
</file>

<file path=ppt/charts/_rels/chart2.xml.rels>&#65279;<?xml version="1.0" encoding="utf-8" standalone="yes"?><Relationships xmlns="http://schemas.openxmlformats.org/package/2006/relationships"><Relationship Id="rId1" Type="http://schemas.openxmlformats.org/officeDocument/2006/relationships/package" Target="../embeddings/Microsoft_Excel_Worksheet3.xlsx" /></Relationships>
</file>

<file path=ppt/charts/_rels/chart20.xml.rels>&#65279;<?xml version="1.0" encoding="utf-8" standalone="yes"?><Relationships xmlns="http://schemas.openxmlformats.org/package/2006/relationships"><Relationship Id="rId1" Type="http://schemas.openxmlformats.org/officeDocument/2006/relationships/package" Target="../embeddings/Microsoft_Excel_Worksheet23.xlsx" /></Relationships>
</file>

<file path=ppt/charts/_rels/chart21.xml.rels>&#65279;<?xml version="1.0" encoding="utf-8" standalone="yes"?><Relationships xmlns="http://schemas.openxmlformats.org/package/2006/relationships"><Relationship Id="rId1" Type="http://schemas.openxmlformats.org/officeDocument/2006/relationships/package" Target="../embeddings/Microsoft_Excel_Worksheet24.xlsx" /></Relationships>
</file>

<file path=ppt/charts/_rels/chart22.xml.rels>&#65279;<?xml version="1.0" encoding="utf-8" standalone="yes"?><Relationships xmlns="http://schemas.openxmlformats.org/package/2006/relationships"><Relationship Id="rId1" Type="http://schemas.openxmlformats.org/officeDocument/2006/relationships/package" Target="../embeddings/Microsoft_Excel_Worksheet25.xlsx" /></Relationships>
</file>

<file path=ppt/charts/_rels/chart23.xml.rels>&#65279;<?xml version="1.0" encoding="utf-8" standalone="yes"?><Relationships xmlns="http://schemas.openxmlformats.org/package/2006/relationships"><Relationship Id="rId1" Type="http://schemas.openxmlformats.org/officeDocument/2006/relationships/package" Target="../embeddings/Microsoft_Excel_Worksheet26.xlsx" /></Relationships>
</file>

<file path=ppt/charts/_rels/chart24.xml.rels>&#65279;<?xml version="1.0" encoding="utf-8" standalone="yes"?><Relationships xmlns="http://schemas.openxmlformats.org/package/2006/relationships"><Relationship Id="rId1" Type="http://schemas.openxmlformats.org/officeDocument/2006/relationships/package" Target="../embeddings/Microsoft_Excel_Worksheet27.xlsx" /></Relationships>
</file>

<file path=ppt/charts/_rels/chart25.xml.rels>&#65279;<?xml version="1.0" encoding="utf-8" standalone="yes"?><Relationships xmlns="http://schemas.openxmlformats.org/package/2006/relationships"><Relationship Id="rId1" Type="http://schemas.openxmlformats.org/officeDocument/2006/relationships/package" Target="../embeddings/Microsoft_Excel_Worksheet28.xlsx" /></Relationships>
</file>

<file path=ppt/charts/_rels/chart26.xml.rels>&#65279;<?xml version="1.0" encoding="utf-8" standalone="yes"?><Relationships xmlns="http://schemas.openxmlformats.org/package/2006/relationships"><Relationship Id="rId1" Type="http://schemas.openxmlformats.org/officeDocument/2006/relationships/package" Target="../embeddings/Microsoft_Excel_Worksheet29.xlsx" /></Relationships>
</file>

<file path=ppt/charts/_rels/chart27.xml.rels>&#65279;<?xml version="1.0" encoding="utf-8" standalone="yes"?><Relationships xmlns="http://schemas.openxmlformats.org/package/2006/relationships"><Relationship Id="rId1" Type="http://schemas.openxmlformats.org/officeDocument/2006/relationships/package" Target="../embeddings/Microsoft_Excel_Worksheet30.xlsx" /></Relationships>
</file>

<file path=ppt/charts/_rels/chart3.xml.rels>&#65279;<?xml version="1.0" encoding="utf-8" standalone="yes"?><Relationships xmlns="http://schemas.openxmlformats.org/package/2006/relationships"><Relationship Id="rId1" Type="http://schemas.openxmlformats.org/officeDocument/2006/relationships/package" Target="../embeddings/Microsoft_Excel_Worksheet4.xlsx" /></Relationships>
</file>

<file path=ppt/charts/_rels/chart4.xml.rels>&#65279;<?xml version="1.0" encoding="utf-8" standalone="yes"?><Relationships xmlns="http://schemas.openxmlformats.org/package/2006/relationships"><Relationship Id="rId1" Type="http://schemas.openxmlformats.org/officeDocument/2006/relationships/package" Target="../embeddings/Microsoft_Excel_Worksheet5.xlsx" /></Relationships>
</file>

<file path=ppt/charts/_rels/chart5.xml.rels>&#65279;<?xml version="1.0" encoding="utf-8" standalone="yes"?><Relationships xmlns="http://schemas.openxmlformats.org/package/2006/relationships"><Relationship Id="rId1" Type="http://schemas.openxmlformats.org/officeDocument/2006/relationships/package" Target="../embeddings/Microsoft_Excel_Worksheet6.xlsx" /></Relationships>
</file>

<file path=ppt/charts/_rels/chart6.xml.rels>&#65279;<?xml version="1.0" encoding="utf-8" standalone="yes"?><Relationships xmlns="http://schemas.openxmlformats.org/package/2006/relationships"><Relationship Id="rId1" Type="http://schemas.openxmlformats.org/officeDocument/2006/relationships/package" Target="../embeddings/Microsoft_Excel_Worksheet8.xlsx" /></Relationships>
</file>

<file path=ppt/charts/_rels/chart7.xml.rels>&#65279;<?xml version="1.0" encoding="utf-8" standalone="yes"?><Relationships xmlns="http://schemas.openxmlformats.org/package/2006/relationships"><Relationship Id="rId1" Type="http://schemas.openxmlformats.org/officeDocument/2006/relationships/package" Target="../embeddings/Microsoft_Excel_Worksheet9.xlsx" /></Relationships>
</file>

<file path=ppt/charts/_rels/chart8.xml.rels>&#65279;<?xml version="1.0" encoding="utf-8" standalone="yes"?><Relationships xmlns="http://schemas.openxmlformats.org/package/2006/relationships"><Relationship Id="rId1" Type="http://schemas.openxmlformats.org/officeDocument/2006/relationships/package" Target="../embeddings/Microsoft_Excel_Worksheet11.xlsx" /></Relationships>
</file>

<file path=ppt/charts/_rels/chart9.xml.rels>&#65279;<?xml version="1.0" encoding="utf-8" standalone="yes"?><Relationships xmlns="http://schemas.openxmlformats.org/package/2006/relationships"><Relationship Id="rId1" Type="http://schemas.openxmlformats.org/officeDocument/2006/relationships/package" Target="../embeddings/Microsoft_Excel_Worksheet12.xlsx" /></Relationships>
</file>

<file path=ppt/charts/chart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United States</c:v>
                </c:pt>
                <c:pt idx="1">
                  <c:v>Canada</c:v>
                </c:pt>
                <c:pt idx="2">
                  <c:v>China (incl. Hong Kong)</c:v>
                </c:pt>
                <c:pt idx="3">
                  <c:v>United Kingdom</c:v>
                </c:pt>
                <c:pt idx="4">
                  <c:v>Germany</c:v>
                </c:pt>
                <c:pt idx="5">
                  <c:v>France</c:v>
                </c:pt>
                <c:pt idx="6">
                  <c:v>Japan</c:v>
                </c:pt>
                <c:pt idx="7">
                  <c:v>United Arab Emirates</c:v>
                </c:pt>
                <c:pt idx="8">
                  <c:v>Spain</c:v>
                </c:pt>
                <c:pt idx="9">
                  <c:v>Australia</c:v>
                </c:pt>
                <c:pt idx="10">
                  <c:v>Italy</c:v>
                </c:pt>
                <c:pt idx="11">
                  <c:v>Singapore</c:v>
                </c:pt>
                <c:pt idx="12">
                  <c:v>Switzerland</c:v>
                </c:pt>
                <c:pt idx="13">
                  <c:v>Saudi Arabia</c:v>
                </c:pt>
                <c:pt idx="14">
                  <c:v>Sweden</c:v>
                </c:pt>
              </c:strCache>
            </c:strRef>
          </c:cat>
          <c:val>
            <c:numRef>
              <c:f>Sheet1!$B$2:$B$16</c:f>
              <c:numCache>
                <c:ptCount val="15"/>
                <c:pt idx="0">
                  <c:v>2.34</c:v>
                </c:pt>
                <c:pt idx="1">
                  <c:v>2.24</c:v>
                </c:pt>
                <c:pt idx="2">
                  <c:v>2.21</c:v>
                </c:pt>
                <c:pt idx="3">
                  <c:v>2.2</c:v>
                </c:pt>
                <c:pt idx="4">
                  <c:v>2.2</c:v>
                </c:pt>
                <c:pt idx="5">
                  <c:v>2.13</c:v>
                </c:pt>
                <c:pt idx="6">
                  <c:v>2.13</c:v>
                </c:pt>
                <c:pt idx="7">
                  <c:v>2.11</c:v>
                </c:pt>
                <c:pt idx="8">
                  <c:v>2.1</c:v>
                </c:pt>
                <c:pt idx="9">
                  <c:v>2.09</c:v>
                </c:pt>
                <c:pt idx="10">
                  <c:v>2.07</c:v>
                </c:pt>
                <c:pt idx="11">
                  <c:v>2.05</c:v>
                </c:pt>
                <c:pt idx="12">
                  <c:v>2.01</c:v>
                </c:pt>
                <c:pt idx="13">
                  <c:v>1.98</c:v>
                </c:pt>
                <c:pt idx="14">
                  <c:v>1.96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Singapore</c:v>
                </c:pt>
                <c:pt idx="1">
                  <c:v>Mauritius</c:v>
                </c:pt>
                <c:pt idx="2">
                  <c:v>United States</c:v>
                </c:pt>
                <c:pt idx="3">
                  <c:v>Netherlands</c:v>
                </c:pt>
                <c:pt idx="4">
                  <c:v>Japan</c:v>
                </c:pt>
                <c:pt idx="5">
                  <c:v>United Arab Emirates</c:v>
                </c:pt>
                <c:pt idx="6">
                  <c:v>United Kingdom</c:v>
                </c:pt>
                <c:pt idx="7">
                  <c:v>Cyprus</c:v>
                </c:pt>
                <c:pt idx="8">
                  <c:v>Germany</c:v>
                </c:pt>
                <c:pt idx="9">
                  <c:v>Cayman Islands</c:v>
                </c:pt>
              </c:strCache>
            </c:strRef>
          </c:cat>
          <c:val>
            <c:numRef>
              <c:f>Sheet1!$B$2:$B$11</c:f>
              <c:numCache>
                <c:ptCount val="10"/>
                <c:pt idx="0">
                  <c:v>11774</c:v>
                </c:pt>
                <c:pt idx="1">
                  <c:v>7970</c:v>
                </c:pt>
                <c:pt idx="2">
                  <c:v>4998</c:v>
                </c:pt>
                <c:pt idx="3">
                  <c:v>4924</c:v>
                </c:pt>
                <c:pt idx="4">
                  <c:v>3177</c:v>
                </c:pt>
                <c:pt idx="5">
                  <c:v>2924</c:v>
                </c:pt>
                <c:pt idx="6">
                  <c:v>1216</c:v>
                </c:pt>
                <c:pt idx="7">
                  <c:v>806</c:v>
                </c:pt>
                <c:pt idx="8">
                  <c:v>505</c:v>
                </c:pt>
                <c:pt idx="9">
                  <c:v>342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Registered</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Sheet1!$A$2:$A$8</c:f>
              <c:strCache>
                <c:ptCount val="7"/>
                <c:pt idx="0">
                  <c:v>March 2017</c:v>
                </c:pt>
                <c:pt idx="1">
                  <c:v>March 2018</c:v>
                </c:pt>
                <c:pt idx="2">
                  <c:v>March 2019</c:v>
                </c:pt>
                <c:pt idx="3">
                  <c:v>March 2020</c:v>
                </c:pt>
                <c:pt idx="4">
                  <c:v>March 2021</c:v>
                </c:pt>
                <c:pt idx="5">
                  <c:v>December 2021</c:v>
                </c:pt>
                <c:pt idx="6">
                  <c:v>October 2022</c:v>
                </c:pt>
              </c:strCache>
            </c:strRef>
          </c:cat>
          <c:val>
            <c:numRef>
              <c:f>Sheet1!$B$2:$B$8</c:f>
              <c:numCache>
                <c:ptCount val="7"/>
                <c:pt idx="0">
                  <c:v>4518</c:v>
                </c:pt>
                <c:pt idx="1">
                  <c:v>4653</c:v>
                </c:pt>
                <c:pt idx="2">
                  <c:v>4771</c:v>
                </c:pt>
                <c:pt idx="3">
                  <c:v>4895</c:v>
                </c:pt>
                <c:pt idx="4">
                  <c:v>4979</c:v>
                </c:pt>
                <c:pt idx="5">
                  <c:v>5035</c:v>
                </c:pt>
                <c:pt idx="6">
                  <c:v>5081</c:v>
                </c:pt>
              </c:numCache>
            </c:numRef>
          </c:val>
        </c:ser>
        <c:ser>
          <c:idx val="1"/>
          <c:order val="1"/>
          <c:tx>
            <c:strRef>
              <c:f>Sheet1!$C$1</c:f>
              <c:strCache>
                <c:ptCount val="1"/>
                <c:pt idx="0">
                  <c:v>Active</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Sheet1!$A$2:$A$8</c:f>
              <c:strCache>
                <c:ptCount val="7"/>
                <c:pt idx="0">
                  <c:v>March 2017</c:v>
                </c:pt>
                <c:pt idx="1">
                  <c:v>March 2018</c:v>
                </c:pt>
                <c:pt idx="2">
                  <c:v>March 2019</c:v>
                </c:pt>
                <c:pt idx="3">
                  <c:v>March 2020</c:v>
                </c:pt>
                <c:pt idx="4">
                  <c:v>March 2021</c:v>
                </c:pt>
                <c:pt idx="5">
                  <c:v>December 2021</c:v>
                </c:pt>
                <c:pt idx="6">
                  <c:v>October 2022</c:v>
                </c:pt>
              </c:strCache>
            </c:strRef>
          </c:cat>
          <c:val>
            <c:numRef>
              <c:f>Sheet1!$C$2:$C$8</c:f>
              <c:numCache>
                <c:ptCount val="7"/>
                <c:pt idx="0">
                  <c:v>3361</c:v>
                </c:pt>
                <c:pt idx="1">
                  <c:v>3372</c:v>
                </c:pt>
                <c:pt idx="2">
                  <c:v>3376</c:v>
                </c:pt>
                <c:pt idx="3">
                  <c:v>3372</c:v>
                </c:pt>
                <c:pt idx="4">
                  <c:v>3334</c:v>
                </c:pt>
                <c:pt idx="5">
                  <c:v>3311</c:v>
                </c:pt>
                <c:pt idx="6">
                  <c:v>3291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Number of companies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1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Sheet1!$A$2:$A$8</c:f>
              <c:strCache>
                <c:ptCount val="7"/>
                <c:pt idx="0">
                  <c:v>Community, personal and social services</c:v>
                </c:pt>
                <c:pt idx="1">
                  <c:v>Construction</c:v>
                </c:pt>
                <c:pt idx="2">
                  <c:v>Trading</c:v>
                </c:pt>
                <c:pt idx="3">
                  <c:v>Transport, storage and communications</c:v>
                </c:pt>
                <c:pt idx="4">
                  <c:v>FInance</c:v>
                </c:pt>
                <c:pt idx="5">
                  <c:v>Mining and quarrying</c:v>
                </c:pt>
                <c:pt idx="6">
                  <c:v>Business services</c:v>
                </c:pt>
              </c:strCache>
            </c:strRef>
          </c:cat>
          <c:val>
            <c:numRef>
              <c:f>Sheet1!$B$2:$B$8</c:f>
              <c:numCache>
                <c:ptCount val="7"/>
                <c:pt idx="0">
                  <c:v>0.45</c:v>
                </c:pt>
                <c:pt idx="1">
                  <c:v>0.14</c:v>
                </c:pt>
                <c:pt idx="2">
                  <c:v>0.14</c:v>
                </c:pt>
                <c:pt idx="3">
                  <c:v>0.09</c:v>
                </c:pt>
                <c:pt idx="4">
                  <c:v>0.09</c:v>
                </c:pt>
                <c:pt idx="5">
                  <c:v>0.05</c:v>
                </c:pt>
                <c:pt idx="6">
                  <c:v>0.04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Sheet1!$A$2:$A$10</c:f>
              <c:strCache>
                <c:ptCount val="9"/>
                <c:pt idx="0">
                  <c:v>Delhi</c:v>
                </c:pt>
                <c:pt idx="1">
                  <c:v>Maharashtra</c:v>
                </c:pt>
                <c:pt idx="2">
                  <c:v>Haryana</c:v>
                </c:pt>
                <c:pt idx="3">
                  <c:v>Tamil Nadu</c:v>
                </c:pt>
                <c:pt idx="4">
                  <c:v>Karnataka</c:v>
                </c:pt>
                <c:pt idx="5">
                  <c:v>Telangana</c:v>
                </c:pt>
                <c:pt idx="6">
                  <c:v>Gujarat</c:v>
                </c:pt>
                <c:pt idx="7">
                  <c:v>Assam</c:v>
                </c:pt>
                <c:pt idx="8">
                  <c:v>Rajasthan</c:v>
                </c:pt>
              </c:strCache>
            </c:strRef>
          </c:cat>
          <c:val>
            <c:numRef>
              <c:f>Sheet1!$B$2:$B$10</c:f>
              <c:numCache>
                <c:ptCount val="9"/>
                <c:pt idx="0">
                  <c:v>19</c:v>
                </c:pt>
                <c:pt idx="1">
                  <c:v>15</c:v>
                </c:pt>
                <c:pt idx="2">
                  <c:v>7</c:v>
                </c:pt>
                <c:pt idx="3">
                  <c:v>6</c:v>
                </c:pt>
                <c:pt idx="4">
                  <c:v>5</c:v>
                </c:pt>
                <c:pt idx="5">
                  <c:v>2</c:v>
                </c:pt>
                <c:pt idx="6">
                  <c:v>2</c:v>
                </c:pt>
                <c:pt idx="7">
                  <c:v>1</c:v>
                </c:pt>
                <c:pt idx="8">
                  <c:v>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Services sector</c:v>
                </c:pt>
                <c:pt idx="1">
                  <c:v>Computer software &amp; hardware</c:v>
                </c:pt>
                <c:pt idx="2">
                  <c:v>Trading</c:v>
                </c:pt>
                <c:pt idx="3">
                  <c:v>Telecommunications</c:v>
                </c:pt>
                <c:pt idx="4">
                  <c:v>Automobile industry</c:v>
                </c:pt>
                <c:pt idx="5">
                  <c:v>Construction infrastructure</c:v>
                </c:pt>
                <c:pt idx="6">
                  <c:v>Construction development</c:v>
                </c:pt>
                <c:pt idx="7">
                  <c:v>Drugs and pharmaceuticals</c:v>
                </c:pt>
                <c:pt idx="8">
                  <c:v>Chemicals</c:v>
                </c:pt>
                <c:pt idx="9">
                  <c:v>Power</c:v>
                </c:pt>
              </c:strCache>
            </c:strRef>
          </c:cat>
          <c:val>
            <c:numRef>
              <c:f>Sheet1!$B$2:$B$11</c:f>
              <c:numCache>
                <c:ptCount val="10"/>
                <c:pt idx="0">
                  <c:v>0.16</c:v>
                </c:pt>
                <c:pt idx="1">
                  <c:v>0.15</c:v>
                </c:pt>
                <c:pt idx="2">
                  <c:v>0.06</c:v>
                </c:pt>
                <c:pt idx="3">
                  <c:v>0.06</c:v>
                </c:pt>
                <c:pt idx="4">
                  <c:v>0.05</c:v>
                </c:pt>
                <c:pt idx="5">
                  <c:v>0.05</c:v>
                </c:pt>
                <c:pt idx="6">
                  <c:v>0.04</c:v>
                </c:pt>
                <c:pt idx="7">
                  <c:v>0.03</c:v>
                </c:pt>
                <c:pt idx="8">
                  <c:v>0.03</c:v>
                </c:pt>
                <c:pt idx="9">
                  <c:v>0.03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Computer hardware and software</c:v>
                </c:pt>
                <c:pt idx="1">
                  <c:v>Services sector*</c:v>
                </c:pt>
                <c:pt idx="2">
                  <c:v>Construction (Infrastructure) activities</c:v>
                </c:pt>
                <c:pt idx="3">
                  <c:v>Trading</c:v>
                </c:pt>
                <c:pt idx="4">
                  <c:v>Power</c:v>
                </c:pt>
                <c:pt idx="5">
                  <c:v>Automobile industry</c:v>
                </c:pt>
                <c:pt idx="6">
                  <c:v>Drugs and pharmaceuticals</c:v>
                </c:pt>
                <c:pt idx="7">
                  <c:v>Chemicals (other than fertilizers)</c:v>
                </c:pt>
                <c:pt idx="8">
                  <c:v>Telecommunications</c:v>
                </c:pt>
                <c:pt idx="9">
                  <c:v>Construction development</c:v>
                </c:pt>
              </c:strCache>
            </c:strRef>
          </c:cat>
          <c:val>
            <c:numRef>
              <c:f>Sheet1!$B$2:$B$11</c:f>
              <c:numCache>
                <c:ptCount val="10"/>
                <c:pt idx="0">
                  <c:v>7973</c:v>
                </c:pt>
                <c:pt idx="1">
                  <c:v>6640</c:v>
                </c:pt>
                <c:pt idx="2">
                  <c:v>4232</c:v>
                </c:pt>
                <c:pt idx="3">
                  <c:v>3865</c:v>
                </c:pt>
                <c:pt idx="4">
                  <c:v>1701</c:v>
                </c:pt>
                <c:pt idx="5">
                  <c:v>1524</c:v>
                </c:pt>
                <c:pt idx="6">
                  <c:v>1064</c:v>
                </c:pt>
                <c:pt idx="7">
                  <c:v>844</c:v>
                </c:pt>
                <c:pt idx="8">
                  <c:v>282</c:v>
                </c:pt>
                <c:pt idx="9">
                  <c:v>255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FY 2015</c:v>
                </c:pt>
                <c:pt idx="1">
                  <c:v>FY 2016</c:v>
                </c:pt>
                <c:pt idx="2">
                  <c:v>FY 2017</c:v>
                </c:pt>
                <c:pt idx="3">
                  <c:v>FY 2018</c:v>
                </c:pt>
                <c:pt idx="4">
                  <c:v>FY 2019</c:v>
                </c:pt>
                <c:pt idx="5">
                  <c:v>FY 2020</c:v>
                </c:pt>
                <c:pt idx="6">
                  <c:v>FY 2021</c:v>
                </c:pt>
                <c:pt idx="7">
                  <c:v>FY 2022</c:v>
                </c:pt>
                <c:pt idx="8">
                  <c:v>FY 2023</c:v>
                </c:pt>
                <c:pt idx="9">
                  <c:v>FY 2024</c:v>
                </c:pt>
              </c:strCache>
            </c:strRef>
          </c:cat>
          <c:val>
            <c:numRef>
              <c:f>Sheet1!$B$2:$B$11</c:f>
              <c:numCache>
                <c:ptCount val="10"/>
                <c:pt idx="0">
                  <c:v>4.44</c:v>
                </c:pt>
                <c:pt idx="1">
                  <c:v>6.89</c:v>
                </c:pt>
                <c:pt idx="2">
                  <c:v>8.68</c:v>
                </c:pt>
                <c:pt idx="3">
                  <c:v>6.71</c:v>
                </c:pt>
                <c:pt idx="4">
                  <c:v>9.16</c:v>
                </c:pt>
                <c:pt idx="5">
                  <c:v>7.86</c:v>
                </c:pt>
                <c:pt idx="6">
                  <c:v>5.06</c:v>
                </c:pt>
                <c:pt idx="7">
                  <c:v>7.13</c:v>
                </c:pt>
                <c:pt idx="8">
                  <c:v>8.71</c:v>
                </c:pt>
                <c:pt idx="9">
                  <c:v>6.64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Amount in billion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FY 2015</c:v>
                </c:pt>
                <c:pt idx="1">
                  <c:v>FY 2016</c:v>
                </c:pt>
                <c:pt idx="2">
                  <c:v>FY 2017</c:v>
                </c:pt>
                <c:pt idx="3">
                  <c:v>FY 2018</c:v>
                </c:pt>
                <c:pt idx="4">
                  <c:v>FY 2019</c:v>
                </c:pt>
                <c:pt idx="5">
                  <c:v>FY 2020</c:v>
                </c:pt>
                <c:pt idx="6">
                  <c:v>FY 2021</c:v>
                </c:pt>
                <c:pt idx="7">
                  <c:v>FY 2022</c:v>
                </c:pt>
                <c:pt idx="8">
                  <c:v>FY 2023</c:v>
                </c:pt>
                <c:pt idx="9">
                  <c:v>FY 2024</c:v>
                </c:pt>
              </c:strCache>
            </c:strRef>
          </c:cat>
          <c:val>
            <c:numRef>
              <c:f>Sheet1!$B$2:$B$11</c:f>
              <c:numCache>
                <c:ptCount val="10"/>
                <c:pt idx="0">
                  <c:v>2.3</c:v>
                </c:pt>
                <c:pt idx="1">
                  <c:v>5.9</c:v>
                </c:pt>
                <c:pt idx="2">
                  <c:v>3.65</c:v>
                </c:pt>
                <c:pt idx="3">
                  <c:v>6.15</c:v>
                </c:pt>
                <c:pt idx="4">
                  <c:v>6.42</c:v>
                </c:pt>
                <c:pt idx="5">
                  <c:v>7.67</c:v>
                </c:pt>
                <c:pt idx="6">
                  <c:v>26.15</c:v>
                </c:pt>
                <c:pt idx="7">
                  <c:v>14.46</c:v>
                </c:pt>
                <c:pt idx="8">
                  <c:v>9.39</c:v>
                </c:pt>
                <c:pt idx="9">
                  <c:v>7.97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Amount in billion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Sheet1!$A$2:$A$10</c:f>
              <c:strCache>
                <c:ptCount val="9"/>
                <c:pt idx="0">
                  <c:v>FY 2016</c:v>
                </c:pt>
                <c:pt idx="1">
                  <c:v>FY 2017</c:v>
                </c:pt>
                <c:pt idx="2">
                  <c:v>FY 2018</c:v>
                </c:pt>
                <c:pt idx="3">
                  <c:v>FY 2019</c:v>
                </c:pt>
                <c:pt idx="4">
                  <c:v>FY 2020</c:v>
                </c:pt>
                <c:pt idx="5">
                  <c:v>FY 2021</c:v>
                </c:pt>
                <c:pt idx="6">
                  <c:v>FY 2022</c:v>
                </c:pt>
                <c:pt idx="7">
                  <c:v>FY 2023</c:v>
                </c:pt>
                <c:pt idx="8">
                  <c:v>FY 2024</c:v>
                </c:pt>
              </c:strCache>
            </c:strRef>
          </c:cat>
          <c:val>
            <c:numRef>
              <c:f>Sheet1!$B$2:$B$10</c:f>
              <c:numCache>
                <c:ptCount val="9"/>
                <c:pt idx="0">
                  <c:v>4.51</c:v>
                </c:pt>
                <c:pt idx="1">
                  <c:v>1.86</c:v>
                </c:pt>
                <c:pt idx="2">
                  <c:v>2.73</c:v>
                </c:pt>
                <c:pt idx="3">
                  <c:v>2.26</c:v>
                </c:pt>
                <c:pt idx="4">
                  <c:v>2.04</c:v>
                </c:pt>
                <c:pt idx="5">
                  <c:v>7.88</c:v>
                </c:pt>
                <c:pt idx="6">
                  <c:v>3.25</c:v>
                </c:pt>
                <c:pt idx="7">
                  <c:v>1.7</c:v>
                </c:pt>
                <c:pt idx="8">
                  <c:v>4.23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Amount in billion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FY 2015</c:v>
                </c:pt>
                <c:pt idx="1">
                  <c:v>FY 2016</c:v>
                </c:pt>
                <c:pt idx="2">
                  <c:v>FY 2017</c:v>
                </c:pt>
                <c:pt idx="3">
                  <c:v>FY 2018</c:v>
                </c:pt>
                <c:pt idx="4">
                  <c:v>FY 2019</c:v>
                </c:pt>
                <c:pt idx="5">
                  <c:v>FY 2020</c:v>
                </c:pt>
                <c:pt idx="6">
                  <c:v>FY 2021</c:v>
                </c:pt>
                <c:pt idx="7">
                  <c:v>FY 2022</c:v>
                </c:pt>
                <c:pt idx="8">
                  <c:v>FY 2023</c:v>
                </c:pt>
                <c:pt idx="9">
                  <c:v>FY 2024</c:v>
                </c:pt>
              </c:strCache>
            </c:strRef>
          </c:cat>
          <c:val>
            <c:numRef>
              <c:f>Sheet1!$B$2:$B$11</c:f>
              <c:numCache>
                <c:ptCount val="10"/>
                <c:pt idx="0">
                  <c:v>2.73</c:v>
                </c:pt>
                <c:pt idx="1">
                  <c:v>2.53</c:v>
                </c:pt>
                <c:pt idx="2">
                  <c:v>1.61</c:v>
                </c:pt>
                <c:pt idx="3">
                  <c:v>2.09</c:v>
                </c:pt>
                <c:pt idx="4">
                  <c:v>2.62</c:v>
                </c:pt>
                <c:pt idx="5">
                  <c:v>2.82</c:v>
                </c:pt>
                <c:pt idx="6">
                  <c:v>1.64</c:v>
                </c:pt>
                <c:pt idx="7">
                  <c:v>6.99</c:v>
                </c:pt>
                <c:pt idx="8">
                  <c:v>1.9</c:v>
                </c:pt>
                <c:pt idx="9">
                  <c:v>1.52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Amount in billion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2022</c:v>
                </c:pt>
              </c:strCache>
            </c:strRef>
          </c:tx>
          <c:spPr>
            <a:solidFill>
              <a:srgbClr val="BABABA"/>
            </a:solidFill>
            <a:ln>
              <a:solidFill>
                <a:srgbClr val="BABABA"/>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United States</c:v>
                </c:pt>
                <c:pt idx="1">
                  <c:v>Japan</c:v>
                </c:pt>
                <c:pt idx="2">
                  <c:v>China</c:v>
                </c:pt>
                <c:pt idx="3">
                  <c:v>Germany</c:v>
                </c:pt>
                <c:pt idx="4">
                  <c:v>United Kingdom</c:v>
                </c:pt>
                <c:pt idx="5">
                  <c:v>Hong Kong**</c:v>
                </c:pt>
                <c:pt idx="6">
                  <c:v>Canada</c:v>
                </c:pt>
                <c:pt idx="7">
                  <c:v>South Korea*</c:v>
                </c:pt>
                <c:pt idx="8">
                  <c:v>Russia</c:v>
                </c:pt>
                <c:pt idx="9">
                  <c:v>Ireland</c:v>
                </c:pt>
              </c:strCache>
            </c:strRef>
          </c:cat>
          <c:val>
            <c:numRef>
              <c:f>Sheet1!$B$2:$B$11</c:f>
              <c:numCache>
                <c:ptCount val="10"/>
                <c:pt idx="0">
                  <c:v>373</c:v>
                </c:pt>
                <c:pt idx="1">
                  <c:v>161.47</c:v>
                </c:pt>
                <c:pt idx="2">
                  <c:v>146.5</c:v>
                </c:pt>
                <c:pt idx="3">
                  <c:v>142.98</c:v>
                </c:pt>
                <c:pt idx="4">
                  <c:v>129.6</c:v>
                </c:pt>
                <c:pt idx="5">
                  <c:v>103.59</c:v>
                </c:pt>
                <c:pt idx="6">
                  <c:v>79.28</c:v>
                </c:pt>
                <c:pt idx="7">
                  <c:v>66.41</c:v>
                </c:pt>
                <c:pt idx="8">
                  <c:v>10.44</c:v>
                </c:pt>
                <c:pt idx="9">
                  <c:v>5.34</c:v>
                </c:pt>
              </c:numCache>
            </c:numRef>
          </c:val>
        </c:ser>
        <c:ser>
          <c:idx val="1"/>
          <c:order val="1"/>
          <c:tx>
            <c:strRef>
              <c:f>Sheet1!$C$1</c:f>
              <c:strCache>
                <c:ptCount val="1"/>
                <c:pt idx="0">
                  <c:v>2021</c:v>
                </c:pt>
              </c:strCache>
            </c:strRef>
          </c:tx>
          <c:spPr>
            <a:solidFill>
              <a:srgbClr val="0F283E"/>
            </a:solidFill>
            <a:ln>
              <a:solidFill>
                <a:srgbClr val="0F283E"/>
              </a:solidFill>
            </a:ln>
          </c:spPr>
          <c:invertIfNegative val="0"/>
          <c:dLbls>
            <c:dLbl>
              <c:idx val="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United States</c:v>
                </c:pt>
                <c:pt idx="1">
                  <c:v>Japan</c:v>
                </c:pt>
                <c:pt idx="2">
                  <c:v>China</c:v>
                </c:pt>
                <c:pt idx="3">
                  <c:v>Germany</c:v>
                </c:pt>
                <c:pt idx="4">
                  <c:v>United Kingdom</c:v>
                </c:pt>
                <c:pt idx="5">
                  <c:v>Hong Kong**</c:v>
                </c:pt>
                <c:pt idx="6">
                  <c:v>Canada</c:v>
                </c:pt>
                <c:pt idx="7">
                  <c:v>South Korea*</c:v>
                </c:pt>
                <c:pt idx="8">
                  <c:v>Russia</c:v>
                </c:pt>
                <c:pt idx="9">
                  <c:v>Ireland</c:v>
                </c:pt>
              </c:strCache>
            </c:strRef>
          </c:cat>
          <c:val>
            <c:numRef>
              <c:f>Sheet1!$C$2:$C$11</c:f>
              <c:numCache>
                <c:ptCount val="10"/>
                <c:pt idx="0">
                  <c:v>349.96</c:v>
                </c:pt>
                <c:pt idx="1">
                  <c:v>146.78</c:v>
                </c:pt>
                <c:pt idx="2">
                  <c:v>178.82</c:v>
                </c:pt>
                <c:pt idx="3">
                  <c:v>165.18</c:v>
                </c:pt>
                <c:pt idx="4">
                  <c:v>84.92</c:v>
                </c:pt>
                <c:pt idx="5">
                  <c:v>96.43</c:v>
                </c:pt>
                <c:pt idx="6">
                  <c:v>96.97</c:v>
                </c:pt>
                <c:pt idx="7">
                  <c:v>66</c:v>
                </c:pt>
                <c:pt idx="8">
                  <c:v>64.07</c:v>
                </c:pt>
                <c:pt idx="9">
                  <c:v>58.05</c:v>
                </c:pt>
              </c:numCache>
            </c:numRef>
          </c:val>
        </c:ser>
        <c:ser>
          <c:idx val="2"/>
          <c:order val="2"/>
          <c:tx>
            <c:strRef>
              <c:f>Sheet1!$D$1</c:f>
              <c:strCache>
                <c:ptCount val="1"/>
                <c:pt idx="0">
                  <c:v>2020</c:v>
                </c:pt>
              </c:strCache>
            </c:strRef>
          </c:tx>
          <c:spPr>
            <a:solidFill>
              <a:srgbClr val="2875DD"/>
            </a:solidFill>
            <a:ln>
              <a:solidFill>
                <a:srgbClr val="2875DD"/>
              </a:solidFill>
            </a:ln>
          </c:spPr>
          <c:invertIfNegative val="0"/>
          <c:dLbls>
            <c:dLbl>
              <c:idx val="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United States</c:v>
                </c:pt>
                <c:pt idx="1">
                  <c:v>Japan</c:v>
                </c:pt>
                <c:pt idx="2">
                  <c:v>China</c:v>
                </c:pt>
                <c:pt idx="3">
                  <c:v>Germany</c:v>
                </c:pt>
                <c:pt idx="4">
                  <c:v>United Kingdom</c:v>
                </c:pt>
                <c:pt idx="5">
                  <c:v>Hong Kong**</c:v>
                </c:pt>
                <c:pt idx="6">
                  <c:v>Canada</c:v>
                </c:pt>
                <c:pt idx="7">
                  <c:v>South Korea*</c:v>
                </c:pt>
                <c:pt idx="8">
                  <c:v>Russia</c:v>
                </c:pt>
                <c:pt idx="9">
                  <c:v>Ireland</c:v>
                </c:pt>
              </c:strCache>
            </c:strRef>
          </c:cat>
          <c:val>
            <c:numRef>
              <c:f>Sheet1!$D$2:$D$11</c:f>
              <c:numCache>
                <c:ptCount val="10"/>
                <c:pt idx="0">
                  <c:v>204.46</c:v>
                </c:pt>
                <c:pt idx="1">
                  <c:v>95.67</c:v>
                </c:pt>
                <c:pt idx="2">
                  <c:v>153.71</c:v>
                </c:pt>
                <c:pt idx="3">
                  <c:v>50.63</c:v>
                </c:pt>
                <c:pt idx="4">
                  <c:v>-78.14</c:v>
                </c:pt>
                <c:pt idx="5">
                  <c:v>100.72</c:v>
                </c:pt>
                <c:pt idx="6">
                  <c:v>42.44</c:v>
                </c:pt>
                <c:pt idx="7">
                  <c:v>34.83</c:v>
                </c:pt>
                <c:pt idx="8">
                  <c:v>6.78</c:v>
                </c:pt>
                <c:pt idx="9">
                  <c:v>-52.48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2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FY 2015</c:v>
                </c:pt>
                <c:pt idx="1">
                  <c:v>FY 2016</c:v>
                </c:pt>
                <c:pt idx="2">
                  <c:v>FY 2017</c:v>
                </c:pt>
                <c:pt idx="3">
                  <c:v>FY 2018</c:v>
                </c:pt>
                <c:pt idx="4">
                  <c:v>FY 2019</c:v>
                </c:pt>
                <c:pt idx="5">
                  <c:v>FY 2020</c:v>
                </c:pt>
                <c:pt idx="6">
                  <c:v>FY 2021</c:v>
                </c:pt>
                <c:pt idx="7">
                  <c:v>FY 2022</c:v>
                </c:pt>
                <c:pt idx="8">
                  <c:v>FY 2023</c:v>
                </c:pt>
                <c:pt idx="9">
                  <c:v>FY 2024</c:v>
                </c:pt>
              </c:strCache>
            </c:strRef>
          </c:cat>
          <c:val>
            <c:numRef>
              <c:f>Sheet1!$B$2:$B$11</c:f>
              <c:numCache>
                <c:ptCount val="10"/>
                <c:pt idx="0">
                  <c:v>1498</c:v>
                </c:pt>
                <c:pt idx="1">
                  <c:v>754</c:v>
                </c:pt>
                <c:pt idx="2">
                  <c:v>857</c:v>
                </c:pt>
                <c:pt idx="3">
                  <c:v>1010</c:v>
                </c:pt>
                <c:pt idx="4">
                  <c:v>266</c:v>
                </c:pt>
                <c:pt idx="5">
                  <c:v>518</c:v>
                </c:pt>
                <c:pt idx="6">
                  <c:v>1490</c:v>
                </c:pt>
                <c:pt idx="7">
                  <c:v>1414</c:v>
                </c:pt>
                <c:pt idx="8">
                  <c:v>2058</c:v>
                </c:pt>
                <c:pt idx="9">
                  <c:v>1064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Amount in million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Sheet1!$A$2:$A$13</c:f>
              <c:strCache>
                <c:ptCount val="12"/>
                <c:pt idx="0">
                  <c:v>FY 2013</c:v>
                </c:pt>
                <c:pt idx="1">
                  <c:v>FY 2014</c:v>
                </c:pt>
                <c:pt idx="2">
                  <c:v>FY 2015</c:v>
                </c:pt>
                <c:pt idx="3">
                  <c:v>FY 2016</c:v>
                </c:pt>
                <c:pt idx="4">
                  <c:v>FY 2017</c:v>
                </c:pt>
                <c:pt idx="5">
                  <c:v>FY 2018</c:v>
                </c:pt>
                <c:pt idx="6">
                  <c:v>FY 2019</c:v>
                </c:pt>
                <c:pt idx="7">
                  <c:v>FY 2020</c:v>
                </c:pt>
                <c:pt idx="8">
                  <c:v>FY 2021</c:v>
                </c:pt>
                <c:pt idx="9">
                  <c:v>FY 2022</c:v>
                </c:pt>
                <c:pt idx="10">
                  <c:v>FY 2023</c:v>
                </c:pt>
                <c:pt idx="11">
                  <c:v>FY 2024</c:v>
                </c:pt>
              </c:strCache>
            </c:strRef>
          </c:cat>
          <c:val>
            <c:numRef>
              <c:f>Sheet1!$B$2:$B$13</c:f>
              <c:numCache>
                <c:ptCount val="12"/>
                <c:pt idx="0">
                  <c:v>1.61</c:v>
                </c:pt>
                <c:pt idx="1">
                  <c:v>4.42</c:v>
                </c:pt>
                <c:pt idx="2">
                  <c:v>5.14</c:v>
                </c:pt>
                <c:pt idx="3">
                  <c:v>12.48</c:v>
                </c:pt>
                <c:pt idx="4">
                  <c:v>6.53</c:v>
                </c:pt>
                <c:pt idx="5">
                  <c:v>9.27</c:v>
                </c:pt>
                <c:pt idx="6">
                  <c:v>16.23</c:v>
                </c:pt>
                <c:pt idx="7">
                  <c:v>14.67</c:v>
                </c:pt>
                <c:pt idx="8">
                  <c:v>17.42</c:v>
                </c:pt>
                <c:pt idx="9">
                  <c:v>15.9</c:v>
                </c:pt>
                <c:pt idx="10">
                  <c:v>17.2</c:v>
                </c:pt>
                <c:pt idx="11">
                  <c:v>11.8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FDI inflow in billion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Sheet1!$A$2:$A$13</c:f>
              <c:strCache>
                <c:ptCount val="12"/>
                <c:pt idx="0">
                  <c:v>FY 2013</c:v>
                </c:pt>
                <c:pt idx="1">
                  <c:v>FY 2014</c:v>
                </c:pt>
                <c:pt idx="2">
                  <c:v>FY 2015</c:v>
                </c:pt>
                <c:pt idx="3">
                  <c:v>FY 2016</c:v>
                </c:pt>
                <c:pt idx="4">
                  <c:v>FY 2017</c:v>
                </c:pt>
                <c:pt idx="5">
                  <c:v>FY 2018</c:v>
                </c:pt>
                <c:pt idx="6">
                  <c:v>FY 2019</c:v>
                </c:pt>
                <c:pt idx="7">
                  <c:v>FY 2020</c:v>
                </c:pt>
                <c:pt idx="8">
                  <c:v>FY 2021</c:v>
                </c:pt>
                <c:pt idx="9">
                  <c:v>FY 2022</c:v>
                </c:pt>
                <c:pt idx="10">
                  <c:v>FY 2023</c:v>
                </c:pt>
                <c:pt idx="11">
                  <c:v>FY 2024</c:v>
                </c:pt>
              </c:strCache>
            </c:strRef>
          </c:cat>
          <c:val>
            <c:numRef>
              <c:f>Sheet1!$B$2:$B$13</c:f>
              <c:numCache>
                <c:ptCount val="12"/>
                <c:pt idx="0">
                  <c:v>8059</c:v>
                </c:pt>
                <c:pt idx="1">
                  <c:v>3695</c:v>
                </c:pt>
                <c:pt idx="2">
                  <c:v>5878</c:v>
                </c:pt>
                <c:pt idx="3">
                  <c:v>7452</c:v>
                </c:pt>
                <c:pt idx="4">
                  <c:v>13383</c:v>
                </c:pt>
                <c:pt idx="5">
                  <c:v>15900</c:v>
                </c:pt>
                <c:pt idx="6">
                  <c:v>8100</c:v>
                </c:pt>
                <c:pt idx="7">
                  <c:v>8200</c:v>
                </c:pt>
                <c:pt idx="8">
                  <c:v>5600</c:v>
                </c:pt>
                <c:pt idx="9">
                  <c:v>9400</c:v>
                </c:pt>
                <c:pt idx="10">
                  <c:v>6100</c:v>
                </c:pt>
                <c:pt idx="11">
                  <c:v>8000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FDI inflow in million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Sheet1!$A$2:$A$13</c:f>
              <c:strCache>
                <c:ptCount val="12"/>
                <c:pt idx="0">
                  <c:v>FY 2013</c:v>
                </c:pt>
                <c:pt idx="1">
                  <c:v>FY 2014</c:v>
                </c:pt>
                <c:pt idx="2">
                  <c:v>FY 2015</c:v>
                </c:pt>
                <c:pt idx="3">
                  <c:v>FY 2016</c:v>
                </c:pt>
                <c:pt idx="4">
                  <c:v>FY 2017</c:v>
                </c:pt>
                <c:pt idx="5">
                  <c:v>FY 2018</c:v>
                </c:pt>
                <c:pt idx="6">
                  <c:v>FY 2019</c:v>
                </c:pt>
                <c:pt idx="7">
                  <c:v>FY 2020</c:v>
                </c:pt>
                <c:pt idx="8">
                  <c:v>FY 2021</c:v>
                </c:pt>
                <c:pt idx="9">
                  <c:v>FY 2022</c:v>
                </c:pt>
                <c:pt idx="10">
                  <c:v>FY 2023</c:v>
                </c:pt>
                <c:pt idx="11">
                  <c:v>FY 2024</c:v>
                </c:pt>
              </c:strCache>
            </c:strRef>
          </c:cat>
          <c:val>
            <c:numRef>
              <c:f>Sheet1!$B$2:$B$13</c:f>
              <c:numCache>
                <c:ptCount val="12"/>
                <c:pt idx="0">
                  <c:v>478</c:v>
                </c:pt>
                <c:pt idx="1">
                  <c:v>617</c:v>
                </c:pt>
                <c:pt idx="2">
                  <c:v>1981</c:v>
                </c:pt>
                <c:pt idx="3">
                  <c:v>4124</c:v>
                </c:pt>
                <c:pt idx="4">
                  <c:v>2138</c:v>
                </c:pt>
                <c:pt idx="5">
                  <c:v>2100</c:v>
                </c:pt>
                <c:pt idx="6">
                  <c:v>3100</c:v>
                </c:pt>
                <c:pt idx="7">
                  <c:v>4100</c:v>
                </c:pt>
                <c:pt idx="8">
                  <c:v>13800</c:v>
                </c:pt>
                <c:pt idx="9">
                  <c:v>10500</c:v>
                </c:pt>
                <c:pt idx="10">
                  <c:v>6000</c:v>
                </c:pt>
                <c:pt idx="11">
                  <c:v>5000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FDI inflow in million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Sheet1!$A$2:$A$13</c:f>
              <c:strCache>
                <c:ptCount val="12"/>
                <c:pt idx="0">
                  <c:v>FY 2013</c:v>
                </c:pt>
                <c:pt idx="1">
                  <c:v>FY 2014</c:v>
                </c:pt>
                <c:pt idx="2">
                  <c:v>FY 2015</c:v>
                </c:pt>
                <c:pt idx="3">
                  <c:v>FY 2016</c:v>
                </c:pt>
                <c:pt idx="4">
                  <c:v>FY 2017</c:v>
                </c:pt>
                <c:pt idx="5">
                  <c:v>FY 2018</c:v>
                </c:pt>
                <c:pt idx="6">
                  <c:v>FY 2019</c:v>
                </c:pt>
                <c:pt idx="7">
                  <c:v>FY 2020</c:v>
                </c:pt>
                <c:pt idx="8">
                  <c:v>FY 2021</c:v>
                </c:pt>
                <c:pt idx="9">
                  <c:v>FY 2022</c:v>
                </c:pt>
                <c:pt idx="10">
                  <c:v>FY 2023</c:v>
                </c:pt>
                <c:pt idx="11">
                  <c:v>FY 2024</c:v>
                </c:pt>
              </c:strCache>
            </c:strRef>
          </c:cat>
          <c:val>
            <c:numRef>
              <c:f>Sheet1!$B$2:$B$13</c:f>
              <c:numCache>
                <c:ptCount val="12"/>
                <c:pt idx="0">
                  <c:v>467</c:v>
                </c:pt>
                <c:pt idx="1">
                  <c:v>650</c:v>
                </c:pt>
                <c:pt idx="2">
                  <c:v>942</c:v>
                </c:pt>
                <c:pt idx="3">
                  <c:v>927</c:v>
                </c:pt>
                <c:pt idx="4">
                  <c:v>845</c:v>
                </c:pt>
                <c:pt idx="5">
                  <c:v>1095</c:v>
                </c:pt>
                <c:pt idx="6">
                  <c:v>900</c:v>
                </c:pt>
                <c:pt idx="7">
                  <c:v>500</c:v>
                </c:pt>
                <c:pt idx="8">
                  <c:v>700</c:v>
                </c:pt>
                <c:pt idx="9">
                  <c:v>700</c:v>
                </c:pt>
                <c:pt idx="10">
                  <c:v>500</c:v>
                </c:pt>
                <c:pt idx="11">
                  <c:v>500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FDI inflow in million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Sheet1!$A$2:$A$13</c:f>
              <c:strCache>
                <c:ptCount val="12"/>
                <c:pt idx="0">
                  <c:v>FY 2013</c:v>
                </c:pt>
                <c:pt idx="1">
                  <c:v>FY 2014</c:v>
                </c:pt>
                <c:pt idx="2">
                  <c:v>FY 2015</c:v>
                </c:pt>
                <c:pt idx="3">
                  <c:v>FY 2016</c:v>
                </c:pt>
                <c:pt idx="4">
                  <c:v>FY 2017</c:v>
                </c:pt>
                <c:pt idx="5">
                  <c:v>FY 2018</c:v>
                </c:pt>
                <c:pt idx="6">
                  <c:v>FY 2019</c:v>
                </c:pt>
                <c:pt idx="7">
                  <c:v>FY 2020</c:v>
                </c:pt>
                <c:pt idx="8">
                  <c:v>FY 2021</c:v>
                </c:pt>
                <c:pt idx="9">
                  <c:v>FY 2022</c:v>
                </c:pt>
                <c:pt idx="10">
                  <c:v>FY 2023</c:v>
                </c:pt>
                <c:pt idx="11">
                  <c:v>FY 2024</c:v>
                </c:pt>
              </c:strCache>
            </c:strRef>
          </c:cat>
          <c:val>
            <c:numRef>
              <c:f>Sheet1!$B$2:$B$13</c:f>
              <c:numCache>
                <c:ptCount val="12"/>
                <c:pt idx="0">
                  <c:v>224</c:v>
                </c:pt>
                <c:pt idx="1">
                  <c:v>189</c:v>
                </c:pt>
                <c:pt idx="2">
                  <c:v>138</c:v>
                </c:pt>
                <c:pt idx="3">
                  <c:v>241</c:v>
                </c:pt>
                <c:pt idx="4">
                  <c:v>466</c:v>
                </c:pt>
                <c:pt idx="5">
                  <c:v>293</c:v>
                </c:pt>
                <c:pt idx="6">
                  <c:v>1000</c:v>
                </c:pt>
                <c:pt idx="7">
                  <c:v>800</c:v>
                </c:pt>
                <c:pt idx="8">
                  <c:v>400</c:v>
                </c:pt>
                <c:pt idx="9">
                  <c:v>300</c:v>
                </c:pt>
                <c:pt idx="10">
                  <c:v>300</c:v>
                </c:pt>
                <c:pt idx="11">
                  <c:v>400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FDI inflow in million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Sheet1!$A$2:$A$7</c:f>
              <c:numCache>
                <c:formatCode>General</c:formatCode>
                <c:ptCount val="6"/>
                <c:pt idx="0">
                  <c:v>2018</c:v>
                </c:pt>
                <c:pt idx="1">
                  <c:v>2019</c:v>
                </c:pt>
                <c:pt idx="2">
                  <c:v>2020</c:v>
                </c:pt>
                <c:pt idx="3">
                  <c:v>2021</c:v>
                </c:pt>
                <c:pt idx="4">
                  <c:v>2022</c:v>
                </c:pt>
                <c:pt idx="5">
                  <c:v>2023</c:v>
                </c:pt>
              </c:numCache>
            </c:numRef>
          </c:cat>
          <c:val>
            <c:numRef>
              <c:f>Sheet1!$B$2:$B$7</c:f>
              <c:numCache>
                <c:ptCount val="6"/>
                <c:pt idx="0">
                  <c:v>786.4</c:v>
                </c:pt>
                <c:pt idx="1">
                  <c:v>1072</c:v>
                </c:pt>
                <c:pt idx="2">
                  <c:v>6998.1</c:v>
                </c:pt>
                <c:pt idx="3">
                  <c:v>1354.1</c:v>
                </c:pt>
                <c:pt idx="4">
                  <c:v>3391.6</c:v>
                </c:pt>
                <c:pt idx="5">
                  <c:v>3758.7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Investments in million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Sheet1!$A$2:$A$12</c:f>
              <c:numCache>
                <c:formatCode>General</c:formatCode>
                <c:ptCount val="11"/>
                <c:pt idx="0">
                  <c:v>2013</c:v>
                </c:pt>
                <c:pt idx="1">
                  <c:v>2014</c:v>
                </c:pt>
                <c:pt idx="2">
                  <c:v>2015</c:v>
                </c:pt>
                <c:pt idx="3">
                  <c:v>2016</c:v>
                </c:pt>
                <c:pt idx="4">
                  <c:v>2017</c:v>
                </c:pt>
                <c:pt idx="5">
                  <c:v>2018</c:v>
                </c:pt>
                <c:pt idx="6">
                  <c:v>2019</c:v>
                </c:pt>
                <c:pt idx="7">
                  <c:v>2020</c:v>
                </c:pt>
                <c:pt idx="8">
                  <c:v>2021</c:v>
                </c:pt>
                <c:pt idx="9">
                  <c:v>2022</c:v>
                </c:pt>
                <c:pt idx="10">
                  <c:v>2023</c:v>
                </c:pt>
              </c:numCache>
            </c:numRef>
          </c:cat>
          <c:val>
            <c:numRef>
              <c:f>Sheet1!$B$2:$B$12</c:f>
              <c:numCache>
                <c:ptCount val="11"/>
                <c:pt idx="0">
                  <c:v>148.57</c:v>
                </c:pt>
                <c:pt idx="1">
                  <c:v>317.18</c:v>
                </c:pt>
                <c:pt idx="2">
                  <c:v>705.25</c:v>
                </c:pt>
                <c:pt idx="3">
                  <c:v>92.93</c:v>
                </c:pt>
                <c:pt idx="4">
                  <c:v>289.98</c:v>
                </c:pt>
                <c:pt idx="5">
                  <c:v>206.2</c:v>
                </c:pt>
                <c:pt idx="6">
                  <c:v>534.6</c:v>
                </c:pt>
                <c:pt idx="7">
                  <c:v>205.19</c:v>
                </c:pt>
                <c:pt idx="8">
                  <c:v>279.46</c:v>
                </c:pt>
                <c:pt idx="9">
                  <c:v>-331.2</c:v>
                </c:pt>
                <c:pt idx="10">
                  <c:v>60.37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FDI flows in million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Sheet1!$A$2:$A$13</c:f>
              <c:numCache>
                <c:formatCode>General</c:formatCode>
                <c:ptCount val="12"/>
                <c:pt idx="0">
                  <c:v>2012</c:v>
                </c:pt>
                <c:pt idx="1">
                  <c:v>2013</c:v>
                </c:pt>
                <c:pt idx="2">
                  <c:v>2014</c:v>
                </c:pt>
                <c:pt idx="3">
                  <c:v>2015</c:v>
                </c:pt>
                <c:pt idx="4">
                  <c:v>2016</c:v>
                </c:pt>
                <c:pt idx="5">
                  <c:v>2017</c:v>
                </c:pt>
                <c:pt idx="6">
                  <c:v>2018</c:v>
                </c:pt>
                <c:pt idx="7">
                  <c:v>2019</c:v>
                </c:pt>
                <c:pt idx="8">
                  <c:v>2020</c:v>
                </c:pt>
                <c:pt idx="9">
                  <c:v>2021</c:v>
                </c:pt>
                <c:pt idx="10">
                  <c:v>2022</c:v>
                </c:pt>
                <c:pt idx="11">
                  <c:v>2023</c:v>
                </c:pt>
              </c:numCache>
            </c:numRef>
          </c:cat>
          <c:val>
            <c:numRef>
              <c:f>Sheet1!$B$2:$B$13</c:f>
              <c:numCache>
                <c:ptCount val="12"/>
                <c:pt idx="0">
                  <c:v>1.57</c:v>
                </c:pt>
                <c:pt idx="1">
                  <c:v>1.43</c:v>
                </c:pt>
                <c:pt idx="2">
                  <c:v>1.36</c:v>
                </c:pt>
                <c:pt idx="3">
                  <c:v>2.03</c:v>
                </c:pt>
                <c:pt idx="4">
                  <c:v>2.07</c:v>
                </c:pt>
                <c:pt idx="5">
                  <c:v>1.65</c:v>
                </c:pt>
                <c:pt idx="6">
                  <c:v>1.44</c:v>
                </c:pt>
                <c:pt idx="7">
                  <c:v>1.53</c:v>
                </c:pt>
                <c:pt idx="8">
                  <c:v>0.96</c:v>
                </c:pt>
                <c:pt idx="9">
                  <c:v>1.5</c:v>
                </c:pt>
                <c:pt idx="10">
                  <c:v>1.36</c:v>
                </c:pt>
                <c:pt idx="11">
                  <c:v>1.33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FDI inflows in trillion U.S. dollars</a:t>
                </a:r>
              </a:p>
            </c:rich>
          </c:tx>
          <c:overlay val="0"/>
        </c:title>
        <c:numFmt formatCode="#,##0.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Sheet1!$A$2:$A$13</c:f>
              <c:numCache>
                <c:formatCode>General</c:formatCode>
                <c:ptCount val="12"/>
                <c:pt idx="0">
                  <c:v>2012</c:v>
                </c:pt>
                <c:pt idx="1">
                  <c:v>2013</c:v>
                </c:pt>
                <c:pt idx="2">
                  <c:v>2014</c:v>
                </c:pt>
                <c:pt idx="3">
                  <c:v>2015</c:v>
                </c:pt>
                <c:pt idx="4">
                  <c:v>2016</c:v>
                </c:pt>
                <c:pt idx="5">
                  <c:v>2017</c:v>
                </c:pt>
                <c:pt idx="6">
                  <c:v>2018</c:v>
                </c:pt>
                <c:pt idx="7">
                  <c:v>2019</c:v>
                </c:pt>
                <c:pt idx="8">
                  <c:v>2020</c:v>
                </c:pt>
                <c:pt idx="9">
                  <c:v>2021</c:v>
                </c:pt>
                <c:pt idx="10">
                  <c:v>2022</c:v>
                </c:pt>
                <c:pt idx="11">
                  <c:v>2023</c:v>
                </c:pt>
              </c:numCache>
            </c:numRef>
          </c:cat>
          <c:val>
            <c:numRef>
              <c:f>Sheet1!$B$2:$B$13</c:f>
              <c:numCache>
                <c:ptCount val="12"/>
                <c:pt idx="0">
                  <c:v>1.37</c:v>
                </c:pt>
                <c:pt idx="1">
                  <c:v>1.38</c:v>
                </c:pt>
                <c:pt idx="2">
                  <c:v>1.3</c:v>
                </c:pt>
                <c:pt idx="3">
                  <c:v>1.7</c:v>
                </c:pt>
                <c:pt idx="4">
                  <c:v>1.62</c:v>
                </c:pt>
                <c:pt idx="5">
                  <c:v>1.6</c:v>
                </c:pt>
                <c:pt idx="6">
                  <c:v>1.01</c:v>
                </c:pt>
                <c:pt idx="7">
                  <c:v>1.44</c:v>
                </c:pt>
                <c:pt idx="8">
                  <c:v>0.78</c:v>
                </c:pt>
                <c:pt idx="9">
                  <c:v>1.88</c:v>
                </c:pt>
                <c:pt idx="10">
                  <c:v>1.57</c:v>
                </c:pt>
                <c:pt idx="11">
                  <c:v>1.55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FDI outflows in trillion U.S. dollars</a:t>
                </a:r>
              </a:p>
            </c:rich>
          </c:tx>
          <c:overlay val="0"/>
        </c:title>
        <c:numFmt formatCode="#,##0.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Sweden</c:v>
                </c:pt>
                <c:pt idx="1">
                  <c:v>Chile</c:v>
                </c:pt>
                <c:pt idx="2">
                  <c:v>Hungary</c:v>
                </c:pt>
                <c:pt idx="3">
                  <c:v>Colombia</c:v>
                </c:pt>
                <c:pt idx="4">
                  <c:v>Costa Rica</c:v>
                </c:pt>
                <c:pt idx="5">
                  <c:v>Brazil</c:v>
                </c:pt>
                <c:pt idx="6">
                  <c:v>Poland</c:v>
                </c:pt>
                <c:pt idx="7">
                  <c:v>Israel</c:v>
                </c:pt>
                <c:pt idx="8">
                  <c:v>Portugal</c:v>
                </c:pt>
                <c:pt idx="9">
                  <c:v>Australia</c:v>
                </c:pt>
                <c:pt idx="10">
                  <c:v>Greece</c:v>
                </c:pt>
                <c:pt idx="11">
                  <c:v>Latvia</c:v>
                </c:pt>
                <c:pt idx="12">
                  <c:v>Czechia</c:v>
                </c:pt>
                <c:pt idx="13">
                  <c:v>Slovenia</c:v>
                </c:pt>
                <c:pt idx="14">
                  <c:v>New Zealand</c:v>
                </c:pt>
              </c:strCache>
            </c:strRef>
          </c:cat>
          <c:val>
            <c:numRef>
              <c:f>Sheet1!$B$2:$B$16</c:f>
              <c:numCache>
                <c:ptCount val="15"/>
                <c:pt idx="0">
                  <c:v>0.0857</c:v>
                </c:pt>
                <c:pt idx="1">
                  <c:v>0.0646</c:v>
                </c:pt>
                <c:pt idx="2">
                  <c:v>0.0521</c:v>
                </c:pt>
                <c:pt idx="3">
                  <c:v>0.0506</c:v>
                </c:pt>
                <c:pt idx="4">
                  <c:v>0.05</c:v>
                </c:pt>
                <c:pt idx="5">
                  <c:v>0.0457</c:v>
                </c:pt>
                <c:pt idx="6">
                  <c:v>0.045</c:v>
                </c:pt>
                <c:pt idx="7">
                  <c:v>0.0439</c:v>
                </c:pt>
                <c:pt idx="8">
                  <c:v>0.0388</c:v>
                </c:pt>
                <c:pt idx="9">
                  <c:v>0.0383</c:v>
                </c:pt>
                <c:pt idx="10">
                  <c:v>0.0381</c:v>
                </c:pt>
                <c:pt idx="11">
                  <c:v>0.0341</c:v>
                </c:pt>
                <c:pt idx="12">
                  <c:v>0.0339</c:v>
                </c:pt>
                <c:pt idx="13">
                  <c:v>0.0339</c:v>
                </c:pt>
                <c:pt idx="14">
                  <c:v>0.0322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Sheet1!$A$2:$A$15</c:f>
              <c:numCache>
                <c:formatCode>General</c:formatCode>
                <c:ptCount val="14"/>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numCache>
            </c:numRef>
          </c:cat>
          <c:val>
            <c:numRef>
              <c:f>Sheet1!$B$2:$B$15</c:f>
              <c:numCache>
                <c:ptCount val="14"/>
                <c:pt idx="0">
                  <c:v>0.08</c:v>
                </c:pt>
                <c:pt idx="1">
                  <c:v>0.085</c:v>
                </c:pt>
                <c:pt idx="2">
                  <c:v>0.077</c:v>
                </c:pt>
                <c:pt idx="3">
                  <c:v>0.075</c:v>
                </c:pt>
                <c:pt idx="4">
                  <c:v>0.076</c:v>
                </c:pt>
                <c:pt idx="5">
                  <c:v>0.069</c:v>
                </c:pt>
                <c:pt idx="6">
                  <c:v>0.068</c:v>
                </c:pt>
                <c:pt idx="7">
                  <c:v>0.063</c:v>
                </c:pt>
                <c:pt idx="8">
                  <c:v>0.065</c:v>
                </c:pt>
                <c:pt idx="9">
                  <c:v>0.065</c:v>
                </c:pt>
                <c:pt idx="10">
                  <c:v>0.068</c:v>
                </c:pt>
                <c:pt idx="11">
                  <c:v>0.082</c:v>
                </c:pt>
                <c:pt idx="12">
                  <c:v>0.082</c:v>
                </c:pt>
                <c:pt idx="13">
                  <c:v>0.06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Rate of return</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China (incl. Hong Kong)</c:v>
                </c:pt>
                <c:pt idx="1">
                  <c:v>United Arab Emirates</c:v>
                </c:pt>
                <c:pt idx="2">
                  <c:v>Saudi Arabia</c:v>
                </c:pt>
                <c:pt idx="3">
                  <c:v>India</c:v>
                </c:pt>
                <c:pt idx="4">
                  <c:v>Brazil</c:v>
                </c:pt>
                <c:pt idx="5">
                  <c:v>Mexico</c:v>
                </c:pt>
                <c:pt idx="6">
                  <c:v>Poland</c:v>
                </c:pt>
                <c:pt idx="7">
                  <c:v>Argentina</c:v>
                </c:pt>
                <c:pt idx="8">
                  <c:v>Thailand</c:v>
                </c:pt>
                <c:pt idx="9">
                  <c:v>Malaysia</c:v>
                </c:pt>
                <c:pt idx="10">
                  <c:v>South Africa</c:v>
                </c:pt>
                <c:pt idx="11">
                  <c:v>Indonesia</c:v>
                </c:pt>
                <c:pt idx="12">
                  <c:v>Philippines</c:v>
                </c:pt>
                <c:pt idx="13">
                  <c:v>Chile</c:v>
                </c:pt>
                <c:pt idx="14">
                  <c:v>Egypt</c:v>
                </c:pt>
              </c:strCache>
            </c:strRef>
          </c:cat>
          <c:val>
            <c:numRef>
              <c:f>Sheet1!$B$2:$B$16</c:f>
              <c:numCache>
                <c:ptCount val="15"/>
                <c:pt idx="0">
                  <c:v>2.21</c:v>
                </c:pt>
                <c:pt idx="1">
                  <c:v>2.11</c:v>
                </c:pt>
                <c:pt idx="2">
                  <c:v>1.98</c:v>
                </c:pt>
                <c:pt idx="3">
                  <c:v>1.95</c:v>
                </c:pt>
                <c:pt idx="4">
                  <c:v>1.93</c:v>
                </c:pt>
                <c:pt idx="5">
                  <c:v>1.92</c:v>
                </c:pt>
                <c:pt idx="6">
                  <c:v>1.89</c:v>
                </c:pt>
                <c:pt idx="7">
                  <c:v>1.88</c:v>
                </c:pt>
                <c:pt idx="8">
                  <c:v>1.85</c:v>
                </c:pt>
                <c:pt idx="9">
                  <c:v>1.83</c:v>
                </c:pt>
                <c:pt idx="10">
                  <c:v>1.83</c:v>
                </c:pt>
                <c:pt idx="11">
                  <c:v>1.8</c:v>
                </c:pt>
                <c:pt idx="12">
                  <c:v>1.78</c:v>
                </c:pt>
                <c:pt idx="13">
                  <c:v>1.78</c:v>
                </c:pt>
                <c:pt idx="14">
                  <c:v>1.78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Sheet1!$A$2:$A$14</c:f>
              <c:strCache>
                <c:ptCount val="13"/>
                <c:pt idx="0">
                  <c:v>FY 2012</c:v>
                </c:pt>
                <c:pt idx="1">
                  <c:v>FY 2013</c:v>
                </c:pt>
                <c:pt idx="2">
                  <c:v>FY 2014</c:v>
                </c:pt>
                <c:pt idx="3">
                  <c:v>FY 2015</c:v>
                </c:pt>
                <c:pt idx="4">
                  <c:v>FY 2016</c:v>
                </c:pt>
                <c:pt idx="5">
                  <c:v>FY 2017</c:v>
                </c:pt>
                <c:pt idx="6">
                  <c:v>FY 2018</c:v>
                </c:pt>
                <c:pt idx="7">
                  <c:v>FY 2019</c:v>
                </c:pt>
                <c:pt idx="8">
                  <c:v>FY 2020</c:v>
                </c:pt>
                <c:pt idx="9">
                  <c:v>FY 2021</c:v>
                </c:pt>
                <c:pt idx="10">
                  <c:v>FY 2022</c:v>
                </c:pt>
                <c:pt idx="11">
                  <c:v>FY 2023*</c:v>
                </c:pt>
                <c:pt idx="12">
                  <c:v>FY 2024*</c:v>
                </c:pt>
              </c:strCache>
            </c:strRef>
          </c:cat>
          <c:val>
            <c:numRef>
              <c:f>Sheet1!$B$2:$B$14</c:f>
              <c:numCache>
                <c:ptCount val="13"/>
                <c:pt idx="0">
                  <c:v>46.56</c:v>
                </c:pt>
                <c:pt idx="1">
                  <c:v>34.3</c:v>
                </c:pt>
                <c:pt idx="2">
                  <c:v>36.05</c:v>
                </c:pt>
                <c:pt idx="3">
                  <c:v>45.15</c:v>
                </c:pt>
                <c:pt idx="4">
                  <c:v>55.56</c:v>
                </c:pt>
                <c:pt idx="5">
                  <c:v>60.22</c:v>
                </c:pt>
                <c:pt idx="6">
                  <c:v>60.97</c:v>
                </c:pt>
                <c:pt idx="7">
                  <c:v>62</c:v>
                </c:pt>
                <c:pt idx="8">
                  <c:v>74.39</c:v>
                </c:pt>
                <c:pt idx="9">
                  <c:v>81.97</c:v>
                </c:pt>
                <c:pt idx="10">
                  <c:v>84.84</c:v>
                </c:pt>
                <c:pt idx="11">
                  <c:v>71.36</c:v>
                </c:pt>
                <c:pt idx="12">
                  <c:v>70.95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Foreign direct investments in billion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Column1</c:v>
                </c:pt>
              </c:strCache>
            </c:strRef>
          </c:tx>
          <c:spPr>
            <a:ln>
              <a:solidFill>
                <a:srgbClr val="2875DD"/>
              </a:solidFill>
            </a:ln>
          </c:spPr>
          <c:marker>
            <c:symbol val="circle"/>
            <c:spPr>
              <a:solidFill>
                <a:srgbClr val="2875DD"/>
              </a:solidFill>
              <a:ln>
                <a:solidFill>
                  <a:srgbClr val="2875DD"/>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Sheet1!$A$2:$A$24</c:f>
              <c:strCache>
                <c:ptCount val="23"/>
                <c:pt idx="0">
                  <c:v>FY 2002</c:v>
                </c:pt>
                <c:pt idx="1">
                  <c:v>FY 2003</c:v>
                </c:pt>
                <c:pt idx="2">
                  <c:v>FY 2004</c:v>
                </c:pt>
                <c:pt idx="3">
                  <c:v>FY 2005</c:v>
                </c:pt>
                <c:pt idx="4">
                  <c:v>FY 2006</c:v>
                </c:pt>
                <c:pt idx="5">
                  <c:v>FY 2007</c:v>
                </c:pt>
                <c:pt idx="6">
                  <c:v>FY 2008</c:v>
                </c:pt>
                <c:pt idx="7">
                  <c:v>FY 2009</c:v>
                </c:pt>
                <c:pt idx="8">
                  <c:v>FY 2010</c:v>
                </c:pt>
                <c:pt idx="9">
                  <c:v>FY 2011</c:v>
                </c:pt>
                <c:pt idx="10">
                  <c:v>FY 2012</c:v>
                </c:pt>
                <c:pt idx="11">
                  <c:v>FY 2013</c:v>
                </c:pt>
                <c:pt idx="12">
                  <c:v>FY 2014</c:v>
                </c:pt>
                <c:pt idx="13">
                  <c:v>FY 2015</c:v>
                </c:pt>
                <c:pt idx="14">
                  <c:v>FY 2016</c:v>
                </c:pt>
                <c:pt idx="15">
                  <c:v>FY 2017</c:v>
                </c:pt>
                <c:pt idx="16">
                  <c:v>FY 2018</c:v>
                </c:pt>
                <c:pt idx="17">
                  <c:v>FY 2019</c:v>
                </c:pt>
                <c:pt idx="18">
                  <c:v>FY 2020</c:v>
                </c:pt>
                <c:pt idx="19">
                  <c:v>FY 2021</c:v>
                </c:pt>
                <c:pt idx="20">
                  <c:v>FY 2022</c:v>
                </c:pt>
                <c:pt idx="21">
                  <c:v>FY 2023</c:v>
                </c:pt>
                <c:pt idx="22">
                  <c:v>FY 2024</c:v>
                </c:pt>
              </c:strCache>
            </c:strRef>
          </c:cat>
          <c:val>
            <c:numRef>
              <c:f>Sheet1!$B$2:$B$24</c:f>
              <c:numCache>
                <c:ptCount val="23"/>
                <c:pt idx="0">
                  <c:v>0.65</c:v>
                </c:pt>
                <c:pt idx="1">
                  <c:v>-0.33</c:v>
                </c:pt>
                <c:pt idx="2">
                  <c:v>-0.19</c:v>
                </c:pt>
                <c:pt idx="3">
                  <c:v>0.47</c:v>
                </c:pt>
                <c:pt idx="4">
                  <c:v>0.72</c:v>
                </c:pt>
                <c:pt idx="5">
                  <c:v>1.25</c:v>
                </c:pt>
                <c:pt idx="6">
                  <c:v>0.97</c:v>
                </c:pt>
                <c:pt idx="7">
                  <c:v>0.28</c:v>
                </c:pt>
                <c:pt idx="8">
                  <c:v>-0.18</c:v>
                </c:pt>
                <c:pt idx="9">
                  <c:v>-0.17</c:v>
                </c:pt>
                <c:pt idx="10">
                  <c:v>0.64</c:v>
                </c:pt>
                <c:pt idx="11">
                  <c:v>-0.36</c:v>
                </c:pt>
                <c:pt idx="12">
                  <c:v>0.08</c:v>
                </c:pt>
                <c:pt idx="13">
                  <c:v>0.22</c:v>
                </c:pt>
                <c:pt idx="14">
                  <c:v>0.35</c:v>
                </c:pt>
                <c:pt idx="15">
                  <c:v>0.09</c:v>
                </c:pt>
                <c:pt idx="16">
                  <c:v>0.03</c:v>
                </c:pt>
                <c:pt idx="17">
                  <c:v>-0.01</c:v>
                </c:pt>
                <c:pt idx="18">
                  <c:v>0.13</c:v>
                </c:pt>
                <c:pt idx="19">
                  <c:v>0.19</c:v>
                </c:pt>
                <c:pt idx="20">
                  <c:v>-0.01</c:v>
                </c:pt>
                <c:pt idx="21">
                  <c:v>-0.22</c:v>
                </c:pt>
                <c:pt idx="22">
                  <c:v>-0.03</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Y-o-Y change</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800" smtId="4294967295"/>
      </a:pPr>
      <a:endParaRPr sz="800" smtId="4294967295"/>
    </a:p>
  </c:txPr>
  <c:externalData r:id="rId1"/>
</c:chartSpace>
</file>

<file path=ppt/drawings/_rels/vmlDrawing1.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A2966606-FF51-45D3-B3F7-B07815647721}"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0C794C54-E84E-4E1F-8D2B-885A452CAEAD}"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665D4F5B-3DDB-46B7-B5FC-5734CF33A324}"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CC6DB3B5-AA1A-46D2-83FE-23E7CEB41687}"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FE7ED735-191E-4E98-8596-C96FBDEA03A8}"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2A605BEF-DBB8-4302-BEA1-2B9C2DAA5D12}"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2B010E03-7F5C-42FE-923B-A8ADE1827A44}"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A9BC2110-CA75-4A44-9E75-059734813580}"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E44F9E44-99C9-49EF-B6F0-428E31A45B8C}"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84B4FB81-B9C0-4A50-B03D-C92CCFFAA142}"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0D14C45C-897A-4395-AB0B-662E19EBBE20}"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emf" /><Relationship Id="rId3" Type="http://schemas.openxmlformats.org/officeDocument/2006/relationships/image" Target="../media/image2.emf"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3.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41328/fdi-confidence-index-emergin-economies" TargetMode="External" /><Relationship Id="rId6" Type="http://schemas.openxmlformats.org/officeDocument/2006/relationships/chart" Target="../charts/chart7.xml" /><Relationship Id="rId7" Type="http://schemas.openxmlformats.org/officeDocument/2006/relationships/image" Target="../media/image7.png" /><Relationship Id="rId8" Type="http://schemas.openxmlformats.org/officeDocument/2006/relationships/oleObject" Target="../embeddings/oleObject10.bin" TargetMode="Internal" /><Relationship Id="rId9" Type="http://schemas.openxmlformats.org/officeDocument/2006/relationships/image" Target="../media/image8.png"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715539/india-fdi-inflow-amount-for-all-sectors" TargetMode="External" /><Relationship Id="rId6" Type="http://schemas.openxmlformats.org/officeDocument/2006/relationships/chart" Target="../charts/chart8.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715590/india-annual-growth-rate-in-the-fdi-inflow-amount-for-all-sectors" TargetMode="External" /><Relationship Id="rId6" Type="http://schemas.openxmlformats.org/officeDocument/2006/relationships/chart" Target="../charts/chart9.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020989/india-fdi-equity-inflows-investing-countries" TargetMode="External" /><Relationship Id="rId6" Type="http://schemas.openxmlformats.org/officeDocument/2006/relationships/chart" Target="../charts/chart10.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78469/india-registered-vs-active-foreign-companies" TargetMode="External" /><Relationship Id="rId6" Type="http://schemas.openxmlformats.org/officeDocument/2006/relationships/chart" Target="../charts/chart11.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009234/india-share-of-registered-foreign-companies-by-economic-activity" TargetMode="External" /><Relationship Id="rId6" Type="http://schemas.openxmlformats.org/officeDocument/2006/relationships/chart" Target="../charts/chart12.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009251/india-number-of-registered-foreign-companies-by-state" TargetMode="External" /><Relationship Id="rId6" Type="http://schemas.openxmlformats.org/officeDocument/2006/relationships/chart" Target="../charts/chart13.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00007/india-composition-of-fdi-by-sector" TargetMode="External" /><Relationship Id="rId6" Type="http://schemas.openxmlformats.org/officeDocument/2006/relationships/chart" Target="../charts/chart14.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9.xml" TargetMode="Internal" /><Relationship Id="rId11" Type="http://schemas.openxmlformats.org/officeDocument/2006/relationships/slide" Target="slide11.xml" TargetMode="Internal" /><Relationship Id="rId12" Type="http://schemas.openxmlformats.org/officeDocument/2006/relationships/slide" Target="slide12.xml" TargetMode="Internal" /><Relationship Id="rId13" Type="http://schemas.openxmlformats.org/officeDocument/2006/relationships/slide" Target="slide13.xml" TargetMode="Internal" /><Relationship Id="rId14" Type="http://schemas.openxmlformats.org/officeDocument/2006/relationships/slide" Target="slide14.xml" TargetMode="Internal" /><Relationship Id="rId15" Type="http://schemas.openxmlformats.org/officeDocument/2006/relationships/slide" Target="slide15.xml" TargetMode="Internal" /><Relationship Id="rId16" Type="http://schemas.openxmlformats.org/officeDocument/2006/relationships/slide" Target="slide16.xml" TargetMode="Internal" /><Relationship Id="rId17" Type="http://schemas.openxmlformats.org/officeDocument/2006/relationships/slide" Target="slide17.xml" TargetMode="Internal" /><Relationship Id="rId18" Type="http://schemas.openxmlformats.org/officeDocument/2006/relationships/slide" Target="slide19.xml" TargetMode="Internal" /><Relationship Id="rId19" Type="http://schemas.openxmlformats.org/officeDocument/2006/relationships/slide" Target="slide20.xml" TargetMode="Internal" /><Relationship Id="rId2" Type="http://schemas.openxmlformats.org/officeDocument/2006/relationships/image" Target="../media/image3.emf" /><Relationship Id="rId20" Type="http://schemas.openxmlformats.org/officeDocument/2006/relationships/slide" Target="slide21.xml" TargetMode="Internal" /><Relationship Id="rId21" Type="http://schemas.openxmlformats.org/officeDocument/2006/relationships/slide" Target="slide22.xml" TargetMode="Internal" /><Relationship Id="rId22" Type="http://schemas.openxmlformats.org/officeDocument/2006/relationships/slide" Target="slide23.xml" TargetMode="Internal" /><Relationship Id="rId23" Type="http://schemas.openxmlformats.org/officeDocument/2006/relationships/slide" Target="slide24.xml" TargetMode="Internal" /><Relationship Id="rId24" Type="http://schemas.openxmlformats.org/officeDocument/2006/relationships/slide" Target="slide25.xml" TargetMode="Internal" /><Relationship Id="rId25" Type="http://schemas.openxmlformats.org/officeDocument/2006/relationships/slide" Target="slide27.xml" TargetMode="Internal" /><Relationship Id="rId26" Type="http://schemas.openxmlformats.org/officeDocument/2006/relationships/slide" Target="slide28.xml" TargetMode="Internal" /><Relationship Id="rId27" Type="http://schemas.openxmlformats.org/officeDocument/2006/relationships/slide" Target="slide29.xml" TargetMode="Internal" /><Relationship Id="rId28" Type="http://schemas.openxmlformats.org/officeDocument/2006/relationships/slide" Target="slide30.xml" TargetMode="Internal" /><Relationship Id="rId29" Type="http://schemas.openxmlformats.org/officeDocument/2006/relationships/slide" Target="slide31.xml" TargetMode="Internal" /><Relationship Id="rId3" Type="http://schemas.openxmlformats.org/officeDocument/2006/relationships/image" Target="../media/image4.emf" /><Relationship Id="rId30" Type="http://schemas.openxmlformats.org/officeDocument/2006/relationships/slide" Target="slide32.xml" TargetMode="Internal" /><Relationship Id="rId31" Type="http://schemas.openxmlformats.org/officeDocument/2006/relationships/slide" Target="slide33.xml" TargetMode="Internal" /><Relationship Id="rId4" Type="http://schemas.openxmlformats.org/officeDocument/2006/relationships/image" Target="../media/image5.emf" /><Relationship Id="rId5" Type="http://schemas.openxmlformats.org/officeDocument/2006/relationships/slide" Target="slide4.xml" TargetMode="Internal" /><Relationship Id="rId6" Type="http://schemas.openxmlformats.org/officeDocument/2006/relationships/slide" Target="slide5.xml" TargetMode="Internal" /><Relationship Id="rId7" Type="http://schemas.openxmlformats.org/officeDocument/2006/relationships/slide" Target="slide6.xml" TargetMode="Internal" /><Relationship Id="rId8" Type="http://schemas.openxmlformats.org/officeDocument/2006/relationships/slide" Target="slide7.xml" TargetMode="Internal" /><Relationship Id="rId9" Type="http://schemas.openxmlformats.org/officeDocument/2006/relationships/slide" Target="slide8.xml" TargetMode="Interna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711398/india-fdi-equity-inflows-distribution-by-sector" TargetMode="External" /><Relationship Id="rId6" Type="http://schemas.openxmlformats.org/officeDocument/2006/relationships/chart" Target="../charts/chart15.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711468/india-fdi-equity-inflow-amount-for-services-sector" TargetMode="External" /><Relationship Id="rId6" Type="http://schemas.openxmlformats.org/officeDocument/2006/relationships/chart" Target="../charts/chart16.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711501/india-fdi-equity-inflow-amount-for-computer-hardware-and-software-sector" TargetMode="External" /><Relationship Id="rId6" Type="http://schemas.openxmlformats.org/officeDocument/2006/relationships/chart" Target="../charts/chart17.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711619/india-fdi-equity-inflow-amount-for-metallurgical-industries" TargetMode="External" /><Relationship Id="rId6" Type="http://schemas.openxmlformats.org/officeDocument/2006/relationships/chart" Target="../charts/chart18.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711556/india-fdi-equity-inflow-amount-for-automobile-industry" TargetMode="External" /><Relationship Id="rId6" Type="http://schemas.openxmlformats.org/officeDocument/2006/relationships/chart" Target="../charts/chart19.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711566/india-fdi-equity-inflow-amount-for-drugs-and-pharmaceuticals-sector" TargetMode="External" /><Relationship Id="rId6" Type="http://schemas.openxmlformats.org/officeDocument/2006/relationships/chart" Target="../charts/chart20.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814441/india-amount-of-fdi-inflow-from-singapore" TargetMode="External" /><Relationship Id="rId6" Type="http://schemas.openxmlformats.org/officeDocument/2006/relationships/chart" Target="../charts/chart21.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814404/india-amount-of-fdi-inflow-from-mauritius" TargetMode="External" /><Relationship Id="rId6" Type="http://schemas.openxmlformats.org/officeDocument/2006/relationships/chart" Target="../charts/chart22.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814455/india-amount-of-fdi-inflow-from-us" TargetMode="External" /><Relationship Id="rId6" Type="http://schemas.openxmlformats.org/officeDocument/2006/relationships/chart" Target="../charts/chart23.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814472/india-amount-of-fdi-inflow-from-germany" TargetMode="External" /><Relationship Id="rId6" Type="http://schemas.openxmlformats.org/officeDocument/2006/relationships/chart" Target="../charts/chart24.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814627/india-amount-of-fdi-inflow-from-south-korea" TargetMode="External" /><Relationship Id="rId6" Type="http://schemas.openxmlformats.org/officeDocument/2006/relationships/chart" Target="../charts/chart25.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757282/gcc-foreign-direct-investment-into-india" TargetMode="External" /><Relationship Id="rId6" Type="http://schemas.openxmlformats.org/officeDocument/2006/relationships/chart" Target="../charts/chart26.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720254/china-outward-fdi-flows-to-india" TargetMode="External" /><Relationship Id="rId6" Type="http://schemas.openxmlformats.org/officeDocument/2006/relationships/chart" Target="../charts/chart27.x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1.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955017/fdi-confidence-index" TargetMode="External" /><Relationship Id="rId6" Type="http://schemas.openxmlformats.org/officeDocument/2006/relationships/chart" Target="../charts/chart1.xml" /><Relationship Id="rId7" Type="http://schemas.openxmlformats.org/officeDocument/2006/relationships/image" Target="../media/image7.png" /><Relationship Id="rId8" Type="http://schemas.openxmlformats.org/officeDocument/2006/relationships/oleObject" Target="../embeddings/oleObject2.bin" TargetMode="Internal" /><Relationship Id="rId9" Type="http://schemas.openxmlformats.org/officeDocument/2006/relationships/image" Target="../media/image8.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73931/largest-direct-investors-worldwide" TargetMode="External" /><Relationship Id="rId6" Type="http://schemas.openxmlformats.org/officeDocument/2006/relationships/chart" Target="../charts/chart2.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326496/inflows-foreign-direct-investment-worldwide" TargetMode="External" /><Relationship Id="rId6" Type="http://schemas.openxmlformats.org/officeDocument/2006/relationships/chart" Target="../charts/chart3.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326521/outflows-foreign-direct-investment-worldwide" TargetMode="External" /><Relationship Id="rId6" Type="http://schemas.openxmlformats.org/officeDocument/2006/relationships/chart" Target="../charts/chart4.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2.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41405/fdi-inflows-share-gdp-oecd" TargetMode="External" /><Relationship Id="rId6" Type="http://schemas.openxmlformats.org/officeDocument/2006/relationships/chart" Target="../charts/chart5.xml" /><Relationship Id="rId7" Type="http://schemas.openxmlformats.org/officeDocument/2006/relationships/image" Target="../media/image7.png" /><Relationship Id="rId8" Type="http://schemas.openxmlformats.org/officeDocument/2006/relationships/oleObject" Target="../embeddings/oleObject7.bin" TargetMode="Internal" /><Relationship Id="rId9" Type="http://schemas.openxmlformats.org/officeDocument/2006/relationships/image" Target="../media/image8.png"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964037/global-rates-return-inward-fdi" TargetMode="External" /><Relationship Id="rId6" Type="http://schemas.openxmlformats.org/officeDocument/2006/relationships/chart" Target="../charts/chart6.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 name="New shape" title=""/>
          <p:cNvSpPr/>
          <p:nvPr/>
        </p:nvSpPr>
        <p:spPr>
          <a:xfrm>
            <a:off x="74196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583200" y="6231600"/>
            <a:ext cx="1461600" cy="28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COUNTRIES &amp; REGIONS</a:t>
            </a:r>
          </a:p>
        </p:txBody>
      </p:sp>
      <p:sp>
        <p:nvSpPr>
          <p:cNvPr id="3"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Foreign direct investments into India</a:t>
            </a: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Overview in India</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02</a:t>
            </a: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2024, China had a foreign direct investment (FDI) confidence index score of 2.21, the highest of the emerging economies. The United Arab Emirates and Saudi Arabia followed in second and third. Worldwide, the United States had the highest FDI confidence score, with China in third. The FDI confidence index ranks the likelihood of companies making a FDI in a given country.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2024</a:t>
            </a:r>
          </a:p>
          <a:p>
            <a:r>
              <a:rPr sz="600" b="1">
                <a:solidFill>
                  <a:srgbClr val="0F2741"/>
                </a:solidFill>
                <a:latin typeface="Open Sans"/>
              </a:rPr>
              <a:t>Source(s): </a:t>
            </a:r>
            <a:r>
              <a:rPr sz="600" b="0">
                <a:solidFill>
                  <a:srgbClr val="0F2741"/>
                </a:solidFill>
                <a:latin typeface="Open Sans"/>
              </a:rPr>
              <a:t>Kearney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40"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3662750" y="1882800"/>
            <a:ext cx="48641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Index from 0 (low confidence) to 3 (highest confidence)</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10</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Foreign direct investment confidence index in emerging economies in 2024</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FDI confidence index in emerging economies 2024</a:t>
            </a: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total foreign direct investment inflow into India dropped to 70.9 billion U.S. dollars in financial year 2023. This was a one percent decline from last year. FDIs are an important driver of a country’s economy since they boost the job market, technical knowledge base and provide non-debt financial resources. In the case of a developing country like India, foreign investors find the lower job wages and government tax exemptions in FDI a lucrative offer for investments in the country.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India; FY 2012 to FY 2024; *Projections Total FDI includes equity inflows, re-invested earnings and other capital. India's financial year begins in April and ends in March. For example, FY 2017 started in April 2016 and ended in March 2017.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Department for Promotion of Industry and Internal Trade (India); Reserve Bank of India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11</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Value of foreign direct investment inflows into India from financial year 2012 to 2021, with estimates for 2022 and 2024 (in billion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Amount of FDI inflow for all sectors in India FY 2012-2024</a:t>
            </a: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India's foreign direct investment equity inflows decreased by three percent in financial year 2024 when compared to the previous fiscal year. Overall, the FDI inflow in the country has been oscillating between highs and lows in terms of FDI growth. This is largely owing to the unsure nature of investment deals from one year to the other along with market fluctuations.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India; FY 2002 to FY 2024; in U.S. dollar terms.</a:t>
            </a:r>
          </a:p>
          <a:p>
            <a:r>
              <a:rPr sz="600" b="1">
                <a:solidFill>
                  <a:srgbClr val="0F2741"/>
                </a:solidFill>
                <a:latin typeface="Open Sans"/>
              </a:rPr>
              <a:t>Source(s): </a:t>
            </a:r>
            <a:r>
              <a:rPr sz="600" b="0">
                <a:solidFill>
                  <a:srgbClr val="0F2741"/>
                </a:solidFill>
                <a:latin typeface="Open Sans"/>
              </a:rPr>
              <a:t>Department for Promotion of Industry and Internal Trade (India); Reserve Bank of India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12</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Annual change in FDI equity inflows into India from financial year 2002 to 2024</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Annual change in the FDI equity inflow in India FY 2002-2024</a:t>
            </a: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financial year 2024, Singapore accounted for the highest FDI equity inflow to India, which was valued at over 11 billion U.S. dollars, followed by the Mauritius with over seven billion dollars. Singapore accounted for roughly 24 percent of total FDI inflows in fiscal year 2024.  Most sought after FDI sectors According to the Department of Promotion of Industry and Internal Trade, higher equity inflows could be attributed to the government’s efforts in improving ease of doing business along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India; FY 2024</a:t>
            </a:r>
          </a:p>
          <a:p>
            <a:r>
              <a:rPr sz="600" b="1">
                <a:solidFill>
                  <a:srgbClr val="0F2741"/>
                </a:solidFill>
                <a:latin typeface="Open Sans"/>
              </a:rPr>
              <a:t>Source(s): </a:t>
            </a:r>
            <a:r>
              <a:rPr sz="600" b="0">
                <a:solidFill>
                  <a:srgbClr val="0F2741"/>
                </a:solidFill>
                <a:latin typeface="Open Sans"/>
              </a:rPr>
              <a:t>Department for Promotion of Industry and Internal Trade (India)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412050" y="1882800"/>
            <a:ext cx="33655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FDI investment in million U.S. dollars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13</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Foreign direct investment equity inflows to India in financial year 2024, by leading investing country (in million U.S. dollars)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FDI equity inflows to India FY 2024, by leading investing country</a:t>
            </a: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As of October 2022, India had 5081 registered foreign companies. Of which 3291 were active. According to the Companies Act, a foreign company is one which is incorporated outside India but has a place of business within the country.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India; March 2017 to October 2022</a:t>
            </a:r>
          </a:p>
          <a:p>
            <a:r>
              <a:rPr sz="600" b="1">
                <a:solidFill>
                  <a:srgbClr val="0F2741"/>
                </a:solidFill>
                <a:latin typeface="Open Sans"/>
              </a:rPr>
              <a:t>Source(s): </a:t>
            </a:r>
            <a:r>
              <a:rPr sz="600" b="0">
                <a:solidFill>
                  <a:srgbClr val="0F2741"/>
                </a:solidFill>
                <a:latin typeface="Open Sans"/>
              </a:rPr>
              <a:t>Ministry of Corporate Affairs (India)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14</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Number of registered vs. active foreign companies in India from March 2017 to October 2022</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Number of registered vs. active foreign companies in India 2017-2022</a:t>
            </a: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Community, personal and social services accounted for the highest share, at 45 percent, in terms of industry sectors among registered foreign companies across Indian during November 2023 and January 2024. About 5,157 foreign companies were registered during the measure time period.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India; November 2023 to January 2023</a:t>
            </a:r>
          </a:p>
          <a:p>
            <a:r>
              <a:rPr sz="600" b="1">
                <a:solidFill>
                  <a:srgbClr val="0F2741"/>
                </a:solidFill>
                <a:latin typeface="Open Sans"/>
              </a:rPr>
              <a:t>Source(s): </a:t>
            </a:r>
            <a:r>
              <a:rPr sz="600" b="0">
                <a:solidFill>
                  <a:srgbClr val="0F2741"/>
                </a:solidFill>
                <a:latin typeface="Open Sans"/>
              </a:rPr>
              <a:t>Ministry of Corporate Affairs (India)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647000" y="1882800"/>
            <a:ext cx="2895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Share of registered companies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15</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Share of registered foreign companies across India during November 2023 to January 2024, by industry</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Share of registered foreign companies in India 2023-2024, by industry</a:t>
            </a: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Delhi had the highest number of foreign company registrations across India in financial year 2022. Out of a total 58, the south-western of Maharashtra state accounted for 15 in that time period.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India; FY 2022</a:t>
            </a:r>
          </a:p>
          <a:p>
            <a:r>
              <a:rPr sz="600" b="1">
                <a:solidFill>
                  <a:srgbClr val="0F2741"/>
                </a:solidFill>
                <a:latin typeface="Open Sans"/>
              </a:rPr>
              <a:t>Source(s): </a:t>
            </a:r>
            <a:r>
              <a:rPr sz="600" b="0">
                <a:solidFill>
                  <a:srgbClr val="0F2741"/>
                </a:solidFill>
                <a:latin typeface="Open Sans"/>
              </a:rPr>
              <a:t>Ministry of Corporate Affairs (India)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564450" y="1882800"/>
            <a:ext cx="30607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Number of registered companies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16</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Number of registered foreign companies across India in financial year 2022, by state and union territory</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Number of registered foreign companies in India FY 2022, by state</a:t>
            </a:r>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Leading sectors</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03</a:t>
            </a:r>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Between 2000 and 2024, the services sector of India has been the most attractive sector for foreign direct investments (FDI) with a share of 16 percent of the total FDI. In total India recorded an influx of foreign investments amounting to nearly 990.97 billion U.S. dollars during this period.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India; April 2000 to March 2024</a:t>
            </a:r>
          </a:p>
          <a:p>
            <a:r>
              <a:rPr sz="600" b="1">
                <a:solidFill>
                  <a:srgbClr val="0F2741"/>
                </a:solidFill>
                <a:latin typeface="Open Sans"/>
              </a:rPr>
              <a:t>Source(s): </a:t>
            </a:r>
            <a:r>
              <a:rPr sz="600" b="0">
                <a:solidFill>
                  <a:srgbClr val="0F2741"/>
                </a:solidFill>
                <a:latin typeface="Open Sans"/>
              </a:rPr>
              <a:t>Department for Promotion of Industry and Internal Trade (India)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396300" y="1882800"/>
            <a:ext cx="13970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Share of FDI</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18</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Composition of foreign direct investment in India from April 2000 to March 2024, by sector</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Share of Indian industries mainly attracting foreign direct investments 2000-2024</a:t>
            </a: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Table of Contents</a:t>
            </a:r>
          </a:p>
        </p:txBody>
      </p:sp>
      <p:sp>
        <p:nvSpPr>
          <p:cNvPr id="3"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a:t>
            </a:r>
          </a:p>
        </p:txBody>
      </p:sp>
      <p:sp>
        <p:nvSpPr>
          <p:cNvPr id="7" name="New shape" title=""/>
          <p:cNvSpPr/>
          <p:nvPr/>
        </p:nvSpPr>
        <p:spPr>
          <a:xfrm>
            <a:off x="586800" y="1882800"/>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01 Global overview</a:t>
            </a:r>
          </a:p>
        </p:txBody>
      </p:sp>
      <p:sp>
        <p:nvSpPr>
          <p:cNvPr id="8" name="New shape" title=""/>
          <p:cNvSpPr/>
          <p:nvPr/>
        </p:nvSpPr>
        <p:spPr>
          <a:xfrm>
            <a:off x="5544000" y="211624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5" action="ppaction://hlinksldjump">
                  <a:extLst>
                    <a:ext uri="{A12FA001-AC4F-418D-AE19-62706E023703}">
                      <ahyp:hlinkClr xmlns:ahyp="http://schemas.microsoft.com/office/drawing/2018/hyperlinkcolor" val="tx"/>
                    </a:ext>
                  </a:extLst>
                </a:hlinkClick>
              </a:rPr>
              <a:t>03</a:t>
            </a:r>
          </a:p>
        </p:txBody>
      </p:sp>
      <p:sp>
        <p:nvSpPr>
          <p:cNvPr id="9" name="New shape" title=""/>
          <p:cNvSpPr/>
          <p:nvPr/>
        </p:nvSpPr>
        <p:spPr>
          <a:xfrm>
            <a:off x="586800" y="211624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FDI confidence index 2024</a:t>
            </a:r>
          </a:p>
        </p:txBody>
      </p:sp>
      <p:sp>
        <p:nvSpPr>
          <p:cNvPr id="10" name="New shape" title=""/>
          <p:cNvSpPr/>
          <p:nvPr/>
        </p:nvSpPr>
        <p:spPr>
          <a:xfrm>
            <a:off x="5544000" y="228652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6" action="ppaction://hlinksldjump">
                  <a:extLst>
                    <a:ext uri="{A12FA001-AC4F-418D-AE19-62706E023703}">
                      <ahyp:hlinkClr xmlns:ahyp="http://schemas.microsoft.com/office/drawing/2018/hyperlinkcolor" val="tx"/>
                    </a:ext>
                  </a:extLst>
                </a:hlinkClick>
              </a:rPr>
              <a:t>04</a:t>
            </a:r>
          </a:p>
        </p:txBody>
      </p:sp>
      <p:sp>
        <p:nvSpPr>
          <p:cNvPr id="11" name="New shape" title=""/>
          <p:cNvSpPr/>
          <p:nvPr/>
        </p:nvSpPr>
        <p:spPr>
          <a:xfrm>
            <a:off x="586800" y="228652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Leading economies for FDI inflows 2020-2022, by country</a:t>
            </a:r>
          </a:p>
        </p:txBody>
      </p:sp>
      <p:sp>
        <p:nvSpPr>
          <p:cNvPr id="12" name="New shape" title=""/>
          <p:cNvSpPr/>
          <p:nvPr/>
        </p:nvSpPr>
        <p:spPr>
          <a:xfrm>
            <a:off x="5544000" y="245679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7" action="ppaction://hlinksldjump">
                  <a:extLst>
                    <a:ext uri="{A12FA001-AC4F-418D-AE19-62706E023703}">
                      <ahyp:hlinkClr xmlns:ahyp="http://schemas.microsoft.com/office/drawing/2018/hyperlinkcolor" val="tx"/>
                    </a:ext>
                  </a:extLst>
                </a:hlinkClick>
              </a:rPr>
              <a:t>05</a:t>
            </a:r>
          </a:p>
        </p:txBody>
      </p:sp>
      <p:sp>
        <p:nvSpPr>
          <p:cNvPr id="13" name="New shape" title=""/>
          <p:cNvSpPr/>
          <p:nvPr/>
        </p:nvSpPr>
        <p:spPr>
          <a:xfrm>
            <a:off x="586800" y="245679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Value of FDI inflows worldwide 2012-2023</a:t>
            </a:r>
          </a:p>
        </p:txBody>
      </p:sp>
      <p:sp>
        <p:nvSpPr>
          <p:cNvPr id="14" name="New shape" title=""/>
          <p:cNvSpPr/>
          <p:nvPr/>
        </p:nvSpPr>
        <p:spPr>
          <a:xfrm>
            <a:off x="5544000" y="262707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8" action="ppaction://hlinksldjump">
                  <a:extLst>
                    <a:ext uri="{A12FA001-AC4F-418D-AE19-62706E023703}">
                      <ahyp:hlinkClr xmlns:ahyp="http://schemas.microsoft.com/office/drawing/2018/hyperlinkcolor" val="tx"/>
                    </a:ext>
                  </a:extLst>
                </a:hlinkClick>
              </a:rPr>
              <a:t>06</a:t>
            </a:r>
          </a:p>
        </p:txBody>
      </p:sp>
      <p:sp>
        <p:nvSpPr>
          <p:cNvPr id="15" name="New shape" title=""/>
          <p:cNvSpPr/>
          <p:nvPr/>
        </p:nvSpPr>
        <p:spPr>
          <a:xfrm>
            <a:off x="586800" y="262707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Value of FDI outflows worldwide 2012-2023</a:t>
            </a:r>
          </a:p>
        </p:txBody>
      </p:sp>
      <p:sp>
        <p:nvSpPr>
          <p:cNvPr id="16" name="New shape" title=""/>
          <p:cNvSpPr/>
          <p:nvPr/>
        </p:nvSpPr>
        <p:spPr>
          <a:xfrm>
            <a:off x="5544000" y="279735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9" action="ppaction://hlinksldjump">
                  <a:extLst>
                    <a:ext uri="{A12FA001-AC4F-418D-AE19-62706E023703}">
                      <ahyp:hlinkClr xmlns:ahyp="http://schemas.microsoft.com/office/drawing/2018/hyperlinkcolor" val="tx"/>
                    </a:ext>
                  </a:extLst>
                </a:hlinkClick>
              </a:rPr>
              <a:t>07</a:t>
            </a:r>
          </a:p>
        </p:txBody>
      </p:sp>
      <p:sp>
        <p:nvSpPr>
          <p:cNvPr id="17" name="New shape" title=""/>
          <p:cNvSpPr/>
          <p:nvPr/>
        </p:nvSpPr>
        <p:spPr>
          <a:xfrm>
            <a:off x="586800" y="279735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FDI inflows as a share of GDP in OECD countries 2022</a:t>
            </a:r>
          </a:p>
        </p:txBody>
      </p:sp>
      <p:sp>
        <p:nvSpPr>
          <p:cNvPr id="18" name="New shape" title=""/>
          <p:cNvSpPr/>
          <p:nvPr/>
        </p:nvSpPr>
        <p:spPr>
          <a:xfrm>
            <a:off x="5544000" y="296763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0" action="ppaction://hlinksldjump">
                  <a:extLst>
                    <a:ext uri="{A12FA001-AC4F-418D-AE19-62706E023703}">
                      <ahyp:hlinkClr xmlns:ahyp="http://schemas.microsoft.com/office/drawing/2018/hyperlinkcolor" val="tx"/>
                    </a:ext>
                  </a:extLst>
                </a:hlinkClick>
              </a:rPr>
              <a:t>08</a:t>
            </a:r>
          </a:p>
        </p:txBody>
      </p:sp>
      <p:sp>
        <p:nvSpPr>
          <p:cNvPr id="19" name="New shape" title=""/>
          <p:cNvSpPr/>
          <p:nvPr/>
        </p:nvSpPr>
        <p:spPr>
          <a:xfrm>
            <a:off x="586800" y="296763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rates of return on inward FDI 2010-2023</a:t>
            </a:r>
          </a:p>
        </p:txBody>
      </p:sp>
      <p:sp>
        <p:nvSpPr>
          <p:cNvPr id="20" name="New shape" title=""/>
          <p:cNvSpPr/>
          <p:nvPr/>
        </p:nvSpPr>
        <p:spPr>
          <a:xfrm>
            <a:off x="586800" y="3264911"/>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02 Overview in India</a:t>
            </a:r>
          </a:p>
        </p:txBody>
      </p:sp>
      <p:sp>
        <p:nvSpPr>
          <p:cNvPr id="21" name="New shape" title=""/>
          <p:cNvSpPr/>
          <p:nvPr/>
        </p:nvSpPr>
        <p:spPr>
          <a:xfrm>
            <a:off x="5544000" y="349835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1" action="ppaction://hlinksldjump">
                  <a:extLst>
                    <a:ext uri="{A12FA001-AC4F-418D-AE19-62706E023703}">
                      <ahyp:hlinkClr xmlns:ahyp="http://schemas.microsoft.com/office/drawing/2018/hyperlinkcolor" val="tx"/>
                    </a:ext>
                  </a:extLst>
                </a:hlinkClick>
              </a:rPr>
              <a:t>10</a:t>
            </a:r>
          </a:p>
        </p:txBody>
      </p:sp>
      <p:sp>
        <p:nvSpPr>
          <p:cNvPr id="22" name="New shape" title=""/>
          <p:cNvSpPr/>
          <p:nvPr/>
        </p:nvSpPr>
        <p:spPr>
          <a:xfrm>
            <a:off x="586800" y="349835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FDI confidence index in emerging economies 2024</a:t>
            </a:r>
          </a:p>
        </p:txBody>
      </p:sp>
      <p:sp>
        <p:nvSpPr>
          <p:cNvPr id="23" name="New shape" title=""/>
          <p:cNvSpPr/>
          <p:nvPr/>
        </p:nvSpPr>
        <p:spPr>
          <a:xfrm>
            <a:off x="5544000" y="3668632"/>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2" action="ppaction://hlinksldjump">
                  <a:extLst>
                    <a:ext uri="{A12FA001-AC4F-418D-AE19-62706E023703}">
                      <ahyp:hlinkClr xmlns:ahyp="http://schemas.microsoft.com/office/drawing/2018/hyperlinkcolor" val="tx"/>
                    </a:ext>
                  </a:extLst>
                </a:hlinkClick>
              </a:rPr>
              <a:t>11</a:t>
            </a:r>
          </a:p>
        </p:txBody>
      </p:sp>
      <p:sp>
        <p:nvSpPr>
          <p:cNvPr id="24" name="New shape" title=""/>
          <p:cNvSpPr/>
          <p:nvPr/>
        </p:nvSpPr>
        <p:spPr>
          <a:xfrm>
            <a:off x="586800" y="3668632"/>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Amount of FDI inflow for all sectors in India FY 2012-2024</a:t>
            </a:r>
          </a:p>
        </p:txBody>
      </p:sp>
      <p:sp>
        <p:nvSpPr>
          <p:cNvPr id="25" name="New shape" title=""/>
          <p:cNvSpPr/>
          <p:nvPr/>
        </p:nvSpPr>
        <p:spPr>
          <a:xfrm>
            <a:off x="5544000" y="383891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3" action="ppaction://hlinksldjump">
                  <a:extLst>
                    <a:ext uri="{A12FA001-AC4F-418D-AE19-62706E023703}">
                      <ahyp:hlinkClr xmlns:ahyp="http://schemas.microsoft.com/office/drawing/2018/hyperlinkcolor" val="tx"/>
                    </a:ext>
                  </a:extLst>
                </a:hlinkClick>
              </a:rPr>
              <a:t>12</a:t>
            </a:r>
          </a:p>
        </p:txBody>
      </p:sp>
      <p:sp>
        <p:nvSpPr>
          <p:cNvPr id="26" name="New shape" title=""/>
          <p:cNvSpPr/>
          <p:nvPr/>
        </p:nvSpPr>
        <p:spPr>
          <a:xfrm>
            <a:off x="586800" y="383891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Annual change in the FDI equity inflow in India FY 2002-2024</a:t>
            </a:r>
          </a:p>
        </p:txBody>
      </p:sp>
      <p:sp>
        <p:nvSpPr>
          <p:cNvPr id="27" name="New shape" title=""/>
          <p:cNvSpPr/>
          <p:nvPr/>
        </p:nvSpPr>
        <p:spPr>
          <a:xfrm>
            <a:off x="5544000" y="400918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4" action="ppaction://hlinksldjump">
                  <a:extLst>
                    <a:ext uri="{A12FA001-AC4F-418D-AE19-62706E023703}">
                      <ahyp:hlinkClr xmlns:ahyp="http://schemas.microsoft.com/office/drawing/2018/hyperlinkcolor" val="tx"/>
                    </a:ext>
                  </a:extLst>
                </a:hlinkClick>
              </a:rPr>
              <a:t>13</a:t>
            </a:r>
          </a:p>
        </p:txBody>
      </p:sp>
      <p:sp>
        <p:nvSpPr>
          <p:cNvPr id="28" name="New shape" title=""/>
          <p:cNvSpPr/>
          <p:nvPr/>
        </p:nvSpPr>
        <p:spPr>
          <a:xfrm>
            <a:off x="586800" y="400918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FDI equity inflows to India FY 2024, by leading investing country</a:t>
            </a:r>
          </a:p>
        </p:txBody>
      </p:sp>
      <p:sp>
        <p:nvSpPr>
          <p:cNvPr id="29" name="New shape" title=""/>
          <p:cNvSpPr/>
          <p:nvPr/>
        </p:nvSpPr>
        <p:spPr>
          <a:xfrm>
            <a:off x="5544000" y="417946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5" action="ppaction://hlinksldjump">
                  <a:extLst>
                    <a:ext uri="{A12FA001-AC4F-418D-AE19-62706E023703}">
                      <ahyp:hlinkClr xmlns:ahyp="http://schemas.microsoft.com/office/drawing/2018/hyperlinkcolor" val="tx"/>
                    </a:ext>
                  </a:extLst>
                </a:hlinkClick>
              </a:rPr>
              <a:t>14</a:t>
            </a:r>
          </a:p>
        </p:txBody>
      </p:sp>
      <p:sp>
        <p:nvSpPr>
          <p:cNvPr id="30" name="New shape" title=""/>
          <p:cNvSpPr/>
          <p:nvPr/>
        </p:nvSpPr>
        <p:spPr>
          <a:xfrm>
            <a:off x="586800" y="417946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Number of registered vs. active foreign companies in India 2017-2022</a:t>
            </a:r>
          </a:p>
        </p:txBody>
      </p:sp>
      <p:sp>
        <p:nvSpPr>
          <p:cNvPr id="31" name="New shape" title=""/>
          <p:cNvSpPr/>
          <p:nvPr/>
        </p:nvSpPr>
        <p:spPr>
          <a:xfrm>
            <a:off x="5544000" y="434974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6" action="ppaction://hlinksldjump">
                  <a:extLst>
                    <a:ext uri="{A12FA001-AC4F-418D-AE19-62706E023703}">
                      <ahyp:hlinkClr xmlns:ahyp="http://schemas.microsoft.com/office/drawing/2018/hyperlinkcolor" val="tx"/>
                    </a:ext>
                  </a:extLst>
                </a:hlinkClick>
              </a:rPr>
              <a:t>15</a:t>
            </a:r>
          </a:p>
        </p:txBody>
      </p:sp>
      <p:sp>
        <p:nvSpPr>
          <p:cNvPr id="32" name="New shape" title=""/>
          <p:cNvSpPr/>
          <p:nvPr/>
        </p:nvSpPr>
        <p:spPr>
          <a:xfrm>
            <a:off x="586800" y="434974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Share of registered foreign companies in India 2023-2024, by industry</a:t>
            </a:r>
          </a:p>
        </p:txBody>
      </p:sp>
      <p:sp>
        <p:nvSpPr>
          <p:cNvPr id="33" name="New shape" title=""/>
          <p:cNvSpPr/>
          <p:nvPr/>
        </p:nvSpPr>
        <p:spPr>
          <a:xfrm>
            <a:off x="5544000" y="4520022"/>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7" action="ppaction://hlinksldjump">
                  <a:extLst>
                    <a:ext uri="{A12FA001-AC4F-418D-AE19-62706E023703}">
                      <ahyp:hlinkClr xmlns:ahyp="http://schemas.microsoft.com/office/drawing/2018/hyperlinkcolor" val="tx"/>
                    </a:ext>
                  </a:extLst>
                </a:hlinkClick>
              </a:rPr>
              <a:t>16</a:t>
            </a:r>
          </a:p>
        </p:txBody>
      </p:sp>
      <p:sp>
        <p:nvSpPr>
          <p:cNvPr id="34" name="New shape" title=""/>
          <p:cNvSpPr/>
          <p:nvPr/>
        </p:nvSpPr>
        <p:spPr>
          <a:xfrm>
            <a:off x="586800" y="4520022"/>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Number of registered foreign companies in India FY 2022, by state</a:t>
            </a:r>
          </a:p>
        </p:txBody>
      </p:sp>
      <p:sp>
        <p:nvSpPr>
          <p:cNvPr id="35" name="New shape" title=""/>
          <p:cNvSpPr/>
          <p:nvPr/>
        </p:nvSpPr>
        <p:spPr>
          <a:xfrm>
            <a:off x="586800" y="4817300"/>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03 Leading sectors</a:t>
            </a:r>
          </a:p>
        </p:txBody>
      </p:sp>
      <p:sp>
        <p:nvSpPr>
          <p:cNvPr id="36" name="New shape" title=""/>
          <p:cNvSpPr/>
          <p:nvPr/>
        </p:nvSpPr>
        <p:spPr>
          <a:xfrm>
            <a:off x="5544000" y="505074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8" action="ppaction://hlinksldjump">
                  <a:extLst>
                    <a:ext uri="{A12FA001-AC4F-418D-AE19-62706E023703}">
                      <ahyp:hlinkClr xmlns:ahyp="http://schemas.microsoft.com/office/drawing/2018/hyperlinkcolor" val="tx"/>
                    </a:ext>
                  </a:extLst>
                </a:hlinkClick>
              </a:rPr>
              <a:t>18</a:t>
            </a:r>
          </a:p>
        </p:txBody>
      </p:sp>
      <p:sp>
        <p:nvSpPr>
          <p:cNvPr id="37" name="New shape" title=""/>
          <p:cNvSpPr/>
          <p:nvPr/>
        </p:nvSpPr>
        <p:spPr>
          <a:xfrm>
            <a:off x="586800" y="505074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Share of Indian industries mainly attracting foreign direct investments 2000-2024</a:t>
            </a:r>
          </a:p>
        </p:txBody>
      </p:sp>
      <p:sp>
        <p:nvSpPr>
          <p:cNvPr id="38" name="New shape" title=""/>
          <p:cNvSpPr/>
          <p:nvPr/>
        </p:nvSpPr>
        <p:spPr>
          <a:xfrm>
            <a:off x="5544000" y="522102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9" action="ppaction://hlinksldjump">
                  <a:extLst>
                    <a:ext uri="{A12FA001-AC4F-418D-AE19-62706E023703}">
                      <ahyp:hlinkClr xmlns:ahyp="http://schemas.microsoft.com/office/drawing/2018/hyperlinkcolor" val="tx"/>
                    </a:ext>
                  </a:extLst>
                </a:hlinkClick>
              </a:rPr>
              <a:t>19</a:t>
            </a:r>
          </a:p>
        </p:txBody>
      </p:sp>
      <p:sp>
        <p:nvSpPr>
          <p:cNvPr id="39" name="New shape" title=""/>
          <p:cNvSpPr/>
          <p:nvPr/>
        </p:nvSpPr>
        <p:spPr>
          <a:xfrm>
            <a:off x="586800" y="522102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FDI equity inflows distribution India FY 2024, by sector</a:t>
            </a:r>
          </a:p>
        </p:txBody>
      </p:sp>
      <p:sp>
        <p:nvSpPr>
          <p:cNvPr id="40" name="New shape" title=""/>
          <p:cNvSpPr/>
          <p:nvPr/>
        </p:nvSpPr>
        <p:spPr>
          <a:xfrm>
            <a:off x="5544000" y="539129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0" action="ppaction://hlinksldjump">
                  <a:extLst>
                    <a:ext uri="{A12FA001-AC4F-418D-AE19-62706E023703}">
                      <ahyp:hlinkClr xmlns:ahyp="http://schemas.microsoft.com/office/drawing/2018/hyperlinkcolor" val="tx"/>
                    </a:ext>
                  </a:extLst>
                </a:hlinkClick>
              </a:rPr>
              <a:t>20</a:t>
            </a:r>
          </a:p>
        </p:txBody>
      </p:sp>
      <p:sp>
        <p:nvSpPr>
          <p:cNvPr id="41" name="New shape" title=""/>
          <p:cNvSpPr/>
          <p:nvPr/>
        </p:nvSpPr>
        <p:spPr>
          <a:xfrm>
            <a:off x="586800" y="539129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FDI equity inflow amount for services sector India FY 2015-2024</a:t>
            </a:r>
          </a:p>
        </p:txBody>
      </p:sp>
      <p:sp>
        <p:nvSpPr>
          <p:cNvPr id="42" name="New shape" title=""/>
          <p:cNvSpPr/>
          <p:nvPr/>
        </p:nvSpPr>
        <p:spPr>
          <a:xfrm>
            <a:off x="10915200" y="188280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1" action="ppaction://hlinksldjump">
                  <a:extLst>
                    <a:ext uri="{A12FA001-AC4F-418D-AE19-62706E023703}">
                      <ahyp:hlinkClr xmlns:ahyp="http://schemas.microsoft.com/office/drawing/2018/hyperlinkcolor" val="tx"/>
                    </a:ext>
                  </a:extLst>
                </a:hlinkClick>
              </a:rPr>
              <a:t>21</a:t>
            </a:r>
          </a:p>
        </p:txBody>
      </p:sp>
      <p:sp>
        <p:nvSpPr>
          <p:cNvPr id="43" name="New shape" title=""/>
          <p:cNvSpPr/>
          <p:nvPr/>
        </p:nvSpPr>
        <p:spPr>
          <a:xfrm>
            <a:off x="5958000" y="188280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FDI equity inflow amount for computer hardware and software India FY 2014-2024</a:t>
            </a:r>
          </a:p>
        </p:txBody>
      </p:sp>
      <p:sp>
        <p:nvSpPr>
          <p:cNvPr id="44" name="New shape" title=""/>
          <p:cNvSpPr/>
          <p:nvPr/>
        </p:nvSpPr>
        <p:spPr>
          <a:xfrm>
            <a:off x="10915200" y="205307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2" action="ppaction://hlinksldjump">
                  <a:extLst>
                    <a:ext uri="{A12FA001-AC4F-418D-AE19-62706E023703}">
                      <ahyp:hlinkClr xmlns:ahyp="http://schemas.microsoft.com/office/drawing/2018/hyperlinkcolor" val="tx"/>
                    </a:ext>
                  </a:extLst>
                </a:hlinkClick>
              </a:rPr>
              <a:t>22</a:t>
            </a:r>
          </a:p>
        </p:txBody>
      </p:sp>
      <p:sp>
        <p:nvSpPr>
          <p:cNvPr id="45" name="New shape" title=""/>
          <p:cNvSpPr/>
          <p:nvPr/>
        </p:nvSpPr>
        <p:spPr>
          <a:xfrm>
            <a:off x="5958000" y="205307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FDI equity inflow amount for infrastructure industries India 2016-2024</a:t>
            </a:r>
          </a:p>
        </p:txBody>
      </p:sp>
      <p:sp>
        <p:nvSpPr>
          <p:cNvPr id="46" name="New shape" title=""/>
          <p:cNvSpPr/>
          <p:nvPr/>
        </p:nvSpPr>
        <p:spPr>
          <a:xfrm>
            <a:off x="10915200" y="222335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3" action="ppaction://hlinksldjump">
                  <a:extLst>
                    <a:ext uri="{A12FA001-AC4F-418D-AE19-62706E023703}">
                      <ahyp:hlinkClr xmlns:ahyp="http://schemas.microsoft.com/office/drawing/2018/hyperlinkcolor" val="tx"/>
                    </a:ext>
                  </a:extLst>
                </a:hlinkClick>
              </a:rPr>
              <a:t>23</a:t>
            </a:r>
          </a:p>
        </p:txBody>
      </p:sp>
      <p:sp>
        <p:nvSpPr>
          <p:cNvPr id="47" name="New shape" title=""/>
          <p:cNvSpPr/>
          <p:nvPr/>
        </p:nvSpPr>
        <p:spPr>
          <a:xfrm>
            <a:off x="5958000" y="222335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FDI equity inflow amount for automobile industry in India FY 2015-2024</a:t>
            </a:r>
          </a:p>
        </p:txBody>
      </p:sp>
      <p:sp>
        <p:nvSpPr>
          <p:cNvPr id="48" name="New shape" title=""/>
          <p:cNvSpPr/>
          <p:nvPr/>
        </p:nvSpPr>
        <p:spPr>
          <a:xfrm>
            <a:off x="10915200" y="239363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4" action="ppaction://hlinksldjump">
                  <a:extLst>
                    <a:ext uri="{A12FA001-AC4F-418D-AE19-62706E023703}">
                      <ahyp:hlinkClr xmlns:ahyp="http://schemas.microsoft.com/office/drawing/2018/hyperlinkcolor" val="tx"/>
                    </a:ext>
                  </a:extLst>
                </a:hlinkClick>
              </a:rPr>
              <a:t>24</a:t>
            </a:r>
          </a:p>
        </p:txBody>
      </p:sp>
      <p:sp>
        <p:nvSpPr>
          <p:cNvPr id="49" name="New shape" title=""/>
          <p:cNvSpPr/>
          <p:nvPr/>
        </p:nvSpPr>
        <p:spPr>
          <a:xfrm>
            <a:off x="5958000" y="239363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FDI equity inflow amount for drugs and pharmaceuticals sector India FY 2015-2024</a:t>
            </a:r>
          </a:p>
        </p:txBody>
      </p:sp>
      <p:sp>
        <p:nvSpPr>
          <p:cNvPr id="50" name="New shape" title=""/>
          <p:cNvSpPr/>
          <p:nvPr/>
        </p:nvSpPr>
        <p:spPr>
          <a:xfrm>
            <a:off x="5958000" y="2690912"/>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04 Leading investor countries</a:t>
            </a:r>
          </a:p>
        </p:txBody>
      </p:sp>
      <p:sp>
        <p:nvSpPr>
          <p:cNvPr id="51" name="New shape" title=""/>
          <p:cNvSpPr/>
          <p:nvPr/>
        </p:nvSpPr>
        <p:spPr>
          <a:xfrm>
            <a:off x="10915200" y="292435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5" action="ppaction://hlinksldjump">
                  <a:extLst>
                    <a:ext uri="{A12FA001-AC4F-418D-AE19-62706E023703}">
                      <ahyp:hlinkClr xmlns:ahyp="http://schemas.microsoft.com/office/drawing/2018/hyperlinkcolor" val="tx"/>
                    </a:ext>
                  </a:extLst>
                </a:hlinkClick>
              </a:rPr>
              <a:t>26</a:t>
            </a:r>
          </a:p>
        </p:txBody>
      </p:sp>
      <p:sp>
        <p:nvSpPr>
          <p:cNvPr id="52" name="New shape" title=""/>
          <p:cNvSpPr/>
          <p:nvPr/>
        </p:nvSpPr>
        <p:spPr>
          <a:xfrm>
            <a:off x="5958000" y="292435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Amount of FDI inflow from Singapore to India FY 2013-2024</a:t>
            </a:r>
          </a:p>
        </p:txBody>
      </p:sp>
      <p:sp>
        <p:nvSpPr>
          <p:cNvPr id="53" name="New shape" title=""/>
          <p:cNvSpPr/>
          <p:nvPr/>
        </p:nvSpPr>
        <p:spPr>
          <a:xfrm>
            <a:off x="10915200" y="309463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6" action="ppaction://hlinksldjump">
                  <a:extLst>
                    <a:ext uri="{A12FA001-AC4F-418D-AE19-62706E023703}">
                      <ahyp:hlinkClr xmlns:ahyp="http://schemas.microsoft.com/office/drawing/2018/hyperlinkcolor" val="tx"/>
                    </a:ext>
                  </a:extLst>
                </a:hlinkClick>
              </a:rPr>
              <a:t>27</a:t>
            </a:r>
          </a:p>
        </p:txBody>
      </p:sp>
      <p:sp>
        <p:nvSpPr>
          <p:cNvPr id="54" name="New shape" title=""/>
          <p:cNvSpPr/>
          <p:nvPr/>
        </p:nvSpPr>
        <p:spPr>
          <a:xfrm>
            <a:off x="5958000" y="309463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Amount of FDI inflow from Mauritius to India FY 2013-2024</a:t>
            </a:r>
          </a:p>
        </p:txBody>
      </p:sp>
      <p:sp>
        <p:nvSpPr>
          <p:cNvPr id="55" name="New shape" title=""/>
          <p:cNvSpPr/>
          <p:nvPr/>
        </p:nvSpPr>
        <p:spPr>
          <a:xfrm>
            <a:off x="10915200" y="326491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7" action="ppaction://hlinksldjump">
                  <a:extLst>
                    <a:ext uri="{A12FA001-AC4F-418D-AE19-62706E023703}">
                      <ahyp:hlinkClr xmlns:ahyp="http://schemas.microsoft.com/office/drawing/2018/hyperlinkcolor" val="tx"/>
                    </a:ext>
                  </a:extLst>
                </a:hlinkClick>
              </a:rPr>
              <a:t>28</a:t>
            </a:r>
          </a:p>
        </p:txBody>
      </p:sp>
      <p:sp>
        <p:nvSpPr>
          <p:cNvPr id="56" name="New shape" title=""/>
          <p:cNvSpPr/>
          <p:nvPr/>
        </p:nvSpPr>
        <p:spPr>
          <a:xfrm>
            <a:off x="5958000" y="326491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Amount of FDI inflow from U.S. to India FY 2013-2024</a:t>
            </a:r>
          </a:p>
        </p:txBody>
      </p:sp>
      <p:sp>
        <p:nvSpPr>
          <p:cNvPr id="57" name="New shape" title=""/>
          <p:cNvSpPr/>
          <p:nvPr/>
        </p:nvSpPr>
        <p:spPr>
          <a:xfrm>
            <a:off x="10915200" y="343518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8" action="ppaction://hlinksldjump">
                  <a:extLst>
                    <a:ext uri="{A12FA001-AC4F-418D-AE19-62706E023703}">
                      <ahyp:hlinkClr xmlns:ahyp="http://schemas.microsoft.com/office/drawing/2018/hyperlinkcolor" val="tx"/>
                    </a:ext>
                  </a:extLst>
                </a:hlinkClick>
              </a:rPr>
              <a:t>29</a:t>
            </a:r>
          </a:p>
        </p:txBody>
      </p:sp>
      <p:sp>
        <p:nvSpPr>
          <p:cNvPr id="58" name="New shape" title=""/>
          <p:cNvSpPr/>
          <p:nvPr/>
        </p:nvSpPr>
        <p:spPr>
          <a:xfrm>
            <a:off x="5958000" y="343518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Amount of FDI inflow from Germany to India FY 2013-2024</a:t>
            </a:r>
          </a:p>
        </p:txBody>
      </p:sp>
      <p:sp>
        <p:nvSpPr>
          <p:cNvPr id="59" name="New shape" title=""/>
          <p:cNvSpPr/>
          <p:nvPr/>
        </p:nvSpPr>
        <p:spPr>
          <a:xfrm>
            <a:off x="10915200" y="360546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9" action="ppaction://hlinksldjump">
                  <a:extLst>
                    <a:ext uri="{A12FA001-AC4F-418D-AE19-62706E023703}">
                      <ahyp:hlinkClr xmlns:ahyp="http://schemas.microsoft.com/office/drawing/2018/hyperlinkcolor" val="tx"/>
                    </a:ext>
                  </a:extLst>
                </a:hlinkClick>
              </a:rPr>
              <a:t>30</a:t>
            </a:r>
          </a:p>
        </p:txBody>
      </p:sp>
      <p:sp>
        <p:nvSpPr>
          <p:cNvPr id="60" name="New shape" title=""/>
          <p:cNvSpPr/>
          <p:nvPr/>
        </p:nvSpPr>
        <p:spPr>
          <a:xfrm>
            <a:off x="5958000" y="360546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Amount of FDI inflow from South Korea to India FY 2013-2024</a:t>
            </a:r>
          </a:p>
        </p:txBody>
      </p:sp>
      <p:sp>
        <p:nvSpPr>
          <p:cNvPr id="61" name="New shape" title=""/>
          <p:cNvSpPr/>
          <p:nvPr/>
        </p:nvSpPr>
        <p:spPr>
          <a:xfrm>
            <a:off x="10915200" y="377574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0" action="ppaction://hlinksldjump">
                  <a:extLst>
                    <a:ext uri="{A12FA001-AC4F-418D-AE19-62706E023703}">
                      <ahyp:hlinkClr xmlns:ahyp="http://schemas.microsoft.com/office/drawing/2018/hyperlinkcolor" val="tx"/>
                    </a:ext>
                  </a:extLst>
                </a:hlinkClick>
              </a:rPr>
              <a:t>31</a:t>
            </a:r>
          </a:p>
        </p:txBody>
      </p:sp>
      <p:sp>
        <p:nvSpPr>
          <p:cNvPr id="62" name="New shape" title=""/>
          <p:cNvSpPr/>
          <p:nvPr/>
        </p:nvSpPr>
        <p:spPr>
          <a:xfrm>
            <a:off x="5958000" y="377574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Foreign direct investment into India from the GCC 2018-2023</a:t>
            </a:r>
          </a:p>
        </p:txBody>
      </p:sp>
      <p:sp>
        <p:nvSpPr>
          <p:cNvPr id="63" name="New shape" title=""/>
          <p:cNvSpPr/>
          <p:nvPr/>
        </p:nvSpPr>
        <p:spPr>
          <a:xfrm>
            <a:off x="10915200" y="394602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1" action="ppaction://hlinksldjump">
                  <a:extLst>
                    <a:ext uri="{A12FA001-AC4F-418D-AE19-62706E023703}">
                      <ahyp:hlinkClr xmlns:ahyp="http://schemas.microsoft.com/office/drawing/2018/hyperlinkcolor" val="tx"/>
                    </a:ext>
                  </a:extLst>
                </a:hlinkClick>
              </a:rPr>
              <a:t>32</a:t>
            </a:r>
          </a:p>
        </p:txBody>
      </p:sp>
      <p:sp>
        <p:nvSpPr>
          <p:cNvPr id="64" name="New shape" title=""/>
          <p:cNvSpPr/>
          <p:nvPr/>
        </p:nvSpPr>
        <p:spPr>
          <a:xfrm>
            <a:off x="5958000" y="394602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Annual FDI flows from China to India 2013-2023</a:t>
            </a: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Computer hardware and software sector in India received the highest share in FDIs amounting to over seven billion U.S. dollars in fiscal year 2024. The services sector came second amounting to over six billion dollars. Services sector in limelight All in all, the business services sector in the country seemed to be faring very well in terms of attention from foreign investors. One possible reason for this could be because almost 65 percent of the registered foreign companies in India were under this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India; FY 2024; *Services sector includes financial, banking, insurance, non-financial / business, outsourcing, R&amp;amp;D, courier, technical testing and analysis. India's financial year begins in April and ends in March. For example, FY 2022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Department for Promotion of Industry and Internal Trade (India)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551750" y="1882800"/>
            <a:ext cx="30861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FDI amount in million U.S. dollars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19</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Distribution of foreign direct investment equity inflows in India for financial year 2024, by sector (in million U.S. dollars)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FDI equity inflows distribution India FY 2024, by sector</a:t>
            </a: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financial year 2024, the foreign direct investment equity inflow in the services sector in India was worth approximately 6.6 billion U.S. dollars. This was a decrease compared to FDI inflow of over eight billion dollars in the previous fiscal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India; FY 2015 to 2024</a:t>
            </a:r>
          </a:p>
          <a:p>
            <a:r>
              <a:rPr sz="600" b="1">
                <a:solidFill>
                  <a:srgbClr val="0F2741"/>
                </a:solidFill>
                <a:latin typeface="Open Sans"/>
              </a:rPr>
              <a:t>Source(s): </a:t>
            </a:r>
            <a:r>
              <a:rPr sz="600" b="0">
                <a:solidFill>
                  <a:srgbClr val="0F2741"/>
                </a:solidFill>
                <a:latin typeface="Open Sans"/>
              </a:rPr>
              <a:t>Department for Promotion of Industry and Internal Trade (India)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20</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Amount of foreign direct investment equity inflows for the services sector in India from financial year 2015 to 2024 (in billion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FDI equity inflow amount for services sector India FY 2015-2024</a:t>
            </a: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financial year 2024, the foreign direct investment equity inflow in the computer hardware and software sector was about 7.97 billion U.S. dollars. This was a significant decrease compared to the previous years. The computer sector was by far the sector with the highest FDI inflow that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India; FY 2015 to FY 2024</a:t>
            </a:r>
          </a:p>
          <a:p>
            <a:r>
              <a:rPr sz="600" b="1">
                <a:solidFill>
                  <a:srgbClr val="0F2741"/>
                </a:solidFill>
                <a:latin typeface="Open Sans"/>
              </a:rPr>
              <a:t>Source(s): </a:t>
            </a:r>
            <a:r>
              <a:rPr sz="600" b="0">
                <a:solidFill>
                  <a:srgbClr val="0F2741"/>
                </a:solidFill>
                <a:latin typeface="Open Sans"/>
              </a:rPr>
              <a:t>Department for Promotion of Industry and Internal Trade (India)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21</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87500" lnSpcReduction="10000"/>
          </a:bodyPr>
          <a:lstStyle/>
          <a:p>
            <a:pPr algn="l">
              <a:lnSpc>
                <a:spcPct val="100000"/>
              </a:lnSpc>
              <a:spcAft>
                <a:spcPct val="20000"/>
              </a:spcAft>
            </a:pPr>
            <a:r>
              <a:rPr sz="2500">
                <a:solidFill>
                  <a:srgbClr val="0F2741"/>
                </a:solidFill>
                <a:latin typeface="Open Sans Light"/>
              </a:rPr>
              <a:t>Amount of foreign direct investment (FDI) equity inflows for computer hardware and software sector in India from financial year 2015 to 2024 (in billion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FDI equity inflow amount for computer hardware and software India FY 2014-2024</a:t>
            </a:r>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the financial year 2024, the infrastructure industries in India saw a foreign direct investment equity inflow of approximately 4.2 billion U.S. dollars. This was a significant increase compared to the previous years. The government scheme "National Infrastructure Pipeline" welcomes private and foreign investments into the infrastructure sector as well.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India; FY 2016 to FY 2024</a:t>
            </a:r>
          </a:p>
          <a:p>
            <a:r>
              <a:rPr sz="600" b="1">
                <a:solidFill>
                  <a:srgbClr val="0F2741"/>
                </a:solidFill>
                <a:latin typeface="Open Sans"/>
              </a:rPr>
              <a:t>Source(s): </a:t>
            </a:r>
            <a:r>
              <a:rPr sz="600" b="0">
                <a:solidFill>
                  <a:srgbClr val="0F2741"/>
                </a:solidFill>
                <a:latin typeface="Open Sans"/>
              </a:rPr>
              <a:t>Department for Promotion of Industry and Internal Trade (India)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22</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Amount of foreign direct investment (FDI) equity inflows for the infrastructure sector in India from financial year 2016 to 2024 (in billion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FDI equity inflow amount for infrastructure industries India 2016-2024</a:t>
            </a:r>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fiscal year 2024, the automobile sector in India saw an equity inflow from foreign direct investments worth approximately 1.5 billion U.S. dollars. The automobile sector in the country had equity inflows that consistently ranged between two and three billion dollars between 2015 and 2021. However, 2022 was the year with the highest FDI inflows in the sector.  The Indian automobile industry The Indian automobile industry, valued at 118 billion U.S. dollars, was the global leader in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India; FY 2015 to FY 2024</a:t>
            </a:r>
          </a:p>
          <a:p>
            <a:r>
              <a:rPr sz="600" b="1">
                <a:solidFill>
                  <a:srgbClr val="0F2741"/>
                </a:solidFill>
                <a:latin typeface="Open Sans"/>
              </a:rPr>
              <a:t>Source(s): </a:t>
            </a:r>
            <a:r>
              <a:rPr sz="600" b="0">
                <a:solidFill>
                  <a:srgbClr val="0F2741"/>
                </a:solidFill>
                <a:latin typeface="Open Sans"/>
              </a:rPr>
              <a:t>Department for Promotion of Industry and Internal Trade (India)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23</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Amount of foreign direct investment (FDI) equity inflows for the automobile sector in India from financial year 2015 to 2024 (in billion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FDI equity inflow amount for automobile industry in India FY 2015-2024</a:t>
            </a: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drugs and pharmaceuticals sector in India saw a foreign direct investment equity inflow worth over one billion U.S. dollars in the financial year 2024. In the course of the coronavirus (COVID-19) pandemic, Indian pharmaceutical companies are in demand for producing medical equipment, drugs, and vaccination. This explains the sharp increase compared to the previous year and especially compared to the financial year 2019, when investments were worth only 266 million U.S. dollars.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India; FY 2015 to FY 2024</a:t>
            </a:r>
          </a:p>
          <a:p>
            <a:r>
              <a:rPr sz="600" b="1">
                <a:solidFill>
                  <a:srgbClr val="0F2741"/>
                </a:solidFill>
                <a:latin typeface="Open Sans"/>
              </a:rPr>
              <a:t>Source(s): </a:t>
            </a:r>
            <a:r>
              <a:rPr sz="600" b="0">
                <a:solidFill>
                  <a:srgbClr val="0F2741"/>
                </a:solidFill>
                <a:latin typeface="Open Sans"/>
              </a:rPr>
              <a:t>Department for Promotion of Industry and Internal Trade (India)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24</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Foreign direct investment equity inflows in the drugs and pharmaceuticals sector in India from financial years 2015 to 2024 (in million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FDI equity inflow amount for drugs and pharmaceuticals sector India FY 2015-2024</a:t>
            </a:r>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Leading investor countries</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04</a:t>
            </a:r>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amount of FDI inflow from Singapore to India in fiscal year 2024 was estimated to be over 11 billion U.S. dollars, a drop from around 17.2 billion U.S. dollars in the previous fiscal year. Thereby, Singapore remained the most important place for foreign direct investments into India.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India, Singapore; FY 2013 to FY 2024</a:t>
            </a:r>
          </a:p>
          <a:p>
            <a:r>
              <a:rPr sz="600" b="1">
                <a:solidFill>
                  <a:srgbClr val="0F2741"/>
                </a:solidFill>
                <a:latin typeface="Open Sans"/>
              </a:rPr>
              <a:t>Source(s): </a:t>
            </a:r>
            <a:r>
              <a:rPr sz="600" b="0">
                <a:solidFill>
                  <a:srgbClr val="0F2741"/>
                </a:solidFill>
                <a:latin typeface="Open Sans"/>
              </a:rPr>
              <a:t>Reserve Bank of India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26</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Foreign direct investment inflow from Singapore to India from 2013 to 2023, with an estimate for 2024 (in billion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Amount of FDI inflow from Singapore to India FY 2013-2024</a:t>
            </a:r>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amount of foreign direct investment from Mauritius to India in fiscal year 2024 was projected to be about eight billion U.S. dollars. This projection was an increase from about 6.1 billion U.S. dollars in the previous fiscal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India, Mauritius; FY 2013 to FY 2024; includes FDI through approval and automatic routes only.</a:t>
            </a:r>
          </a:p>
          <a:p>
            <a:r>
              <a:rPr sz="600" b="1">
                <a:solidFill>
                  <a:srgbClr val="0F2741"/>
                </a:solidFill>
                <a:latin typeface="Open Sans"/>
              </a:rPr>
              <a:t>Source(s): </a:t>
            </a:r>
            <a:r>
              <a:rPr sz="600" b="0">
                <a:solidFill>
                  <a:srgbClr val="0F2741"/>
                </a:solidFill>
                <a:latin typeface="Open Sans"/>
              </a:rPr>
              <a:t>Reserve Bank of India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27</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Foreign direct investment inflow from Mauritius to India from financial year 2013 to 2023, with an estimate for 2024 (in million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Amount of FDI inflow from Mauritius to India FY 2013-2024</a:t>
            </a:r>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amount of FDI from U.S. to India during fiscal year 2024 was estimated to be about five billion U.S. dollars, down from about six billion U.S. dollars in the previous fiscal year. Singapore had the highest amount of FDI inflows in to India that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India, United States; FY 2013 to FY 2024; includes FDI through approval and automatic routes only.</a:t>
            </a:r>
          </a:p>
          <a:p>
            <a:r>
              <a:rPr sz="600" b="1">
                <a:solidFill>
                  <a:srgbClr val="0F2741"/>
                </a:solidFill>
                <a:latin typeface="Open Sans"/>
              </a:rPr>
              <a:t>Source(s): </a:t>
            </a:r>
            <a:r>
              <a:rPr sz="600" b="0">
                <a:solidFill>
                  <a:srgbClr val="0F2741"/>
                </a:solidFill>
                <a:latin typeface="Open Sans"/>
              </a:rPr>
              <a:t>Reserve Bank of India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28</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Foreign direct investment inflow from U.S. to India from financial year 2013 to 2023, with an estimate for 2024 (in million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Amount of FDI inflow from U.S. to India FY 2013-2024</a:t>
            </a: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Global overview</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01</a:t>
            </a: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amount of FDI from Germany to India during fiscal year 2024 was estimated to be about 500 million U.S. dollars, down from over 700 million U.S. dollars in the fiscal year 2022.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Germany, India; FY 2013 to FY 2024; includes FDI through approval and automatic routes only.</a:t>
            </a:r>
          </a:p>
          <a:p>
            <a:r>
              <a:rPr sz="600" b="1">
                <a:solidFill>
                  <a:srgbClr val="0F2741"/>
                </a:solidFill>
                <a:latin typeface="Open Sans"/>
              </a:rPr>
              <a:t>Source(s): </a:t>
            </a:r>
            <a:r>
              <a:rPr sz="600" b="0">
                <a:solidFill>
                  <a:srgbClr val="0F2741"/>
                </a:solidFill>
                <a:latin typeface="Open Sans"/>
              </a:rPr>
              <a:t>Reserve Bank of India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29</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Foreign direct investment inflow from Germany to India from financial year 2013 to 2023, with an estimate for 2024 (in million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Amount of FDI inflow from Germany to India FY 2013-2024</a:t>
            </a:r>
          </a:p>
        </p:txBody>
      </p:sp>
    </p:spTree>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amount of FDI from South Korea to India during fiscal year 2024 was estimated to be about 400 million U.S. dollars, an increase from the previous fiscal year. During the recorded period, the highest FDI inflow from South Korea to India was in financial year 2019.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India, South Korea; FY 2013 to FY 2024; includes FDI through approval and automatic routes only.</a:t>
            </a:r>
          </a:p>
          <a:p>
            <a:r>
              <a:rPr sz="600" b="1">
                <a:solidFill>
                  <a:srgbClr val="0F2741"/>
                </a:solidFill>
                <a:latin typeface="Open Sans"/>
              </a:rPr>
              <a:t>Source(s): </a:t>
            </a:r>
            <a:r>
              <a:rPr sz="600" b="0">
                <a:solidFill>
                  <a:srgbClr val="0F2741"/>
                </a:solidFill>
                <a:latin typeface="Open Sans"/>
              </a:rPr>
              <a:t>Reserve Bank of India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30</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Foreign direct investment inflow from South Korea to India from financial year 2013 to 2023, with an estimate for 2024 (in million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Amount of FDI inflow from South Korea to India FY 2013-2024</a:t>
            </a:r>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GCC countries had an FDI inflow of 3.7 billion U.S. dollars into India. The countries had a cumulative FDI inflow in India of over 13.6 billion U.S. dollars into India between 2018 and 2022. The inflows peaked in the year 2020.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Bahrain, India, Kuwait, Oman, Qatar, Saudi Arabia, United Arab Emirates, MENA; 2018 to 2023</a:t>
            </a:r>
          </a:p>
          <a:p>
            <a:r>
              <a:rPr sz="600" b="1">
                <a:solidFill>
                  <a:srgbClr val="0F2741"/>
                </a:solidFill>
                <a:latin typeface="Open Sans"/>
              </a:rPr>
              <a:t>Source(s): </a:t>
            </a:r>
            <a:r>
              <a:rPr sz="600" b="0">
                <a:solidFill>
                  <a:srgbClr val="0F2741"/>
                </a:solidFill>
                <a:latin typeface="Open Sans"/>
              </a:rPr>
              <a:t>Alpen Capital; Department of Commerce (India); UNCTAD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31</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Value of foreign direct investments into India from the Gulf Cooperation Council from 2018 to 2023 (in million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Foreign direct investment into India from the GCC 2018-2023</a:t>
            </a:r>
          </a:p>
        </p:txBody>
      </p:sp>
    </p:spTree>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This statistic shows the annual flow of foreign direct investments from China to India between 2013 and 2023. In 2023, the FDI outflow from China to India reached around 60.37 million U.S. dollars.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Asia, China, India; 2013 to 2023</a:t>
            </a:r>
          </a:p>
          <a:p>
            <a:r>
              <a:rPr sz="600" b="1">
                <a:solidFill>
                  <a:srgbClr val="0F2741"/>
                </a:solidFill>
                <a:latin typeface="Open Sans"/>
              </a:rPr>
              <a:t>Source(s): </a:t>
            </a:r>
            <a:r>
              <a:rPr sz="600" b="0">
                <a:solidFill>
                  <a:srgbClr val="0F2741"/>
                </a:solidFill>
                <a:latin typeface="Open Sans"/>
              </a:rPr>
              <a:t>National Bureau of Statistics of China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32</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Annual flow of foreign direct investments from China to India between 2013 and 2023 (in million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Annual FDI flows from China to India 2013-2023</a:t>
            </a:r>
          </a:p>
        </p:txBody>
      </p:sp>
    </p:spTree>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Sources</a:t>
            </a:r>
          </a:p>
        </p:txBody>
      </p:sp>
      <p:sp>
        <p:nvSpPr>
          <p:cNvPr id="3"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33</a:t>
            </a:r>
          </a:p>
        </p:txBody>
      </p:sp>
      <p:sp>
        <p:nvSpPr>
          <p:cNvPr id="7" name="New shape" title=""/>
          <p:cNvSpPr/>
          <p:nvPr/>
        </p:nvSpPr>
        <p:spPr>
          <a:xfrm>
            <a:off x="496800" y="188280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Alpen Capital</a:t>
            </a:r>
          </a:p>
        </p:txBody>
      </p:sp>
      <p:sp>
        <p:nvSpPr>
          <p:cNvPr id="8" name="New shape" title=""/>
          <p:cNvSpPr/>
          <p:nvPr/>
        </p:nvSpPr>
        <p:spPr>
          <a:xfrm>
            <a:off x="496800" y="2052743"/>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Department for Promotion of Industry and Internal Trade (India)</a:t>
            </a:r>
          </a:p>
        </p:txBody>
      </p:sp>
      <p:sp>
        <p:nvSpPr>
          <p:cNvPr id="9" name="New shape" title=""/>
          <p:cNvSpPr/>
          <p:nvPr/>
        </p:nvSpPr>
        <p:spPr>
          <a:xfrm>
            <a:off x="496800" y="222268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Department of Commerce (India)</a:t>
            </a:r>
          </a:p>
        </p:txBody>
      </p:sp>
      <p:sp>
        <p:nvSpPr>
          <p:cNvPr id="10" name="New shape" title=""/>
          <p:cNvSpPr/>
          <p:nvPr/>
        </p:nvSpPr>
        <p:spPr>
          <a:xfrm>
            <a:off x="496800" y="239262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Kearney</a:t>
            </a:r>
          </a:p>
        </p:txBody>
      </p:sp>
      <p:sp>
        <p:nvSpPr>
          <p:cNvPr id="11" name="New shape" title=""/>
          <p:cNvSpPr/>
          <p:nvPr/>
        </p:nvSpPr>
        <p:spPr>
          <a:xfrm>
            <a:off x="496800" y="256257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Ministry of Corporate Affairs (India)</a:t>
            </a:r>
          </a:p>
        </p:txBody>
      </p:sp>
      <p:sp>
        <p:nvSpPr>
          <p:cNvPr id="12" name="New shape" title=""/>
          <p:cNvSpPr/>
          <p:nvPr/>
        </p:nvSpPr>
        <p:spPr>
          <a:xfrm>
            <a:off x="496800" y="273251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National Bureau of Statistics of China</a:t>
            </a:r>
          </a:p>
        </p:txBody>
      </p:sp>
      <p:sp>
        <p:nvSpPr>
          <p:cNvPr id="13" name="New shape" title=""/>
          <p:cNvSpPr/>
          <p:nvPr/>
        </p:nvSpPr>
        <p:spPr>
          <a:xfrm>
            <a:off x="496800" y="290245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OECD</a:t>
            </a:r>
          </a:p>
        </p:txBody>
      </p:sp>
      <p:sp>
        <p:nvSpPr>
          <p:cNvPr id="14" name="New shape" title=""/>
          <p:cNvSpPr/>
          <p:nvPr/>
        </p:nvSpPr>
        <p:spPr>
          <a:xfrm>
            <a:off x="496800" y="307240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Reserve Bank of India</a:t>
            </a:r>
          </a:p>
        </p:txBody>
      </p:sp>
      <p:sp>
        <p:nvSpPr>
          <p:cNvPr id="15" name="New shape" title=""/>
          <p:cNvSpPr/>
          <p:nvPr/>
        </p:nvSpPr>
        <p:spPr>
          <a:xfrm>
            <a:off x="496800" y="3242345"/>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UNCTAD</a:t>
            </a: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2024, the United States had a foreign direct investment (FDI) confidence index score of 2.3, the highest in the world. Of the 25 highest ranked countries, six were so-called emerging economies. Of the emerging economies, China had the third highest ranking overall, with a score of 2.21. The FDI confidence index ranks the likelihood of companies making a FDI in a given country.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2024</a:t>
            </a:r>
          </a:p>
          <a:p>
            <a:r>
              <a:rPr sz="600" b="1">
                <a:solidFill>
                  <a:srgbClr val="0F2741"/>
                </a:solidFill>
                <a:latin typeface="Open Sans"/>
              </a:rPr>
              <a:t>Source(s): </a:t>
            </a:r>
            <a:r>
              <a:rPr sz="600" b="0">
                <a:solidFill>
                  <a:srgbClr val="0F2741"/>
                </a:solidFill>
                <a:latin typeface="Open Sans"/>
              </a:rPr>
              <a:t>Kearney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38"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3662750" y="1882800"/>
            <a:ext cx="48641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Index from 0 (low confidence) to 3 (highest confidence)</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Foreign direct investment confidence index in 2024</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FDI confidence index 2024</a:t>
            </a: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statistic shows the leading countries worldwide in 2020, 2021 and 2022, by foreign direct investment outflows. The direct investments from Japan amounted to approximately 161.47 billion U.S. dollars in 2022.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 Asset/liability basis. ** Directional basis calculated from asset/liability basis. Figures have been rounded.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UNCTAD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551750" y="1882800"/>
            <a:ext cx="30861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FDI outflows in billion U.S. dollars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Leading economies for foreign direct investment outflows from 2020 to 2022, by country (in billion U.S. dollars)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Leading economies for FDI inflows 2020-2022, by country</a:t>
            </a: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global inflows of foreign direct investment (FDI) amounted to approximately 1.3 trillion U.S. dollars. This was a decrease of two percent compared to the previous year. During the period of observation, the value of FDI was at its highest in 2016, reaching nearly 2.1 trillion U.S. dollars.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2012 to 2023</a:t>
            </a:r>
          </a:p>
          <a:p>
            <a:r>
              <a:rPr sz="600" b="1">
                <a:solidFill>
                  <a:srgbClr val="0F2741"/>
                </a:solidFill>
                <a:latin typeface="Open Sans"/>
              </a:rPr>
              <a:t>Source(s): </a:t>
            </a:r>
            <a:r>
              <a:rPr sz="600" b="0">
                <a:solidFill>
                  <a:srgbClr val="0F2741"/>
                </a:solidFill>
                <a:latin typeface="Open Sans"/>
              </a:rPr>
              <a:t>UNCTAD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5</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Value of foreign direct investment inflows worldwide from 2012 to 2023 (in trillion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Value of FDI inflows worldwide 2012-2023</a:t>
            </a: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global foreign direct investment (FDI) outflows amounted to 1.55 trillion U.S. dollars. This was a decrease of 20 billion dollars from the previous year. The amount of FDI inflows reached 1.3 trillion dollars that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2012 to 2023</a:t>
            </a:r>
          </a:p>
          <a:p>
            <a:r>
              <a:rPr sz="600" b="1">
                <a:solidFill>
                  <a:srgbClr val="0F2741"/>
                </a:solidFill>
                <a:latin typeface="Open Sans"/>
              </a:rPr>
              <a:t>Source(s): </a:t>
            </a:r>
            <a:r>
              <a:rPr sz="600" b="0">
                <a:solidFill>
                  <a:srgbClr val="0F2741"/>
                </a:solidFill>
                <a:latin typeface="Open Sans"/>
              </a:rPr>
              <a:t>UNCTAD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6</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Value of foreign direct investment outflows worldwide from 2012 to 2023 (in trillion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Value of FDI outflows worldwide 2012-2023</a:t>
            </a: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2022, foreign direct investment (FDI) inflows in Luxembourg was minus 511 percent as a share of the country's gross domestic product (GDP). This is down to a large telecommunication MNE withdrawing a large amount of capital from the country. Luxembourg is known as being one of the country's most open to FDI worldwide. Other FDI inflow rates of GDP vary from 8.6 percent in Sweden to minus eight percent in the Netherlands.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OECD; 2022</a:t>
            </a:r>
          </a:p>
          <a:p>
            <a:r>
              <a:rPr sz="600" b="1">
                <a:solidFill>
                  <a:srgbClr val="0F2741"/>
                </a:solidFill>
                <a:latin typeface="Open Sans"/>
              </a:rPr>
              <a:t>Source(s): </a:t>
            </a:r>
            <a:r>
              <a:rPr sz="600" b="0">
                <a:solidFill>
                  <a:srgbClr val="0F2741"/>
                </a:solidFill>
                <a:latin typeface="Open Sans"/>
              </a:rPr>
              <a:t>OECD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39"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5339150" y="1882800"/>
            <a:ext cx="15113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Share of GDP</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7</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Foreign direct investment (FDI) inflows as a share of gross domestic product (GDP) in OECD countries and other major economies in 2022</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FDI inflows as a share of GDP in OECD countries 2022</a:t>
            </a: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rate of return on inward foreign direct investment decreased from eight percent in 2010 to six percent in 2023. This was the lowest during the period under consideration.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2010 to 2023; Value at current prices</a:t>
            </a:r>
          </a:p>
          <a:p>
            <a:r>
              <a:rPr sz="600" b="1">
                <a:solidFill>
                  <a:srgbClr val="0F2741"/>
                </a:solidFill>
                <a:latin typeface="Open Sans"/>
              </a:rPr>
              <a:t>Source(s): </a:t>
            </a:r>
            <a:r>
              <a:rPr sz="600" b="0">
                <a:solidFill>
                  <a:srgbClr val="0F2741"/>
                </a:solidFill>
                <a:latin typeface="Open Sans"/>
              </a:rPr>
              <a:t>UNCTAD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8</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Global rates of return on inward foreign direct investment from 2010 to 2023</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rates of return on inward FDI 2010-2023</a:t>
            </a:r>
          </a:p>
        </p:txBody>
      </p:sp>
    </p:spTree>
  </p:cSld>
  <p:clrMapOvr>
    <a:masterClrMapping/>
  </p:clrMapOvr>
  <p:transition/>
  <p:timing/>
</p:sld>
</file>

<file path=ppt/tags/tag1.xml><?xml version="1.0" encoding="utf-8"?>
<p:tagLst xmlns:p="http://schemas.openxmlformats.org/presentationml/2006/main">
  <p:tag name="AS_NET" val="4.0.30319.42000"/>
  <p:tag name="AS_OS" val="Microsoft Windows NT 6.2.9200.0"/>
  <p:tag name="AS_RELEASE_DATE" val="2022.07.14"/>
  <p:tag name="AS_TITLE" val="Aspose.Slides for .NET 4.0 Client Profile"/>
  <p:tag name="AS_VERSION" val="22.7"/>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252</Paragraphs>
  <Slides>34</Slides>
  <Notes>0</Notes>
  <TotalTime>1</TotalTime>
  <HiddenSlides>0</HiddenSlides>
  <MMClips>0</MMClips>
  <ScaleCrop>0</ScaleCrop>
  <HeadingPairs>
    <vt:vector baseType="variant" size="6">
      <vt:variant>
        <vt:lpstr>Fonts used</vt:lpstr>
      </vt:variant>
      <vt:variant>
        <vt:i4>4</vt:i4>
      </vt:variant>
      <vt:variant>
        <vt:lpstr>Theme</vt:lpstr>
      </vt:variant>
      <vt:variant>
        <vt:i4>1</vt:i4>
      </vt:variant>
      <vt:variant>
        <vt:lpstr>Slide Titles</vt:lpstr>
      </vt:variant>
      <vt:variant>
        <vt:i4>34</vt:i4>
      </vt:variant>
    </vt:vector>
  </HeadingPairs>
  <TitlesOfParts>
    <vt:vector baseType="lpstr" size="39">
      <vt:lpstr>Arial</vt:lpstr>
      <vt:lpstr>Calibri</vt:lpstr>
      <vt:lpstr>Open Sans</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22.0700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2024-11-27T16:51:40.962</cp:lastPrinted>
  <dcterms:created xsi:type="dcterms:W3CDTF">2024-11-27T15:51:40Z</dcterms:created>
  <dcterms:modified xsi:type="dcterms:W3CDTF">2024-11-27T15:51:41Z</dcterms:modified>
</cp:coreProperties>
</file>