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10.01.2016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10.01.2016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44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1375-67D6-420B-86AE-DA020D70A190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B006-1C8F-4FFF-9886-C7F4371DAF23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307D-809D-48F8-91EE-9AA8198446F8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30C1-7A3F-498A-B70C-5B81638D9A90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4EA5-F2B1-4A30-B391-9C13E4EB1066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3CA-3662-4A3A-83DC-758F233EE0F1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5BB-189B-4468-A51B-FBC34BAEE2A3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417-A66A-4DB9-A411-86E6167B556E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8D1E-9E6B-4DE7-806A-E0D9A440D85A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FFB5E-0A4E-4527-8E61-46DE082A53B6}" type="datetime1">
              <a:rPr lang="de-DE" smtClean="0"/>
              <a:t>10.01.2016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AbschlussPräsentation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79" y="2206272"/>
            <a:ext cx="7845501" cy="318846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99209" y="1523999"/>
            <a:ext cx="3387070" cy="4553011"/>
          </a:xfrm>
        </p:spPr>
        <p:txBody>
          <a:bodyPr>
            <a:normAutofit/>
          </a:bodyPr>
          <a:lstStyle/>
          <a:p>
            <a:r>
              <a:rPr lang="de-DE" dirty="0" smtClean="0"/>
              <a:t>Einen Schritt zurück gehen</a:t>
            </a:r>
          </a:p>
          <a:p>
            <a:r>
              <a:rPr lang="de-DE" dirty="0" smtClean="0"/>
              <a:t>Hier: Login kann fehlschlagen</a:t>
            </a:r>
          </a:p>
          <a:p>
            <a:r>
              <a:rPr lang="de-DE" dirty="0" smtClean="0"/>
              <a:t>Verschiedene Lösungen:</a:t>
            </a:r>
          </a:p>
          <a:p>
            <a:pPr lvl="1"/>
            <a:r>
              <a:rPr lang="de-DE" dirty="0" smtClean="0"/>
              <a:t>Zweig enden lassen</a:t>
            </a:r>
          </a:p>
          <a:p>
            <a:pPr lvl="1"/>
            <a:r>
              <a:rPr lang="de-DE" dirty="0" smtClean="0"/>
              <a:t>vorherigen </a:t>
            </a:r>
            <a:r>
              <a:rPr lang="de-DE" dirty="0" err="1" smtClean="0"/>
              <a:t>Teilbaum</a:t>
            </a:r>
            <a:r>
              <a:rPr lang="de-DE" dirty="0" smtClean="0"/>
              <a:t> anhängen</a:t>
            </a:r>
          </a:p>
          <a:p>
            <a:pPr lvl="1"/>
            <a:r>
              <a:rPr lang="de-DE" dirty="0" smtClean="0"/>
              <a:t>modifizierten vorherigen </a:t>
            </a:r>
            <a:r>
              <a:rPr lang="de-DE" dirty="0" err="1" smtClean="0"/>
              <a:t>Teilbaum</a:t>
            </a:r>
            <a:r>
              <a:rPr lang="de-DE" dirty="0" smtClean="0"/>
              <a:t> anhängen</a:t>
            </a:r>
          </a:p>
          <a:p>
            <a:r>
              <a:rPr lang="de-DE" dirty="0"/>
              <a:t>Resultat: modifizierter </a:t>
            </a:r>
            <a:r>
              <a:rPr lang="de-DE" dirty="0" err="1"/>
              <a:t>Teilbaum</a:t>
            </a:r>
            <a:r>
              <a:rPr lang="de-DE" dirty="0"/>
              <a:t> „</a:t>
            </a:r>
            <a:r>
              <a:rPr lang="de-DE" dirty="0" err="1"/>
              <a:t>Loginmaske</a:t>
            </a:r>
            <a:r>
              <a:rPr lang="de-DE" dirty="0"/>
              <a:t>“ bei inkorrektem Login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31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3" y="2257200"/>
            <a:ext cx="7845501" cy="318846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99209" y="1523999"/>
            <a:ext cx="3387070" cy="2341419"/>
          </a:xfrm>
        </p:spPr>
        <p:txBody>
          <a:bodyPr>
            <a:normAutofit/>
          </a:bodyPr>
          <a:lstStyle/>
          <a:p>
            <a:r>
              <a:rPr lang="de-DE" dirty="0" smtClean="0"/>
              <a:t>Prüfung einer Eingabe und verschiedene Ansichten als Ziel</a:t>
            </a:r>
          </a:p>
          <a:p>
            <a:r>
              <a:rPr lang="de-DE" dirty="0" smtClean="0"/>
              <a:t>Hier: Gültigkeit der </a:t>
            </a:r>
            <a:r>
              <a:rPr lang="de-DE" dirty="0" err="1" smtClean="0"/>
              <a:t>Logindaten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Rules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68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3" y="2256799"/>
            <a:ext cx="7845501" cy="3188463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9029" y="1524000"/>
            <a:ext cx="7200000" cy="4654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Helios Login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Loginname#inkorrekt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Passwort#inkorrekt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Login inkorrekt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NOT Login 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Loginname#korrekt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Password#korrekt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Login 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NOT Login inkorrekt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XOR Gast Login;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Aufgezählten Hürden komplizierten das Projekt</a:t>
            </a:r>
            <a:endParaRPr lang="de-DE" dirty="0"/>
          </a:p>
          <a:p>
            <a:r>
              <a:rPr lang="de-DE" dirty="0" smtClean="0"/>
              <a:t>Jedoch </a:t>
            </a:r>
            <a:r>
              <a:rPr lang="de-DE" dirty="0" smtClean="0"/>
              <a:t>wurde </a:t>
            </a:r>
            <a:r>
              <a:rPr lang="de-DE" dirty="0" smtClean="0"/>
              <a:t>ein </a:t>
            </a:r>
            <a:r>
              <a:rPr lang="de-DE" dirty="0" smtClean="0"/>
              <a:t>guter Einblick in die verschiedenen Testprogramm </a:t>
            </a:r>
            <a:r>
              <a:rPr lang="de-DE" dirty="0" smtClean="0"/>
              <a:t>gewährt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Erster Meilenstein</a:t>
            </a:r>
          </a:p>
          <a:p>
            <a:r>
              <a:rPr lang="de-DE" dirty="0" smtClean="0"/>
              <a:t>Zweiter Meilenstein</a:t>
            </a:r>
          </a:p>
          <a:p>
            <a:r>
              <a:rPr lang="de-DE" dirty="0" smtClean="0"/>
              <a:t>Heuristiken zur Erstellung von Tests</a:t>
            </a:r>
          </a:p>
          <a:p>
            <a:r>
              <a:rPr lang="de-DE" dirty="0" smtClean="0"/>
              <a:t>Abschluss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</a:t>
            </a:r>
            <a:r>
              <a:rPr lang="de-DE" dirty="0" err="1" smtClean="0"/>
              <a:t>Niklass</a:t>
            </a:r>
            <a:r>
              <a:rPr lang="de-DE" dirty="0" smtClean="0"/>
              <a:t>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Einführung</a:t>
            </a:r>
            <a:endParaRPr lang="de-DE" sz="20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492" y="1806423"/>
            <a:ext cx="5852114" cy="3413386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95400" y="1806423"/>
            <a:ext cx="45900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Ziel</a:t>
            </a:r>
            <a:r>
              <a:rPr lang="de-DE" dirty="0" smtClean="0"/>
              <a:t>: </a:t>
            </a:r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smtClean="0"/>
              <a:t> Kreislauf zu schließen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Grundlage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                - </a:t>
            </a:r>
            <a:r>
              <a:rPr lang="de-DE" dirty="0" err="1" smtClean="0"/>
              <a:t>Inspector</a:t>
            </a:r>
            <a:r>
              <a:rPr lang="de-DE" dirty="0" smtClean="0"/>
              <a:t> </a:t>
            </a:r>
            <a:r>
              <a:rPr lang="de-DE" dirty="0" smtClean="0"/>
              <a:t>aus dem Vorsemester </a:t>
            </a:r>
            <a:r>
              <a:rPr lang="de-DE" dirty="0" smtClean="0"/>
              <a:t>              	 - </a:t>
            </a:r>
            <a:r>
              <a:rPr lang="de-DE" dirty="0" err="1" smtClean="0"/>
              <a:t>Appium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erster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Ziel</a:t>
            </a:r>
            <a:r>
              <a:rPr lang="de-DE" dirty="0" smtClean="0"/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de-DE" dirty="0" smtClean="0"/>
              <a:t>              Funktionsweise </a:t>
            </a:r>
            <a:r>
              <a:rPr lang="de-DE" dirty="0" smtClean="0"/>
              <a:t>der einzelnen </a:t>
            </a:r>
            <a:r>
              <a:rPr lang="de-DE" dirty="0" smtClean="0"/>
              <a:t>Programme zu verstehen</a:t>
            </a:r>
          </a:p>
          <a:p>
            <a:pPr>
              <a:spcBef>
                <a:spcPts val="0"/>
              </a:spcBef>
            </a:pPr>
            <a:r>
              <a:rPr lang="de-DE" sz="2200" dirty="0" smtClean="0"/>
              <a:t>Probleme</a:t>
            </a:r>
            <a:r>
              <a:rPr lang="de-DE" dirty="0" smtClean="0"/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de-DE" dirty="0" smtClean="0"/>
              <a:t>	Timeout bei Inaktivität in </a:t>
            </a:r>
            <a:r>
              <a:rPr lang="de-DE" dirty="0" err="1" smtClean="0"/>
              <a:t>Appium</a:t>
            </a:r>
            <a:r>
              <a:rPr lang="de-DE" dirty="0" smtClean="0"/>
              <a:t> </a:t>
            </a:r>
            <a:r>
              <a:rPr lang="de-DE" dirty="0"/>
              <a:t>	</a:t>
            </a:r>
            <a:endParaRPr lang="de-DE" dirty="0" smtClean="0"/>
          </a:p>
          <a:p>
            <a:pPr marL="4572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smtClean="0"/>
              <a:t>-&gt; problematisch für langsame Computer</a:t>
            </a:r>
            <a:endParaRPr lang="de-DE" dirty="0"/>
          </a:p>
          <a:p>
            <a:pPr marL="4572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smtClean="0"/>
              <a:t>veraltete Beispiel </a:t>
            </a:r>
            <a:r>
              <a:rPr lang="de-DE" dirty="0" err="1" smtClean="0"/>
              <a:t>Webtests</a:t>
            </a:r>
            <a:r>
              <a:rPr lang="de-DE" dirty="0" smtClean="0"/>
              <a:t> bei dem Testeditor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smtClean="0"/>
              <a:t>-&gt; Anpassungen müssen vorgenommen werden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Zweiter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Ziel</a:t>
            </a:r>
            <a:r>
              <a:rPr lang="de-DE" dirty="0" smtClean="0"/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de-DE" dirty="0" smtClean="0"/>
              <a:t>               -Erstellen eines </a:t>
            </a:r>
            <a:r>
              <a:rPr lang="de-DE" dirty="0" err="1" smtClean="0"/>
              <a:t>Fixtures</a:t>
            </a:r>
            <a:r>
              <a:rPr lang="de-DE" dirty="0" smtClean="0"/>
              <a:t>, welches die Tests in </a:t>
            </a:r>
            <a:r>
              <a:rPr lang="de-DE" dirty="0" err="1" smtClean="0"/>
              <a:t>Appium</a:t>
            </a:r>
            <a:r>
              <a:rPr lang="de-DE" dirty="0" smtClean="0"/>
              <a:t> aus dem </a:t>
            </a:r>
            <a:r>
              <a:rPr lang="de-DE" dirty="0" err="1" smtClean="0"/>
              <a:t>TestEditor</a:t>
            </a:r>
            <a:r>
              <a:rPr lang="de-DE" dirty="0" smtClean="0"/>
              <a:t>    	   	 herausstarten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de-DE" dirty="0"/>
              <a:t> </a:t>
            </a:r>
            <a:r>
              <a:rPr lang="de-DE" dirty="0" smtClean="0"/>
              <a:t> 	-Anpassung des Inspektors, sodass aus den vorhandenen Daten ein  	  	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erstellt werden kann</a:t>
            </a:r>
          </a:p>
          <a:p>
            <a:pPr marL="45720" indent="0">
              <a:spcBef>
                <a:spcPts val="0"/>
              </a:spcBef>
              <a:buNone/>
            </a:pPr>
            <a:endParaRPr lang="de-DE" dirty="0" smtClean="0"/>
          </a:p>
          <a:p>
            <a:pPr>
              <a:spcBef>
                <a:spcPts val="0"/>
              </a:spcBef>
            </a:pPr>
            <a:r>
              <a:rPr lang="de-DE" sz="2200" dirty="0" smtClean="0"/>
              <a:t>Hürden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de-DE" sz="2000" dirty="0"/>
              <a:t>	</a:t>
            </a:r>
            <a:r>
              <a:rPr lang="de-DE" sz="2000" dirty="0" smtClean="0"/>
              <a:t>-Dokumentation zur Erstellung des </a:t>
            </a:r>
            <a:r>
              <a:rPr lang="de-DE" sz="2000" dirty="0" err="1" smtClean="0"/>
              <a:t>Fixtures</a:t>
            </a:r>
            <a:r>
              <a:rPr lang="de-DE" sz="2000" dirty="0" smtClean="0"/>
              <a:t> ist veraltet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de-DE" sz="2000" dirty="0"/>
              <a:t> </a:t>
            </a:r>
            <a:r>
              <a:rPr lang="de-DE" sz="2000" dirty="0" smtClean="0"/>
              <a:t>   -Debuggen durch </a:t>
            </a:r>
            <a:r>
              <a:rPr lang="de-DE" sz="2000" dirty="0" err="1" smtClean="0"/>
              <a:t>unpräziese</a:t>
            </a:r>
            <a:r>
              <a:rPr lang="de-DE" sz="2000" dirty="0" smtClean="0"/>
              <a:t> Fehlermeldungen schwierig </a:t>
            </a:r>
          </a:p>
          <a:p>
            <a:pPr marL="685800" lvl="2" indent="0">
              <a:spcBef>
                <a:spcPts val="0"/>
              </a:spcBef>
              <a:buNone/>
            </a:pPr>
            <a:endParaRPr lang="de-DE" sz="2000" dirty="0"/>
          </a:p>
          <a:p>
            <a:pPr marL="685800" lvl="2" indent="0">
              <a:spcBef>
                <a:spcPts val="0"/>
              </a:spcBef>
              <a:buNone/>
            </a:pPr>
            <a:r>
              <a:rPr lang="de-DE" sz="2000" dirty="0" smtClean="0"/>
              <a:t>-&gt;auf ein existierendes </a:t>
            </a:r>
            <a:r>
              <a:rPr lang="de-DE" sz="2000" dirty="0" err="1" smtClean="0"/>
              <a:t>Fixture</a:t>
            </a:r>
            <a:r>
              <a:rPr lang="de-DE" sz="2000" dirty="0" smtClean="0"/>
              <a:t> wurde zurückgegriffen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de-DE" sz="2000" dirty="0" smtClean="0"/>
              <a:t>-&gt;durch das original Repository war es möglich ein Core-</a:t>
            </a:r>
            <a:r>
              <a:rPr lang="de-DE" sz="2000" dirty="0" err="1" smtClean="0"/>
              <a:t>Fixture</a:t>
            </a:r>
            <a:r>
              <a:rPr lang="de-DE" sz="2000" dirty="0" smtClean="0"/>
              <a:t> zu implementieren</a:t>
            </a:r>
            <a:endParaRPr lang="de-DE" sz="2000" dirty="0" smtClean="0"/>
          </a:p>
          <a:p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Hürden mit dem </a:t>
            </a:r>
            <a:r>
              <a:rPr lang="de-DE" sz="2000" dirty="0" err="1" smtClean="0"/>
              <a:t>testeditor</a:t>
            </a:r>
            <a:r>
              <a:rPr lang="de-DE" sz="2000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Heuristiken zur Erstellung von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für HAW App</a:t>
            </a:r>
            <a:r>
              <a:rPr lang="de-DE" dirty="0"/>
              <a:t> </a:t>
            </a:r>
            <a:r>
              <a:rPr lang="de-DE" dirty="0" smtClean="0"/>
              <a:t>brachte Erkenntnisse über bestimmte Situationen</a:t>
            </a:r>
            <a:endParaRPr lang="de-DE" dirty="0"/>
          </a:p>
          <a:p>
            <a:r>
              <a:rPr lang="de-DE" dirty="0" smtClean="0"/>
              <a:t>4 Situationen in Anwendung und Umsetzung in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mit </a:t>
            </a:r>
            <a:r>
              <a:rPr lang="de-DE" dirty="0" err="1" smtClean="0"/>
              <a:t>Testona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1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" y="1523999"/>
            <a:ext cx="2717111" cy="4661932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449782" y="1523998"/>
            <a:ext cx="5233889" cy="4226659"/>
          </a:xfrm>
        </p:spPr>
        <p:txBody>
          <a:bodyPr/>
          <a:lstStyle/>
          <a:p>
            <a:r>
              <a:rPr lang="de-DE" dirty="0" smtClean="0"/>
              <a:t>unterschiedliche Ansichten als Auswahl</a:t>
            </a:r>
          </a:p>
          <a:p>
            <a:r>
              <a:rPr lang="de-DE" dirty="0" smtClean="0"/>
              <a:t>Hier: HELIOS Login oder Gast Login</a:t>
            </a:r>
          </a:p>
          <a:p>
            <a:r>
              <a:rPr lang="de-DE" dirty="0" smtClean="0"/>
              <a:t>Ziel: nur einen </a:t>
            </a:r>
            <a:r>
              <a:rPr lang="de-DE" dirty="0" err="1" smtClean="0"/>
              <a:t>Teilbaum</a:t>
            </a:r>
            <a:r>
              <a:rPr lang="de-DE" dirty="0" smtClean="0"/>
              <a:t> zur Zeit testen</a:t>
            </a:r>
          </a:p>
          <a:p>
            <a:r>
              <a:rPr lang="de-DE" dirty="0" smtClean="0"/>
              <a:t>Resultat:</a:t>
            </a:r>
          </a:p>
          <a:p>
            <a:pPr lvl="1"/>
            <a:r>
              <a:rPr lang="de-DE" dirty="0" err="1" smtClean="0"/>
              <a:t>Classification</a:t>
            </a:r>
            <a:r>
              <a:rPr lang="de-DE" dirty="0" smtClean="0"/>
              <a:t> „</a:t>
            </a:r>
            <a:r>
              <a:rPr lang="de-DE" dirty="0" err="1" smtClean="0"/>
              <a:t>Loginauswahl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2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2"/>
            <a:r>
              <a:rPr lang="de-DE" dirty="0" smtClean="0"/>
              <a:t>„Helios Login Button geklickt“</a:t>
            </a:r>
          </a:p>
          <a:p>
            <a:pPr lvl="2"/>
            <a:r>
              <a:rPr lang="de-DE" dirty="0" smtClean="0"/>
              <a:t>„Gast Login Button geklickt“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71" y="1524000"/>
            <a:ext cx="3029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2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" y="1524000"/>
            <a:ext cx="2717111" cy="4661930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570730" y="1524001"/>
            <a:ext cx="8348116" cy="3530914"/>
          </a:xfrm>
        </p:spPr>
        <p:txBody>
          <a:bodyPr>
            <a:normAutofit/>
          </a:bodyPr>
          <a:lstStyle/>
          <a:p>
            <a:r>
              <a:rPr lang="de-DE" dirty="0" smtClean="0"/>
              <a:t>Eingabefeld mit Validierung</a:t>
            </a:r>
          </a:p>
          <a:p>
            <a:r>
              <a:rPr lang="de-DE" dirty="0" smtClean="0"/>
              <a:t>Hier: Benutzername und Passwort</a:t>
            </a:r>
          </a:p>
          <a:p>
            <a:r>
              <a:rPr lang="de-DE" dirty="0" smtClean="0"/>
              <a:t>Ziel: Darstellung im Baum von gültiger und ungültiger Eingabe</a:t>
            </a:r>
          </a:p>
          <a:p>
            <a:r>
              <a:rPr lang="de-DE" dirty="0" smtClean="0"/>
              <a:t>Resultat:</a:t>
            </a:r>
          </a:p>
          <a:p>
            <a:pPr lvl="1"/>
            <a:r>
              <a:rPr lang="de-DE" dirty="0" err="1" smtClean="0"/>
              <a:t>Classifications</a:t>
            </a:r>
            <a:r>
              <a:rPr lang="de-DE" dirty="0" smtClean="0"/>
              <a:t> für Eingabefelder und Button</a:t>
            </a:r>
          </a:p>
          <a:p>
            <a:pPr lvl="1"/>
            <a:r>
              <a:rPr lang="de-DE" dirty="0" smtClean="0"/>
              <a:t>Eingabefelder besitzen jeweils „korrekt ausgefüllt“ und „inkorrekt ausgefüllt“</a:t>
            </a:r>
          </a:p>
          <a:p>
            <a:r>
              <a:rPr lang="de-DE" dirty="0" smtClean="0"/>
              <a:t>Alternativ: Werte innerhalb und außerhalb des Grenzbereiches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93" y="5054914"/>
            <a:ext cx="5751953" cy="11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444</Words>
  <Application>Microsoft Office PowerPoint</Application>
  <PresentationFormat>Breitbild</PresentationFormat>
  <Paragraphs>116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Cambria</vt:lpstr>
      <vt:lpstr>Consolas</vt:lpstr>
      <vt:lpstr>Red Line Business 16x9</vt:lpstr>
      <vt:lpstr>Testen von mobilen Anwendungen</vt:lpstr>
      <vt:lpstr>Testen von Mobilen Anwendungen</vt:lpstr>
      <vt:lpstr>Testen von mobilen Anwendungen Einführung</vt:lpstr>
      <vt:lpstr>Testen von mobilen Anwendungen erster Meilenstein</vt:lpstr>
      <vt:lpstr>Testen von mobilen Anwendungen Zweiter Meilenstein</vt:lpstr>
      <vt:lpstr>Testen von mobilen Anwendungen Hürden mit dem testeditor </vt:lpstr>
      <vt:lpstr>Testen von mobilen Anwendungen Heuristiken zur Erstellung von Classification TREES</vt:lpstr>
      <vt:lpstr>Testen von mobilen Anwendungen classification Trees - Situation 1</vt:lpstr>
      <vt:lpstr>Testen von mobilen Anwendungen classification Trees - Situation 2</vt:lpstr>
      <vt:lpstr>Testen von mobilen Anwendungen classification Trees - Situation 3</vt:lpstr>
      <vt:lpstr>Testen von mobilen Anwendungen classification Trees - Situation 4</vt:lpstr>
      <vt:lpstr>Testen von mobilen Anwendungen classification Trees - Situation 4</vt:lpstr>
      <vt:lpstr>Testen von mobilen Anwendungen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2016-01-10T13:07:09Z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