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9" r:id="rId4"/>
    <p:sldId id="291" r:id="rId5"/>
    <p:sldId id="292" r:id="rId6"/>
    <p:sldId id="270" r:id="rId7"/>
    <p:sldId id="287" r:id="rId8"/>
    <p:sldId id="268" r:id="rId9"/>
    <p:sldId id="261" r:id="rId10"/>
    <p:sldId id="269" r:id="rId11"/>
    <p:sldId id="258" r:id="rId12"/>
    <p:sldId id="280" r:id="rId13"/>
    <p:sldId id="288" r:id="rId14"/>
    <p:sldId id="289" r:id="rId15"/>
    <p:sldId id="290" r:id="rId16"/>
    <p:sldId id="266" r:id="rId17"/>
    <p:sldId id="274" r:id="rId18"/>
    <p:sldId id="281" r:id="rId19"/>
    <p:sldId id="282" r:id="rId20"/>
    <p:sldId id="283" r:id="rId21"/>
    <p:sldId id="284" r:id="rId22"/>
    <p:sldId id="285" r:id="rId23"/>
    <p:sldId id="286" r:id="rId24"/>
    <p:sldId id="271" r:id="rId25"/>
    <p:sldId id="277" r:id="rId26"/>
    <p:sldId id="272" r:id="rId27"/>
    <p:sldId id="275" r:id="rId28"/>
    <p:sldId id="273" r:id="rId29"/>
    <p:sldId id="276" r:id="rId30"/>
    <p:sldId id="264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2" autoAdjust="0"/>
    <p:restoredTop sz="94613"/>
  </p:normalViewPr>
  <p:slideViewPr>
    <p:cSldViewPr snapToGrid="0" snapToObjects="1">
      <p:cViewPr varScale="1">
        <p:scale>
          <a:sx n="74" d="100"/>
          <a:sy n="74" d="100"/>
        </p:scale>
        <p:origin x="7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52998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foli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2"/>
          <p:cNvGrpSpPr/>
          <p:nvPr/>
        </p:nvGrpSpPr>
        <p:grpSpPr>
          <a:xfrm>
            <a:off x="0" y="2132856"/>
            <a:ext cx="9144000" cy="1440161"/>
            <a:chOff x="0" y="0"/>
            <a:chExt cx="9144000" cy="1440160"/>
          </a:xfrm>
        </p:grpSpPr>
        <p:sp>
          <p:nvSpPr>
            <p:cNvPr id="110" name="Shape 110"/>
            <p:cNvSpPr/>
            <p:nvPr/>
          </p:nvSpPr>
          <p:spPr>
            <a:xfrm>
              <a:off x="0" y="-1"/>
              <a:ext cx="9144000" cy="1440162"/>
            </a:xfrm>
            <a:prstGeom prst="rect">
              <a:avLst/>
            </a:prstGeom>
            <a:solidFill>
              <a:srgbClr val="2272A0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-1"/>
              <a:ext cx="9144000" cy="13237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>
              <a:lvl1pPr indent="361950">
                <a:defRPr sz="44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/>
              </a:r>
              <a:br/>
              <a:endParaRPr/>
            </a:p>
          </p:txBody>
        </p:sp>
      </p:grp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317500" y="2206401"/>
            <a:ext cx="8586789" cy="1222599"/>
          </a:xfrm>
          <a:prstGeom prst="rect">
            <a:avLst/>
          </a:prstGeom>
        </p:spPr>
        <p:txBody>
          <a:bodyPr lIns="46799" tIns="46799" rIns="46799" bIns="46799" anchor="t"/>
          <a:lstStyle>
            <a:lvl1pPr algn="l" defTabSz="914400">
              <a:defRPr sz="2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4" name="Shape 114"/>
          <p:cNvSpPr/>
          <p:nvPr/>
        </p:nvSpPr>
        <p:spPr>
          <a:xfrm>
            <a:off x="311402" y="4438650"/>
            <a:ext cx="8586790" cy="74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Autor: Team 2</a:t>
            </a:r>
            <a:endParaRPr sz="2400" b="1">
              <a:solidFill>
                <a:srgbClr val="FFFFFF"/>
              </a:solidFill>
            </a:endParaRPr>
          </a:p>
          <a:p>
            <a:pPr>
              <a:defRPr sz="900">
                <a:latin typeface="Arial"/>
                <a:ea typeface="Arial"/>
                <a:cs typeface="Arial"/>
                <a:sym typeface="Arial"/>
              </a:defRPr>
            </a:pPr>
            <a:endParaRPr sz="2400" b="1">
              <a:solidFill>
                <a:srgbClr val="FFFFFF"/>
              </a:solidFill>
            </a:endParaR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Hamburg, 16.04.2015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215900" y="1196751"/>
            <a:ext cx="8688389" cy="5142043"/>
          </a:xfrm>
          <a:prstGeom prst="rect">
            <a:avLst/>
          </a:prstGeom>
        </p:spPr>
        <p:txBody>
          <a:bodyPr lIns="46799" tIns="46799" rIns="46799" bIns="46799"/>
          <a:lstStyle>
            <a:lvl1pPr marL="320040" indent="-320040" defTabSz="914400">
              <a:buClr>
                <a:srgbClr val="DD8047"/>
              </a:buClr>
              <a:buFont typeface="Wingdings"/>
              <a:buChar char="◻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674370" indent="-308610" defTabSz="914400">
              <a:buClr>
                <a:srgbClr val="DD8047"/>
              </a:buClr>
              <a:buSzPct val="90000"/>
              <a:buFont typeface="Wingdings"/>
              <a:buChar char="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006475" indent="-242888" defTabSz="914400">
              <a:buClr>
                <a:srgbClr val="DD8047"/>
              </a:buClr>
              <a:buFont typeface="Wingdings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indent="1143000" defTabSz="914400">
              <a:buClr>
                <a:srgbClr val="DD8047"/>
              </a:buClr>
              <a:buSzTx/>
              <a:buFont typeface="Wingdings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indent="1522412" defTabSz="914400">
              <a:buClr>
                <a:srgbClr val="DD8047"/>
              </a:buClr>
              <a:buSzTx/>
              <a:buFont typeface="Wingdings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227806" y="0"/>
            <a:ext cx="8688389" cy="835943"/>
          </a:xfrm>
          <a:prstGeom prst="rect">
            <a:avLst/>
          </a:prstGeom>
        </p:spPr>
        <p:txBody>
          <a:bodyPr lIns="46799" tIns="46799" rIns="46799" bIns="46799" anchor="t"/>
          <a:lstStyle>
            <a:lvl1pPr algn="l" defTabSz="914400">
              <a:defRPr sz="25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24" name="Shape 124"/>
          <p:cNvSpPr/>
          <p:nvPr/>
        </p:nvSpPr>
        <p:spPr>
          <a:xfrm>
            <a:off x="678282" y="835942"/>
            <a:ext cx="8469956" cy="219175"/>
          </a:xfrm>
          <a:prstGeom prst="rect">
            <a:avLst/>
          </a:prstGeom>
          <a:solidFill>
            <a:srgbClr val="2272A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611684" cy="244815"/>
          </a:xfrm>
          <a:prstGeom prst="rect">
            <a:avLst/>
          </a:prstGeom>
          <a:solidFill>
            <a:srgbClr val="2272A0"/>
          </a:solidFill>
        </p:spPr>
        <p:txBody>
          <a:bodyPr wrap="square" lIns="36000" tIns="36000" rIns="36000" bIns="36000"/>
          <a:lstStyle>
            <a:lvl1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323850" y="6381327"/>
            <a:ext cx="8496300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elfoli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46799" tIns="46799" rIns="46799" bIns="46799" anchor="t"/>
          <a:lstStyle>
            <a:lvl1pPr algn="l" defTabSz="914400"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46799" tIns="46799" rIns="46799" bIns="46799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ctr" defTabSz="914400">
              <a:spcBef>
                <a:spcPts val="0"/>
              </a:spcBef>
              <a:buSzTx/>
              <a:buFontTx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 algn="ctr" defTabSz="914400">
              <a:spcBef>
                <a:spcPts val="0"/>
              </a:spcBef>
              <a:buSzTx/>
              <a:buFontTx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 algn="ctr" defTabSz="914400">
              <a:spcBef>
                <a:spcPts val="0"/>
              </a:spcBef>
              <a:buSzTx/>
              <a:buFontTx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 algn="ctr" defTabSz="914400">
              <a:spcBef>
                <a:spcPts val="0"/>
              </a:spcBef>
              <a:buSzTx/>
              <a:buFontTx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215900" y="1196751"/>
            <a:ext cx="8688389" cy="5142043"/>
          </a:xfrm>
          <a:prstGeom prst="rect">
            <a:avLst/>
          </a:prstGeom>
        </p:spPr>
        <p:txBody>
          <a:bodyPr lIns="46799" tIns="46799" rIns="46799" bIns="46799"/>
          <a:lstStyle>
            <a:lvl1pPr marL="320040" indent="-320040" defTabSz="914400">
              <a:buClr>
                <a:srgbClr val="DD8047"/>
              </a:buClr>
              <a:buFont typeface="Wingdings"/>
              <a:buChar char="◻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674370" indent="-308610" defTabSz="914400">
              <a:buClr>
                <a:srgbClr val="DD8047"/>
              </a:buClr>
              <a:buSzPct val="90000"/>
              <a:buFont typeface="Wingdings"/>
              <a:buChar char="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006475" indent="-242888" defTabSz="914400">
              <a:buClr>
                <a:srgbClr val="DD8047"/>
              </a:buClr>
              <a:buFont typeface="Wingdings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indent="1143000" defTabSz="914400">
              <a:buClr>
                <a:srgbClr val="DD8047"/>
              </a:buClr>
              <a:buSzTx/>
              <a:buFont typeface="Wingdings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indent="1522412" defTabSz="914400">
              <a:buClr>
                <a:srgbClr val="DD8047"/>
              </a:buClr>
              <a:buSzTx/>
              <a:buFont typeface="Wingdings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227806" y="0"/>
            <a:ext cx="8688389" cy="835943"/>
          </a:xfrm>
          <a:prstGeom prst="rect">
            <a:avLst/>
          </a:prstGeom>
        </p:spPr>
        <p:txBody>
          <a:bodyPr lIns="46799" tIns="46799" rIns="46799" bIns="46799" anchor="t"/>
          <a:lstStyle>
            <a:lvl1pPr algn="l" defTabSz="914400">
              <a:defRPr sz="25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44" name="Shape 144"/>
          <p:cNvSpPr/>
          <p:nvPr/>
        </p:nvSpPr>
        <p:spPr>
          <a:xfrm>
            <a:off x="678282" y="835942"/>
            <a:ext cx="8469956" cy="219175"/>
          </a:xfrm>
          <a:prstGeom prst="rect">
            <a:avLst/>
          </a:prstGeom>
          <a:solidFill>
            <a:srgbClr val="2272A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611684" cy="244815"/>
          </a:xfrm>
          <a:prstGeom prst="rect">
            <a:avLst/>
          </a:prstGeom>
          <a:solidFill>
            <a:srgbClr val="2272A0"/>
          </a:solidFill>
        </p:spPr>
        <p:txBody>
          <a:bodyPr wrap="square" lIns="36000" tIns="36000" rIns="36000" bIns="36000"/>
          <a:lstStyle>
            <a:lvl1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23850" y="6381327"/>
            <a:ext cx="8496300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sz="half" idx="1"/>
          </p:nvPr>
        </p:nvSpPr>
        <p:spPr>
          <a:xfrm>
            <a:off x="685800" y="3291220"/>
            <a:ext cx="7772400" cy="1752601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rPr lang="de-DE" dirty="0" smtClean="0"/>
              <a:t>18</a:t>
            </a:r>
            <a:r>
              <a:rPr dirty="0" smtClean="0"/>
              <a:t>.</a:t>
            </a:r>
            <a:r>
              <a:rPr lang="de-DE" dirty="0" smtClean="0"/>
              <a:t>01</a:t>
            </a:r>
            <a:r>
              <a:rPr dirty="0" smtClean="0"/>
              <a:t>.201</a:t>
            </a:r>
            <a:r>
              <a:rPr lang="de-DE" dirty="0" smtClean="0"/>
              <a:t>6</a:t>
            </a: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 err="1"/>
              <a:t>Mihail</a:t>
            </a:r>
            <a:r>
              <a:rPr dirty="0"/>
              <a:t> Weiland, Stefan Zinke, Vu-Nguyen Bui, Tim </a:t>
            </a:r>
            <a:r>
              <a:rPr dirty="0" err="1" smtClean="0"/>
              <a:t>Aldejohann</a:t>
            </a:r>
            <a:endParaRPr lang="de-DE" dirty="0" smtClean="0"/>
          </a:p>
          <a:p>
            <a:pPr>
              <a:defRPr sz="2000"/>
            </a:pPr>
            <a:r>
              <a:rPr lang="de-DE" dirty="0" smtClean="0"/>
              <a:t>Bianca </a:t>
            </a:r>
            <a:r>
              <a:rPr lang="de-DE" dirty="0" err="1" smtClean="0"/>
              <a:t>Niklass</a:t>
            </a:r>
            <a:r>
              <a:rPr lang="de-DE" dirty="0" smtClean="0"/>
              <a:t>, Daniel </a:t>
            </a:r>
            <a:r>
              <a:rPr lang="de-DE" dirty="0" err="1" smtClean="0"/>
              <a:t>Gehn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 err="1" smtClean="0"/>
              <a:t>Aljoscha</a:t>
            </a:r>
            <a:r>
              <a:rPr lang="de-DE" dirty="0" smtClean="0"/>
              <a:t> </a:t>
            </a:r>
            <a:r>
              <a:rPr lang="de-DE" dirty="0" err="1" smtClean="0"/>
              <a:t>Czepoks</a:t>
            </a:r>
            <a:endParaRPr dirty="0"/>
          </a:p>
        </p:txBody>
      </p:sp>
      <p:grpSp>
        <p:nvGrpSpPr>
          <p:cNvPr id="158" name="Group 158"/>
          <p:cNvGrpSpPr/>
          <p:nvPr/>
        </p:nvGrpSpPr>
        <p:grpSpPr>
          <a:xfrm>
            <a:off x="0" y="1455639"/>
            <a:ext cx="9144000" cy="1440162"/>
            <a:chOff x="0" y="0"/>
            <a:chExt cx="9144000" cy="1440160"/>
          </a:xfrm>
        </p:grpSpPr>
        <p:sp>
          <p:nvSpPr>
            <p:cNvPr id="156" name="Shape 156"/>
            <p:cNvSpPr/>
            <p:nvPr/>
          </p:nvSpPr>
          <p:spPr>
            <a:xfrm>
              <a:off x="0" y="-1"/>
              <a:ext cx="9144000" cy="1440162"/>
            </a:xfrm>
            <a:prstGeom prst="rect">
              <a:avLst/>
            </a:prstGeom>
            <a:solidFill>
              <a:srgbClr val="2272A0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-1"/>
              <a:ext cx="9144000" cy="13237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>
              <a:lvl1pPr indent="361950">
                <a:defRPr sz="44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/>
              </a:r>
              <a:br/>
              <a:endParaRPr/>
            </a:p>
          </p:txBody>
        </p:sp>
      </p:grpSp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685800" y="1741682"/>
            <a:ext cx="7772400" cy="88666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r>
              <a:rPr dirty="0" err="1"/>
              <a:t>Meilenstein</a:t>
            </a:r>
            <a:r>
              <a:rPr dirty="0"/>
              <a:t> </a:t>
            </a:r>
            <a:r>
              <a:rPr dirty="0" smtClean="0"/>
              <a:t>I</a:t>
            </a:r>
            <a:r>
              <a:rPr lang="de-DE" dirty="0" smtClean="0"/>
              <a:t>II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xfrm>
            <a:off x="457200" y="1520658"/>
            <a:ext cx="8229600" cy="327168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3" indent="-320040" defTabSz="813816">
              <a:spcBef>
                <a:spcPts val="600"/>
              </a:spcBef>
              <a:defRPr sz="2136"/>
            </a:pPr>
            <a:endParaRPr lang="de-DE" dirty="0" smtClean="0"/>
          </a:p>
          <a:p>
            <a:pPr lvl="3" indent="-320040" defTabSz="813816">
              <a:spcBef>
                <a:spcPts val="600"/>
              </a:spcBef>
              <a:defRPr sz="2136"/>
            </a:pPr>
            <a:r>
              <a:rPr lang="de-DE" b="1" dirty="0" smtClean="0"/>
              <a:t>Unser optimierter Code:</a:t>
            </a:r>
            <a:endParaRPr lang="de-DE" b="1" dirty="0"/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227805" y="110434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err="1" smtClean="0"/>
              <a:t>Fixture</a:t>
            </a:r>
            <a:endParaRPr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21" y="2816603"/>
            <a:ext cx="8232267" cy="27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7020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215899" y="1811129"/>
            <a:ext cx="8688390" cy="4527665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dirty="0" err="1" smtClean="0"/>
              <a:t>Schwierigkeiten</a:t>
            </a:r>
            <a:endParaRPr lang="de-DE" dirty="0" smtClean="0"/>
          </a:p>
          <a:p>
            <a:pPr lvl="1">
              <a:defRPr sz="2400"/>
            </a:pPr>
            <a:r>
              <a:rPr lang="de-DE" dirty="0" smtClean="0"/>
              <a:t>Import </a:t>
            </a:r>
            <a:r>
              <a:rPr lang="de-DE" dirty="0"/>
              <a:t>der Baumstruktur </a:t>
            </a:r>
            <a:r>
              <a:rPr lang="de-DE" dirty="0" smtClean="0"/>
              <a:t>in den </a:t>
            </a:r>
            <a:r>
              <a:rPr lang="de-DE" dirty="0"/>
              <a:t>Test </a:t>
            </a:r>
            <a:r>
              <a:rPr lang="de-DE" dirty="0" smtClean="0"/>
              <a:t>Editor</a:t>
            </a:r>
          </a:p>
          <a:p>
            <a:pPr lvl="1">
              <a:defRPr sz="2400"/>
            </a:pPr>
            <a:r>
              <a:rPr lang="de-DE" dirty="0" smtClean="0"/>
              <a:t>Felder </a:t>
            </a:r>
            <a:r>
              <a:rPr lang="de-DE" dirty="0"/>
              <a:t>und Buttons automatisiert erkennen und automatische Generierung in die entsprechenden </a:t>
            </a:r>
            <a:r>
              <a:rPr lang="de-DE" dirty="0" err="1"/>
              <a:t>Config</a:t>
            </a:r>
            <a:r>
              <a:rPr lang="de-DE" dirty="0"/>
              <a:t> Dateien =&gt; </a:t>
            </a:r>
            <a:r>
              <a:rPr lang="de-DE" dirty="0" err="1"/>
              <a:t>element.conf</a:t>
            </a:r>
            <a:r>
              <a:rPr lang="de-DE" dirty="0"/>
              <a:t> und </a:t>
            </a:r>
            <a:r>
              <a:rPr lang="de-DE" dirty="0" smtClean="0"/>
              <a:t>allactiongroups.xml</a:t>
            </a:r>
          </a:p>
          <a:p>
            <a:pPr lvl="1">
              <a:defRPr sz="2400"/>
            </a:pPr>
            <a:r>
              <a:rPr lang="de-DE" dirty="0" smtClean="0"/>
              <a:t>=&gt; </a:t>
            </a:r>
            <a:r>
              <a:rPr lang="de-DE" dirty="0" err="1"/>
              <a:t>element.conf</a:t>
            </a:r>
            <a:r>
              <a:rPr lang="de-DE" dirty="0"/>
              <a:t> ist eine Liste aller Elemente aus Key/Value Paaren</a:t>
            </a:r>
            <a:br>
              <a:rPr lang="de-DE" dirty="0"/>
            </a:br>
            <a:r>
              <a:rPr lang="de-DE" dirty="0"/>
              <a:t>=&gt; </a:t>
            </a:r>
            <a:r>
              <a:rPr lang="de-DE" dirty="0" smtClean="0"/>
              <a:t>allactiongroups.xml schafft </a:t>
            </a:r>
            <a:r>
              <a:rPr lang="de-DE" dirty="0"/>
              <a:t>Verbindung zwischen der </a:t>
            </a:r>
            <a:r>
              <a:rPr lang="de-DE" dirty="0" err="1"/>
              <a:t>element.conf</a:t>
            </a:r>
            <a:r>
              <a:rPr lang="de-DE" dirty="0"/>
              <a:t> und den Funktionen des </a:t>
            </a:r>
            <a:r>
              <a:rPr lang="de-DE" dirty="0" err="1" smtClean="0"/>
              <a:t>Fixtures</a:t>
            </a:r>
            <a:endParaRPr lang="de-DE" dirty="0" smtClean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sz="1600" dirty="0"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dirty="0" smtClean="0"/>
              <a:t>Test-Editor</a:t>
            </a:r>
            <a:endParaRPr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215899" y="1811129"/>
            <a:ext cx="8688390" cy="4527665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0"/>
              </a:spcBef>
            </a:pPr>
            <a:r>
              <a:rPr lang="de-DE" sz="2400" dirty="0" smtClean="0"/>
              <a:t>Dokumentation </a:t>
            </a:r>
            <a:r>
              <a:rPr lang="de-DE" sz="2400" dirty="0"/>
              <a:t>zur Erstellung des </a:t>
            </a:r>
            <a:r>
              <a:rPr lang="de-DE" sz="2400" dirty="0" err="1"/>
              <a:t>Fixtures</a:t>
            </a:r>
            <a:r>
              <a:rPr lang="de-DE" sz="2400" dirty="0"/>
              <a:t> veraltet / nicht ausführlich</a:t>
            </a:r>
          </a:p>
          <a:p>
            <a:pPr lvl="1">
              <a:spcBef>
                <a:spcPts val="0"/>
              </a:spcBef>
            </a:pPr>
            <a:r>
              <a:rPr lang="de-DE" sz="2400" dirty="0"/>
              <a:t>Debuggen durch unpräzise Fehlermeldungen schwierig (Teils Problem von </a:t>
            </a:r>
            <a:r>
              <a:rPr lang="de-DE" sz="2400" dirty="0" err="1"/>
              <a:t>Fitnesse</a:t>
            </a:r>
            <a:r>
              <a:rPr lang="de-DE" sz="2400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2400" dirty="0"/>
              <a:t>Neues Projekt kann kein „Template“ nutzen (z.B. </a:t>
            </a:r>
            <a:r>
              <a:rPr lang="de-DE" sz="2400" dirty="0" err="1"/>
              <a:t>WebTest</a:t>
            </a:r>
            <a:r>
              <a:rPr lang="de-DE" sz="2400" dirty="0"/>
              <a:t>, </a:t>
            </a:r>
            <a:r>
              <a:rPr lang="de-DE" sz="2400" dirty="0" err="1"/>
              <a:t>AppiumTests</a:t>
            </a:r>
            <a:r>
              <a:rPr lang="de-DE" sz="2400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2400" dirty="0"/>
              <a:t>Kein </a:t>
            </a:r>
            <a:r>
              <a:rPr lang="de-DE" sz="2400" dirty="0" err="1"/>
              <a:t>Copy</a:t>
            </a:r>
            <a:r>
              <a:rPr lang="de-DE" sz="2400" dirty="0"/>
              <a:t> &amp; Paste von Testschritten aus normalem Text möglich</a:t>
            </a:r>
          </a:p>
          <a:p>
            <a:pPr lvl="1">
              <a:spcBef>
                <a:spcPts val="0"/>
              </a:spcBef>
            </a:pPr>
            <a:r>
              <a:rPr lang="de-DE" sz="2400" dirty="0"/>
              <a:t>Oftmals viel Quelltextarbeit</a:t>
            </a:r>
          </a:p>
          <a:p>
            <a:pPr lvl="2">
              <a:spcBef>
                <a:spcPts val="0"/>
              </a:spcBef>
            </a:pPr>
            <a:r>
              <a:rPr lang="de-DE" sz="2400" dirty="0"/>
              <a:t>z.B. </a:t>
            </a:r>
            <a:r>
              <a:rPr lang="de-DE" sz="2400" dirty="0" smtClean="0"/>
              <a:t>kann normaler </a:t>
            </a:r>
            <a:r>
              <a:rPr lang="de-DE" sz="2400" dirty="0"/>
              <a:t>Nutzer </a:t>
            </a:r>
            <a:r>
              <a:rPr lang="de-DE" sz="2400" dirty="0" smtClean="0"/>
              <a:t>kein </a:t>
            </a:r>
            <a:r>
              <a:rPr lang="de-DE" sz="2400" dirty="0"/>
              <a:t>Szenario mit Variablen bauen</a:t>
            </a:r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sz="1600" dirty="0"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dirty="0" smtClean="0"/>
              <a:t>Test-Editor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56439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dirty="0" smtClean="0"/>
              <a:t>Test-Editor</a:t>
            </a:r>
            <a:endParaRPr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5" y="1220334"/>
            <a:ext cx="8688390" cy="512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9738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dirty="0" smtClean="0"/>
              <a:t>Test-Editor</a:t>
            </a:r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" y="1174634"/>
            <a:ext cx="8928559" cy="508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4926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dirty="0" smtClean="0"/>
              <a:t>Test-Editor</a:t>
            </a:r>
            <a:endParaRPr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24" y="1158337"/>
            <a:ext cx="6230696" cy="121926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24" y="2529894"/>
            <a:ext cx="6230696" cy="36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92352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215899" y="1811129"/>
            <a:ext cx="8688390" cy="4527665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lang="de-DE" dirty="0" smtClean="0"/>
              <a:t>Lösung</a:t>
            </a:r>
          </a:p>
          <a:p>
            <a:pPr lvl="1">
              <a:defRPr sz="2400"/>
            </a:pPr>
            <a:r>
              <a:rPr lang="de-DE" dirty="0" smtClean="0"/>
              <a:t>Die Testfälle werden nun anhand der Felder des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Trees</a:t>
            </a:r>
            <a:r>
              <a:rPr lang="de-DE" dirty="0" smtClean="0"/>
              <a:t> manuell erstellt</a:t>
            </a:r>
          </a:p>
          <a:p>
            <a:pPr lvl="1">
              <a:defRPr sz="2400"/>
            </a:pPr>
            <a:r>
              <a:rPr lang="de-DE" dirty="0" smtClean="0"/>
              <a:t>Zudem 2 </a:t>
            </a:r>
            <a:r>
              <a:rPr lang="de-DE" dirty="0" err="1" smtClean="0"/>
              <a:t>Config</a:t>
            </a:r>
            <a:r>
              <a:rPr lang="de-DE" dirty="0" smtClean="0"/>
              <a:t> Dateien, die die Aktionen definieren und die Methoden aus dem </a:t>
            </a:r>
            <a:r>
              <a:rPr lang="de-DE" dirty="0" err="1" smtClean="0"/>
              <a:t>Fixture</a:t>
            </a:r>
            <a:r>
              <a:rPr lang="de-DE" dirty="0" smtClean="0"/>
              <a:t> </a:t>
            </a:r>
            <a:r>
              <a:rPr lang="de-DE" dirty="0" err="1" smtClean="0"/>
              <a:t>mappen</a:t>
            </a:r>
            <a:endParaRPr lang="de-DE" dirty="0" smtClean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sz="1600" dirty="0"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dirty="0" smtClean="0"/>
              <a:t>Test-Editor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20834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215899" y="1811129"/>
            <a:ext cx="8688390" cy="4527665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lang="de-DE" dirty="0" smtClean="0"/>
              <a:t>Problemstellungen</a:t>
            </a:r>
          </a:p>
          <a:p>
            <a:pPr lvl="1">
              <a:defRPr sz="2400"/>
            </a:pPr>
            <a:r>
              <a:rPr lang="de-DE" dirty="0" smtClean="0"/>
              <a:t>Geeignete Baumstrukturen ermitteln, um die Testdaten möglichst effizient weiterzuverarbeiten und abzubilden</a:t>
            </a:r>
          </a:p>
          <a:p>
            <a:pPr lvl="1">
              <a:defRPr sz="2400"/>
            </a:pPr>
            <a:r>
              <a:rPr lang="de-DE" dirty="0" smtClean="0"/>
              <a:t>Heuristiken anhand von </a:t>
            </a:r>
            <a:r>
              <a:rPr lang="de-DE" dirty="0" err="1" smtClean="0"/>
              <a:t>Dependency</a:t>
            </a:r>
            <a:r>
              <a:rPr lang="de-DE" dirty="0" smtClean="0"/>
              <a:t> Rules erstellen</a:t>
            </a:r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sz="1600" dirty="0"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dirty="0" smtClean="0"/>
              <a:t>Test</a:t>
            </a:r>
            <a:r>
              <a:rPr lang="de-DE" dirty="0" err="1" smtClean="0"/>
              <a:t>ona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71441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215899" y="1811129"/>
            <a:ext cx="8688390" cy="4527665"/>
          </a:xfrm>
          <a:prstGeom prst="rect">
            <a:avLst/>
          </a:prstGeom>
        </p:spPr>
        <p:txBody>
          <a:bodyPr/>
          <a:lstStyle/>
          <a:p>
            <a:r>
              <a:rPr lang="de-DE" sz="2800" dirty="0" smtClean="0"/>
              <a:t>Heuristiken</a:t>
            </a:r>
          </a:p>
          <a:p>
            <a:pPr lvl="1"/>
            <a:r>
              <a:rPr lang="de-DE" sz="2800" dirty="0" smtClean="0"/>
              <a:t>Erstellung </a:t>
            </a:r>
            <a:r>
              <a:rPr lang="de-DE" sz="2800" dirty="0"/>
              <a:t>von </a:t>
            </a:r>
            <a:r>
              <a:rPr lang="de-DE" sz="2800" dirty="0" err="1"/>
              <a:t>Classification</a:t>
            </a:r>
            <a:r>
              <a:rPr lang="de-DE" sz="2800" dirty="0"/>
              <a:t> </a:t>
            </a:r>
            <a:r>
              <a:rPr lang="de-DE" sz="2800" dirty="0" err="1"/>
              <a:t>Tree</a:t>
            </a:r>
            <a:r>
              <a:rPr lang="de-DE" sz="2800" dirty="0"/>
              <a:t> für HAW App brachte Erkenntnisse über bestimmte Situationen</a:t>
            </a:r>
          </a:p>
          <a:p>
            <a:pPr lvl="1"/>
            <a:r>
              <a:rPr lang="de-DE" sz="2800" dirty="0"/>
              <a:t>4 Situationen in Anwendung und Umsetzung in </a:t>
            </a:r>
            <a:r>
              <a:rPr lang="de-DE" sz="2800" dirty="0" err="1"/>
              <a:t>Classification</a:t>
            </a:r>
            <a:r>
              <a:rPr lang="de-DE" sz="2800" dirty="0"/>
              <a:t> </a:t>
            </a:r>
            <a:r>
              <a:rPr lang="de-DE" sz="2800" dirty="0" err="1"/>
              <a:t>Tree</a:t>
            </a:r>
            <a:r>
              <a:rPr lang="de-DE" sz="2800" dirty="0"/>
              <a:t> mit </a:t>
            </a:r>
            <a:r>
              <a:rPr lang="de-DE" sz="2800" dirty="0" err="1"/>
              <a:t>Testona</a:t>
            </a:r>
            <a:endParaRPr lang="de-DE" sz="2800" dirty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sz="1600" dirty="0"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err="1"/>
              <a:t>Testona</a:t>
            </a:r>
            <a:r>
              <a:rPr lang="de-DE" dirty="0"/>
              <a:t> - Heuristik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233232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3081019" y="1315645"/>
            <a:ext cx="5835176" cy="34392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unterschiedliche Ansichten als Auswahl</a:t>
            </a:r>
          </a:p>
          <a:p>
            <a:r>
              <a:rPr lang="de-DE" dirty="0"/>
              <a:t>Hier: HELIOS Login oder Gast Login</a:t>
            </a:r>
          </a:p>
          <a:p>
            <a:r>
              <a:rPr lang="de-DE" dirty="0"/>
              <a:t>Ziel: nur einen </a:t>
            </a:r>
            <a:r>
              <a:rPr lang="de-DE" dirty="0" err="1"/>
              <a:t>Teilbaum</a:t>
            </a:r>
            <a:r>
              <a:rPr lang="de-DE" dirty="0"/>
              <a:t> zur Zeit testen</a:t>
            </a:r>
          </a:p>
          <a:p>
            <a:r>
              <a:rPr lang="de-DE" dirty="0"/>
              <a:t>Resultat:</a:t>
            </a:r>
          </a:p>
          <a:p>
            <a:pPr lvl="1"/>
            <a:r>
              <a:rPr lang="de-DE" dirty="0" err="1"/>
              <a:t>Classification</a:t>
            </a:r>
            <a:r>
              <a:rPr lang="de-DE" dirty="0"/>
              <a:t> „</a:t>
            </a:r>
            <a:r>
              <a:rPr lang="de-DE" dirty="0" err="1"/>
              <a:t>Loginauswahl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2 </a:t>
            </a:r>
            <a:r>
              <a:rPr lang="de-DE" dirty="0" err="1"/>
              <a:t>Classes</a:t>
            </a:r>
            <a:endParaRPr lang="de-DE" dirty="0"/>
          </a:p>
          <a:p>
            <a:pPr lvl="2"/>
            <a:r>
              <a:rPr lang="de-DE" dirty="0"/>
              <a:t>„Helios Login Button geklickt“</a:t>
            </a:r>
          </a:p>
          <a:p>
            <a:pPr lvl="2"/>
            <a:r>
              <a:rPr lang="de-DE" dirty="0"/>
              <a:t>„Gast Login Button geklickt“</a:t>
            </a:r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dirty="0" smtClean="0"/>
              <a:t>Test</a:t>
            </a:r>
            <a:r>
              <a:rPr lang="de-DE" dirty="0" err="1" smtClean="0"/>
              <a:t>ona</a:t>
            </a:r>
            <a:r>
              <a:rPr lang="de-DE" dirty="0" smtClean="0"/>
              <a:t> - Heuristik</a:t>
            </a:r>
            <a:endParaRPr dirty="0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5" y="1315645"/>
            <a:ext cx="2717111" cy="4661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79" y="4487868"/>
            <a:ext cx="4511690" cy="14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2679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xfrm>
            <a:off x="227805" y="1667644"/>
            <a:ext cx="8688390" cy="360001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defRPr sz="2400"/>
            </a:pPr>
            <a:r>
              <a:rPr lang="de-DE" sz="3200" dirty="0" smtClean="0"/>
              <a:t>Einleitung</a:t>
            </a:r>
          </a:p>
          <a:p>
            <a:pPr lvl="1">
              <a:defRPr sz="2400"/>
            </a:pPr>
            <a:r>
              <a:rPr lang="de-DE" sz="3200" dirty="0"/>
              <a:t>A</a:t>
            </a:r>
            <a:r>
              <a:rPr lang="de-DE" sz="3200" dirty="0" smtClean="0"/>
              <a:t>rchitektur</a:t>
            </a:r>
          </a:p>
          <a:p>
            <a:pPr lvl="1">
              <a:defRPr sz="2400"/>
            </a:pPr>
            <a:r>
              <a:rPr lang="de-DE" sz="3200" dirty="0" smtClean="0"/>
              <a:t>Implementierung</a:t>
            </a:r>
          </a:p>
          <a:p>
            <a:pPr lvl="1">
              <a:defRPr sz="2400"/>
            </a:pPr>
            <a:r>
              <a:rPr lang="de-DE" sz="3200" dirty="0" err="1" smtClean="0"/>
              <a:t>Classification</a:t>
            </a:r>
            <a:r>
              <a:rPr lang="de-DE" sz="3200" dirty="0" smtClean="0"/>
              <a:t> </a:t>
            </a:r>
            <a:r>
              <a:rPr lang="de-DE" sz="3200" dirty="0" err="1" smtClean="0"/>
              <a:t>Trees</a:t>
            </a:r>
            <a:r>
              <a:rPr lang="de-DE" sz="3200" dirty="0" smtClean="0"/>
              <a:t> (</a:t>
            </a:r>
            <a:r>
              <a:rPr lang="de-DE" sz="3200" dirty="0" err="1" smtClean="0"/>
              <a:t>Testona</a:t>
            </a:r>
            <a:r>
              <a:rPr lang="de-DE" sz="3200" dirty="0" smtClean="0"/>
              <a:t>)</a:t>
            </a:r>
          </a:p>
          <a:p>
            <a:pPr lvl="1">
              <a:defRPr sz="2400"/>
            </a:pPr>
            <a:r>
              <a:rPr lang="de-DE" sz="3200" dirty="0" smtClean="0"/>
              <a:t>Live Demo</a:t>
            </a:r>
          </a:p>
          <a:p>
            <a:pPr lvl="1">
              <a:defRPr sz="2400"/>
            </a:pPr>
            <a:r>
              <a:rPr lang="de-DE" sz="3200" dirty="0" smtClean="0"/>
              <a:t>Zusammenfassung</a:t>
            </a:r>
          </a:p>
          <a:p>
            <a:pPr marL="365760" lvl="1" indent="0">
              <a:buNone/>
              <a:defRPr sz="2400"/>
            </a:pPr>
            <a:endParaRPr lang="de-DE" dirty="0" smtClean="0"/>
          </a:p>
          <a:p>
            <a:pPr marL="952500" lvl="2" indent="-188912">
              <a:spcBef>
                <a:spcPts val="600"/>
              </a:spcBef>
              <a:buClrTx/>
              <a:buFontTx/>
            </a:pPr>
            <a:endParaRPr lang="de-DE" dirty="0" smtClean="0"/>
          </a:p>
          <a:p>
            <a:pPr marL="0" lvl="2" indent="914400">
              <a:spcBef>
                <a:spcPts val="600"/>
              </a:spcBef>
              <a:buSzTx/>
              <a:buNone/>
            </a:pPr>
            <a:endParaRPr sz="1400" dirty="0"/>
          </a:p>
          <a:p>
            <a:pPr marL="0" indent="0">
              <a:buSzTx/>
              <a:buNone/>
              <a:defRPr sz="3200"/>
            </a:pPr>
            <a:endParaRPr sz="2400" dirty="0"/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227805" y="187739"/>
            <a:ext cx="8688390" cy="6482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Gliederung</a:t>
            </a:r>
            <a:endParaRPr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3081019" y="1315645"/>
            <a:ext cx="5835176" cy="34392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Eingabefeld mit Validierung</a:t>
            </a:r>
          </a:p>
          <a:p>
            <a:r>
              <a:rPr lang="de-DE" dirty="0"/>
              <a:t>Hier: Benutzername und Passwort</a:t>
            </a:r>
          </a:p>
          <a:p>
            <a:r>
              <a:rPr lang="de-DE" dirty="0"/>
              <a:t>Ziel: Darstellung im Baum von gültiger und ungültiger Eingabe</a:t>
            </a:r>
          </a:p>
          <a:p>
            <a:r>
              <a:rPr lang="de-DE" dirty="0"/>
              <a:t>Resultat:</a:t>
            </a:r>
          </a:p>
          <a:p>
            <a:pPr lvl="1"/>
            <a:r>
              <a:rPr lang="de-DE" dirty="0" err="1"/>
              <a:t>Classifications</a:t>
            </a:r>
            <a:r>
              <a:rPr lang="de-DE" dirty="0"/>
              <a:t> für Eingabefelder und Button</a:t>
            </a:r>
          </a:p>
          <a:p>
            <a:pPr lvl="1"/>
            <a:r>
              <a:rPr lang="de-DE" dirty="0"/>
              <a:t>Eingabefelder besitzen jeweils „korrekt ausgefüllt“ und „inkorrekt ausgefüllt“</a:t>
            </a:r>
          </a:p>
          <a:p>
            <a:r>
              <a:rPr lang="de-DE" dirty="0"/>
              <a:t>Alternativ: Werte innerhalb und außerhalb des Grenzbereiches</a:t>
            </a:r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err="1"/>
              <a:t>Testona</a:t>
            </a:r>
            <a:r>
              <a:rPr lang="de-DE" dirty="0"/>
              <a:t> - Heuristik</a:t>
            </a:r>
            <a:endParaRPr dirty="0"/>
          </a:p>
        </p:txBody>
      </p:sp>
      <p:pic>
        <p:nvPicPr>
          <p:cNvPr id="7" name="Inhalts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8" y="1315645"/>
            <a:ext cx="2717111" cy="4661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42" y="4754880"/>
            <a:ext cx="5751953" cy="11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9544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298412" y="4197500"/>
            <a:ext cx="7000460" cy="224394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de-DE" dirty="0"/>
              <a:t>Einen Schritt zurück gehen</a:t>
            </a:r>
          </a:p>
          <a:p>
            <a:r>
              <a:rPr lang="de-DE" dirty="0"/>
              <a:t>Hier: Login kann fehlschlagen</a:t>
            </a:r>
          </a:p>
          <a:p>
            <a:r>
              <a:rPr lang="de-DE" dirty="0"/>
              <a:t>Verschiedene Lösungen:</a:t>
            </a:r>
          </a:p>
          <a:p>
            <a:pPr lvl="1"/>
            <a:r>
              <a:rPr lang="de-DE" dirty="0"/>
              <a:t>Zweig enden lassen</a:t>
            </a:r>
          </a:p>
          <a:p>
            <a:pPr lvl="1"/>
            <a:r>
              <a:rPr lang="de-DE" dirty="0"/>
              <a:t>vorherigen </a:t>
            </a:r>
            <a:r>
              <a:rPr lang="de-DE" dirty="0" err="1"/>
              <a:t>Teilbaum</a:t>
            </a:r>
            <a:r>
              <a:rPr lang="de-DE" dirty="0"/>
              <a:t> anhängen</a:t>
            </a:r>
          </a:p>
          <a:p>
            <a:pPr lvl="1"/>
            <a:r>
              <a:rPr lang="de-DE" dirty="0"/>
              <a:t>modifizierten vorherigen </a:t>
            </a:r>
            <a:r>
              <a:rPr lang="de-DE" dirty="0" err="1"/>
              <a:t>Teilbaum</a:t>
            </a:r>
            <a:r>
              <a:rPr lang="de-DE" dirty="0"/>
              <a:t> anhängen</a:t>
            </a:r>
          </a:p>
          <a:p>
            <a:r>
              <a:rPr lang="de-DE" dirty="0"/>
              <a:t>Resultat: modifizierter </a:t>
            </a:r>
            <a:r>
              <a:rPr lang="de-DE" dirty="0" err="1"/>
              <a:t>Teilbaum</a:t>
            </a:r>
            <a:r>
              <a:rPr lang="de-DE" dirty="0"/>
              <a:t> „</a:t>
            </a:r>
            <a:r>
              <a:rPr lang="de-DE" dirty="0" err="1"/>
              <a:t>Loginmaske</a:t>
            </a:r>
            <a:r>
              <a:rPr lang="de-DE" dirty="0"/>
              <a:t>“ bei inkorrektem Login</a:t>
            </a:r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err="1"/>
              <a:t>Testona</a:t>
            </a:r>
            <a:r>
              <a:rPr lang="de-DE" dirty="0"/>
              <a:t> - Heuristik</a:t>
            </a:r>
            <a:endParaRPr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5" y="1315645"/>
            <a:ext cx="7071067" cy="28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12869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596824" y="5013874"/>
            <a:ext cx="7592136" cy="13666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Prüfung einer Eingabe und verschiedene Ansichten als Ziel</a:t>
            </a:r>
          </a:p>
          <a:p>
            <a:r>
              <a:rPr lang="de-DE" dirty="0"/>
              <a:t>Hier: Gültigkeit der </a:t>
            </a:r>
            <a:r>
              <a:rPr lang="de-DE" dirty="0" err="1"/>
              <a:t>Logindaten</a:t>
            </a:r>
            <a:endParaRPr lang="de-DE" dirty="0"/>
          </a:p>
          <a:p>
            <a:r>
              <a:rPr lang="de-DE" dirty="0" err="1"/>
              <a:t>Dependency</a:t>
            </a:r>
            <a:r>
              <a:rPr lang="de-DE" dirty="0"/>
              <a:t> Rules</a:t>
            </a:r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err="1"/>
              <a:t>Testona</a:t>
            </a:r>
            <a:r>
              <a:rPr lang="de-DE" dirty="0"/>
              <a:t> - Heuristik</a:t>
            </a:r>
            <a:endParaRPr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23" y="1181835"/>
            <a:ext cx="8319371" cy="374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77785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596824" y="1239520"/>
            <a:ext cx="7592136" cy="514096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de-DE" altLang="de-DE" sz="2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Gast Login XOR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endParaRPr lang="de-DE" altLang="de-DE" sz="2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Helios </a:t>
            </a:r>
            <a:r>
              <a:rPr lang="de-DE" altLang="de-DE" sz="2100" dirty="0">
                <a:solidFill>
                  <a:srgbClr val="333333"/>
                </a:solidFill>
                <a:latin typeface="Consolas" panose="020B0609020204030204" pitchFamily="49" charset="0"/>
              </a:rPr>
              <a:t>Login </a:t>
            </a: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AND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endParaRPr lang="de-DE" altLang="de-DE" sz="2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(</a:t>
            </a:r>
            <a:endParaRPr lang="de-DE" altLang="de-DE" sz="2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lang="de-DE" altLang="de-DE" sz="2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de-DE" altLang="de-DE" sz="2100" dirty="0" err="1">
                <a:solidFill>
                  <a:srgbClr val="333333"/>
                </a:solidFill>
                <a:latin typeface="Consolas" panose="020B0609020204030204" pitchFamily="49" charset="0"/>
              </a:rPr>
              <a:t>Loginname#inkorrekt</a:t>
            </a:r>
            <a:r>
              <a:rPr lang="de-DE" altLang="de-DE" sz="2100" dirty="0">
                <a:solidFill>
                  <a:srgbClr val="333333"/>
                </a:solidFill>
                <a:latin typeface="Consolas" panose="020B0609020204030204" pitchFamily="49" charset="0"/>
              </a:rPr>
              <a:t> ausgefüllt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de-DE" altLang="de-DE" sz="2100" dirty="0">
                <a:solidFill>
                  <a:srgbClr val="333333"/>
                </a:solidFill>
                <a:latin typeface="Consolas" panose="020B0609020204030204" pitchFamily="49" charset="0"/>
              </a:rPr>
              <a:t>OR </a:t>
            </a:r>
            <a:r>
              <a:rPr lang="de-DE" altLang="de-DE" sz="2100" dirty="0" err="1">
                <a:solidFill>
                  <a:srgbClr val="333333"/>
                </a:solidFill>
                <a:latin typeface="Consolas" panose="020B0609020204030204" pitchFamily="49" charset="0"/>
              </a:rPr>
              <a:t>Passwort#inkorrekt</a:t>
            </a:r>
            <a:r>
              <a:rPr lang="de-DE" altLang="de-DE" sz="2100" dirty="0">
                <a:solidFill>
                  <a:srgbClr val="333333"/>
                </a:solidFill>
                <a:latin typeface="Consolas" panose="020B0609020204030204" pitchFamily="49" charset="0"/>
              </a:rPr>
              <a:t> ausgefüllt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lang="de-DE" altLang="de-DE" sz="21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lang="de-DE" altLang="de-DE" sz="2100" dirty="0">
                <a:solidFill>
                  <a:srgbClr val="333333"/>
                </a:solidFill>
                <a:latin typeface="Consolas" panose="020B0609020204030204" pitchFamily="49" charset="0"/>
              </a:rPr>
              <a:t>AND Login inkorrekt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lang="de-DE" altLang="de-DE" sz="2100" dirty="0">
                <a:solidFill>
                  <a:srgbClr val="333333"/>
                </a:solidFill>
                <a:latin typeface="Consolas" panose="020B0609020204030204" pitchFamily="49" charset="0"/>
              </a:rPr>
              <a:t>AND NOT Login korrekt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)</a:t>
            </a:r>
            <a:endParaRPr lang="de-DE" altLang="de-DE" sz="2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XOR</a:t>
            </a:r>
            <a:endParaRPr lang="de-DE" altLang="de-DE" sz="2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(</a:t>
            </a:r>
            <a:endParaRPr lang="de-DE" altLang="de-DE" sz="2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lang="de-DE" altLang="de-DE" sz="2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de-DE" altLang="de-DE" sz="2100" dirty="0" err="1">
                <a:solidFill>
                  <a:srgbClr val="333333"/>
                </a:solidFill>
                <a:latin typeface="Consolas" panose="020B0609020204030204" pitchFamily="49" charset="0"/>
              </a:rPr>
              <a:t>Loginname#korrekt</a:t>
            </a:r>
            <a:r>
              <a:rPr lang="de-DE" altLang="de-DE" sz="2100" dirty="0">
                <a:solidFill>
                  <a:srgbClr val="333333"/>
                </a:solidFill>
                <a:latin typeface="Consolas" panose="020B0609020204030204" pitchFamily="49" charset="0"/>
              </a:rPr>
              <a:t> ausgefüllt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lang="de-DE" altLang="de-DE" sz="2100" dirty="0">
                <a:solidFill>
                  <a:srgbClr val="333333"/>
                </a:solidFill>
                <a:latin typeface="Consolas" panose="020B0609020204030204" pitchFamily="49" charset="0"/>
              </a:rPr>
              <a:t>AND </a:t>
            </a:r>
            <a:r>
              <a:rPr lang="de-DE" altLang="de-DE" sz="2100" dirty="0" err="1">
                <a:solidFill>
                  <a:srgbClr val="333333"/>
                </a:solidFill>
                <a:latin typeface="Consolas" panose="020B0609020204030204" pitchFamily="49" charset="0"/>
              </a:rPr>
              <a:t>Password#korrekt</a:t>
            </a:r>
            <a:r>
              <a:rPr lang="de-DE" altLang="de-DE" sz="2100" dirty="0">
                <a:solidFill>
                  <a:srgbClr val="333333"/>
                </a:solidFill>
                <a:latin typeface="Consolas" panose="020B0609020204030204" pitchFamily="49" charset="0"/>
              </a:rPr>
              <a:t> ausgefüllt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lang="de-DE" altLang="de-DE" sz="21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lang="de-DE" altLang="de-DE" sz="2100" dirty="0">
                <a:solidFill>
                  <a:srgbClr val="333333"/>
                </a:solidFill>
                <a:latin typeface="Consolas" panose="020B0609020204030204" pitchFamily="49" charset="0"/>
              </a:rPr>
              <a:t>AND Login korrekt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lang="de-DE" altLang="de-DE" sz="2100" dirty="0">
                <a:solidFill>
                  <a:srgbClr val="333333"/>
                </a:solidFill>
                <a:latin typeface="Consolas" panose="020B0609020204030204" pitchFamily="49" charset="0"/>
              </a:rPr>
              <a:t>AND NOT Login inkorrekt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   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altLang="de-DE" sz="2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de-DE" sz="21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de-DE" dirty="0"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err="1"/>
              <a:t>Testona</a:t>
            </a:r>
            <a:r>
              <a:rPr lang="de-DE" dirty="0"/>
              <a:t> - Heuristik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3934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215899" y="1811129"/>
            <a:ext cx="8688390" cy="4527665"/>
          </a:xfrm>
          <a:prstGeom prst="rect">
            <a:avLst/>
          </a:prstGeom>
        </p:spPr>
        <p:txBody>
          <a:bodyPr/>
          <a:lstStyle/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r>
              <a:rPr lang="de-DE" sz="1600" b="1" dirty="0" smtClean="0"/>
              <a:t>Webelements-</a:t>
            </a:r>
            <a:r>
              <a:rPr lang="de-DE" sz="1600" b="1" dirty="0" err="1" smtClean="0"/>
              <a:t>only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Tree</a:t>
            </a:r>
            <a:endParaRPr lang="de-DE" sz="1600" b="1" dirty="0" smtClean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lang="de-DE" sz="1600" dirty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sz="1600" dirty="0"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err="1" smtClean="0"/>
              <a:t>Testona</a:t>
            </a:r>
            <a:r>
              <a:rPr lang="de-DE" dirty="0" smtClean="0"/>
              <a:t> - Ausblick</a:t>
            </a:r>
            <a:endParaRPr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0770"/>
            <a:ext cx="9144000" cy="281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19376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215899" y="1811129"/>
            <a:ext cx="8688390" cy="4527665"/>
          </a:xfrm>
          <a:prstGeom prst="rect">
            <a:avLst/>
          </a:prstGeom>
        </p:spPr>
        <p:txBody>
          <a:bodyPr/>
          <a:lstStyle/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r>
              <a:rPr lang="de-DE" sz="2400" b="1" dirty="0" smtClean="0"/>
              <a:t>Webelements-</a:t>
            </a:r>
            <a:r>
              <a:rPr lang="de-DE" sz="2400" b="1" dirty="0" err="1" smtClean="0"/>
              <a:t>only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Tree</a:t>
            </a:r>
            <a:endParaRPr lang="de-DE" sz="2400" b="1" dirty="0" smtClean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lang="de-DE" sz="2400" dirty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r>
              <a:rPr lang="de-DE" sz="2400" dirty="0" err="1"/>
              <a:t>Example</a:t>
            </a:r>
            <a:r>
              <a:rPr lang="de-DE" sz="2400" dirty="0"/>
              <a:t> </a:t>
            </a:r>
            <a:r>
              <a:rPr lang="de-DE" sz="2400" dirty="0" err="1" smtClean="0"/>
              <a:t>Dependency</a:t>
            </a:r>
            <a:r>
              <a:rPr lang="de-DE" sz="2400" dirty="0" smtClean="0"/>
              <a:t> </a:t>
            </a:r>
            <a:r>
              <a:rPr lang="de-DE" sz="2400" dirty="0"/>
              <a:t>Rules:</a:t>
            </a:r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lang="de-DE" sz="2400" dirty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r>
              <a:rPr lang="de-DE" sz="2400" dirty="0" err="1"/>
              <a:t>If</a:t>
            </a:r>
            <a:r>
              <a:rPr lang="de-DE" sz="2400" dirty="0"/>
              <a:t> Benutzername = True </a:t>
            </a:r>
            <a:r>
              <a:rPr lang="de-DE" sz="2400" dirty="0" err="1"/>
              <a:t>and</a:t>
            </a:r>
            <a:r>
              <a:rPr lang="de-DE" sz="2400" dirty="0"/>
              <a:t> Passwort = True </a:t>
            </a:r>
            <a:r>
              <a:rPr lang="de-DE" sz="2400" dirty="0" err="1"/>
              <a:t>Then</a:t>
            </a:r>
            <a:r>
              <a:rPr lang="de-DE" sz="2400" dirty="0"/>
              <a:t> </a:t>
            </a:r>
            <a:endParaRPr lang="de-DE" sz="2400" dirty="0" smtClean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r>
              <a:rPr lang="de-DE" sz="2400" dirty="0" err="1" smtClean="0"/>
              <a:t>Continue</a:t>
            </a:r>
            <a:r>
              <a:rPr lang="de-DE" sz="2400" dirty="0" smtClean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 smtClean="0"/>
              <a:t>Overview</a:t>
            </a:r>
            <a:endParaRPr lang="de-DE" sz="2400" dirty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r>
              <a:rPr lang="de-DE" sz="2400" dirty="0"/>
              <a:t>Else </a:t>
            </a:r>
            <a:r>
              <a:rPr lang="de-DE" sz="2400" dirty="0" err="1" smtClean="0"/>
              <a:t>Retry</a:t>
            </a:r>
            <a:endParaRPr lang="de-DE" sz="2400" dirty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sz="1600" dirty="0"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err="1" smtClean="0"/>
              <a:t>Testona</a:t>
            </a:r>
            <a:r>
              <a:rPr lang="de-DE" dirty="0" smtClean="0"/>
              <a:t> - Ausblick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666897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215899" y="1811129"/>
            <a:ext cx="8688390" cy="4527665"/>
          </a:xfrm>
          <a:prstGeom prst="rect">
            <a:avLst/>
          </a:prstGeom>
        </p:spPr>
        <p:txBody>
          <a:bodyPr/>
          <a:lstStyle/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sz="1600" dirty="0"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err="1"/>
              <a:t>Testona</a:t>
            </a:r>
            <a:r>
              <a:rPr lang="de-DE" dirty="0"/>
              <a:t> - Ausblick</a:t>
            </a:r>
            <a:endParaRPr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" y="1811128"/>
            <a:ext cx="8985956" cy="373966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50626" y="1390283"/>
            <a:ext cx="49357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Mixed </a:t>
            </a:r>
            <a:r>
              <a:rPr kumimoji="0" lang="de-DE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Tree</a:t>
            </a: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de-DE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Structure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71940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215899" y="1811129"/>
            <a:ext cx="8688390" cy="4527665"/>
          </a:xfrm>
          <a:prstGeom prst="rect">
            <a:avLst/>
          </a:prstGeom>
        </p:spPr>
        <p:txBody>
          <a:bodyPr/>
          <a:lstStyle/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r>
              <a:rPr lang="de-DE" sz="2400" b="1" dirty="0" smtClean="0"/>
              <a:t>Elements </a:t>
            </a:r>
            <a:r>
              <a:rPr lang="de-DE" sz="2400" b="1" dirty="0" err="1" smtClean="0"/>
              <a:t>and</a:t>
            </a:r>
            <a:r>
              <a:rPr lang="de-DE" sz="2400" b="1" dirty="0" smtClean="0"/>
              <a:t> Data </a:t>
            </a:r>
            <a:r>
              <a:rPr lang="de-DE" sz="2400" b="1" dirty="0" err="1" smtClean="0"/>
              <a:t>mixed</a:t>
            </a:r>
            <a:r>
              <a:rPr lang="de-DE" sz="2400" b="1" dirty="0" smtClean="0"/>
              <a:t> – </a:t>
            </a:r>
            <a:r>
              <a:rPr lang="de-DE" sz="2400" b="1" dirty="0" err="1" smtClean="0"/>
              <a:t>Tree</a:t>
            </a:r>
            <a:endParaRPr lang="de-DE" sz="2400" b="1" dirty="0" smtClean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lang="de-DE" sz="2400" dirty="0" smtClean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r>
              <a:rPr lang="de-DE" sz="2400" dirty="0" err="1" smtClean="0"/>
              <a:t>Example</a:t>
            </a:r>
            <a:r>
              <a:rPr lang="de-DE" sz="2400" dirty="0" smtClean="0"/>
              <a:t> </a:t>
            </a:r>
            <a:r>
              <a:rPr lang="de-DE" sz="2400" dirty="0" err="1" smtClean="0"/>
              <a:t>Dependency</a:t>
            </a:r>
            <a:r>
              <a:rPr lang="de-DE" sz="2400" dirty="0" smtClean="0"/>
              <a:t> Rules:</a:t>
            </a:r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lang="de-DE" sz="2400" dirty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r>
              <a:rPr lang="de-DE" sz="2400" dirty="0" err="1" smtClean="0"/>
              <a:t>If</a:t>
            </a:r>
            <a:r>
              <a:rPr lang="de-DE" sz="2400" dirty="0" smtClean="0"/>
              <a:t> Benutzername = abp777 </a:t>
            </a:r>
            <a:r>
              <a:rPr lang="de-DE" sz="2400" dirty="0" err="1" smtClean="0"/>
              <a:t>and</a:t>
            </a:r>
            <a:r>
              <a:rPr lang="de-DE" sz="2400" dirty="0" smtClean="0"/>
              <a:t> Passwort = </a:t>
            </a:r>
            <a:r>
              <a:rPr lang="de-DE" sz="2400" dirty="0" err="1" smtClean="0"/>
              <a:t>testPasswort</a:t>
            </a:r>
            <a:r>
              <a:rPr lang="de-DE" sz="2400" dirty="0" smtClean="0"/>
              <a:t> </a:t>
            </a:r>
            <a:r>
              <a:rPr lang="de-DE" sz="2400" dirty="0" err="1" smtClean="0"/>
              <a:t>Then</a:t>
            </a:r>
            <a:r>
              <a:rPr lang="de-DE" sz="2400" dirty="0" smtClean="0"/>
              <a:t> </a:t>
            </a:r>
            <a:r>
              <a:rPr lang="de-DE" sz="2400" dirty="0" err="1" smtClean="0"/>
              <a:t>LoginButton</a:t>
            </a:r>
            <a:r>
              <a:rPr lang="de-DE" sz="2400" dirty="0" smtClean="0"/>
              <a:t> = erfolgreich</a:t>
            </a:r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r>
              <a:rPr lang="de-DE" sz="2400" dirty="0" err="1" smtClean="0"/>
              <a:t>Continue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Menu </a:t>
            </a:r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r>
              <a:rPr lang="de-DE" sz="2400" dirty="0" smtClean="0"/>
              <a:t>Else </a:t>
            </a:r>
            <a:r>
              <a:rPr lang="de-DE" sz="2400" dirty="0" err="1" smtClean="0"/>
              <a:t>LoginButton</a:t>
            </a:r>
            <a:r>
              <a:rPr lang="de-DE" sz="2400" dirty="0" smtClean="0"/>
              <a:t> = nicht erfolgreich</a:t>
            </a:r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r>
              <a:rPr lang="de-DE" sz="2400" dirty="0" err="1" smtClean="0"/>
              <a:t>Retry</a:t>
            </a:r>
            <a:endParaRPr lang="de-DE" sz="2400" dirty="0" smtClean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lang="de-DE" sz="1600" dirty="0" smtClean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lang="de-DE" sz="1600" dirty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lang="de-DE" sz="1600" dirty="0" smtClean="0"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err="1"/>
              <a:t>Testona</a:t>
            </a:r>
            <a:r>
              <a:rPr lang="de-DE" dirty="0"/>
              <a:t> - Ausblick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40086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215899" y="1811129"/>
            <a:ext cx="8688390" cy="4527665"/>
          </a:xfrm>
          <a:prstGeom prst="rect">
            <a:avLst/>
          </a:prstGeom>
        </p:spPr>
        <p:txBody>
          <a:bodyPr/>
          <a:lstStyle/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sz="1600" dirty="0"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err="1"/>
              <a:t>Testona</a:t>
            </a:r>
            <a:r>
              <a:rPr lang="de-DE" dirty="0"/>
              <a:t> - Ausblick</a:t>
            </a:r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01419"/>
            <a:ext cx="9144000" cy="378923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96824" y="1300766"/>
            <a:ext cx="473503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Multiple </a:t>
            </a:r>
            <a:r>
              <a:rPr kumimoji="0" lang="de-DE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Tree</a:t>
            </a:r>
            <a:r>
              <a:rPr kumimoji="0" lang="de-DE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de-DE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Structure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69245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215899" y="1811129"/>
            <a:ext cx="8688390" cy="452766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r>
              <a:rPr lang="de-DE" sz="2400" b="1" dirty="0" smtClean="0"/>
              <a:t>Multiple </a:t>
            </a:r>
            <a:r>
              <a:rPr lang="de-DE" sz="2400" b="1" dirty="0" err="1" smtClean="0"/>
              <a:t>Tree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Structure</a:t>
            </a:r>
            <a:endParaRPr lang="de-DE" sz="2400" b="1" dirty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lang="de-DE" sz="2400" dirty="0" smtClean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r>
              <a:rPr lang="de-DE" sz="2400" dirty="0" err="1"/>
              <a:t>Example</a:t>
            </a:r>
            <a:r>
              <a:rPr lang="de-DE" sz="2400" dirty="0"/>
              <a:t> </a:t>
            </a:r>
            <a:r>
              <a:rPr lang="de-DE" sz="2400" dirty="0" err="1" smtClean="0"/>
              <a:t>Dependency</a:t>
            </a:r>
            <a:r>
              <a:rPr lang="de-DE" sz="2400" dirty="0" smtClean="0"/>
              <a:t> </a:t>
            </a:r>
            <a:r>
              <a:rPr lang="de-DE" sz="2400" dirty="0"/>
              <a:t>Rules:</a:t>
            </a:r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lang="de-DE" sz="2400" dirty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smtClean="0"/>
              <a:t>Tree1(Benutzername) </a:t>
            </a:r>
            <a:r>
              <a:rPr lang="de-DE" sz="2400" dirty="0"/>
              <a:t>= </a:t>
            </a:r>
            <a:r>
              <a:rPr lang="de-DE" sz="2400" dirty="0" smtClean="0"/>
              <a:t>Tree2(Element </a:t>
            </a:r>
            <a:r>
              <a:rPr lang="de-DE" sz="2400" dirty="0" err="1" smtClean="0"/>
              <a:t>of</a:t>
            </a:r>
            <a:r>
              <a:rPr lang="de-DE" sz="2400" dirty="0" smtClean="0"/>
              <a:t> [Benutzernamen]) </a:t>
            </a:r>
            <a:r>
              <a:rPr lang="de-DE" sz="2400" dirty="0" err="1" smtClean="0"/>
              <a:t>and</a:t>
            </a:r>
            <a:r>
              <a:rPr lang="de-DE" sz="2400" dirty="0" smtClean="0"/>
              <a:t> Tree1(Passwort) =</a:t>
            </a:r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r>
              <a:rPr lang="de-DE" sz="2400" dirty="0" smtClean="0"/>
              <a:t>Tree2(Element </a:t>
            </a:r>
            <a:r>
              <a:rPr lang="de-DE" sz="2400" dirty="0" err="1" smtClean="0"/>
              <a:t>of</a:t>
            </a:r>
            <a:r>
              <a:rPr lang="de-DE" sz="2400" dirty="0" smtClean="0"/>
              <a:t> [Passwörter]) </a:t>
            </a:r>
            <a:r>
              <a:rPr lang="de-DE" sz="2400" dirty="0" err="1"/>
              <a:t>Then</a:t>
            </a:r>
            <a:r>
              <a:rPr lang="de-DE" sz="2400" dirty="0"/>
              <a:t> </a:t>
            </a:r>
            <a:r>
              <a:rPr lang="de-DE" sz="2400" dirty="0" err="1"/>
              <a:t>LoginButton</a:t>
            </a:r>
            <a:r>
              <a:rPr lang="de-DE" sz="2400" dirty="0"/>
              <a:t> = erfolgreich</a:t>
            </a:r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r>
              <a:rPr lang="de-DE" sz="2400" dirty="0" err="1"/>
              <a:t>Continue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smtClean="0"/>
              <a:t>Menu</a:t>
            </a:r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r>
              <a:rPr lang="de-DE" sz="2400" dirty="0" smtClean="0"/>
              <a:t>Else </a:t>
            </a:r>
            <a:r>
              <a:rPr lang="de-DE" sz="2400" dirty="0" err="1" smtClean="0"/>
              <a:t>LoginButton</a:t>
            </a:r>
            <a:r>
              <a:rPr lang="de-DE" sz="2400" dirty="0" smtClean="0"/>
              <a:t> = nicht erfolgreich</a:t>
            </a:r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r>
              <a:rPr lang="de-DE" sz="2400" dirty="0" err="1" smtClean="0"/>
              <a:t>Retry</a:t>
            </a:r>
            <a:endParaRPr lang="de-DE" sz="2400" dirty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lang="de-DE" sz="1600" dirty="0"/>
          </a:p>
          <a:p>
            <a:pPr marL="365760" lvl="1" indent="0">
              <a:spcBef>
                <a:spcPts val="600"/>
              </a:spcBef>
              <a:buClr>
                <a:srgbClr val="94B6D2"/>
              </a:buClr>
              <a:buNone/>
              <a:defRPr sz="2000"/>
            </a:pPr>
            <a:endParaRPr sz="1600" dirty="0"/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err="1"/>
              <a:t>Testona</a:t>
            </a:r>
            <a:r>
              <a:rPr lang="de-DE" dirty="0"/>
              <a:t> - Ausblick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55358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xfrm>
            <a:off x="227805" y="1667643"/>
            <a:ext cx="8688390" cy="471815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400"/>
            </a:pPr>
            <a:r>
              <a:rPr lang="de-DE" dirty="0" smtClean="0"/>
              <a:t>Ziel</a:t>
            </a:r>
          </a:p>
          <a:p>
            <a:pPr lvl="1">
              <a:defRPr sz="2400"/>
            </a:pPr>
            <a:r>
              <a:rPr lang="de-DE" dirty="0" smtClean="0"/>
              <a:t>Kreislauf schließen</a:t>
            </a:r>
          </a:p>
          <a:p>
            <a:pPr lvl="1">
              <a:defRPr sz="2400"/>
            </a:pPr>
            <a:r>
              <a:rPr lang="de-DE" dirty="0" smtClean="0"/>
              <a:t>Möglichst automatisiert</a:t>
            </a:r>
          </a:p>
          <a:p>
            <a:pPr>
              <a:defRPr sz="2400"/>
            </a:pPr>
            <a:r>
              <a:rPr lang="de-DE" dirty="0" smtClean="0"/>
              <a:t>Grundlage</a:t>
            </a:r>
          </a:p>
          <a:p>
            <a:pPr lvl="1">
              <a:defRPr sz="2400"/>
            </a:pPr>
            <a:r>
              <a:rPr lang="de-DE" dirty="0" err="1" smtClean="0"/>
              <a:t>Appium</a:t>
            </a:r>
            <a:endParaRPr lang="de-DE" dirty="0" smtClean="0"/>
          </a:p>
          <a:p>
            <a:pPr lvl="1">
              <a:defRPr sz="2400"/>
            </a:pPr>
            <a:r>
              <a:rPr lang="de-DE" dirty="0" err="1" smtClean="0"/>
              <a:t>Inspector</a:t>
            </a:r>
            <a:endParaRPr lang="de-DE" dirty="0" smtClean="0"/>
          </a:p>
          <a:p>
            <a:pPr lvl="1">
              <a:defRPr sz="2400"/>
            </a:pPr>
            <a:r>
              <a:rPr lang="de-DE" dirty="0" err="1" smtClean="0"/>
              <a:t>Testona</a:t>
            </a:r>
            <a:endParaRPr lang="de-DE" dirty="0" smtClean="0"/>
          </a:p>
          <a:p>
            <a:pPr lvl="1">
              <a:defRPr sz="2400"/>
            </a:pPr>
            <a:r>
              <a:rPr lang="de-DE" dirty="0" smtClean="0"/>
              <a:t>Test Editor</a:t>
            </a:r>
          </a:p>
          <a:p>
            <a:pPr lvl="1">
              <a:defRPr sz="2400"/>
            </a:pPr>
            <a:endParaRPr lang="de-DE" dirty="0" smtClean="0"/>
          </a:p>
          <a:p>
            <a:pPr>
              <a:defRPr sz="2400"/>
            </a:pPr>
            <a:endParaRPr lang="de-DE" dirty="0" smtClean="0"/>
          </a:p>
          <a:p>
            <a:pPr marL="952500" lvl="2" indent="-188912">
              <a:spcBef>
                <a:spcPts val="600"/>
              </a:spcBef>
              <a:buClrTx/>
              <a:buFontTx/>
            </a:pPr>
            <a:endParaRPr lang="de-DE" dirty="0" smtClean="0"/>
          </a:p>
          <a:p>
            <a:pPr marL="0" lvl="2" indent="914400">
              <a:spcBef>
                <a:spcPts val="600"/>
              </a:spcBef>
              <a:buSzTx/>
              <a:buNone/>
            </a:pPr>
            <a:endParaRPr sz="1400" dirty="0"/>
          </a:p>
          <a:p>
            <a:pPr marL="0" indent="0">
              <a:buSzTx/>
              <a:buNone/>
              <a:defRPr sz="3200"/>
            </a:pPr>
            <a:endParaRPr sz="2400" dirty="0"/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227805" y="187739"/>
            <a:ext cx="8688390" cy="6482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Einleitung</a:t>
            </a:r>
            <a:endParaRPr dirty="0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942" y="3067985"/>
            <a:ext cx="5688253" cy="3317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564764895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sz="2400" dirty="0" smtClean="0"/>
          </a:p>
          <a:p>
            <a:r>
              <a:rPr lang="de-DE" sz="2400" dirty="0" err="1" smtClean="0"/>
              <a:t>Inspector</a:t>
            </a:r>
            <a:r>
              <a:rPr lang="de-DE" sz="2400" dirty="0" smtClean="0"/>
              <a:t> </a:t>
            </a:r>
          </a:p>
          <a:p>
            <a:pPr lvl="1"/>
            <a:r>
              <a:rPr lang="de-DE" sz="2400" dirty="0"/>
              <a:t>Testsätze bilden</a:t>
            </a:r>
          </a:p>
          <a:p>
            <a:pPr lvl="1"/>
            <a:r>
              <a:rPr lang="de-DE" sz="2400" dirty="0" smtClean="0"/>
              <a:t>Generierung einer CTE Datei</a:t>
            </a:r>
          </a:p>
          <a:p>
            <a:pPr lvl="1"/>
            <a:endParaRPr lang="de-DE" sz="2400" dirty="0" smtClean="0"/>
          </a:p>
          <a:p>
            <a:r>
              <a:rPr lang="de-DE" sz="2400" dirty="0" err="1" smtClean="0"/>
              <a:t>Testona</a:t>
            </a:r>
            <a:endParaRPr lang="de-DE" sz="2400" dirty="0"/>
          </a:p>
          <a:p>
            <a:pPr lvl="1"/>
            <a:r>
              <a:rPr lang="de-DE" sz="2400" dirty="0" smtClean="0"/>
              <a:t>Import, Bäume wie in den vorherigen Folien gesehen</a:t>
            </a:r>
          </a:p>
          <a:p>
            <a:pPr lvl="1"/>
            <a:endParaRPr lang="de-DE" sz="2400" dirty="0" smtClean="0"/>
          </a:p>
          <a:p>
            <a:r>
              <a:rPr lang="de-DE" sz="2400" dirty="0" smtClean="0"/>
              <a:t>Test Editor</a:t>
            </a:r>
          </a:p>
          <a:p>
            <a:pPr lvl="1"/>
            <a:r>
              <a:rPr lang="de-DE" sz="2400" dirty="0" smtClean="0"/>
              <a:t>Aktionen </a:t>
            </a:r>
          </a:p>
          <a:p>
            <a:pPr lvl="1"/>
            <a:r>
              <a:rPr lang="de-DE" sz="2400" dirty="0" smtClean="0"/>
              <a:t>Beispielszenario</a:t>
            </a:r>
          </a:p>
          <a:p>
            <a:pPr lvl="1"/>
            <a:endParaRPr lang="de-DE" dirty="0" smtClean="0"/>
          </a:p>
          <a:p>
            <a:pPr marL="365760" lvl="1" indent="0">
              <a:buNone/>
            </a:pPr>
            <a:r>
              <a:rPr lang="de-DE" dirty="0" smtClean="0"/>
              <a:t>								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Demo Ablaufplan</a:t>
            </a:r>
            <a:endParaRPr dirty="0"/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 dirty="0"/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xfrm>
            <a:off x="227805" y="1667644"/>
            <a:ext cx="8688390" cy="36000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400"/>
            </a:pPr>
            <a:r>
              <a:rPr lang="de-DE" dirty="0" err="1" smtClean="0"/>
              <a:t>Appium</a:t>
            </a:r>
            <a:r>
              <a:rPr lang="de-DE" dirty="0"/>
              <a:t> </a:t>
            </a:r>
            <a:r>
              <a:rPr lang="de-DE" dirty="0" smtClean="0"/>
              <a:t>- Anbindung an Android</a:t>
            </a:r>
          </a:p>
          <a:p>
            <a:pPr>
              <a:defRPr sz="2400"/>
            </a:pPr>
            <a:r>
              <a:rPr lang="de-DE" dirty="0" err="1" smtClean="0"/>
              <a:t>Inspector</a:t>
            </a:r>
            <a:r>
              <a:rPr lang="de-DE" dirty="0" smtClean="0"/>
              <a:t> - Analyse von App</a:t>
            </a:r>
          </a:p>
          <a:p>
            <a:pPr>
              <a:defRPr sz="2400"/>
            </a:pPr>
            <a:r>
              <a:rPr lang="de-DE" dirty="0" err="1" smtClean="0"/>
              <a:t>Testona</a:t>
            </a:r>
            <a:r>
              <a:rPr lang="de-DE" dirty="0" smtClean="0"/>
              <a:t> - Tool zur Erstellung von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Trees</a:t>
            </a:r>
            <a:endParaRPr lang="de-DE" dirty="0" smtClean="0"/>
          </a:p>
          <a:p>
            <a:pPr lvl="1">
              <a:defRPr sz="2400"/>
            </a:pPr>
            <a:r>
              <a:rPr lang="de-DE" dirty="0" smtClean="0"/>
              <a:t>Dient der Erstellung von Testfällen</a:t>
            </a:r>
          </a:p>
          <a:p>
            <a:pPr lvl="1">
              <a:defRPr sz="2400"/>
            </a:pPr>
            <a:r>
              <a:rPr lang="de-DE" dirty="0" smtClean="0"/>
              <a:t>Stellt eine Abdeckung aller Permutationen sicher</a:t>
            </a:r>
          </a:p>
          <a:p>
            <a:pPr>
              <a:defRPr sz="2400"/>
            </a:pPr>
            <a:r>
              <a:rPr lang="de-DE" dirty="0" smtClean="0"/>
              <a:t>Test Editor – Erstellung und Ausführung der Testfälle</a:t>
            </a:r>
          </a:p>
          <a:p>
            <a:pPr>
              <a:defRPr sz="2400"/>
            </a:pPr>
            <a:endParaRPr lang="de-DE" dirty="0" smtClean="0"/>
          </a:p>
          <a:p>
            <a:pPr marL="952500" lvl="2" indent="-188912">
              <a:spcBef>
                <a:spcPts val="600"/>
              </a:spcBef>
              <a:buClrTx/>
              <a:buFontTx/>
            </a:pPr>
            <a:endParaRPr lang="de-DE" dirty="0" smtClean="0"/>
          </a:p>
          <a:p>
            <a:pPr marL="0" lvl="2" indent="914400">
              <a:spcBef>
                <a:spcPts val="600"/>
              </a:spcBef>
              <a:buSzTx/>
              <a:buNone/>
            </a:pPr>
            <a:endParaRPr sz="1400" dirty="0"/>
          </a:p>
          <a:p>
            <a:pPr marL="0" indent="0">
              <a:buSzTx/>
              <a:buNone/>
              <a:defRPr sz="3200"/>
            </a:pPr>
            <a:endParaRPr sz="2400" dirty="0"/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227805" y="187739"/>
            <a:ext cx="8688390" cy="6482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Einleitung – Tools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941454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227805" y="121478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Softwarearchitektur</a:t>
            </a:r>
            <a:endParaRPr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5" y="1658259"/>
            <a:ext cx="8802539" cy="431608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12" y="2155681"/>
            <a:ext cx="1841270" cy="7619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681" y="2155681"/>
            <a:ext cx="1935814" cy="80711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12" y="5215798"/>
            <a:ext cx="1949986" cy="58940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767" y="5024477"/>
            <a:ext cx="630815" cy="92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8556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xfrm>
            <a:off x="227805" y="1667644"/>
            <a:ext cx="8688390" cy="3600012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lang="de-DE" dirty="0" smtClean="0"/>
              <a:t>Zielsetzung</a:t>
            </a:r>
            <a:endParaRPr lang="de-DE" dirty="0"/>
          </a:p>
          <a:p>
            <a:pPr lvl="1">
              <a:defRPr sz="2400"/>
            </a:pPr>
            <a:r>
              <a:rPr lang="de-DE" dirty="0" smtClean="0"/>
              <a:t>Automatisierter Export der Elemente als CTE Datei (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Editor, abgewandelte XML Datei)</a:t>
            </a:r>
          </a:p>
          <a:p>
            <a:pPr>
              <a:defRPr sz="2400"/>
            </a:pPr>
            <a:r>
              <a:rPr lang="de-DE" dirty="0"/>
              <a:t>Lösung</a:t>
            </a:r>
          </a:p>
          <a:p>
            <a:pPr lvl="1">
              <a:defRPr sz="2400"/>
            </a:pPr>
            <a:r>
              <a:rPr lang="de-DE" dirty="0"/>
              <a:t>Neue Klassen zum </a:t>
            </a:r>
            <a:r>
              <a:rPr lang="de-DE" dirty="0" err="1"/>
              <a:t>Inspector</a:t>
            </a:r>
            <a:r>
              <a:rPr lang="de-DE" dirty="0"/>
              <a:t> </a:t>
            </a:r>
            <a:r>
              <a:rPr lang="de-DE" dirty="0" smtClean="0"/>
              <a:t>hinzugefügt</a:t>
            </a:r>
          </a:p>
          <a:p>
            <a:pPr lvl="1">
              <a:defRPr sz="2400"/>
            </a:pPr>
            <a:r>
              <a:rPr lang="de-DE" dirty="0" smtClean="0"/>
              <a:t>Filterung auf Elemente mit </a:t>
            </a:r>
            <a:r>
              <a:rPr lang="de-DE" dirty="0" err="1" smtClean="0"/>
              <a:t>Resource</a:t>
            </a:r>
            <a:r>
              <a:rPr lang="de-DE" dirty="0" smtClean="0"/>
              <a:t> ID</a:t>
            </a:r>
            <a:endParaRPr lang="de-DE" dirty="0"/>
          </a:p>
          <a:p>
            <a:pPr lvl="1">
              <a:defRPr sz="2400"/>
            </a:pPr>
            <a:r>
              <a:rPr lang="de-DE" dirty="0"/>
              <a:t>Automatisierte </a:t>
            </a:r>
            <a:r>
              <a:rPr lang="de-DE" dirty="0" err="1"/>
              <a:t>Tree</a:t>
            </a:r>
            <a:r>
              <a:rPr lang="de-DE" dirty="0"/>
              <a:t> Erstellung über hinzugefügte Buttons im </a:t>
            </a:r>
            <a:r>
              <a:rPr lang="de-DE" dirty="0" err="1"/>
              <a:t>Inspector</a:t>
            </a:r>
            <a:r>
              <a:rPr lang="de-DE" dirty="0"/>
              <a:t> in Form einer CTE Datei</a:t>
            </a:r>
          </a:p>
          <a:p>
            <a:pPr marL="365760" lvl="1" indent="0">
              <a:buNone/>
              <a:defRPr sz="2400"/>
            </a:pPr>
            <a:endParaRPr lang="de-DE" dirty="0" smtClean="0"/>
          </a:p>
          <a:p>
            <a:pPr marL="952500" lvl="2" indent="-188912">
              <a:spcBef>
                <a:spcPts val="600"/>
              </a:spcBef>
              <a:buClrTx/>
              <a:buFontTx/>
            </a:pPr>
            <a:endParaRPr lang="de-DE" dirty="0" smtClean="0"/>
          </a:p>
          <a:p>
            <a:pPr marL="0" lvl="2" indent="914400">
              <a:spcBef>
                <a:spcPts val="600"/>
              </a:spcBef>
              <a:buSzTx/>
              <a:buNone/>
            </a:pPr>
            <a:endParaRPr sz="1400" dirty="0"/>
          </a:p>
          <a:p>
            <a:pPr marL="0" indent="0">
              <a:buSzTx/>
              <a:buNone/>
              <a:defRPr sz="3200"/>
            </a:pPr>
            <a:endParaRPr sz="2400" dirty="0"/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227805" y="187739"/>
            <a:ext cx="8688390" cy="6482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err="1" smtClean="0"/>
              <a:t>Inspector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77074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227805" y="187739"/>
            <a:ext cx="8688390" cy="6482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err="1" smtClean="0"/>
              <a:t>Inspector</a:t>
            </a:r>
            <a:endParaRPr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1290651"/>
            <a:ext cx="8290560" cy="49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9455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xfrm>
            <a:off x="227805" y="1667644"/>
            <a:ext cx="8688390" cy="3600012"/>
          </a:xfrm>
          <a:prstGeom prst="rect">
            <a:avLst/>
          </a:prstGeom>
        </p:spPr>
        <p:txBody>
          <a:bodyPr/>
          <a:lstStyle/>
          <a:p>
            <a:pPr marL="763588" lvl="2" indent="0">
              <a:spcBef>
                <a:spcPts val="600"/>
              </a:spcBef>
              <a:buClrTx/>
              <a:buNone/>
            </a:pPr>
            <a:endParaRPr lang="de-DE" dirty="0" smtClean="0"/>
          </a:p>
          <a:p>
            <a:pPr marL="952500" lvl="2" indent="-188912">
              <a:spcBef>
                <a:spcPts val="600"/>
              </a:spcBef>
              <a:buClrTx/>
              <a:buFontTx/>
            </a:pPr>
            <a:endParaRPr lang="de-DE" dirty="0" smtClean="0"/>
          </a:p>
          <a:p>
            <a:pPr marL="0" lvl="2" indent="914400">
              <a:spcBef>
                <a:spcPts val="600"/>
              </a:spcBef>
              <a:buSzTx/>
              <a:buNone/>
            </a:pPr>
            <a:endParaRPr sz="1400" dirty="0"/>
          </a:p>
          <a:p>
            <a:pPr marL="0" indent="0">
              <a:buSzTx/>
              <a:buNone/>
              <a:defRPr sz="3200"/>
            </a:pPr>
            <a:endParaRPr sz="2400" dirty="0"/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227805" y="187739"/>
            <a:ext cx="8688390" cy="6482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err="1" smtClean="0"/>
              <a:t>Inspector</a:t>
            </a:r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58" y="1236823"/>
            <a:ext cx="2895042" cy="493966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275544"/>
            <a:ext cx="4184476" cy="49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9754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xfrm>
            <a:off x="0" y="822316"/>
            <a:ext cx="596824" cy="2448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xfrm>
            <a:off x="457200" y="1520658"/>
            <a:ext cx="8229600" cy="32716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4835" indent="-284835" defTabSz="813816">
              <a:spcBef>
                <a:spcPts val="600"/>
              </a:spcBef>
              <a:defRPr sz="2136"/>
            </a:pPr>
            <a:r>
              <a:rPr lang="de-DE" dirty="0" smtClean="0"/>
              <a:t>Schwierigkeiten</a:t>
            </a:r>
          </a:p>
          <a:p>
            <a:pPr marL="639165" lvl="1" indent="-284835" defTabSz="813816">
              <a:spcBef>
                <a:spcPts val="600"/>
              </a:spcBef>
              <a:defRPr sz="2136"/>
            </a:pPr>
            <a:r>
              <a:rPr lang="de-DE" dirty="0" smtClean="0"/>
              <a:t>Dokumentation nicht ausreichend</a:t>
            </a:r>
          </a:p>
          <a:p>
            <a:pPr marL="639165" lvl="1" indent="-284835" defTabSz="813816">
              <a:spcBef>
                <a:spcPts val="600"/>
              </a:spcBef>
              <a:defRPr sz="2136"/>
            </a:pPr>
            <a:r>
              <a:rPr lang="de-DE" dirty="0" smtClean="0"/>
              <a:t>Einarbeitung in die unübersichtliche Konfiguration</a:t>
            </a:r>
          </a:p>
          <a:p>
            <a:pPr marL="639165" lvl="1" indent="-284835" defTabSz="813816">
              <a:spcBef>
                <a:spcPts val="600"/>
              </a:spcBef>
              <a:defRPr sz="2136"/>
            </a:pPr>
            <a:r>
              <a:rPr lang="de-DE" dirty="0" smtClean="0"/>
              <a:t>Im Testeditor ältere </a:t>
            </a:r>
            <a:r>
              <a:rPr lang="de-DE" dirty="0" err="1" smtClean="0"/>
              <a:t>Selenium</a:t>
            </a:r>
            <a:r>
              <a:rPr lang="de-DE" dirty="0" smtClean="0"/>
              <a:t> Versionen vorhanden</a:t>
            </a:r>
          </a:p>
          <a:p>
            <a:pPr marL="284835" indent="-284835" defTabSz="813816">
              <a:spcBef>
                <a:spcPts val="600"/>
              </a:spcBef>
              <a:defRPr sz="2136"/>
            </a:pPr>
            <a:r>
              <a:rPr lang="de-DE" dirty="0" smtClean="0"/>
              <a:t>Lösung</a:t>
            </a:r>
          </a:p>
          <a:p>
            <a:pPr marL="639165" lvl="1" indent="-284835" defTabSz="813816">
              <a:spcBef>
                <a:spcPts val="600"/>
              </a:spcBef>
              <a:defRPr sz="2136"/>
            </a:pPr>
            <a:r>
              <a:rPr lang="de-DE" dirty="0" smtClean="0"/>
              <a:t>Optimierung des vorhandenen Codes        Reduktion auf eine Klasse</a:t>
            </a:r>
          </a:p>
          <a:p>
            <a:pPr marL="639165" lvl="1" indent="-284835" defTabSz="813816">
              <a:spcBef>
                <a:spcPts val="600"/>
              </a:spcBef>
              <a:defRPr sz="2136"/>
            </a:pPr>
            <a:r>
              <a:rPr lang="de-DE" dirty="0" smtClean="0"/>
              <a:t>Vorhandene </a:t>
            </a:r>
            <a:r>
              <a:rPr lang="de-DE" dirty="0" err="1" smtClean="0"/>
              <a:t>Fixtures</a:t>
            </a:r>
            <a:r>
              <a:rPr lang="de-DE" dirty="0" smtClean="0"/>
              <a:t> </a:t>
            </a:r>
            <a:r>
              <a:rPr lang="de-DE" dirty="0" err="1" smtClean="0"/>
              <a:t>dekompiliert</a:t>
            </a:r>
            <a:r>
              <a:rPr lang="de-DE" dirty="0" smtClean="0"/>
              <a:t> / Testeditor </a:t>
            </a:r>
            <a:r>
              <a:rPr lang="de-DE" dirty="0" err="1"/>
              <a:t>GitHub</a:t>
            </a:r>
            <a:endParaRPr lang="de-DE" dirty="0"/>
          </a:p>
          <a:p>
            <a:pPr marL="639165" lvl="1" indent="-284835" defTabSz="813816">
              <a:spcBef>
                <a:spcPts val="600"/>
              </a:spcBef>
              <a:defRPr sz="2136"/>
            </a:pPr>
            <a:endParaRPr lang="de-DE" dirty="0" smtClean="0"/>
          </a:p>
          <a:p>
            <a:pPr lvl="3" indent="-320040" defTabSz="813816">
              <a:spcBef>
                <a:spcPts val="600"/>
              </a:spcBef>
              <a:defRPr sz="2136"/>
            </a:pPr>
            <a:endParaRPr lang="de-DE" dirty="0"/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227805" y="110434"/>
            <a:ext cx="8688390" cy="8359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e-DE" dirty="0" err="1" smtClean="0"/>
              <a:t>Fixture</a:t>
            </a:r>
            <a:endParaRPr dirty="0"/>
          </a:p>
        </p:txBody>
      </p:sp>
      <p:sp>
        <p:nvSpPr>
          <p:cNvPr id="2" name="Pfeil nach rechts 1"/>
          <p:cNvSpPr/>
          <p:nvPr/>
        </p:nvSpPr>
        <p:spPr>
          <a:xfrm>
            <a:off x="5746496" y="3645916"/>
            <a:ext cx="413004" cy="202184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Benutzerdefiniertes Design">
  <a:themeElements>
    <a:clrScheme name="Benutzerdefiniertes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enutzerdefiniertes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enutzerdefiniertes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Benutzerdefiniertes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enutzerdefiniertes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enutzerdefiniertes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Microsoft Office PowerPoint</Application>
  <PresentationFormat>Bildschirmpräsentation (4:3)</PresentationFormat>
  <Paragraphs>219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Benutzerdefiniertes Design</vt:lpstr>
      <vt:lpstr>Meilenstein III</vt:lpstr>
      <vt:lpstr>Gliederung</vt:lpstr>
      <vt:lpstr>Einleitung</vt:lpstr>
      <vt:lpstr>Einleitung – Tools</vt:lpstr>
      <vt:lpstr>Softwarearchitektur</vt:lpstr>
      <vt:lpstr>Inspector</vt:lpstr>
      <vt:lpstr>Inspector</vt:lpstr>
      <vt:lpstr>Inspector</vt:lpstr>
      <vt:lpstr>Fixture</vt:lpstr>
      <vt:lpstr>Fixture</vt:lpstr>
      <vt:lpstr>Test-Editor</vt:lpstr>
      <vt:lpstr>Test-Editor</vt:lpstr>
      <vt:lpstr>Test-Editor</vt:lpstr>
      <vt:lpstr>Test-Editor</vt:lpstr>
      <vt:lpstr>Test-Editor</vt:lpstr>
      <vt:lpstr>Test-Editor</vt:lpstr>
      <vt:lpstr>Testona</vt:lpstr>
      <vt:lpstr>Testona - Heuristik</vt:lpstr>
      <vt:lpstr>Testona - Heuristik</vt:lpstr>
      <vt:lpstr>Testona - Heuristik</vt:lpstr>
      <vt:lpstr>Testona - Heuristik</vt:lpstr>
      <vt:lpstr>Testona - Heuristik</vt:lpstr>
      <vt:lpstr>Testona - Heuristik</vt:lpstr>
      <vt:lpstr>Testona - Ausblick</vt:lpstr>
      <vt:lpstr>Testona - Ausblick</vt:lpstr>
      <vt:lpstr>Testona - Ausblick</vt:lpstr>
      <vt:lpstr>Testona - Ausblick</vt:lpstr>
      <vt:lpstr>Testona - Ausblick</vt:lpstr>
      <vt:lpstr>Testona - Ausblick</vt:lpstr>
      <vt:lpstr>Demo Ablaufplan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I</dc:title>
  <dc:creator>Stefan</dc:creator>
  <cp:lastModifiedBy>Stefan Zinke</cp:lastModifiedBy>
  <cp:revision>67</cp:revision>
  <dcterms:modified xsi:type="dcterms:W3CDTF">2016-01-18T06:53:50Z</dcterms:modified>
</cp:coreProperties>
</file>