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90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8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de-DE" smtClean="0"/>
              <a:t>tt.01.jjjj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de-DE" smtClean="0"/>
              <a:t>tt.01.jjjj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8179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044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1375-67D6-420B-86AE-DA020D70A190}" type="datetime1">
              <a:rPr lang="de-DE" smtClean="0"/>
              <a:t>tt.01.jjjj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B006-1C8F-4FFF-9886-C7F4371DAF23}" type="datetime1">
              <a:rPr lang="de-DE" smtClean="0"/>
              <a:t>tt.01.jjjj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307D-809D-48F8-91EE-9AA8198446F8}" type="datetime1">
              <a:rPr lang="de-DE" smtClean="0"/>
              <a:t>tt.01.jjjj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30C1-7A3F-498A-B70C-5B81638D9A90}" type="datetime1">
              <a:rPr lang="de-DE" smtClean="0"/>
              <a:t>tt.01.jjjj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4EA5-F2B1-4A30-B391-9C13E4EB1066}" type="datetime1">
              <a:rPr lang="de-DE" smtClean="0"/>
              <a:t>tt.01.jjjj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03CA-3662-4A3A-83DC-758F233EE0F1}" type="datetime1">
              <a:rPr lang="de-DE" smtClean="0"/>
              <a:t>tt.01.jjjj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5BB-189B-4468-A51B-FBC34BAEE2A3}" type="datetime1">
              <a:rPr lang="de-DE" smtClean="0"/>
              <a:t>tt.01.jjjj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4417-A66A-4DB9-A411-86E6167B556E}" type="datetime1">
              <a:rPr lang="de-DE" smtClean="0"/>
              <a:t>tt.01.jjjj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8D1E-9E6B-4DE7-806A-E0D9A440D85A}" type="datetime1">
              <a:rPr lang="de-DE" smtClean="0"/>
              <a:t>tt.01.jjjj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6EFFB5E-0A4E-4527-8E61-46DE082A53B6}" type="datetime1">
              <a:rPr lang="de-DE" smtClean="0"/>
              <a:t>tt.01.jjjj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Testen von mobilen Anwendungen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AbschlussPräsentation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9422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</a:t>
            </a:r>
            <a:r>
              <a:rPr lang="de-DE" dirty="0" smtClean="0"/>
              <a:t>Anwendungen</a:t>
            </a:r>
            <a:br>
              <a:rPr lang="de-DE" dirty="0" smtClean="0"/>
            </a:br>
            <a:r>
              <a:rPr lang="de-DE" sz="2000" dirty="0" err="1" smtClean="0"/>
              <a:t>classification</a:t>
            </a:r>
            <a:r>
              <a:rPr lang="de-DE" sz="2000" dirty="0" smtClean="0"/>
              <a:t> </a:t>
            </a:r>
            <a:r>
              <a:rPr lang="de-DE" sz="2000" dirty="0" err="1" smtClean="0"/>
              <a:t>Trees</a:t>
            </a:r>
            <a:r>
              <a:rPr lang="de-DE" sz="2000" dirty="0" smtClean="0"/>
              <a:t> - Situation 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10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79" y="2206272"/>
            <a:ext cx="7845501" cy="3188463"/>
          </a:xfrm>
          <a:prstGeom prst="rect">
            <a:avLst/>
          </a:prstGeom>
        </p:spPr>
      </p:pic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599209" y="1523999"/>
            <a:ext cx="3387070" cy="4553011"/>
          </a:xfrm>
        </p:spPr>
        <p:txBody>
          <a:bodyPr>
            <a:normAutofit/>
          </a:bodyPr>
          <a:lstStyle/>
          <a:p>
            <a:r>
              <a:rPr lang="de-DE" dirty="0" smtClean="0"/>
              <a:t>Einen Schritt zurück gehen</a:t>
            </a:r>
          </a:p>
          <a:p>
            <a:r>
              <a:rPr lang="de-DE" dirty="0" smtClean="0"/>
              <a:t>Hier: Login kann fehlschlagen</a:t>
            </a:r>
          </a:p>
          <a:p>
            <a:r>
              <a:rPr lang="de-DE" dirty="0" smtClean="0"/>
              <a:t>Verschiedene Lösungen:</a:t>
            </a:r>
          </a:p>
          <a:p>
            <a:pPr lvl="1"/>
            <a:r>
              <a:rPr lang="de-DE" dirty="0" smtClean="0"/>
              <a:t>Zweig enden lassen</a:t>
            </a:r>
          </a:p>
          <a:p>
            <a:pPr lvl="1"/>
            <a:r>
              <a:rPr lang="de-DE" dirty="0" smtClean="0"/>
              <a:t>vorherigen </a:t>
            </a:r>
            <a:r>
              <a:rPr lang="de-DE" dirty="0" err="1" smtClean="0"/>
              <a:t>Teilbaum</a:t>
            </a:r>
            <a:r>
              <a:rPr lang="de-DE" dirty="0" smtClean="0"/>
              <a:t> anhängen</a:t>
            </a:r>
          </a:p>
          <a:p>
            <a:pPr lvl="1"/>
            <a:r>
              <a:rPr lang="de-DE" dirty="0" smtClean="0"/>
              <a:t>modifizierten vorherigen </a:t>
            </a:r>
            <a:r>
              <a:rPr lang="de-DE" dirty="0" err="1" smtClean="0"/>
              <a:t>Teilbaum</a:t>
            </a:r>
            <a:r>
              <a:rPr lang="de-DE" dirty="0" smtClean="0"/>
              <a:t> anhängen</a:t>
            </a:r>
          </a:p>
          <a:p>
            <a:r>
              <a:rPr lang="de-DE" dirty="0"/>
              <a:t>Resultat: modifizierter </a:t>
            </a:r>
            <a:r>
              <a:rPr lang="de-DE" dirty="0" err="1"/>
              <a:t>Teilbaum</a:t>
            </a:r>
            <a:r>
              <a:rPr lang="de-DE" dirty="0"/>
              <a:t> „</a:t>
            </a:r>
            <a:r>
              <a:rPr lang="de-DE" dirty="0" err="1"/>
              <a:t>Loginmaske</a:t>
            </a:r>
            <a:r>
              <a:rPr lang="de-DE" dirty="0"/>
              <a:t>“ bei inkorrektem Login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7318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</a:t>
            </a:r>
            <a:r>
              <a:rPr lang="de-DE" dirty="0" smtClean="0"/>
              <a:t>Anwendungen</a:t>
            </a:r>
            <a:br>
              <a:rPr lang="de-DE" dirty="0" smtClean="0"/>
            </a:br>
            <a:r>
              <a:rPr lang="de-DE" sz="2000" dirty="0" err="1" smtClean="0"/>
              <a:t>classification</a:t>
            </a:r>
            <a:r>
              <a:rPr lang="de-DE" sz="2000" dirty="0" smtClean="0"/>
              <a:t> </a:t>
            </a:r>
            <a:r>
              <a:rPr lang="de-DE" sz="2000" dirty="0" err="1" smtClean="0"/>
              <a:t>Trees</a:t>
            </a:r>
            <a:r>
              <a:rPr lang="de-DE" sz="2000" dirty="0" smtClean="0"/>
              <a:t> - Situation 4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11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63" y="2257200"/>
            <a:ext cx="7845501" cy="3188463"/>
          </a:xfrm>
          <a:prstGeom prst="rect">
            <a:avLst/>
          </a:prstGeom>
        </p:spPr>
      </p:pic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599209" y="1523999"/>
            <a:ext cx="3387070" cy="2341419"/>
          </a:xfrm>
        </p:spPr>
        <p:txBody>
          <a:bodyPr>
            <a:normAutofit/>
          </a:bodyPr>
          <a:lstStyle/>
          <a:p>
            <a:r>
              <a:rPr lang="de-DE" dirty="0" smtClean="0"/>
              <a:t>Prüfung einer Eingabe und verschiedene Ansichten als Ziel</a:t>
            </a:r>
          </a:p>
          <a:p>
            <a:r>
              <a:rPr lang="de-DE" dirty="0" smtClean="0"/>
              <a:t>Hier: Gültigkeit der </a:t>
            </a:r>
            <a:r>
              <a:rPr lang="de-DE" dirty="0" err="1" smtClean="0"/>
              <a:t>Logindaten</a:t>
            </a:r>
            <a:endParaRPr lang="de-DE" dirty="0" smtClean="0"/>
          </a:p>
          <a:p>
            <a:r>
              <a:rPr lang="de-DE" dirty="0" err="1" smtClean="0"/>
              <a:t>Dependency</a:t>
            </a:r>
            <a:r>
              <a:rPr lang="de-DE" dirty="0" smtClean="0"/>
              <a:t> Rules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6684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</a:t>
            </a:r>
            <a:r>
              <a:rPr lang="de-DE" dirty="0" smtClean="0"/>
              <a:t>Anwendungen</a:t>
            </a:r>
            <a:br>
              <a:rPr lang="de-DE" dirty="0" smtClean="0"/>
            </a:br>
            <a:r>
              <a:rPr lang="de-DE" sz="2000" dirty="0" err="1" smtClean="0"/>
              <a:t>classification</a:t>
            </a:r>
            <a:r>
              <a:rPr lang="de-DE" sz="2000" dirty="0" smtClean="0"/>
              <a:t> </a:t>
            </a:r>
            <a:r>
              <a:rPr lang="de-DE" sz="2000" dirty="0" err="1" smtClean="0"/>
              <a:t>Trees</a:t>
            </a:r>
            <a:r>
              <a:rPr lang="de-DE" sz="2000" dirty="0" smtClean="0"/>
              <a:t> - Situation 4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12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63" y="2256799"/>
            <a:ext cx="7845501" cy="3188463"/>
          </a:xfrm>
          <a:prstGeom prst="rect">
            <a:avLst/>
          </a:prstGeom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09029" y="1524000"/>
            <a:ext cx="7200000" cy="46540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Helios Login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Loginname#inkorrekt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ausgefüllt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Passwort#inkorrekt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ausgefüllt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 Login inkorrekt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 NOT Login korrekt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Loginname#korrekt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ausgefüllt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Password#korrekt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ausgefüllt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 Login korrekt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 NOT Login inkorrekt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4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XOR Gast Login;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de-DE" alt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54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Anwendungen</a:t>
            </a:r>
            <a:br>
              <a:rPr lang="de-DE" dirty="0"/>
            </a:br>
            <a:r>
              <a:rPr lang="de-DE" sz="2000" dirty="0" smtClean="0"/>
              <a:t>Abschluss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Genannte Hürden verkomplizierten Projekt</a:t>
            </a:r>
            <a:endParaRPr lang="de-DE" dirty="0"/>
          </a:p>
          <a:p>
            <a:r>
              <a:rPr lang="de-DE" dirty="0" smtClean="0"/>
              <a:t>Jedoch </a:t>
            </a:r>
            <a:r>
              <a:rPr lang="de-DE" dirty="0" smtClean="0"/>
              <a:t>guter </a:t>
            </a:r>
            <a:r>
              <a:rPr lang="de-DE" dirty="0" smtClean="0"/>
              <a:t>Einblick in </a:t>
            </a:r>
            <a:r>
              <a:rPr lang="de-DE" dirty="0" smtClean="0"/>
              <a:t>verschiedenen Teile des Testzyklus</a:t>
            </a:r>
          </a:p>
          <a:p>
            <a:r>
              <a:rPr lang="de-DE" dirty="0" smtClean="0"/>
              <a:t>Implementation von Schnittstellen zur Kommunikation zwischen mehreren Tools</a:t>
            </a:r>
          </a:p>
          <a:p>
            <a:r>
              <a:rPr lang="de-DE" dirty="0" smtClean="0"/>
              <a:t>Erstellen von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Trees</a:t>
            </a:r>
            <a:r>
              <a:rPr lang="de-DE" dirty="0" smtClean="0"/>
              <a:t> + Generierung von Testfällen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66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von Mobilen Anwendungen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</a:p>
          <a:p>
            <a:r>
              <a:rPr lang="de-DE" dirty="0" smtClean="0"/>
              <a:t>Erster Meilenstein</a:t>
            </a:r>
          </a:p>
          <a:p>
            <a:r>
              <a:rPr lang="de-DE" dirty="0" smtClean="0"/>
              <a:t>Zweiter Meilenstein</a:t>
            </a:r>
          </a:p>
          <a:p>
            <a:r>
              <a:rPr lang="de-DE" dirty="0" smtClean="0"/>
              <a:t>Heuristiken zur Erstellung von Tests</a:t>
            </a:r>
          </a:p>
          <a:p>
            <a:r>
              <a:rPr lang="de-DE" dirty="0" smtClean="0"/>
              <a:t>Abschluss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</a:t>
            </a:r>
            <a:r>
              <a:rPr lang="de-DE" dirty="0" err="1" smtClean="0"/>
              <a:t>Niklass</a:t>
            </a:r>
            <a:r>
              <a:rPr lang="de-DE" dirty="0" smtClean="0"/>
              <a:t>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187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von mobilen Anwendungen</a:t>
            </a:r>
            <a:br>
              <a:rPr lang="de-DE" dirty="0" smtClean="0"/>
            </a:br>
            <a:r>
              <a:rPr lang="de-DE" sz="2000" dirty="0" smtClean="0"/>
              <a:t>Einführung</a:t>
            </a:r>
            <a:endParaRPr lang="de-DE" sz="200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5492" y="1806423"/>
            <a:ext cx="5852114" cy="3413386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3</a:t>
            </a:fld>
            <a:endParaRPr lang="de-DE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1295399" y="1704836"/>
            <a:ext cx="4590093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sz="2200" dirty="0"/>
              <a:t>Ziel:</a:t>
            </a:r>
            <a:r>
              <a:rPr lang="de-DE" dirty="0"/>
              <a:t> </a:t>
            </a:r>
            <a:endParaRPr lang="de-DE" dirty="0" smtClean="0"/>
          </a:p>
          <a:p>
            <a:pPr marL="605790" lvl="1" indent="-285750"/>
            <a:r>
              <a:rPr lang="de-DE" sz="2000" dirty="0" smtClean="0"/>
              <a:t>Kreislauf</a:t>
            </a:r>
            <a:r>
              <a:rPr lang="de-DE" dirty="0" smtClean="0"/>
              <a:t> schließen</a:t>
            </a:r>
            <a:endParaRPr lang="de-DE" dirty="0"/>
          </a:p>
          <a:p>
            <a:pPr marL="285750" indent="-285750"/>
            <a:r>
              <a:rPr lang="de-DE" sz="2200" dirty="0" smtClean="0"/>
              <a:t>Grundlage:</a:t>
            </a:r>
          </a:p>
          <a:p>
            <a:pPr marL="605790" lvl="1" indent="-285750"/>
            <a:r>
              <a:rPr lang="de-DE" dirty="0" err="1" smtClean="0"/>
              <a:t>Ins</a:t>
            </a:r>
            <a:r>
              <a:rPr lang="de-DE" sz="2000" dirty="0" err="1" smtClean="0"/>
              <a:t>pector</a:t>
            </a:r>
            <a:r>
              <a:rPr lang="de-DE" sz="2000" dirty="0" smtClean="0"/>
              <a:t> </a:t>
            </a:r>
            <a:r>
              <a:rPr lang="de-DE" sz="2000" dirty="0"/>
              <a:t>aus </a:t>
            </a:r>
            <a:r>
              <a:rPr lang="de-DE" sz="2000" dirty="0" smtClean="0"/>
              <a:t>Vorsemester</a:t>
            </a:r>
          </a:p>
          <a:p>
            <a:pPr marL="605790" lvl="1" indent="-285750"/>
            <a:r>
              <a:rPr lang="de-DE" sz="2000" dirty="0" err="1" smtClean="0"/>
              <a:t>Ap</a:t>
            </a:r>
            <a:r>
              <a:rPr lang="de-DE" dirty="0" err="1" smtClean="0"/>
              <a:t>pium</a:t>
            </a:r>
            <a:endParaRPr lang="de-DE" dirty="0"/>
          </a:p>
          <a:p>
            <a:pPr marL="285750" indent="-28575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311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Anwendungen</a:t>
            </a:r>
            <a:br>
              <a:rPr lang="de-DE" dirty="0"/>
            </a:br>
            <a:r>
              <a:rPr lang="de-DE" sz="2000" dirty="0" smtClean="0"/>
              <a:t>erster Meilenstein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 smtClean="0"/>
              <a:t>Ziel:</a:t>
            </a:r>
          </a:p>
          <a:p>
            <a:pPr lvl="1"/>
            <a:r>
              <a:rPr lang="de-DE" sz="2000" dirty="0" smtClean="0"/>
              <a:t>Funktionsweise</a:t>
            </a:r>
            <a:r>
              <a:rPr lang="de-DE" dirty="0" smtClean="0"/>
              <a:t> </a:t>
            </a:r>
            <a:r>
              <a:rPr lang="de-DE" dirty="0" smtClean="0"/>
              <a:t>der einzelnen </a:t>
            </a:r>
            <a:r>
              <a:rPr lang="de-DE" dirty="0" smtClean="0"/>
              <a:t>Programme verstehen</a:t>
            </a:r>
            <a:endParaRPr lang="de-DE" dirty="0" smtClean="0"/>
          </a:p>
          <a:p>
            <a:pPr>
              <a:spcBef>
                <a:spcPts val="0"/>
              </a:spcBef>
            </a:pPr>
            <a:r>
              <a:rPr lang="de-DE" sz="2200" dirty="0" smtClean="0"/>
              <a:t>Probleme:</a:t>
            </a:r>
          </a:p>
          <a:p>
            <a:pPr lvl="1">
              <a:spcBef>
                <a:spcPts val="0"/>
              </a:spcBef>
            </a:pPr>
            <a:r>
              <a:rPr lang="de-DE" dirty="0" smtClean="0"/>
              <a:t>Ti</a:t>
            </a:r>
            <a:r>
              <a:rPr lang="de-DE" sz="2000" dirty="0" smtClean="0"/>
              <a:t>meout </a:t>
            </a:r>
            <a:r>
              <a:rPr lang="de-DE" sz="2000" dirty="0" smtClean="0"/>
              <a:t>bei Inaktivität in </a:t>
            </a:r>
            <a:r>
              <a:rPr lang="de-DE" sz="2000" dirty="0" err="1" smtClean="0"/>
              <a:t>Appium</a:t>
            </a:r>
            <a:r>
              <a:rPr lang="de-DE" sz="2000" dirty="0" smtClean="0"/>
              <a:t> </a:t>
            </a:r>
            <a:endParaRPr lang="de-DE" sz="2000" dirty="0"/>
          </a:p>
          <a:p>
            <a:pPr lvl="2">
              <a:spcBef>
                <a:spcPts val="0"/>
              </a:spcBef>
            </a:pPr>
            <a:r>
              <a:rPr lang="de-DE" sz="1800" dirty="0" smtClean="0"/>
              <a:t>problematisch </a:t>
            </a:r>
            <a:r>
              <a:rPr lang="de-DE" sz="1800" dirty="0" smtClean="0"/>
              <a:t>für langsame </a:t>
            </a:r>
            <a:r>
              <a:rPr lang="de-DE" sz="1800" dirty="0" smtClean="0"/>
              <a:t>Computer</a:t>
            </a:r>
            <a:endParaRPr lang="de-DE" sz="1800" dirty="0"/>
          </a:p>
          <a:p>
            <a:pPr lvl="1">
              <a:spcBef>
                <a:spcPts val="0"/>
              </a:spcBef>
            </a:pPr>
            <a:r>
              <a:rPr lang="de-DE" sz="2000" dirty="0" smtClean="0"/>
              <a:t>veraltete </a:t>
            </a:r>
            <a:r>
              <a:rPr lang="de-DE" sz="2000" dirty="0" smtClean="0"/>
              <a:t>Beispiel </a:t>
            </a:r>
            <a:r>
              <a:rPr lang="de-DE" sz="2000" dirty="0" err="1" smtClean="0"/>
              <a:t>Webtests</a:t>
            </a:r>
            <a:r>
              <a:rPr lang="de-DE" sz="2000" dirty="0" smtClean="0"/>
              <a:t> bei dem </a:t>
            </a:r>
            <a:r>
              <a:rPr lang="de-DE" sz="2000" dirty="0" smtClean="0"/>
              <a:t>Testeditor</a:t>
            </a:r>
          </a:p>
          <a:p>
            <a:pPr lvl="2">
              <a:spcBef>
                <a:spcPts val="0"/>
              </a:spcBef>
            </a:pPr>
            <a:r>
              <a:rPr lang="de-DE" sz="1800" dirty="0" smtClean="0"/>
              <a:t>An</a:t>
            </a:r>
            <a:r>
              <a:rPr lang="de-DE" dirty="0" smtClean="0"/>
              <a:t>passungen </a:t>
            </a:r>
            <a:r>
              <a:rPr lang="de-DE" dirty="0" smtClean="0"/>
              <a:t>müssen vorgenommen werden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002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Anwendungen</a:t>
            </a:r>
            <a:br>
              <a:rPr lang="de-DE" dirty="0"/>
            </a:br>
            <a:r>
              <a:rPr lang="de-DE" sz="2000" dirty="0" smtClean="0"/>
              <a:t>Zweiter Meilenstein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 smtClean="0"/>
              <a:t>Ziel</a:t>
            </a:r>
            <a:r>
              <a:rPr lang="de-DE" dirty="0" smtClean="0"/>
              <a:t>:</a:t>
            </a:r>
          </a:p>
          <a:p>
            <a:pPr lvl="1"/>
            <a:r>
              <a:rPr lang="de-DE" sz="2000" dirty="0" err="1" smtClean="0"/>
              <a:t>Fixture</a:t>
            </a:r>
            <a:r>
              <a:rPr lang="de-DE" sz="2000" dirty="0" smtClean="0"/>
              <a:t> für Test Editor, um Tests via </a:t>
            </a:r>
            <a:r>
              <a:rPr lang="de-DE" sz="2000" dirty="0" err="1" smtClean="0"/>
              <a:t>Appium</a:t>
            </a:r>
            <a:r>
              <a:rPr lang="de-DE" sz="2000" dirty="0" smtClean="0"/>
              <a:t> unter Android auszuführen</a:t>
            </a:r>
            <a:endParaRPr lang="de-DE" sz="2000" dirty="0" smtClean="0"/>
          </a:p>
          <a:p>
            <a:pPr lvl="1"/>
            <a:r>
              <a:rPr lang="de-DE" sz="2000" dirty="0" smtClean="0"/>
              <a:t>Anpassung </a:t>
            </a:r>
            <a:r>
              <a:rPr lang="de-DE" sz="2000" dirty="0" err="1" smtClean="0"/>
              <a:t>Inspector</a:t>
            </a:r>
            <a:r>
              <a:rPr lang="de-DE" sz="2000" dirty="0" smtClean="0"/>
              <a:t>, sodass aus App ein </a:t>
            </a:r>
            <a:r>
              <a:rPr lang="de-DE" sz="2000" dirty="0" err="1" smtClean="0"/>
              <a:t>Teilbaum</a:t>
            </a:r>
            <a:r>
              <a:rPr lang="de-DE" sz="2000" dirty="0" smtClean="0"/>
              <a:t> für </a:t>
            </a:r>
            <a:r>
              <a:rPr lang="de-DE" sz="2000" dirty="0" err="1" smtClean="0"/>
              <a:t>Classification</a:t>
            </a:r>
            <a:r>
              <a:rPr lang="de-DE" sz="2000" dirty="0" smtClean="0"/>
              <a:t> </a:t>
            </a:r>
            <a:r>
              <a:rPr lang="de-DE" sz="2000" dirty="0" err="1" smtClean="0"/>
              <a:t>Tree</a:t>
            </a:r>
            <a:r>
              <a:rPr lang="de-DE" sz="2000" dirty="0" smtClean="0"/>
              <a:t> erstellt werden </a:t>
            </a:r>
            <a:r>
              <a:rPr lang="de-DE" dirty="0" smtClean="0"/>
              <a:t>kann</a:t>
            </a:r>
          </a:p>
          <a:p>
            <a:r>
              <a:rPr lang="de-DE" dirty="0" smtClean="0"/>
              <a:t>Demo von Testdurchlauf mit Test Editor und </a:t>
            </a:r>
            <a:r>
              <a:rPr lang="de-DE" dirty="0" err="1" smtClean="0"/>
              <a:t>Inspector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048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Anwendungen</a:t>
            </a:r>
            <a:br>
              <a:rPr lang="de-DE" dirty="0"/>
            </a:br>
            <a:r>
              <a:rPr lang="de-DE" sz="2000" dirty="0" smtClean="0"/>
              <a:t>zweiter Meilenstein - Negatives am </a:t>
            </a:r>
            <a:r>
              <a:rPr lang="de-DE" sz="2000" dirty="0" err="1" smtClean="0"/>
              <a:t>testeditor</a:t>
            </a:r>
            <a:r>
              <a:rPr lang="de-DE" sz="2000" dirty="0" smtClean="0"/>
              <a:t>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de-DE" sz="2200" dirty="0" smtClean="0"/>
              <a:t>Dokumentation </a:t>
            </a:r>
            <a:r>
              <a:rPr lang="de-DE" sz="2200" dirty="0"/>
              <a:t>zur Erstellung des </a:t>
            </a:r>
            <a:r>
              <a:rPr lang="de-DE" sz="2200" dirty="0" err="1"/>
              <a:t>Fixtures</a:t>
            </a:r>
            <a:r>
              <a:rPr lang="de-DE" sz="2200" dirty="0"/>
              <a:t> </a:t>
            </a:r>
            <a:r>
              <a:rPr lang="de-DE" sz="2200" dirty="0" smtClean="0"/>
              <a:t>veraltet / nicht ausführlich</a:t>
            </a:r>
            <a:endParaRPr lang="de-DE" sz="2200" dirty="0"/>
          </a:p>
          <a:p>
            <a:pPr>
              <a:spcBef>
                <a:spcPts val="0"/>
              </a:spcBef>
            </a:pPr>
            <a:r>
              <a:rPr lang="de-DE" sz="2200" dirty="0"/>
              <a:t>Debuggen durch </a:t>
            </a:r>
            <a:r>
              <a:rPr lang="de-DE" sz="2200" dirty="0" smtClean="0"/>
              <a:t>unpräzise </a:t>
            </a:r>
            <a:r>
              <a:rPr lang="de-DE" sz="2200" dirty="0"/>
              <a:t>Fehlermeldungen </a:t>
            </a:r>
            <a:r>
              <a:rPr lang="de-DE" sz="2200" dirty="0" smtClean="0"/>
              <a:t>schwierig</a:t>
            </a:r>
            <a:r>
              <a:rPr lang="de-DE" sz="2200" dirty="0"/>
              <a:t> </a:t>
            </a:r>
            <a:r>
              <a:rPr lang="de-DE" sz="2200" dirty="0" smtClean="0"/>
              <a:t>(Teils Problem von </a:t>
            </a:r>
            <a:r>
              <a:rPr lang="de-DE" sz="2200" dirty="0" err="1" smtClean="0"/>
              <a:t>Fitnesse</a:t>
            </a:r>
            <a:r>
              <a:rPr lang="de-DE" sz="2200" dirty="0" smtClean="0"/>
              <a:t>)</a:t>
            </a:r>
          </a:p>
          <a:p>
            <a:pPr>
              <a:spcBef>
                <a:spcPts val="0"/>
              </a:spcBef>
            </a:pPr>
            <a:r>
              <a:rPr lang="de-DE" sz="2200" dirty="0" smtClean="0"/>
              <a:t>Neues Projekt kann kein „Template“ nutzen (z.B. </a:t>
            </a:r>
            <a:r>
              <a:rPr lang="de-DE" sz="2200" dirty="0" err="1" smtClean="0"/>
              <a:t>WebTest</a:t>
            </a:r>
            <a:r>
              <a:rPr lang="de-DE" sz="2200" dirty="0" smtClean="0"/>
              <a:t>, </a:t>
            </a:r>
            <a:r>
              <a:rPr lang="de-DE" sz="2200" dirty="0" err="1" smtClean="0"/>
              <a:t>AppiumTests</a:t>
            </a:r>
            <a:r>
              <a:rPr lang="de-DE" sz="2200" dirty="0" smtClean="0"/>
              <a:t>)</a:t>
            </a:r>
          </a:p>
          <a:p>
            <a:pPr>
              <a:spcBef>
                <a:spcPts val="0"/>
              </a:spcBef>
            </a:pPr>
            <a:r>
              <a:rPr lang="de-DE" sz="2200" dirty="0" smtClean="0"/>
              <a:t>Kein </a:t>
            </a:r>
            <a:r>
              <a:rPr lang="de-DE" sz="2200" dirty="0" err="1" smtClean="0"/>
              <a:t>Copy</a:t>
            </a:r>
            <a:r>
              <a:rPr lang="de-DE" sz="2200" dirty="0" smtClean="0"/>
              <a:t> &amp; Paste von Testschritten aus normalem Text möglich</a:t>
            </a:r>
          </a:p>
          <a:p>
            <a:pPr>
              <a:spcBef>
                <a:spcPts val="0"/>
              </a:spcBef>
            </a:pPr>
            <a:r>
              <a:rPr lang="de-DE" sz="2200" dirty="0" smtClean="0"/>
              <a:t>Oftmals viel Quelltextarbeit</a:t>
            </a:r>
          </a:p>
          <a:p>
            <a:pPr lvl="1">
              <a:spcBef>
                <a:spcPts val="0"/>
              </a:spcBef>
            </a:pPr>
            <a:r>
              <a:rPr lang="de-DE" sz="2000" dirty="0" smtClean="0"/>
              <a:t>z.B. normaler Nutzer kann kein Szenario mit Variablen bauen</a:t>
            </a:r>
            <a:endParaRPr lang="de-DE" sz="2200" dirty="0" smtClean="0"/>
          </a:p>
          <a:p>
            <a:pPr>
              <a:spcBef>
                <a:spcPts val="0"/>
              </a:spcBef>
            </a:pPr>
            <a:endParaRPr lang="de-DE" sz="2200" dirty="0" smtClean="0"/>
          </a:p>
          <a:p>
            <a:pPr>
              <a:spcBef>
                <a:spcPts val="0"/>
              </a:spcBef>
            </a:pPr>
            <a:endParaRPr lang="de-DE" sz="22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266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Anwendungen</a:t>
            </a:r>
            <a:br>
              <a:rPr lang="de-DE" dirty="0"/>
            </a:br>
            <a:r>
              <a:rPr lang="de-DE" sz="2000" dirty="0" smtClean="0"/>
              <a:t>Heuristiken zur Erstellung von </a:t>
            </a:r>
            <a:r>
              <a:rPr lang="de-DE" sz="2000" dirty="0" err="1" smtClean="0"/>
              <a:t>Classification</a:t>
            </a:r>
            <a:r>
              <a:rPr lang="de-DE" sz="2000" dirty="0" smtClean="0"/>
              <a:t> TREES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Erstellung von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r>
              <a:rPr lang="de-DE" dirty="0" smtClean="0"/>
              <a:t> für HAW App</a:t>
            </a:r>
            <a:r>
              <a:rPr lang="de-DE" dirty="0"/>
              <a:t> </a:t>
            </a:r>
            <a:r>
              <a:rPr lang="de-DE" dirty="0" smtClean="0"/>
              <a:t>brachte Erkenntnisse über bestimmte Situationen</a:t>
            </a:r>
            <a:endParaRPr lang="de-DE" dirty="0"/>
          </a:p>
          <a:p>
            <a:r>
              <a:rPr lang="de-DE" dirty="0" smtClean="0"/>
              <a:t>4 Situationen in Anwendung und Umsetzung in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r>
              <a:rPr lang="de-DE" dirty="0" smtClean="0"/>
              <a:t> mit </a:t>
            </a:r>
            <a:r>
              <a:rPr lang="de-DE" dirty="0" err="1" smtClean="0"/>
              <a:t>Testona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113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</a:t>
            </a:r>
            <a:r>
              <a:rPr lang="de-DE" dirty="0" smtClean="0"/>
              <a:t>Anwendungen</a:t>
            </a:r>
            <a:br>
              <a:rPr lang="de-DE" dirty="0" smtClean="0"/>
            </a:br>
            <a:r>
              <a:rPr lang="de-DE" sz="2000" dirty="0" err="1" smtClean="0"/>
              <a:t>classification</a:t>
            </a:r>
            <a:r>
              <a:rPr lang="de-DE" sz="2000" dirty="0" smtClean="0"/>
              <a:t> </a:t>
            </a:r>
            <a:r>
              <a:rPr lang="de-DE" sz="2000" dirty="0" err="1" smtClean="0"/>
              <a:t>Trees</a:t>
            </a:r>
            <a:r>
              <a:rPr lang="de-DE" sz="2000" dirty="0" smtClean="0"/>
              <a:t> - Situation 1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1" y="1523999"/>
            <a:ext cx="2717111" cy="4661932"/>
          </a:xfrm>
        </p:spPr>
      </p:pic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3449782" y="1523998"/>
            <a:ext cx="5233889" cy="4226659"/>
          </a:xfrm>
        </p:spPr>
        <p:txBody>
          <a:bodyPr/>
          <a:lstStyle/>
          <a:p>
            <a:r>
              <a:rPr lang="de-DE" dirty="0" smtClean="0"/>
              <a:t>unterschiedliche Ansichten als Auswahl</a:t>
            </a:r>
          </a:p>
          <a:p>
            <a:r>
              <a:rPr lang="de-DE" dirty="0" smtClean="0"/>
              <a:t>Hier: HELIOS Login oder Gast Login</a:t>
            </a:r>
          </a:p>
          <a:p>
            <a:r>
              <a:rPr lang="de-DE" dirty="0" smtClean="0"/>
              <a:t>Ziel: nur einen </a:t>
            </a:r>
            <a:r>
              <a:rPr lang="de-DE" dirty="0" err="1" smtClean="0"/>
              <a:t>Teilbaum</a:t>
            </a:r>
            <a:r>
              <a:rPr lang="de-DE" dirty="0" smtClean="0"/>
              <a:t> zur Zeit testen</a:t>
            </a:r>
          </a:p>
          <a:p>
            <a:r>
              <a:rPr lang="de-DE" dirty="0" smtClean="0"/>
              <a:t>Resultat:</a:t>
            </a:r>
          </a:p>
          <a:p>
            <a:pPr lvl="1"/>
            <a:r>
              <a:rPr lang="de-DE" dirty="0" err="1" smtClean="0"/>
              <a:t>Classification</a:t>
            </a:r>
            <a:r>
              <a:rPr lang="de-DE" dirty="0" smtClean="0"/>
              <a:t> „</a:t>
            </a:r>
            <a:r>
              <a:rPr lang="de-DE" dirty="0" err="1" smtClean="0"/>
              <a:t>Loginauswahl</a:t>
            </a:r>
            <a:r>
              <a:rPr lang="de-DE" dirty="0" smtClean="0"/>
              <a:t>“</a:t>
            </a:r>
          </a:p>
          <a:p>
            <a:pPr lvl="1"/>
            <a:r>
              <a:rPr lang="de-DE" dirty="0" smtClean="0"/>
              <a:t>2 </a:t>
            </a:r>
            <a:r>
              <a:rPr lang="de-DE" dirty="0" err="1" smtClean="0"/>
              <a:t>Classes</a:t>
            </a:r>
            <a:endParaRPr lang="de-DE" dirty="0" smtClean="0"/>
          </a:p>
          <a:p>
            <a:pPr lvl="2"/>
            <a:r>
              <a:rPr lang="de-DE" dirty="0" smtClean="0"/>
              <a:t>„Helios Login Button geklickt“</a:t>
            </a:r>
          </a:p>
          <a:p>
            <a:pPr lvl="2"/>
            <a:r>
              <a:rPr lang="de-DE" dirty="0" smtClean="0"/>
              <a:t>„Gast Login Button geklickt“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8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671" y="1524000"/>
            <a:ext cx="3029373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8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</a:t>
            </a:r>
            <a:r>
              <a:rPr lang="de-DE" dirty="0" smtClean="0"/>
              <a:t>Anwendungen</a:t>
            </a:r>
            <a:br>
              <a:rPr lang="de-DE" dirty="0" smtClean="0"/>
            </a:br>
            <a:r>
              <a:rPr lang="de-DE" sz="2000" dirty="0" err="1" smtClean="0"/>
              <a:t>classification</a:t>
            </a:r>
            <a:r>
              <a:rPr lang="de-DE" sz="2000" dirty="0" smtClean="0"/>
              <a:t> </a:t>
            </a:r>
            <a:r>
              <a:rPr lang="de-DE" sz="2000" dirty="0" err="1" smtClean="0"/>
              <a:t>Trees</a:t>
            </a:r>
            <a:r>
              <a:rPr lang="de-DE" sz="2000" dirty="0" smtClean="0"/>
              <a:t> - Situation 2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1" y="1524000"/>
            <a:ext cx="2717111" cy="4661930"/>
          </a:xfrm>
        </p:spPr>
      </p:pic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3570730" y="1524001"/>
            <a:ext cx="8348116" cy="3530914"/>
          </a:xfrm>
        </p:spPr>
        <p:txBody>
          <a:bodyPr>
            <a:normAutofit/>
          </a:bodyPr>
          <a:lstStyle/>
          <a:p>
            <a:r>
              <a:rPr lang="de-DE" dirty="0" smtClean="0"/>
              <a:t>Eingabefeld mit Validierung</a:t>
            </a:r>
          </a:p>
          <a:p>
            <a:r>
              <a:rPr lang="de-DE" dirty="0" smtClean="0"/>
              <a:t>Hier: Benutzername und Passwort</a:t>
            </a:r>
          </a:p>
          <a:p>
            <a:r>
              <a:rPr lang="de-DE" dirty="0" smtClean="0"/>
              <a:t>Ziel: Darstellung im Baum von gültiger und ungültiger Eingabe</a:t>
            </a:r>
          </a:p>
          <a:p>
            <a:r>
              <a:rPr lang="de-DE" dirty="0" smtClean="0"/>
              <a:t>Resultat:</a:t>
            </a:r>
          </a:p>
          <a:p>
            <a:pPr lvl="1"/>
            <a:r>
              <a:rPr lang="de-DE" dirty="0" err="1" smtClean="0"/>
              <a:t>Classifications</a:t>
            </a:r>
            <a:r>
              <a:rPr lang="de-DE" dirty="0" smtClean="0"/>
              <a:t> für Eingabefelder und Button</a:t>
            </a:r>
          </a:p>
          <a:p>
            <a:pPr lvl="1"/>
            <a:r>
              <a:rPr lang="de-DE" dirty="0" smtClean="0"/>
              <a:t>Eingabefelder besitzen jeweils „korrekt ausgefüllt“ und „inkorrekt ausgefüllt“</a:t>
            </a:r>
          </a:p>
          <a:p>
            <a:r>
              <a:rPr lang="de-DE" dirty="0" smtClean="0"/>
              <a:t>Alternativ: Werte innerhalb und außerhalb des Grenzbereiches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9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893" y="5054914"/>
            <a:ext cx="5751953" cy="11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Geschäftliche Präsentation Rote Linie (Breitbild)</Template>
  <TotalTime>0</TotalTime>
  <Words>548</Words>
  <Application>Microsoft Office PowerPoint</Application>
  <PresentationFormat>Breitbild</PresentationFormat>
  <Paragraphs>118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Cambria</vt:lpstr>
      <vt:lpstr>Consolas</vt:lpstr>
      <vt:lpstr>Red Line Business 16x9</vt:lpstr>
      <vt:lpstr>Testen von mobilen Anwendungen</vt:lpstr>
      <vt:lpstr>Testen von Mobilen Anwendungen</vt:lpstr>
      <vt:lpstr>Testen von mobilen Anwendungen Einführung</vt:lpstr>
      <vt:lpstr>Testen von mobilen Anwendungen erster Meilenstein</vt:lpstr>
      <vt:lpstr>Testen von mobilen Anwendungen Zweiter Meilenstein</vt:lpstr>
      <vt:lpstr>Testen von mobilen Anwendungen zweiter Meilenstein - Negatives am testeditor </vt:lpstr>
      <vt:lpstr>Testen von mobilen Anwendungen Heuristiken zur Erstellung von Classification TREES</vt:lpstr>
      <vt:lpstr>Testen von mobilen Anwendungen classification Trees - Situation 1</vt:lpstr>
      <vt:lpstr>Testen von mobilen Anwendungen classification Trees - Situation 2</vt:lpstr>
      <vt:lpstr>Testen von mobilen Anwendungen classification Trees - Situation 3</vt:lpstr>
      <vt:lpstr>Testen von mobilen Anwendungen classification Trees - Situation 4</vt:lpstr>
      <vt:lpstr>Testen von mobilen Anwendungen classification Trees - Situation 4</vt:lpstr>
      <vt:lpstr>Testen von mobilen Anwendungen Abschluss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- Meilenstein 1</dc:title>
  <dc:creator/>
  <cp:keywords/>
  <cp:lastModifiedBy/>
  <cp:revision>1</cp:revision>
  <dcterms:created xsi:type="dcterms:W3CDTF">2015-10-12T08:13:17Z</dcterms:created>
  <dcterms:modified xsi:type="dcterms:W3CDTF">2016-01-10T15:19:00Z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