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5"/>
    <p:sldMasterId id="214748366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DE02FD-49DB-4C04-ACBC-0A2AFB0A8C48}">
  <a:tblStyle styleId="{D5DE02FD-49DB-4C04-ACBC-0A2AFB0A8C4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5d018b191_0_277:notes"/>
          <p:cNvSpPr txBox="1"/>
          <p:nvPr>
            <p:ph idx="1" type="body"/>
          </p:nvPr>
        </p:nvSpPr>
        <p:spPr>
          <a:xfrm>
            <a:off x="914376" y="3257535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gd5d018b191_0_277:notes"/>
          <p:cNvSpPr/>
          <p:nvPr>
            <p:ph idx="2" type="sldImg"/>
          </p:nvPr>
        </p:nvSpPr>
        <p:spPr>
          <a:xfrm>
            <a:off x="1524275" y="514335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5d018b191_0_342:notes"/>
          <p:cNvSpPr txBox="1"/>
          <p:nvPr>
            <p:ph idx="1" type="body"/>
          </p:nvPr>
        </p:nvSpPr>
        <p:spPr>
          <a:xfrm>
            <a:off x="914376" y="3257535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gd5d018b191_0_342:notes"/>
          <p:cNvSpPr/>
          <p:nvPr>
            <p:ph idx="2" type="sldImg"/>
          </p:nvPr>
        </p:nvSpPr>
        <p:spPr>
          <a:xfrm>
            <a:off x="1524275" y="514335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5d018b191_0_409:notes"/>
          <p:cNvSpPr txBox="1"/>
          <p:nvPr>
            <p:ph idx="1" type="body"/>
          </p:nvPr>
        </p:nvSpPr>
        <p:spPr>
          <a:xfrm>
            <a:off x="914376" y="3257535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5" name="Google Shape;285;gd5d018b191_0_409:notes"/>
          <p:cNvSpPr/>
          <p:nvPr>
            <p:ph idx="2" type="sldImg"/>
          </p:nvPr>
        </p:nvSpPr>
        <p:spPr>
          <a:xfrm>
            <a:off x="1524275" y="514335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3" name="Google Shape;73;p12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4" name="Google Shape;74;p12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5" name="Google Shape;75;p12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1" name="Google Shape;91;p15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9" name="Google Shape;99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 rot="5400000">
            <a:off x="2308949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 rot="5400000">
            <a:off x="4732349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6" name="Google Shape;66;p11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7" name="Google Shape;67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sortly.com/product-tour/" TargetMode="External"/><Relationship Id="rId4" Type="http://schemas.openxmlformats.org/officeDocument/2006/relationships/hyperlink" Target="http://www.sortly.com/product-tour/" TargetMode="External"/><Relationship Id="rId5" Type="http://schemas.openxmlformats.org/officeDocument/2006/relationships/hyperlink" Target="http://www.ezrentout.com/feature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python.org/doc/" TargetMode="External"/><Relationship Id="rId4" Type="http://schemas.openxmlformats.org/officeDocument/2006/relationships/hyperlink" Target="http://www.jetbrains.com/ru-ru/go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Google Shape;118;p19"/>
          <p:cNvGraphicFramePr/>
          <p:nvPr/>
        </p:nvGraphicFramePr>
        <p:xfrm>
          <a:off x="187325" y="1825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{D5DE02FD-49DB-4C04-ACBC-0A2AFB0A8C48}</a:tableStyleId>
              </a:tblPr>
              <a:tblGrid>
                <a:gridCol w="5962650"/>
                <a:gridCol w="792475"/>
                <a:gridCol w="1008375"/>
                <a:gridCol w="649600"/>
                <a:gridCol w="373375"/>
              </a:tblGrid>
              <a:tr h="6065825">
                <a:tc gridSpan="5">
                  <a:txBody>
                    <a:bodyPr/>
                    <a:lstStyle/>
                    <a:p>
                      <a:pPr indent="0" lvl="0" marL="189865" marR="21399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Тема: </a:t>
                      </a:r>
                      <a:r>
                        <a:rPr lang="en-US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разработка программного модуля высоконагруженной торговой  площадки с распределенным способом обработки информации  </a:t>
                      </a:r>
                      <a:r>
                        <a:rPr b="1" lang="en-US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(Шифр ПМ ВТП)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530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Руководитель от кафедры:	</a:t>
                      </a: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к.т.н., доцент Кононова Александра Игоревна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530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Исполнитель: </a:t>
                      </a: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ст. гр. ПИН-43 Давыдов Даниил Александрович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53060" marR="75819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Цель: </a:t>
                      </a:r>
                      <a:r>
                        <a:rPr lang="en-US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уменьшение нагрузки на логиста по управлению заказами  оборудования сотрудниками внутри организации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53060" marR="0" rtl="0" algn="l">
                        <a:lnSpc>
                          <a:spcPct val="100000"/>
                        </a:lnSpc>
                        <a:spcBef>
                          <a:spcPts val="20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Задачи: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9234" lvl="0" marL="6197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Times New Roman"/>
                        <a:buChar char="•"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исследование предметной области;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9234" lvl="0" marL="6197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Times New Roman"/>
                        <a:buChar char="•"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сравнительный анализ существующих решений;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9234" lvl="0" marL="6197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Times New Roman"/>
                        <a:buChar char="•"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выбор языка и среды программирования;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9234" lvl="0" marL="6197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Times New Roman"/>
                        <a:buChar char="•"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разработка схемы данных ПМ ВТП;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9234" lvl="0" marL="6197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Times New Roman"/>
                        <a:buChar char="•"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разработка схем алгоритмов ПМ ВТП.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84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  <a:tc hMerge="1"/>
                <a:tc hMerge="1"/>
              </a:tr>
              <a:tr h="20635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60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Разработал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4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66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Давыдов Д.А.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4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66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4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000">
                <a:tc vMerge="1"/>
                <a:tc>
                  <a:txBody>
                    <a:bodyPr/>
                    <a:lstStyle/>
                    <a:p>
                      <a:pPr indent="0" lvl="0" marL="660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Утвердил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4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66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Кононова А.И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4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" name="Google Shape;123;p20"/>
          <p:cNvGraphicFramePr/>
          <p:nvPr/>
        </p:nvGraphicFramePr>
        <p:xfrm>
          <a:off x="187325" y="1825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{D5DE02FD-49DB-4C04-ACBC-0A2AFB0A8C48}</a:tableStyleId>
              </a:tblPr>
              <a:tblGrid>
                <a:gridCol w="5962650"/>
                <a:gridCol w="792475"/>
                <a:gridCol w="1008375"/>
                <a:gridCol w="649600"/>
                <a:gridCol w="373375"/>
              </a:tblGrid>
              <a:tr h="6065825">
                <a:tc gridSpan="5">
                  <a:txBody>
                    <a:bodyPr/>
                    <a:lstStyle/>
                    <a:p>
                      <a:pPr indent="0" lvl="0" marL="0" marR="2476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Исследование предметной области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58214" marR="123634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 организациях, связанных с разработкой, существует много  внутренних процессов, которые выполняются вручную,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58214" marR="181038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 том числе — закупка и предоставление необходимого  разработчикам оборудования.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84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  <a:tc hMerge="1"/>
                <a:tc hMerge="1"/>
              </a:tr>
              <a:tr h="20635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60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Разработал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4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66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Давыдов Д.А.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4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66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4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000">
                <a:tc vMerge="1"/>
                <a:tc>
                  <a:txBody>
                    <a:bodyPr/>
                    <a:lstStyle/>
                    <a:p>
                      <a:pPr indent="0" lvl="0" marL="660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Утвердил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4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66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Кононова А.И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4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950" y="3132084"/>
            <a:ext cx="3286124" cy="181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5575" y="2579634"/>
            <a:ext cx="3886199" cy="353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Google Shape;130;p21"/>
          <p:cNvGraphicFramePr/>
          <p:nvPr/>
        </p:nvGraphicFramePr>
        <p:xfrm>
          <a:off x="187325" y="1825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{D5DE02FD-49DB-4C04-ACBC-0A2AFB0A8C48}</a:tableStyleId>
              </a:tblPr>
              <a:tblGrid>
                <a:gridCol w="5962650"/>
                <a:gridCol w="792475"/>
                <a:gridCol w="1008375"/>
                <a:gridCol w="649600"/>
                <a:gridCol w="373375"/>
              </a:tblGrid>
              <a:tr h="6065825">
                <a:tc gridSpan="5">
                  <a:txBody>
                    <a:bodyPr/>
                    <a:lstStyle/>
                    <a:p>
                      <a:pPr indent="0" lvl="0" marL="0" marR="2159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Обзор существующих аналогичных решений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67030" marR="0" rtl="0" algn="l">
                        <a:lnSpc>
                          <a:spcPct val="100000"/>
                        </a:lnSpc>
                        <a:spcBef>
                          <a:spcPts val="14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Источники информации: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16535" lvl="0" marL="5829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lain"/>
                      </a:pPr>
                      <a:r>
                        <a:rPr lang="en-US" sz="1200" u="sng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https://katanamrp.com/features/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16535" lvl="0" marL="5829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lain"/>
                      </a:pPr>
                      <a:r>
                        <a:rPr lang="en-US" sz="1200" u="sng" cap="none" strike="noStrike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3"/>
                        </a:rPr>
                        <a:t>https://www</a:t>
                      </a:r>
                      <a:r>
                        <a:rPr lang="en-US" sz="1200" u="sng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.sortly</a:t>
                      </a:r>
                      <a:r>
                        <a:rPr lang="en-US" sz="1200" u="sng" cap="none" strike="noStrike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4"/>
                        </a:rPr>
                        <a:t>.com/product-tour/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16535" lvl="0" marL="5829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lain"/>
                      </a:pPr>
                      <a:r>
                        <a:rPr lang="en-US" sz="1200" u="sng" cap="none" strike="noStrike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5"/>
                        </a:rPr>
                        <a:t>https://www.ezrentout.com/features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84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  <a:tc hMerge="1"/>
                <a:tc hMerge="1"/>
              </a:tr>
              <a:tr h="20635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60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Разработал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4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66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Давыдов Д.А.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4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66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4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250">
                <a:tc vMerge="1"/>
                <a:tc>
                  <a:txBody>
                    <a:bodyPr/>
                    <a:lstStyle/>
                    <a:p>
                      <a:pPr indent="0" lvl="0" marL="660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Утвердил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4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66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Кононова А.И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4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1" name="Google Shape;131;p21"/>
          <p:cNvGraphicFramePr/>
          <p:nvPr/>
        </p:nvGraphicFramePr>
        <p:xfrm>
          <a:off x="730624" y="12895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{D5DE02FD-49DB-4C04-ACBC-0A2AFB0A8C48}</a:tableStyleId>
              </a:tblPr>
              <a:tblGrid>
                <a:gridCol w="1539875"/>
                <a:gridCol w="1539875"/>
                <a:gridCol w="1539875"/>
                <a:gridCol w="1539875"/>
                <a:gridCol w="1539875"/>
              </a:tblGrid>
              <a:tr h="62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7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Katana </a:t>
                      </a: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[1]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95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7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Sortly </a:t>
                      </a: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[2]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95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7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EZRentOut </a:t>
                      </a: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[3]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95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7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ПМ ВТП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95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9600">
                <a:tc>
                  <a:txBody>
                    <a:bodyPr/>
                    <a:lstStyle/>
                    <a:p>
                      <a:pPr indent="0" lvl="0" marL="56514" marR="243840" rtl="0" algn="l">
                        <a:lnSpc>
                          <a:spcPct val="117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Есть бесплатная  версия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03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7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Нет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01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7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01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7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01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7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01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9600">
                <a:tc>
                  <a:txBody>
                    <a:bodyPr/>
                    <a:lstStyle/>
                    <a:p>
                      <a:pPr indent="0" lvl="0" marL="56514" marR="193040" rtl="0" algn="l">
                        <a:lnSpc>
                          <a:spcPct val="117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Микросервисная  архитектура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03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7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Нет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01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7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Нет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01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7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Нет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01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7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01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9600">
                <a:tc>
                  <a:txBody>
                    <a:bodyPr/>
                    <a:lstStyle/>
                    <a:p>
                      <a:pPr indent="0" lvl="0" marL="565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Расширяемость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01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7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Нет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01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7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Нет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01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7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01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7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01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9600">
                <a:tc>
                  <a:txBody>
                    <a:bodyPr/>
                    <a:lstStyle/>
                    <a:p>
                      <a:pPr indent="0" lvl="0" marL="56514" marR="549275" rtl="0" algn="l">
                        <a:lnSpc>
                          <a:spcPct val="117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Аукционная  система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03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7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Нет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01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7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Нет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01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7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Нет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01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7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01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Google Shape;136;p22"/>
          <p:cNvGraphicFramePr/>
          <p:nvPr/>
        </p:nvGraphicFramePr>
        <p:xfrm>
          <a:off x="187325" y="1825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{D5DE02FD-49DB-4C04-ACBC-0A2AFB0A8C48}</a:tableStyleId>
              </a:tblPr>
              <a:tblGrid>
                <a:gridCol w="196850"/>
                <a:gridCol w="1413500"/>
                <a:gridCol w="1413500"/>
                <a:gridCol w="1413500"/>
                <a:gridCol w="1413500"/>
                <a:gridCol w="109850"/>
                <a:gridCol w="791850"/>
                <a:gridCol w="1007750"/>
                <a:gridCol w="648975"/>
                <a:gridCol w="372750"/>
              </a:tblGrid>
              <a:tr h="546850">
                <a:tc gridSpan="10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Выбор языка и среды программирования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66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65450">
                <a:tc rowSpan="9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Язык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810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Java </a:t>
                      </a: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[1]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810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Python </a:t>
                      </a: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[2]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810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 </a:t>
                      </a: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[3]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810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 gridSpan="5" rowSpan="9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23825" marR="3041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Источники информации:  </a:t>
                      </a:r>
                      <a:r>
                        <a:rPr lang="en-US" sz="1200" u="sng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[1]https://docs.oracle.com/en/java/javase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238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sng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/index.html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16534" lvl="0" marL="339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lain" startAt="2"/>
                      </a:pPr>
                      <a:r>
                        <a:rPr lang="en-US" sz="1200" u="sng" cap="none" strike="noStrike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3"/>
                        </a:rPr>
                        <a:t>https://www.python.or</a:t>
                      </a:r>
                      <a:r>
                        <a:rPr lang="en-US" sz="1200" u="sng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g/doc/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16534" lvl="0" marL="339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lain" startAt="2"/>
                      </a:pPr>
                      <a:r>
                        <a:rPr lang="en-US" sz="1200" u="sng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https://golang.org/doc/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Times New Roman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Times New Roman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Times New Roman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Times New Roman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Times New Roman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Times New Roman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Times New Roman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Times New Roman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Times New Roman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83515" marR="0" rtl="0" algn="l">
                        <a:lnSpc>
                          <a:spcPct val="100000"/>
                        </a:lnSpc>
                        <a:spcBef>
                          <a:spcPts val="9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Источники информации: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16535" lvl="1" marL="3994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lain"/>
                      </a:pPr>
                      <a:r>
                        <a:rPr lang="en-US" sz="1200" u="sng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https://atom.io/docs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16535" lvl="1" marL="3994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lain"/>
                      </a:pPr>
                      <a:r>
                        <a:rPr lang="en-US" sz="1200" u="sng" cap="none" strike="noStrike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4"/>
                        </a:rPr>
                        <a:t>https://www.jetbrains.com/ru-ru/go/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16535" lvl="1" marL="3994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AutoNum type="arabicPlain"/>
                      </a:pPr>
                      <a:r>
                        <a:rPr lang="en-US" sz="1200" u="sng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https://code.visualstudio.com/docs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rowSpan="9" hMerge="1"/>
                <a:tc rowSpan="9" hMerge="1"/>
                <a:tc rowSpan="9" hMerge="1"/>
                <a:tc rowSpan="9" hMerge="1"/>
              </a:tr>
              <a:tr h="853400">
                <a:tc vMerge="1"/>
                <a:tc>
                  <a:txBody>
                    <a:bodyPr/>
                    <a:lstStyle/>
                    <a:p>
                      <a:pPr indent="0" lvl="0" marL="85725" marR="33083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Возможность  разработки  микросервисной  архитектуры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000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810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810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810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 gridSpan="5" vMerge="1"/>
                <a:tc hMerge="1" vMerge="1"/>
                <a:tc hMerge="1" vMerge="1"/>
                <a:tc hMerge="1" vMerge="1"/>
                <a:tc hMerge="1" vMerge="1"/>
              </a:tr>
              <a:tr h="712425">
                <a:tc vMerge="1"/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Быстродействие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000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87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Нет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87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87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 gridSpan="5" vMerge="1"/>
                <a:tc hMerge="1" vMerge="1"/>
                <a:tc hMerge="1" vMerge="1"/>
                <a:tc hMerge="1" vMerge="1"/>
                <a:tc hMerge="1" vMerge="1"/>
              </a:tr>
              <a:tr h="734725">
                <a:tc vMerge="1"/>
                <a:tc>
                  <a:txBody>
                    <a:bodyPr/>
                    <a:lstStyle/>
                    <a:p>
                      <a:pPr indent="0" lvl="0" marL="85725" marR="9080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Легкость разработки  и масштабирования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000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Нет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87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87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87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 gridSpan="5" vMerge="1"/>
                <a:tc hMerge="1" vMerge="1"/>
                <a:tc hMerge="1" vMerge="1"/>
                <a:tc hMerge="1" vMerge="1"/>
                <a:tc hMerge="1" vMerge="1"/>
              </a:tr>
              <a:tr h="631850">
                <a:tc vMerge="1"/>
                <a:tc>
                  <a:txBody>
                    <a:bodyPr/>
                    <a:lstStyle/>
                    <a:p>
                      <a:pPr indent="0" lvl="0" marL="85090" marR="47815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Среда  разработки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009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Atom </a:t>
                      </a: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[1]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009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GoLand </a:t>
                      </a: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[2]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009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5725" marR="35941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Visual Studio  Code </a:t>
                      </a: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[3]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009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 vMerge="1"/>
                <a:tc hMerge="1" vMerge="1"/>
                <a:tc hMerge="1" vMerge="1"/>
                <a:tc hMerge="1" vMerge="1"/>
                <a:tc hMerge="1" vMerge="1"/>
              </a:tr>
              <a:tr h="518125">
                <a:tc vMerge="1"/>
                <a:tc>
                  <a:txBody>
                    <a:bodyPr/>
                    <a:lstStyle/>
                    <a:p>
                      <a:pPr indent="0" lvl="0" marL="85090" marR="5822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Встроенный  отладчик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000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Нет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87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87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Нет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87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 vMerge="1"/>
                <a:tc hMerge="1" vMerge="1"/>
                <a:tc hMerge="1" vMerge="1"/>
                <a:tc hMerge="1" vMerge="1"/>
                <a:tc hMerge="1" vMerge="1"/>
              </a:tr>
              <a:tr h="518125">
                <a:tc vMerge="1"/>
                <a:tc>
                  <a:txBody>
                    <a:bodyPr/>
                    <a:lstStyle/>
                    <a:p>
                      <a:pPr indent="0" lvl="0" marL="85090" marR="18796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Поддержка  Docker/K8s/Postgre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000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Нет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87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87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87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 vMerge="1"/>
                <a:tc hMerge="1" vMerge="1"/>
                <a:tc hMerge="1" vMerge="1"/>
                <a:tc hMerge="1" vMerge="1"/>
                <a:tc hMerge="1" vMerge="1"/>
              </a:tr>
              <a:tr h="685750">
                <a:tc vMerge="1"/>
                <a:tc>
                  <a:txBody>
                    <a:bodyPr/>
                    <a:lstStyle/>
                    <a:p>
                      <a:pPr indent="0" lvl="0" marL="85090" marR="51752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Поддержка  модульного  тестирования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000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Нет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87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87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Нет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87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 vMerge="1"/>
                <a:tc hMerge="1" vMerge="1"/>
                <a:tc hMerge="1" vMerge="1"/>
                <a:tc hMerge="1" vMerge="1"/>
                <a:tc hMerge="1" vMerge="1"/>
              </a:tr>
              <a:tr h="399125">
                <a:tc vMerge="1"/>
                <a:tc>
                  <a:txBody>
                    <a:bodyPr/>
                    <a:lstStyle/>
                    <a:p>
                      <a:pPr indent="0" lvl="0" marL="85090" marR="28067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Поддержка языка  Go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730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87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87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87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gridSpan="5" vMerge="1"/>
                <a:tc hMerge="1" vMerge="1"/>
                <a:tc hMerge="1" vMerge="1"/>
                <a:tc hMerge="1" vMerge="1"/>
                <a:tc hMerge="1" vMerge="1"/>
              </a:tr>
              <a:tr h="11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rowSpan="2">
                  <a:txBody>
                    <a:bodyPr/>
                    <a:lstStyle/>
                    <a:p>
                      <a:pPr indent="0" lvl="0" marL="660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Разработал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4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666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Давыдов Д.А.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4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666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4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350">
                <a:tc gridSpan="6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vMerge="1"/>
                <a:tc vMerge="1"/>
                <a:tc vMerge="1"/>
                <a:tc vMerge="1"/>
              </a:tr>
              <a:tr h="208250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660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Утвердил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4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66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Кононова А.И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4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" name="Google Shape;141;p23"/>
          <p:cNvGraphicFramePr/>
          <p:nvPr/>
        </p:nvGraphicFramePr>
        <p:xfrm>
          <a:off x="187325" y="1825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{D5DE02FD-49DB-4C04-ACBC-0A2AFB0A8C48}</a:tableStyleId>
              </a:tblPr>
              <a:tblGrid>
                <a:gridCol w="5962650"/>
                <a:gridCol w="792475"/>
                <a:gridCol w="1008375"/>
                <a:gridCol w="649600"/>
                <a:gridCol w="373375"/>
              </a:tblGrid>
              <a:tr h="6065825"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Схема данных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17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  <a:tc hMerge="1"/>
                <a:tc hMerge="1"/>
              </a:tr>
              <a:tr h="20635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60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Разработал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4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66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Давыдов Д.А.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4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66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4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000">
                <a:tc vMerge="1"/>
                <a:tc>
                  <a:txBody>
                    <a:bodyPr/>
                    <a:lstStyle/>
                    <a:p>
                      <a:pPr indent="0" lvl="0" marL="660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Утвердил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4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66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Кононова А.И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4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374" y="813050"/>
            <a:ext cx="7335199" cy="548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" name="Google Shape;147;p24"/>
          <p:cNvGraphicFramePr/>
          <p:nvPr/>
        </p:nvGraphicFramePr>
        <p:xfrm>
          <a:off x="187325" y="1825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{D5DE02FD-49DB-4C04-ACBC-0A2AFB0A8C48}</a:tableStyleId>
              </a:tblPr>
              <a:tblGrid>
                <a:gridCol w="3154675"/>
                <a:gridCol w="276850"/>
                <a:gridCol w="335925"/>
                <a:gridCol w="768975"/>
                <a:gridCol w="461000"/>
                <a:gridCol w="307350"/>
                <a:gridCol w="1844675"/>
                <a:gridCol w="153675"/>
                <a:gridCol w="153025"/>
                <a:gridCol w="154300"/>
                <a:gridCol w="152400"/>
                <a:gridCol w="306700"/>
                <a:gridCol w="713100"/>
              </a:tblGrid>
              <a:tr h="4793875">
                <a:tc gridSpan="1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Схема алгоритма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43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154050">
                <a:tc rowSpan="11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022350" marR="0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СХЕМА АЛГОРИТМА ПМ ВТП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rowSpan="3" hMerge="1"/>
                <a:tc rowSpan="3" hMerge="1"/>
                <a:tc rowSpan="3" hMerge="1"/>
                <a:tc rowSpan="3" hMerge="1"/>
                <a:tc rowSpan="3" hMerge="1"/>
              </a:tr>
              <a:tr h="1535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521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554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635" lvl="0" marL="130175" marR="12192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Программный модуль  высоконагруженной торговой  площадки с распределенным  способом обработки  информации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4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1123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Лит.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6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831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Масса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6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1200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Масштаб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6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4600">
                <a:tc vMerge="1"/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Изм.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46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00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Лист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46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606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№ докум.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46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7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7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Подпись</a:t>
                      </a:r>
                      <a:endParaRPr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Дат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46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76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4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: 1</a:t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4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975">
                <a:tc vMerge="1"/>
                <a:tc gridSpan="2">
                  <a:txBody>
                    <a:bodyPr/>
                    <a:lstStyle/>
                    <a:p>
                      <a:pPr indent="0" lvl="0" marL="450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Разраб.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2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а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 vMerge="1"/>
                <a:tc gridSpan="2" vMerge="1"/>
                <a:tc hMerge="1" vMerge="1"/>
                <a:tc vMerge="1"/>
              </a:tr>
              <a:tr h="153250">
                <a:tc vMerge="1"/>
                <a:tc gridSpan="2">
                  <a:txBody>
                    <a:bodyPr/>
                    <a:lstStyle/>
                    <a:p>
                      <a:pPr indent="0" lvl="0" marL="450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Провер.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8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 vMerge="1"/>
                <a:tc gridSpan="2" vMerge="1"/>
                <a:tc hMerge="1" vMerge="1"/>
                <a:tc vMerge="1"/>
              </a:tr>
              <a:tr h="154050">
                <a:tc vMerge="1"/>
                <a:tc gridSpan="2">
                  <a:txBody>
                    <a:bodyPr/>
                    <a:lstStyle/>
                    <a:p>
                      <a:pPr indent="0" lvl="0" marL="450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Т. Контр.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gridSpan="4"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Лис	</a:t>
                      </a:r>
                      <a:r>
                        <a:rPr i="1" lang="en-US" sz="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71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38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Листов	</a:t>
                      </a:r>
                      <a:r>
                        <a:rPr i="1" lang="en-US" sz="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71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54325">
                <a:tc vMerge="1"/>
                <a:tc gridSpan="2">
                  <a:txBody>
                    <a:bodyPr/>
                    <a:lstStyle/>
                    <a:p>
                      <a:pPr indent="0" lvl="0" marL="450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Реценз.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6" rowSpan="3">
                  <a:txBody>
                    <a:bodyPr/>
                    <a:lstStyle/>
                    <a:p>
                      <a:pPr indent="0" lvl="0" marL="109854" marR="0" rtl="0" algn="l">
                        <a:lnSpc>
                          <a:spcPct val="105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т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508634" marR="0" rtl="0" algn="l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НИУ «МИЭТ»</a:t>
                      </a:r>
                      <a:endParaRPr sz="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rowSpan="3" hMerge="1"/>
                <a:tc rowSpan="3" hMerge="1"/>
                <a:tc rowSpan="3" hMerge="1"/>
                <a:tc rowSpan="3" hMerge="1"/>
              </a:tr>
              <a:tr h="153525">
                <a:tc vMerge="1"/>
                <a:tc gridSpan="2">
                  <a:txBody>
                    <a:bodyPr/>
                    <a:lstStyle/>
                    <a:p>
                      <a:pPr indent="0" lvl="0" marL="450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Н. Контр.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9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48400">
                <a:tc vMerge="1"/>
                <a:tc gridSpan="2">
                  <a:txBody>
                    <a:bodyPr/>
                    <a:lstStyle/>
                    <a:p>
                      <a:pPr indent="0" lvl="0" marL="450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Утверд.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8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</a:tr>
            </a:tbl>
          </a:graphicData>
        </a:graphic>
      </p:graphicFrame>
      <p:pic>
        <p:nvPicPr>
          <p:cNvPr id="148" name="Google Shape;14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262" y="1303625"/>
            <a:ext cx="8608025" cy="34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5"/>
          <p:cNvGrpSpPr/>
          <p:nvPr/>
        </p:nvGrpSpPr>
        <p:grpSpPr>
          <a:xfrm>
            <a:off x="3347886" y="4982513"/>
            <a:ext cx="5622261" cy="1687079"/>
            <a:chOff x="611560" y="4293096"/>
            <a:chExt cx="6581903" cy="1975040"/>
          </a:xfrm>
        </p:grpSpPr>
        <p:cxnSp>
          <p:nvCxnSpPr>
            <p:cNvPr id="154" name="Google Shape;154;p25"/>
            <p:cNvCxnSpPr/>
            <p:nvPr/>
          </p:nvCxnSpPr>
          <p:spPr>
            <a:xfrm>
              <a:off x="935378" y="4295636"/>
              <a:ext cx="600" cy="9069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" name="Google Shape;155;p25"/>
            <p:cNvCxnSpPr/>
            <p:nvPr/>
          </p:nvCxnSpPr>
          <p:spPr>
            <a:xfrm>
              <a:off x="3124013" y="4833531"/>
              <a:ext cx="4065000" cy="6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6" name="Google Shape;156;p25"/>
            <p:cNvCxnSpPr/>
            <p:nvPr/>
          </p:nvCxnSpPr>
          <p:spPr>
            <a:xfrm>
              <a:off x="1328406" y="4300082"/>
              <a:ext cx="600" cy="19680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7" name="Google Shape;157;p25"/>
            <p:cNvCxnSpPr/>
            <p:nvPr/>
          </p:nvCxnSpPr>
          <p:spPr>
            <a:xfrm>
              <a:off x="2228749" y="4300082"/>
              <a:ext cx="600" cy="19680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" name="Google Shape;158;p25"/>
            <p:cNvCxnSpPr/>
            <p:nvPr/>
          </p:nvCxnSpPr>
          <p:spPr>
            <a:xfrm>
              <a:off x="2768447" y="4295636"/>
              <a:ext cx="600" cy="19725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" name="Google Shape;159;p25"/>
            <p:cNvCxnSpPr/>
            <p:nvPr/>
          </p:nvCxnSpPr>
          <p:spPr>
            <a:xfrm>
              <a:off x="3128457" y="4300082"/>
              <a:ext cx="600" cy="19629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" name="Google Shape;160;p25"/>
            <p:cNvCxnSpPr/>
            <p:nvPr/>
          </p:nvCxnSpPr>
          <p:spPr>
            <a:xfrm>
              <a:off x="611560" y="5913767"/>
              <a:ext cx="2510400" cy="6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" name="Google Shape;161;p25"/>
            <p:cNvCxnSpPr/>
            <p:nvPr/>
          </p:nvCxnSpPr>
          <p:spPr>
            <a:xfrm>
              <a:off x="611560" y="6093489"/>
              <a:ext cx="2510400" cy="6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2" name="Google Shape;162;p25"/>
            <p:cNvSpPr/>
            <p:nvPr/>
          </p:nvSpPr>
          <p:spPr>
            <a:xfrm>
              <a:off x="626163" y="5024684"/>
              <a:ext cx="290700" cy="1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Изм.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954427" y="5024684"/>
              <a:ext cx="362400" cy="1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Лист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1355073" y="5024684"/>
              <a:ext cx="847500" cy="1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№ докум.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5"/>
            <p:cNvSpPr/>
            <p:nvPr/>
          </p:nvSpPr>
          <p:spPr>
            <a:xfrm>
              <a:off x="2249702" y="5024684"/>
              <a:ext cx="505500" cy="1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Arial"/>
                <a:buNone/>
              </a:pPr>
              <a:r>
                <a:rPr b="0" i="1" lang="en-US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Подпись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5"/>
            <p:cNvSpPr/>
            <p:nvPr/>
          </p:nvSpPr>
          <p:spPr>
            <a:xfrm>
              <a:off x="2783685" y="5024684"/>
              <a:ext cx="329400" cy="1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Дата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5"/>
            <p:cNvSpPr/>
            <p:nvPr/>
          </p:nvSpPr>
          <p:spPr>
            <a:xfrm>
              <a:off x="5307567" y="5567025"/>
              <a:ext cx="319500" cy="1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Лист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5"/>
            <p:cNvSpPr/>
            <p:nvPr/>
          </p:nvSpPr>
          <p:spPr>
            <a:xfrm>
              <a:off x="5617417" y="5566390"/>
              <a:ext cx="375900" cy="15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Times New Roman"/>
                <a:buNone/>
              </a:pPr>
              <a:r>
                <a:rPr i="1" lang="en-US" sz="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5"/>
            <p:cNvSpPr/>
            <p:nvPr/>
          </p:nvSpPr>
          <p:spPr>
            <a:xfrm>
              <a:off x="3155759" y="4442335"/>
              <a:ext cx="40053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СХЕМА АЛГОРИТМА ПМ УКИ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0" name="Google Shape;170;p25"/>
            <p:cNvCxnSpPr/>
            <p:nvPr/>
          </p:nvCxnSpPr>
          <p:spPr>
            <a:xfrm>
              <a:off x="5297408" y="5013253"/>
              <a:ext cx="1896000" cy="6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" name="Google Shape;171;p25"/>
            <p:cNvCxnSpPr/>
            <p:nvPr/>
          </p:nvCxnSpPr>
          <p:spPr>
            <a:xfrm>
              <a:off x="616639" y="5194245"/>
              <a:ext cx="2510400" cy="6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" name="Google Shape;172;p25"/>
            <p:cNvCxnSpPr/>
            <p:nvPr/>
          </p:nvCxnSpPr>
          <p:spPr>
            <a:xfrm>
              <a:off x="611560" y="5013253"/>
              <a:ext cx="2510400" cy="6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3" name="Google Shape;173;p25"/>
            <p:cNvCxnSpPr/>
            <p:nvPr/>
          </p:nvCxnSpPr>
          <p:spPr>
            <a:xfrm>
              <a:off x="611560" y="5732775"/>
              <a:ext cx="2510400" cy="6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4" name="Google Shape;174;p25"/>
            <p:cNvCxnSpPr/>
            <p:nvPr/>
          </p:nvCxnSpPr>
          <p:spPr>
            <a:xfrm>
              <a:off x="611560" y="5551784"/>
              <a:ext cx="2510400" cy="6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75" name="Google Shape;175;p25"/>
            <p:cNvGrpSpPr/>
            <p:nvPr/>
          </p:nvGrpSpPr>
          <p:grpSpPr>
            <a:xfrm>
              <a:off x="621084" y="5202501"/>
              <a:ext cx="1588118" cy="158283"/>
              <a:chOff x="0" y="0"/>
              <a:chExt cx="20081" cy="20100"/>
            </a:xfrm>
          </p:grpSpPr>
          <p:sp>
            <p:nvSpPr>
              <p:cNvPr id="176" name="Google Shape;176;p25"/>
              <p:cNvSpPr/>
              <p:nvPr/>
            </p:nvSpPr>
            <p:spPr>
              <a:xfrm>
                <a:off x="0" y="0"/>
                <a:ext cx="9000" cy="2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700" lIns="12700" spcFirstLastPara="1" rIns="12700" wrap="square" tIns="12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Arial"/>
                  <a:buNone/>
                </a:pPr>
                <a:r>
                  <a:rPr b="0" i="1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Разраб.</a:t>
                </a:r>
                <a:endParaRPr b="0" i="0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5"/>
              <p:cNvSpPr/>
              <p:nvPr/>
            </p:nvSpPr>
            <p:spPr>
              <a:xfrm>
                <a:off x="9281" y="0"/>
                <a:ext cx="10800" cy="2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700" lIns="12700" spcFirstLastPara="1" rIns="12700" wrap="square" tIns="12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Times New Roman"/>
                  <a:buNone/>
                </a:pPr>
                <a:r>
                  <a:t/>
                </a:r>
                <a:endParaRPr b="0" i="0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25"/>
            <p:cNvGrpSpPr/>
            <p:nvPr/>
          </p:nvGrpSpPr>
          <p:grpSpPr>
            <a:xfrm>
              <a:off x="621084" y="5380318"/>
              <a:ext cx="1588118" cy="158283"/>
              <a:chOff x="0" y="0"/>
              <a:chExt cx="20081" cy="20100"/>
            </a:xfrm>
          </p:grpSpPr>
          <p:sp>
            <p:nvSpPr>
              <p:cNvPr id="179" name="Google Shape;179;p25"/>
              <p:cNvSpPr/>
              <p:nvPr/>
            </p:nvSpPr>
            <p:spPr>
              <a:xfrm>
                <a:off x="0" y="0"/>
                <a:ext cx="9000" cy="2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700" lIns="12700" spcFirstLastPara="1" rIns="12700" wrap="square" tIns="12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Arial"/>
                  <a:buNone/>
                </a:pPr>
                <a:r>
                  <a:rPr b="0" i="1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Провер.</a:t>
                </a:r>
                <a:endParaRPr b="0" i="0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5"/>
              <p:cNvSpPr/>
              <p:nvPr/>
            </p:nvSpPr>
            <p:spPr>
              <a:xfrm>
                <a:off x="9281" y="0"/>
                <a:ext cx="10800" cy="2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700" lIns="12700" spcFirstLastPara="1" rIns="12700" wrap="square" tIns="12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Times New Roman"/>
                  <a:buNone/>
                </a:pPr>
                <a:r>
                  <a:t/>
                </a:r>
                <a:endParaRPr b="0" i="0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1" name="Google Shape;181;p25"/>
            <p:cNvSpPr/>
            <p:nvPr/>
          </p:nvSpPr>
          <p:spPr>
            <a:xfrm>
              <a:off x="621084" y="5558134"/>
              <a:ext cx="700500" cy="1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Т. Контр.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621084" y="5924563"/>
              <a:ext cx="700500" cy="1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Н. Контр.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621084" y="6100475"/>
              <a:ext cx="700500" cy="1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Утверд.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4" name="Google Shape;184;p25"/>
            <p:cNvCxnSpPr/>
            <p:nvPr/>
          </p:nvCxnSpPr>
          <p:spPr>
            <a:xfrm>
              <a:off x="5288519" y="4843057"/>
              <a:ext cx="600" cy="14199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5" name="Google Shape;185;p25"/>
            <p:cNvSpPr/>
            <p:nvPr/>
          </p:nvSpPr>
          <p:spPr>
            <a:xfrm>
              <a:off x="3172574" y="4950152"/>
              <a:ext cx="20724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1" lang="en-US" sz="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Программный модуль </a:t>
              </a:r>
              <a:r>
                <a:rPr b="0" i="1" lang="en-US" sz="800" u="none" cap="none" strike="noStrike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высоконагруженной торговой площадки с распределенным способом обработки информации</a:t>
              </a:r>
              <a:endParaRPr b="0" i="1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86" name="Google Shape;186;p25"/>
            <p:cNvCxnSpPr/>
            <p:nvPr/>
          </p:nvCxnSpPr>
          <p:spPr>
            <a:xfrm>
              <a:off x="5292963" y="5553689"/>
              <a:ext cx="1900500" cy="6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7" name="Google Shape;187;p25"/>
            <p:cNvCxnSpPr/>
            <p:nvPr/>
          </p:nvCxnSpPr>
          <p:spPr>
            <a:xfrm>
              <a:off x="3130997" y="5733411"/>
              <a:ext cx="4061700" cy="6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8" name="Google Shape;188;p25"/>
            <p:cNvCxnSpPr/>
            <p:nvPr/>
          </p:nvCxnSpPr>
          <p:spPr>
            <a:xfrm>
              <a:off x="6367280" y="4843057"/>
              <a:ext cx="1800" cy="7056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9" name="Google Shape;189;p25"/>
            <p:cNvSpPr/>
            <p:nvPr/>
          </p:nvSpPr>
          <p:spPr>
            <a:xfrm>
              <a:off x="5317091" y="4848138"/>
              <a:ext cx="485700" cy="1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Лит.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6026953" y="5567025"/>
              <a:ext cx="485700" cy="1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Листов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6506966" y="5567025"/>
              <a:ext cx="510600" cy="1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Times New Roman"/>
                <a:buNone/>
              </a:pPr>
              <a:r>
                <a:rPr i="1" lang="en-US" sz="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2" name="Google Shape;192;p25"/>
            <p:cNvCxnSpPr/>
            <p:nvPr/>
          </p:nvCxnSpPr>
          <p:spPr>
            <a:xfrm>
              <a:off x="5468842" y="5024049"/>
              <a:ext cx="600" cy="5247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3" name="Google Shape;193;p25"/>
            <p:cNvCxnSpPr/>
            <p:nvPr/>
          </p:nvCxnSpPr>
          <p:spPr>
            <a:xfrm>
              <a:off x="5648529" y="5024049"/>
              <a:ext cx="600" cy="5247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4" name="Google Shape;194;p25"/>
            <p:cNvSpPr/>
            <p:nvPr/>
          </p:nvSpPr>
          <p:spPr>
            <a:xfrm>
              <a:off x="5317091" y="5876934"/>
              <a:ext cx="1847700" cy="22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ourier New"/>
                <a:buNone/>
              </a:pPr>
              <a:r>
                <a:rPr b="0" i="1" lang="en-US" sz="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НИУ «МИЭТ»</a:t>
              </a:r>
              <a:endParaRPr b="0" i="0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95" name="Google Shape;195;p25"/>
            <p:cNvCxnSpPr/>
            <p:nvPr/>
          </p:nvCxnSpPr>
          <p:spPr>
            <a:xfrm>
              <a:off x="611560" y="4293096"/>
              <a:ext cx="6577200" cy="6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" name="Google Shape;196;p25"/>
            <p:cNvCxnSpPr/>
            <p:nvPr/>
          </p:nvCxnSpPr>
          <p:spPr>
            <a:xfrm>
              <a:off x="611560" y="4473453"/>
              <a:ext cx="2510400" cy="6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7" name="Google Shape;197;p25"/>
            <p:cNvCxnSpPr/>
            <p:nvPr/>
          </p:nvCxnSpPr>
          <p:spPr>
            <a:xfrm>
              <a:off x="611560" y="4653175"/>
              <a:ext cx="2510400" cy="6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8" name="Google Shape;198;p25"/>
            <p:cNvCxnSpPr/>
            <p:nvPr/>
          </p:nvCxnSpPr>
          <p:spPr>
            <a:xfrm>
              <a:off x="611560" y="5373332"/>
              <a:ext cx="2510400" cy="6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9" name="Google Shape;199;p25"/>
            <p:cNvSpPr/>
            <p:nvPr/>
          </p:nvSpPr>
          <p:spPr>
            <a:xfrm>
              <a:off x="621084" y="5735951"/>
              <a:ext cx="700500" cy="1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Реценз.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0" name="Google Shape;200;p25"/>
            <p:cNvCxnSpPr/>
            <p:nvPr/>
          </p:nvCxnSpPr>
          <p:spPr>
            <a:xfrm>
              <a:off x="5828852" y="4837977"/>
              <a:ext cx="1800" cy="7107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1" name="Google Shape;201;p25"/>
            <p:cNvSpPr/>
            <p:nvPr/>
          </p:nvSpPr>
          <p:spPr>
            <a:xfrm>
              <a:off x="5860599" y="4848138"/>
              <a:ext cx="485700" cy="1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Масса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6403471" y="4848138"/>
              <a:ext cx="766500" cy="1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Масштаб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3" name="Google Shape;203;p25"/>
            <p:cNvCxnSpPr/>
            <p:nvPr/>
          </p:nvCxnSpPr>
          <p:spPr>
            <a:xfrm>
              <a:off x="6008540" y="5557499"/>
              <a:ext cx="600" cy="1722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4" name="Google Shape;204;p25"/>
            <p:cNvSpPr/>
            <p:nvPr/>
          </p:nvSpPr>
          <p:spPr>
            <a:xfrm>
              <a:off x="5860599" y="5200596"/>
              <a:ext cx="485700" cy="1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Times New Roman"/>
                <a:buNone/>
              </a:pPr>
              <a:r>
                <a:rPr b="0" i="1" lang="en-US" sz="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6403471" y="5200596"/>
              <a:ext cx="766500" cy="1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Times New Roman"/>
                <a:buNone/>
              </a:pPr>
              <a:r>
                <a:rPr b="0" i="1" lang="en-US" sz="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: 1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6" name="Google Shape;206;p25"/>
            <p:cNvCxnSpPr/>
            <p:nvPr/>
          </p:nvCxnSpPr>
          <p:spPr>
            <a:xfrm>
              <a:off x="611560" y="4829086"/>
              <a:ext cx="2510400" cy="6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7" name="Google Shape;207;p25"/>
            <p:cNvCxnSpPr/>
            <p:nvPr/>
          </p:nvCxnSpPr>
          <p:spPr>
            <a:xfrm>
              <a:off x="611560" y="4293096"/>
              <a:ext cx="600" cy="19629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208" name="Google Shape;208;p25"/>
          <p:cNvCxnSpPr/>
          <p:nvPr/>
        </p:nvCxnSpPr>
        <p:spPr>
          <a:xfrm>
            <a:off x="193675" y="188913"/>
            <a:ext cx="0" cy="648030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p25"/>
          <p:cNvCxnSpPr/>
          <p:nvPr/>
        </p:nvCxnSpPr>
        <p:spPr>
          <a:xfrm>
            <a:off x="8978900" y="188913"/>
            <a:ext cx="0" cy="648030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p25"/>
          <p:cNvCxnSpPr/>
          <p:nvPr/>
        </p:nvCxnSpPr>
        <p:spPr>
          <a:xfrm>
            <a:off x="193675" y="188913"/>
            <a:ext cx="8785200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p25"/>
          <p:cNvCxnSpPr/>
          <p:nvPr/>
        </p:nvCxnSpPr>
        <p:spPr>
          <a:xfrm>
            <a:off x="193675" y="6669088"/>
            <a:ext cx="8785200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2" name="Google Shape;212;p25"/>
          <p:cNvSpPr txBox="1"/>
          <p:nvPr/>
        </p:nvSpPr>
        <p:spPr>
          <a:xfrm>
            <a:off x="193675" y="188925"/>
            <a:ext cx="8785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Вид пользовательского интерфейса ПМ ВТП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3" name="Google Shape;213;p25"/>
          <p:cNvPicPr preferRelativeResize="0"/>
          <p:nvPr/>
        </p:nvPicPr>
        <p:blipFill rotWithShape="1">
          <a:blip r:embed="rId3">
            <a:alphaModFix/>
          </a:blip>
          <a:srcRect b="21155" l="14280" r="8194" t="13386"/>
          <a:stretch/>
        </p:blipFill>
        <p:spPr>
          <a:xfrm>
            <a:off x="238075" y="738750"/>
            <a:ext cx="5178125" cy="2459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5"/>
          <p:cNvPicPr preferRelativeResize="0"/>
          <p:nvPr/>
        </p:nvPicPr>
        <p:blipFill rotWithShape="1">
          <a:blip r:embed="rId4">
            <a:alphaModFix/>
          </a:blip>
          <a:srcRect b="36209" l="12808" r="41627" t="12495"/>
          <a:stretch/>
        </p:blipFill>
        <p:spPr>
          <a:xfrm>
            <a:off x="4572000" y="2281975"/>
            <a:ext cx="4166323" cy="26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6"/>
          <p:cNvGrpSpPr/>
          <p:nvPr/>
        </p:nvGrpSpPr>
        <p:grpSpPr>
          <a:xfrm>
            <a:off x="3347886" y="4982513"/>
            <a:ext cx="5622261" cy="1687079"/>
            <a:chOff x="611560" y="4293096"/>
            <a:chExt cx="6581903" cy="1975040"/>
          </a:xfrm>
        </p:grpSpPr>
        <p:cxnSp>
          <p:nvCxnSpPr>
            <p:cNvPr id="220" name="Google Shape;220;p26"/>
            <p:cNvCxnSpPr/>
            <p:nvPr/>
          </p:nvCxnSpPr>
          <p:spPr>
            <a:xfrm>
              <a:off x="935378" y="4295636"/>
              <a:ext cx="600" cy="9069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1" name="Google Shape;221;p26"/>
            <p:cNvCxnSpPr/>
            <p:nvPr/>
          </p:nvCxnSpPr>
          <p:spPr>
            <a:xfrm>
              <a:off x="3124013" y="4833531"/>
              <a:ext cx="4065000" cy="6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2" name="Google Shape;222;p26"/>
            <p:cNvCxnSpPr/>
            <p:nvPr/>
          </p:nvCxnSpPr>
          <p:spPr>
            <a:xfrm>
              <a:off x="1328406" y="4300082"/>
              <a:ext cx="600" cy="19680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3" name="Google Shape;223;p26"/>
            <p:cNvCxnSpPr/>
            <p:nvPr/>
          </p:nvCxnSpPr>
          <p:spPr>
            <a:xfrm>
              <a:off x="2228749" y="4300082"/>
              <a:ext cx="600" cy="19680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4" name="Google Shape;224;p26"/>
            <p:cNvCxnSpPr/>
            <p:nvPr/>
          </p:nvCxnSpPr>
          <p:spPr>
            <a:xfrm>
              <a:off x="2768447" y="4295636"/>
              <a:ext cx="600" cy="19725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5" name="Google Shape;225;p26"/>
            <p:cNvCxnSpPr/>
            <p:nvPr/>
          </p:nvCxnSpPr>
          <p:spPr>
            <a:xfrm>
              <a:off x="3128457" y="4300082"/>
              <a:ext cx="600" cy="19629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6" name="Google Shape;226;p26"/>
            <p:cNvCxnSpPr/>
            <p:nvPr/>
          </p:nvCxnSpPr>
          <p:spPr>
            <a:xfrm>
              <a:off x="611560" y="5913767"/>
              <a:ext cx="2510400" cy="6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7" name="Google Shape;227;p26"/>
            <p:cNvCxnSpPr/>
            <p:nvPr/>
          </p:nvCxnSpPr>
          <p:spPr>
            <a:xfrm>
              <a:off x="611560" y="6093489"/>
              <a:ext cx="2510400" cy="6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8" name="Google Shape;228;p26"/>
            <p:cNvSpPr/>
            <p:nvPr/>
          </p:nvSpPr>
          <p:spPr>
            <a:xfrm>
              <a:off x="626163" y="5024684"/>
              <a:ext cx="290700" cy="1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Изм.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954427" y="5024684"/>
              <a:ext cx="362400" cy="1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Лист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1355073" y="5024684"/>
              <a:ext cx="847500" cy="1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№ докум.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2249702" y="5024684"/>
              <a:ext cx="505500" cy="1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Arial"/>
                <a:buNone/>
              </a:pPr>
              <a:r>
                <a:rPr b="0" i="1" lang="en-US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Подпись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2783685" y="5024684"/>
              <a:ext cx="329400" cy="1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Дата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5307567" y="5567025"/>
              <a:ext cx="319500" cy="1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Лист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5617417" y="5566390"/>
              <a:ext cx="375900" cy="15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Times New Roman"/>
                <a:buNone/>
              </a:pPr>
              <a:r>
                <a:rPr i="1" lang="en-US" sz="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3155759" y="4442335"/>
              <a:ext cx="40053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СХЕМА АЛГОРИТМА ПМ УКИ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6" name="Google Shape;236;p26"/>
            <p:cNvCxnSpPr/>
            <p:nvPr/>
          </p:nvCxnSpPr>
          <p:spPr>
            <a:xfrm>
              <a:off x="5297408" y="5013253"/>
              <a:ext cx="1896000" cy="6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7" name="Google Shape;237;p26"/>
            <p:cNvCxnSpPr/>
            <p:nvPr/>
          </p:nvCxnSpPr>
          <p:spPr>
            <a:xfrm>
              <a:off x="616639" y="5194245"/>
              <a:ext cx="2510400" cy="6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8" name="Google Shape;238;p26"/>
            <p:cNvCxnSpPr/>
            <p:nvPr/>
          </p:nvCxnSpPr>
          <p:spPr>
            <a:xfrm>
              <a:off x="611560" y="5013253"/>
              <a:ext cx="2510400" cy="6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9" name="Google Shape;239;p26"/>
            <p:cNvCxnSpPr/>
            <p:nvPr/>
          </p:nvCxnSpPr>
          <p:spPr>
            <a:xfrm>
              <a:off x="611560" y="5732775"/>
              <a:ext cx="2510400" cy="6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0" name="Google Shape;240;p26"/>
            <p:cNvCxnSpPr/>
            <p:nvPr/>
          </p:nvCxnSpPr>
          <p:spPr>
            <a:xfrm>
              <a:off x="611560" y="5551784"/>
              <a:ext cx="2510400" cy="6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41" name="Google Shape;241;p26"/>
            <p:cNvGrpSpPr/>
            <p:nvPr/>
          </p:nvGrpSpPr>
          <p:grpSpPr>
            <a:xfrm>
              <a:off x="621084" y="5202501"/>
              <a:ext cx="1588118" cy="158283"/>
              <a:chOff x="0" y="0"/>
              <a:chExt cx="20081" cy="20100"/>
            </a:xfrm>
          </p:grpSpPr>
          <p:sp>
            <p:nvSpPr>
              <p:cNvPr id="242" name="Google Shape;242;p26"/>
              <p:cNvSpPr/>
              <p:nvPr/>
            </p:nvSpPr>
            <p:spPr>
              <a:xfrm>
                <a:off x="0" y="0"/>
                <a:ext cx="9000" cy="2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700" lIns="12700" spcFirstLastPara="1" rIns="12700" wrap="square" tIns="12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Arial"/>
                  <a:buNone/>
                </a:pPr>
                <a:r>
                  <a:rPr b="0" i="1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Разраб.</a:t>
                </a:r>
                <a:endParaRPr b="0" i="0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26"/>
              <p:cNvSpPr/>
              <p:nvPr/>
            </p:nvSpPr>
            <p:spPr>
              <a:xfrm>
                <a:off x="9281" y="0"/>
                <a:ext cx="10800" cy="2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700" lIns="12700" spcFirstLastPara="1" rIns="12700" wrap="square" tIns="12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Times New Roman"/>
                  <a:buNone/>
                </a:pPr>
                <a:r>
                  <a:t/>
                </a:r>
                <a:endParaRPr b="0" i="0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4" name="Google Shape;244;p26"/>
            <p:cNvGrpSpPr/>
            <p:nvPr/>
          </p:nvGrpSpPr>
          <p:grpSpPr>
            <a:xfrm>
              <a:off x="621084" y="5380318"/>
              <a:ext cx="1588118" cy="158283"/>
              <a:chOff x="0" y="0"/>
              <a:chExt cx="20081" cy="20100"/>
            </a:xfrm>
          </p:grpSpPr>
          <p:sp>
            <p:nvSpPr>
              <p:cNvPr id="245" name="Google Shape;245;p26"/>
              <p:cNvSpPr/>
              <p:nvPr/>
            </p:nvSpPr>
            <p:spPr>
              <a:xfrm>
                <a:off x="0" y="0"/>
                <a:ext cx="9000" cy="2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700" lIns="12700" spcFirstLastPara="1" rIns="12700" wrap="square" tIns="12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Arial"/>
                  <a:buNone/>
                </a:pPr>
                <a:r>
                  <a:rPr b="0" i="1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Провер.</a:t>
                </a:r>
                <a:endParaRPr b="0" i="0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6"/>
              <p:cNvSpPr/>
              <p:nvPr/>
            </p:nvSpPr>
            <p:spPr>
              <a:xfrm>
                <a:off x="9281" y="0"/>
                <a:ext cx="10800" cy="2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700" lIns="12700" spcFirstLastPara="1" rIns="12700" wrap="square" tIns="12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Times New Roman"/>
                  <a:buNone/>
                </a:pPr>
                <a:r>
                  <a:t/>
                </a:r>
                <a:endParaRPr b="0" i="0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7" name="Google Shape;247;p26"/>
            <p:cNvSpPr/>
            <p:nvPr/>
          </p:nvSpPr>
          <p:spPr>
            <a:xfrm>
              <a:off x="621084" y="5558134"/>
              <a:ext cx="700500" cy="1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Т. Контр.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621084" y="5924563"/>
              <a:ext cx="700500" cy="1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Н. Контр.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621084" y="6100475"/>
              <a:ext cx="700500" cy="1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Утверд.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0" name="Google Shape;250;p26"/>
            <p:cNvCxnSpPr/>
            <p:nvPr/>
          </p:nvCxnSpPr>
          <p:spPr>
            <a:xfrm>
              <a:off x="5288519" y="4843057"/>
              <a:ext cx="600" cy="14199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1" name="Google Shape;251;p26"/>
            <p:cNvSpPr/>
            <p:nvPr/>
          </p:nvSpPr>
          <p:spPr>
            <a:xfrm>
              <a:off x="3172574" y="4950152"/>
              <a:ext cx="20724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1" lang="en-US" sz="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Программный модуль </a:t>
              </a:r>
              <a:r>
                <a:rPr b="0" i="1" lang="en-US" sz="800" u="none" cap="none" strike="noStrike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высоконагруженной торговой площадки с распределенным способом обработки информации</a:t>
              </a:r>
              <a:endParaRPr b="0" i="1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52" name="Google Shape;252;p26"/>
            <p:cNvCxnSpPr/>
            <p:nvPr/>
          </p:nvCxnSpPr>
          <p:spPr>
            <a:xfrm>
              <a:off x="5292963" y="5553689"/>
              <a:ext cx="1900500" cy="6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3" name="Google Shape;253;p26"/>
            <p:cNvCxnSpPr/>
            <p:nvPr/>
          </p:nvCxnSpPr>
          <p:spPr>
            <a:xfrm>
              <a:off x="3130997" y="5733411"/>
              <a:ext cx="4061700" cy="6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4" name="Google Shape;254;p26"/>
            <p:cNvCxnSpPr/>
            <p:nvPr/>
          </p:nvCxnSpPr>
          <p:spPr>
            <a:xfrm>
              <a:off x="6367280" y="4843057"/>
              <a:ext cx="1800" cy="7056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5" name="Google Shape;255;p26"/>
            <p:cNvSpPr/>
            <p:nvPr/>
          </p:nvSpPr>
          <p:spPr>
            <a:xfrm>
              <a:off x="5317091" y="4848138"/>
              <a:ext cx="485700" cy="1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Лит.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6026953" y="5567025"/>
              <a:ext cx="485700" cy="1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Листов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6506966" y="5567025"/>
              <a:ext cx="510600" cy="1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Times New Roman"/>
                <a:buNone/>
              </a:pPr>
              <a:r>
                <a:rPr i="1" lang="en-US" sz="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8" name="Google Shape;258;p26"/>
            <p:cNvCxnSpPr/>
            <p:nvPr/>
          </p:nvCxnSpPr>
          <p:spPr>
            <a:xfrm>
              <a:off x="5468842" y="5024049"/>
              <a:ext cx="600" cy="5247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9" name="Google Shape;259;p26"/>
            <p:cNvCxnSpPr/>
            <p:nvPr/>
          </p:nvCxnSpPr>
          <p:spPr>
            <a:xfrm>
              <a:off x="5648529" y="5024049"/>
              <a:ext cx="600" cy="5247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0" name="Google Shape;260;p26"/>
            <p:cNvSpPr/>
            <p:nvPr/>
          </p:nvSpPr>
          <p:spPr>
            <a:xfrm>
              <a:off x="5317091" y="5876934"/>
              <a:ext cx="1847700" cy="22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ourier New"/>
                <a:buNone/>
              </a:pPr>
              <a:r>
                <a:rPr b="0" i="1" lang="en-US" sz="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НИУ «МИЭТ»</a:t>
              </a:r>
              <a:endParaRPr b="0" i="0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61" name="Google Shape;261;p26"/>
            <p:cNvCxnSpPr/>
            <p:nvPr/>
          </p:nvCxnSpPr>
          <p:spPr>
            <a:xfrm>
              <a:off x="611560" y="4293096"/>
              <a:ext cx="6577200" cy="6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2" name="Google Shape;262;p26"/>
            <p:cNvCxnSpPr/>
            <p:nvPr/>
          </p:nvCxnSpPr>
          <p:spPr>
            <a:xfrm>
              <a:off x="611560" y="4473453"/>
              <a:ext cx="2510400" cy="6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3" name="Google Shape;263;p26"/>
            <p:cNvCxnSpPr/>
            <p:nvPr/>
          </p:nvCxnSpPr>
          <p:spPr>
            <a:xfrm>
              <a:off x="611560" y="4653175"/>
              <a:ext cx="2510400" cy="6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4" name="Google Shape;264;p26"/>
            <p:cNvCxnSpPr/>
            <p:nvPr/>
          </p:nvCxnSpPr>
          <p:spPr>
            <a:xfrm>
              <a:off x="611560" y="5373332"/>
              <a:ext cx="2510400" cy="6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5" name="Google Shape;265;p26"/>
            <p:cNvSpPr/>
            <p:nvPr/>
          </p:nvSpPr>
          <p:spPr>
            <a:xfrm>
              <a:off x="621084" y="5735951"/>
              <a:ext cx="700500" cy="1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Реценз.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6" name="Google Shape;266;p26"/>
            <p:cNvCxnSpPr/>
            <p:nvPr/>
          </p:nvCxnSpPr>
          <p:spPr>
            <a:xfrm>
              <a:off x="5828852" y="4837977"/>
              <a:ext cx="1800" cy="7107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7" name="Google Shape;267;p26"/>
            <p:cNvSpPr/>
            <p:nvPr/>
          </p:nvSpPr>
          <p:spPr>
            <a:xfrm>
              <a:off x="5860599" y="4848138"/>
              <a:ext cx="485700" cy="1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Масса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6403471" y="4848138"/>
              <a:ext cx="766500" cy="1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Масштаб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9" name="Google Shape;269;p26"/>
            <p:cNvCxnSpPr/>
            <p:nvPr/>
          </p:nvCxnSpPr>
          <p:spPr>
            <a:xfrm>
              <a:off x="6008540" y="5557499"/>
              <a:ext cx="600" cy="1722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0" name="Google Shape;270;p26"/>
            <p:cNvSpPr/>
            <p:nvPr/>
          </p:nvSpPr>
          <p:spPr>
            <a:xfrm>
              <a:off x="5860599" y="5200596"/>
              <a:ext cx="485700" cy="1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Times New Roman"/>
                <a:buNone/>
              </a:pPr>
              <a:r>
                <a:rPr b="0" i="1" lang="en-US" sz="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6403471" y="5200596"/>
              <a:ext cx="766500" cy="1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Times New Roman"/>
                <a:buNone/>
              </a:pPr>
              <a:r>
                <a:rPr b="0" i="1" lang="en-US" sz="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: 1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2" name="Google Shape;272;p26"/>
            <p:cNvCxnSpPr/>
            <p:nvPr/>
          </p:nvCxnSpPr>
          <p:spPr>
            <a:xfrm>
              <a:off x="611560" y="4829086"/>
              <a:ext cx="2510400" cy="6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3" name="Google Shape;273;p26"/>
            <p:cNvCxnSpPr/>
            <p:nvPr/>
          </p:nvCxnSpPr>
          <p:spPr>
            <a:xfrm>
              <a:off x="611560" y="4293096"/>
              <a:ext cx="600" cy="19629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274" name="Google Shape;274;p26"/>
          <p:cNvCxnSpPr/>
          <p:nvPr/>
        </p:nvCxnSpPr>
        <p:spPr>
          <a:xfrm>
            <a:off x="193675" y="188913"/>
            <a:ext cx="0" cy="648030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5" name="Google Shape;275;p26"/>
          <p:cNvCxnSpPr/>
          <p:nvPr/>
        </p:nvCxnSpPr>
        <p:spPr>
          <a:xfrm>
            <a:off x="8978900" y="188913"/>
            <a:ext cx="0" cy="648030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6" name="Google Shape;276;p26"/>
          <p:cNvCxnSpPr/>
          <p:nvPr/>
        </p:nvCxnSpPr>
        <p:spPr>
          <a:xfrm>
            <a:off x="193675" y="188913"/>
            <a:ext cx="8785200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7" name="Google Shape;277;p26"/>
          <p:cNvCxnSpPr/>
          <p:nvPr/>
        </p:nvCxnSpPr>
        <p:spPr>
          <a:xfrm>
            <a:off x="193675" y="6669088"/>
            <a:ext cx="8785200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8" name="Google Shape;278;p26"/>
          <p:cNvSpPr txBox="1"/>
          <p:nvPr/>
        </p:nvSpPr>
        <p:spPr>
          <a:xfrm>
            <a:off x="193675" y="188925"/>
            <a:ext cx="878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Отладка и тестирование ПМ ВТП</a:t>
            </a:r>
            <a:endParaRPr b="1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9" name="Google Shape;279;p26"/>
          <p:cNvPicPr preferRelativeResize="0"/>
          <p:nvPr/>
        </p:nvPicPr>
        <p:blipFill rotWithShape="1">
          <a:blip r:embed="rId3">
            <a:alphaModFix/>
          </a:blip>
          <a:srcRect b="0" l="0" r="45878" t="0"/>
          <a:stretch/>
        </p:blipFill>
        <p:spPr>
          <a:xfrm>
            <a:off x="300300" y="1436050"/>
            <a:ext cx="3306376" cy="343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3288" y="1543263"/>
            <a:ext cx="5016941" cy="2822863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6"/>
          <p:cNvSpPr txBox="1"/>
          <p:nvPr/>
        </p:nvSpPr>
        <p:spPr>
          <a:xfrm>
            <a:off x="-1035700" y="1020075"/>
            <a:ext cx="5978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Процесс отладки в GoLand</a:t>
            </a:r>
            <a:endParaRPr b="1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26"/>
          <p:cNvSpPr txBox="1"/>
          <p:nvPr/>
        </p:nvSpPr>
        <p:spPr>
          <a:xfrm>
            <a:off x="2751825" y="1020075"/>
            <a:ext cx="5978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Процесс unit-тестирования</a:t>
            </a:r>
            <a:endParaRPr b="1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27"/>
          <p:cNvGrpSpPr/>
          <p:nvPr/>
        </p:nvGrpSpPr>
        <p:grpSpPr>
          <a:xfrm>
            <a:off x="3347886" y="4982513"/>
            <a:ext cx="5622261" cy="1687079"/>
            <a:chOff x="611560" y="4293096"/>
            <a:chExt cx="6581903" cy="1975040"/>
          </a:xfrm>
        </p:grpSpPr>
        <p:cxnSp>
          <p:nvCxnSpPr>
            <p:cNvPr id="288" name="Google Shape;288;p27"/>
            <p:cNvCxnSpPr/>
            <p:nvPr/>
          </p:nvCxnSpPr>
          <p:spPr>
            <a:xfrm>
              <a:off x="935378" y="4295636"/>
              <a:ext cx="600" cy="9069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9" name="Google Shape;289;p27"/>
            <p:cNvCxnSpPr/>
            <p:nvPr/>
          </p:nvCxnSpPr>
          <p:spPr>
            <a:xfrm>
              <a:off x="3124013" y="4833531"/>
              <a:ext cx="4065000" cy="6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0" name="Google Shape;290;p27"/>
            <p:cNvCxnSpPr/>
            <p:nvPr/>
          </p:nvCxnSpPr>
          <p:spPr>
            <a:xfrm>
              <a:off x="1328406" y="4300082"/>
              <a:ext cx="600" cy="19680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1" name="Google Shape;291;p27"/>
            <p:cNvCxnSpPr/>
            <p:nvPr/>
          </p:nvCxnSpPr>
          <p:spPr>
            <a:xfrm>
              <a:off x="2228749" y="4300082"/>
              <a:ext cx="600" cy="19680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2" name="Google Shape;292;p27"/>
            <p:cNvCxnSpPr/>
            <p:nvPr/>
          </p:nvCxnSpPr>
          <p:spPr>
            <a:xfrm>
              <a:off x="2768447" y="4295636"/>
              <a:ext cx="600" cy="19725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3" name="Google Shape;293;p27"/>
            <p:cNvCxnSpPr/>
            <p:nvPr/>
          </p:nvCxnSpPr>
          <p:spPr>
            <a:xfrm>
              <a:off x="3128457" y="4300082"/>
              <a:ext cx="600" cy="19629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4" name="Google Shape;294;p27"/>
            <p:cNvCxnSpPr/>
            <p:nvPr/>
          </p:nvCxnSpPr>
          <p:spPr>
            <a:xfrm>
              <a:off x="611560" y="5913767"/>
              <a:ext cx="2510400" cy="6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5" name="Google Shape;295;p27"/>
            <p:cNvCxnSpPr/>
            <p:nvPr/>
          </p:nvCxnSpPr>
          <p:spPr>
            <a:xfrm>
              <a:off x="611560" y="6093489"/>
              <a:ext cx="2510400" cy="6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6" name="Google Shape;296;p27"/>
            <p:cNvSpPr/>
            <p:nvPr/>
          </p:nvSpPr>
          <p:spPr>
            <a:xfrm>
              <a:off x="626163" y="5024684"/>
              <a:ext cx="290700" cy="1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Изм.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954427" y="5024684"/>
              <a:ext cx="362400" cy="1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Лист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1355073" y="5024684"/>
              <a:ext cx="847500" cy="1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№ докум.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2249702" y="5024684"/>
              <a:ext cx="505500" cy="1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Arial"/>
                <a:buNone/>
              </a:pPr>
              <a:r>
                <a:rPr b="0" i="1" lang="en-US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Подпись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2783685" y="5024684"/>
              <a:ext cx="329400" cy="1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Дата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5307567" y="5567025"/>
              <a:ext cx="319500" cy="1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Лист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5617417" y="5566390"/>
              <a:ext cx="375900" cy="15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Times New Roman"/>
                <a:buNone/>
              </a:pPr>
              <a:r>
                <a:rPr i="1" lang="en-US" sz="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3155759" y="4442335"/>
              <a:ext cx="40053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СХЕМА АЛГОРИТМА ПМ УКИ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4" name="Google Shape;304;p27"/>
            <p:cNvCxnSpPr/>
            <p:nvPr/>
          </p:nvCxnSpPr>
          <p:spPr>
            <a:xfrm>
              <a:off x="5297408" y="5013253"/>
              <a:ext cx="1896000" cy="6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5" name="Google Shape;305;p27"/>
            <p:cNvCxnSpPr/>
            <p:nvPr/>
          </p:nvCxnSpPr>
          <p:spPr>
            <a:xfrm>
              <a:off x="616639" y="5194245"/>
              <a:ext cx="2510400" cy="6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6" name="Google Shape;306;p27"/>
            <p:cNvCxnSpPr/>
            <p:nvPr/>
          </p:nvCxnSpPr>
          <p:spPr>
            <a:xfrm>
              <a:off x="611560" y="5013253"/>
              <a:ext cx="2510400" cy="6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7" name="Google Shape;307;p27"/>
            <p:cNvCxnSpPr/>
            <p:nvPr/>
          </p:nvCxnSpPr>
          <p:spPr>
            <a:xfrm>
              <a:off x="611560" y="5732775"/>
              <a:ext cx="2510400" cy="6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8" name="Google Shape;308;p27"/>
            <p:cNvCxnSpPr/>
            <p:nvPr/>
          </p:nvCxnSpPr>
          <p:spPr>
            <a:xfrm>
              <a:off x="611560" y="5551784"/>
              <a:ext cx="2510400" cy="6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09" name="Google Shape;309;p27"/>
            <p:cNvGrpSpPr/>
            <p:nvPr/>
          </p:nvGrpSpPr>
          <p:grpSpPr>
            <a:xfrm>
              <a:off x="621084" y="5202501"/>
              <a:ext cx="1588118" cy="158283"/>
              <a:chOff x="0" y="0"/>
              <a:chExt cx="20081" cy="20100"/>
            </a:xfrm>
          </p:grpSpPr>
          <p:sp>
            <p:nvSpPr>
              <p:cNvPr id="310" name="Google Shape;310;p27"/>
              <p:cNvSpPr/>
              <p:nvPr/>
            </p:nvSpPr>
            <p:spPr>
              <a:xfrm>
                <a:off x="0" y="0"/>
                <a:ext cx="9000" cy="2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700" lIns="12700" spcFirstLastPara="1" rIns="12700" wrap="square" tIns="12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Arial"/>
                  <a:buNone/>
                </a:pPr>
                <a:r>
                  <a:rPr b="0" i="1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Разраб.</a:t>
                </a:r>
                <a:endParaRPr b="0" i="0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27"/>
              <p:cNvSpPr/>
              <p:nvPr/>
            </p:nvSpPr>
            <p:spPr>
              <a:xfrm>
                <a:off x="9281" y="0"/>
                <a:ext cx="10800" cy="2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700" lIns="12700" spcFirstLastPara="1" rIns="12700" wrap="square" tIns="12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Times New Roman"/>
                  <a:buNone/>
                </a:pPr>
                <a:r>
                  <a:t/>
                </a:r>
                <a:endParaRPr b="0" i="0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2" name="Google Shape;312;p27"/>
            <p:cNvGrpSpPr/>
            <p:nvPr/>
          </p:nvGrpSpPr>
          <p:grpSpPr>
            <a:xfrm>
              <a:off x="621084" y="5380318"/>
              <a:ext cx="1588118" cy="158283"/>
              <a:chOff x="0" y="0"/>
              <a:chExt cx="20081" cy="20100"/>
            </a:xfrm>
          </p:grpSpPr>
          <p:sp>
            <p:nvSpPr>
              <p:cNvPr id="313" name="Google Shape;313;p27"/>
              <p:cNvSpPr/>
              <p:nvPr/>
            </p:nvSpPr>
            <p:spPr>
              <a:xfrm>
                <a:off x="0" y="0"/>
                <a:ext cx="9000" cy="2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700" lIns="12700" spcFirstLastPara="1" rIns="12700" wrap="square" tIns="12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Arial"/>
                  <a:buNone/>
                </a:pPr>
                <a:r>
                  <a:rPr b="0" i="1" lang="en-U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Провер.</a:t>
                </a:r>
                <a:endParaRPr b="0" i="0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27"/>
              <p:cNvSpPr/>
              <p:nvPr/>
            </p:nvSpPr>
            <p:spPr>
              <a:xfrm>
                <a:off x="9281" y="0"/>
                <a:ext cx="10800" cy="2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700" lIns="12700" spcFirstLastPara="1" rIns="12700" wrap="square" tIns="12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Times New Roman"/>
                  <a:buNone/>
                </a:pPr>
                <a:r>
                  <a:t/>
                </a:r>
                <a:endParaRPr b="0" i="0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5" name="Google Shape;315;p27"/>
            <p:cNvSpPr/>
            <p:nvPr/>
          </p:nvSpPr>
          <p:spPr>
            <a:xfrm>
              <a:off x="621084" y="5558134"/>
              <a:ext cx="700500" cy="1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Т. Контр.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621084" y="5924563"/>
              <a:ext cx="700500" cy="1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Н. Контр.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621084" y="6100475"/>
              <a:ext cx="700500" cy="1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Утверд.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8" name="Google Shape;318;p27"/>
            <p:cNvCxnSpPr/>
            <p:nvPr/>
          </p:nvCxnSpPr>
          <p:spPr>
            <a:xfrm>
              <a:off x="5288519" y="4843057"/>
              <a:ext cx="600" cy="14199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9" name="Google Shape;319;p27"/>
            <p:cNvSpPr/>
            <p:nvPr/>
          </p:nvSpPr>
          <p:spPr>
            <a:xfrm>
              <a:off x="3172574" y="4950152"/>
              <a:ext cx="20724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1" lang="en-US" sz="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Программный модуль </a:t>
              </a:r>
              <a:r>
                <a:rPr b="0" i="1" lang="en-US" sz="800" u="none" cap="none" strike="noStrike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высоконагруженной торговой площадки с распределенным способом обработки информации</a:t>
              </a:r>
              <a:endParaRPr b="0" i="1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320" name="Google Shape;320;p27"/>
            <p:cNvCxnSpPr/>
            <p:nvPr/>
          </p:nvCxnSpPr>
          <p:spPr>
            <a:xfrm>
              <a:off x="5292963" y="5553689"/>
              <a:ext cx="1900500" cy="6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1" name="Google Shape;321;p27"/>
            <p:cNvCxnSpPr/>
            <p:nvPr/>
          </p:nvCxnSpPr>
          <p:spPr>
            <a:xfrm>
              <a:off x="3130997" y="5733411"/>
              <a:ext cx="4061700" cy="6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2" name="Google Shape;322;p27"/>
            <p:cNvCxnSpPr/>
            <p:nvPr/>
          </p:nvCxnSpPr>
          <p:spPr>
            <a:xfrm>
              <a:off x="6367280" y="4843057"/>
              <a:ext cx="1800" cy="7056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3" name="Google Shape;323;p27"/>
            <p:cNvSpPr/>
            <p:nvPr/>
          </p:nvSpPr>
          <p:spPr>
            <a:xfrm>
              <a:off x="5317091" y="4848138"/>
              <a:ext cx="485700" cy="1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Лит.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6026953" y="5567025"/>
              <a:ext cx="485700" cy="1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Листов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6506966" y="5567025"/>
              <a:ext cx="510600" cy="1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Times New Roman"/>
                <a:buNone/>
              </a:pPr>
              <a:r>
                <a:rPr i="1" lang="en-US" sz="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6" name="Google Shape;326;p27"/>
            <p:cNvCxnSpPr/>
            <p:nvPr/>
          </p:nvCxnSpPr>
          <p:spPr>
            <a:xfrm>
              <a:off x="5468842" y="5024049"/>
              <a:ext cx="600" cy="5247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7" name="Google Shape;327;p27"/>
            <p:cNvCxnSpPr/>
            <p:nvPr/>
          </p:nvCxnSpPr>
          <p:spPr>
            <a:xfrm>
              <a:off x="5648529" y="5024049"/>
              <a:ext cx="600" cy="5247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8" name="Google Shape;328;p27"/>
            <p:cNvSpPr/>
            <p:nvPr/>
          </p:nvSpPr>
          <p:spPr>
            <a:xfrm>
              <a:off x="5317091" y="5876934"/>
              <a:ext cx="1847700" cy="22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ourier New"/>
                <a:buNone/>
              </a:pPr>
              <a:r>
                <a:rPr b="0" i="1" lang="en-US" sz="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НИУ «МИЭТ»</a:t>
              </a:r>
              <a:endParaRPr b="0" i="0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329" name="Google Shape;329;p27"/>
            <p:cNvCxnSpPr/>
            <p:nvPr/>
          </p:nvCxnSpPr>
          <p:spPr>
            <a:xfrm>
              <a:off x="611560" y="4293096"/>
              <a:ext cx="6577200" cy="6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0" name="Google Shape;330;p27"/>
            <p:cNvCxnSpPr/>
            <p:nvPr/>
          </p:nvCxnSpPr>
          <p:spPr>
            <a:xfrm>
              <a:off x="611560" y="4473453"/>
              <a:ext cx="2510400" cy="6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1" name="Google Shape;331;p27"/>
            <p:cNvCxnSpPr/>
            <p:nvPr/>
          </p:nvCxnSpPr>
          <p:spPr>
            <a:xfrm>
              <a:off x="611560" y="4653175"/>
              <a:ext cx="2510400" cy="6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2" name="Google Shape;332;p27"/>
            <p:cNvCxnSpPr/>
            <p:nvPr/>
          </p:nvCxnSpPr>
          <p:spPr>
            <a:xfrm>
              <a:off x="611560" y="5373332"/>
              <a:ext cx="2510400" cy="6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3" name="Google Shape;333;p27"/>
            <p:cNvSpPr/>
            <p:nvPr/>
          </p:nvSpPr>
          <p:spPr>
            <a:xfrm>
              <a:off x="621084" y="5735951"/>
              <a:ext cx="700500" cy="1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Реценз.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4" name="Google Shape;334;p27"/>
            <p:cNvCxnSpPr/>
            <p:nvPr/>
          </p:nvCxnSpPr>
          <p:spPr>
            <a:xfrm>
              <a:off x="5828852" y="4837977"/>
              <a:ext cx="1800" cy="7107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5" name="Google Shape;335;p27"/>
            <p:cNvSpPr/>
            <p:nvPr/>
          </p:nvSpPr>
          <p:spPr>
            <a:xfrm>
              <a:off x="5860599" y="4848138"/>
              <a:ext cx="485700" cy="1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Масса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6403471" y="4848138"/>
              <a:ext cx="766500" cy="1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Масштаб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7" name="Google Shape;337;p27"/>
            <p:cNvCxnSpPr/>
            <p:nvPr/>
          </p:nvCxnSpPr>
          <p:spPr>
            <a:xfrm>
              <a:off x="6008540" y="5557499"/>
              <a:ext cx="600" cy="1722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8" name="Google Shape;338;p27"/>
            <p:cNvSpPr/>
            <p:nvPr/>
          </p:nvSpPr>
          <p:spPr>
            <a:xfrm>
              <a:off x="5860599" y="5200596"/>
              <a:ext cx="485700" cy="1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Times New Roman"/>
                <a:buNone/>
              </a:pPr>
              <a:r>
                <a:rPr b="0" i="1" lang="en-US" sz="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6403471" y="5200596"/>
              <a:ext cx="766500" cy="1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Times New Roman"/>
                <a:buNone/>
              </a:pPr>
              <a:r>
                <a:rPr b="0" i="1" lang="en-US" sz="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: 1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0" name="Google Shape;340;p27"/>
            <p:cNvCxnSpPr/>
            <p:nvPr/>
          </p:nvCxnSpPr>
          <p:spPr>
            <a:xfrm>
              <a:off x="611560" y="4829086"/>
              <a:ext cx="2510400" cy="6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1" name="Google Shape;341;p27"/>
            <p:cNvCxnSpPr/>
            <p:nvPr/>
          </p:nvCxnSpPr>
          <p:spPr>
            <a:xfrm>
              <a:off x="611560" y="4293096"/>
              <a:ext cx="600" cy="19629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342" name="Google Shape;342;p27"/>
          <p:cNvCxnSpPr/>
          <p:nvPr/>
        </p:nvCxnSpPr>
        <p:spPr>
          <a:xfrm>
            <a:off x="193675" y="188913"/>
            <a:ext cx="0" cy="648030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3" name="Google Shape;343;p27"/>
          <p:cNvCxnSpPr/>
          <p:nvPr/>
        </p:nvCxnSpPr>
        <p:spPr>
          <a:xfrm>
            <a:off x="8978900" y="188913"/>
            <a:ext cx="0" cy="648030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4" name="Google Shape;344;p27"/>
          <p:cNvCxnSpPr/>
          <p:nvPr/>
        </p:nvCxnSpPr>
        <p:spPr>
          <a:xfrm>
            <a:off x="193675" y="188913"/>
            <a:ext cx="8785200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5" name="Google Shape;345;p27"/>
          <p:cNvCxnSpPr/>
          <p:nvPr/>
        </p:nvCxnSpPr>
        <p:spPr>
          <a:xfrm>
            <a:off x="193675" y="6669088"/>
            <a:ext cx="8785200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6" name="Google Shape;346;p27"/>
          <p:cNvSpPr txBox="1"/>
          <p:nvPr/>
        </p:nvSpPr>
        <p:spPr>
          <a:xfrm>
            <a:off x="193675" y="188925"/>
            <a:ext cx="878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Результаты работы</a:t>
            </a:r>
            <a:endParaRPr b="1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27"/>
          <p:cNvSpPr txBox="1"/>
          <p:nvPr/>
        </p:nvSpPr>
        <p:spPr>
          <a:xfrm>
            <a:off x="461294" y="1108077"/>
            <a:ext cx="82500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исследование предметной области;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сравнительный анализ существующих решений;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 языка и среды программирования;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схемы данных ПМ ВТП;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схем алгоритмов ПМ ВТП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программной части ПМ ВТП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пользовательского интерфейса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и отладка ПМ ВТП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