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85" r:id="rId4"/>
    <p:sldId id="257" r:id="rId5"/>
    <p:sldId id="258" r:id="rId6"/>
    <p:sldId id="266" r:id="rId7"/>
    <p:sldId id="267" r:id="rId8"/>
    <p:sldId id="268" r:id="rId9"/>
    <p:sldId id="270" r:id="rId10"/>
    <p:sldId id="269" r:id="rId11"/>
    <p:sldId id="271" r:id="rId12"/>
    <p:sldId id="272" r:id="rId13"/>
    <p:sldId id="273" r:id="rId14"/>
    <p:sldId id="259" r:id="rId15"/>
    <p:sldId id="274" r:id="rId16"/>
    <p:sldId id="275" r:id="rId17"/>
    <p:sldId id="276" r:id="rId18"/>
    <p:sldId id="278" r:id="rId19"/>
    <p:sldId id="260" r:id="rId20"/>
    <p:sldId id="279" r:id="rId21"/>
    <p:sldId id="280" r:id="rId22"/>
    <p:sldId id="283" r:id="rId23"/>
    <p:sldId id="281" r:id="rId24"/>
    <p:sldId id="282" r:id="rId25"/>
    <p:sldId id="261" r:id="rId26"/>
    <p:sldId id="264" r:id="rId27"/>
    <p:sldId id="284"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132"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ciencedirect.com/science/article/pii/S156849461730187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7837" y="3646354"/>
            <a:ext cx="9448800" cy="1825096"/>
          </a:xfrm>
        </p:spPr>
        <p:txBody>
          <a:bodyPr>
            <a:normAutofit fontScale="90000"/>
          </a:bodyPr>
          <a:lstStyle/>
          <a:p>
            <a:pPr algn="ctr"/>
            <a:r>
              <a:rPr lang="en-GB" dirty="0"/>
              <a:t>FPGA based hardware implementation of bat </a:t>
            </a:r>
            <a:r>
              <a:rPr lang="en-GB" dirty="0" smtClean="0"/>
              <a:t>algorithm</a:t>
            </a:r>
            <a:br>
              <a:rPr lang="en-GB" dirty="0" smtClean="0"/>
            </a:br>
            <a:r>
              <a:rPr lang="en-GB" dirty="0" smtClean="0"/>
              <a:t/>
            </a:r>
            <a:br>
              <a:rPr lang="en-GB" dirty="0" smtClean="0"/>
            </a:br>
            <a:r>
              <a:rPr lang="en-GB" dirty="0"/>
              <a:t/>
            </a:r>
            <a:br>
              <a:rPr lang="en-GB" dirty="0"/>
            </a:br>
            <a:r>
              <a:rPr lang="en-GB" dirty="0"/>
              <a:t/>
            </a:r>
            <a:br>
              <a:rPr lang="en-GB" dirty="0"/>
            </a:br>
            <a:r>
              <a:rPr lang="en-GB" sz="2000" dirty="0" smtClean="0"/>
              <a:t>Precious </a:t>
            </a:r>
            <a:r>
              <a:rPr lang="en-GB" sz="2000" dirty="0" err="1" smtClean="0"/>
              <a:t>Onyenekwu</a:t>
            </a:r>
            <a:r>
              <a:rPr lang="en-GB" sz="2000" dirty="0" smtClean="0"/>
              <a:t> Tatah</a:t>
            </a:r>
            <a:br>
              <a:rPr lang="en-GB" sz="2000" dirty="0" smtClean="0"/>
            </a:br>
            <a:r>
              <a:rPr lang="en-GB" sz="2000" dirty="0" smtClean="0"/>
              <a:t>university of the west of </a:t>
            </a:r>
            <a:r>
              <a:rPr lang="en-GB" sz="2000" dirty="0" err="1" smtClean="0"/>
              <a:t>england</a:t>
            </a:r>
            <a:r>
              <a:rPr lang="en-GB" sz="2000" dirty="0" smtClean="0"/>
              <a:t/>
            </a:r>
            <a:br>
              <a:rPr lang="en-GB" sz="2000" dirty="0" smtClean="0"/>
            </a:br>
            <a:r>
              <a:rPr lang="en-GB" sz="2000" dirty="0" err="1" smtClean="0"/>
              <a:t>bristol</a:t>
            </a:r>
            <a:endParaRPr lang="en-GB"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078" b="8356"/>
          <a:stretch/>
        </p:blipFill>
        <p:spPr>
          <a:xfrm>
            <a:off x="5040674" y="2706902"/>
            <a:ext cx="2143125" cy="16409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71886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892" y="901532"/>
            <a:ext cx="5355921" cy="1293028"/>
          </a:xfrm>
        </p:spPr>
        <p:txBody>
          <a:bodyPr/>
          <a:lstStyle/>
          <a:p>
            <a:r>
              <a:rPr lang="en-GB" dirty="0" smtClean="0"/>
              <a:t>Frequency </a:t>
            </a:r>
            <a:r>
              <a:rPr lang="en-GB" dirty="0"/>
              <a:t>vector</a:t>
            </a:r>
          </a:p>
        </p:txBody>
      </p:sp>
      <p:sp>
        <p:nvSpPr>
          <p:cNvPr id="3" name="Content Placeholder 2"/>
          <p:cNvSpPr>
            <a:spLocks noGrp="1"/>
          </p:cNvSpPr>
          <p:nvPr>
            <p:ph idx="1"/>
          </p:nvPr>
        </p:nvSpPr>
        <p:spPr/>
        <p:txBody>
          <a:bodyPr>
            <a:normAutofit fontScale="92500" lnSpcReduction="10000"/>
          </a:bodyPr>
          <a:lstStyle/>
          <a:p>
            <a:r>
              <a:rPr lang="en-GB" dirty="0"/>
              <a:t>Fi is the ith frequency bat, it is generated uniformly in the range of [</a:t>
            </a:r>
            <a:r>
              <a:rPr lang="en-GB" dirty="0" err="1"/>
              <a:t>fmin</a:t>
            </a:r>
            <a:r>
              <a:rPr lang="en-GB" dirty="0"/>
              <a:t>, </a:t>
            </a:r>
            <a:r>
              <a:rPr lang="en-GB" dirty="0" err="1" smtClean="0"/>
              <a:t>fmax</a:t>
            </a:r>
            <a:r>
              <a:rPr lang="en-GB" dirty="0" smtClean="0"/>
              <a:t>]. Fi allows </a:t>
            </a:r>
            <a:r>
              <a:rPr lang="en-GB" dirty="0"/>
              <a:t>controlling the rhythm of the movement. </a:t>
            </a:r>
            <a:r>
              <a:rPr lang="en-GB" dirty="0" smtClean="0"/>
              <a:t>New </a:t>
            </a:r>
            <a:r>
              <a:rPr lang="en-GB" dirty="0"/>
              <a:t>velocity </a:t>
            </a:r>
            <a:r>
              <a:rPr lang="en-GB" dirty="0" smtClean="0"/>
              <a:t>= new </a:t>
            </a:r>
            <a:r>
              <a:rPr lang="en-GB" dirty="0"/>
              <a:t>velocity </a:t>
            </a:r>
            <a:r>
              <a:rPr lang="en-GB" dirty="0" smtClean="0"/>
              <a:t>+ current </a:t>
            </a:r>
            <a:r>
              <a:rPr lang="en-GB" dirty="0"/>
              <a:t>position. </a:t>
            </a:r>
            <a:endParaRPr lang="en-GB" dirty="0" smtClean="0"/>
          </a:p>
          <a:p>
            <a:r>
              <a:rPr lang="en-GB" dirty="0" smtClean="0"/>
              <a:t>Fi </a:t>
            </a:r>
            <a:r>
              <a:rPr lang="en-GB" dirty="0"/>
              <a:t>is updated after every iteration </a:t>
            </a:r>
            <a:r>
              <a:rPr lang="en-GB" dirty="0" smtClean="0"/>
              <a:t>using: </a:t>
            </a:r>
          </a:p>
          <a:p>
            <a:pPr marL="0" indent="0">
              <a:buNone/>
            </a:pPr>
            <a:r>
              <a:rPr lang="en-GB" dirty="0"/>
              <a:t> </a:t>
            </a:r>
            <a:r>
              <a:rPr lang="en-GB" dirty="0" smtClean="0"/>
              <a:t>   fi </a:t>
            </a:r>
            <a:r>
              <a:rPr lang="en-GB" dirty="0"/>
              <a:t>= </a:t>
            </a:r>
            <a:r>
              <a:rPr lang="en-GB" dirty="0" err="1"/>
              <a:t>fmin</a:t>
            </a:r>
            <a:r>
              <a:rPr lang="en-GB" dirty="0"/>
              <a:t> + (</a:t>
            </a:r>
            <a:r>
              <a:rPr lang="en-GB" dirty="0" err="1"/>
              <a:t>fmax</a:t>
            </a:r>
            <a:r>
              <a:rPr lang="en-GB" dirty="0"/>
              <a:t> - </a:t>
            </a:r>
            <a:r>
              <a:rPr lang="en-GB" dirty="0" err="1"/>
              <a:t>fmin</a:t>
            </a:r>
            <a:r>
              <a:rPr lang="en-GB" dirty="0"/>
              <a:t>) Bi                                                         </a:t>
            </a:r>
            <a:r>
              <a:rPr lang="en-GB" dirty="0" smtClean="0"/>
              <a:t> Equation </a:t>
            </a:r>
            <a:r>
              <a:rPr lang="en-GB" dirty="0"/>
              <a:t>(3)</a:t>
            </a:r>
          </a:p>
          <a:p>
            <a:r>
              <a:rPr lang="en-GB" dirty="0" smtClean="0"/>
              <a:t>Equation </a:t>
            </a:r>
            <a:r>
              <a:rPr lang="en-GB" dirty="0"/>
              <a:t>1, 2, 3 allow the diversity of the bat algorithm. </a:t>
            </a:r>
          </a:p>
          <a:p>
            <a:r>
              <a:rPr lang="en-GB" dirty="0" smtClean="0"/>
              <a:t>If no </a:t>
            </a:r>
            <a:r>
              <a:rPr lang="en-GB" dirty="0"/>
              <a:t>prey is detected, a global search is used in order to allow the exploitation of the search space using:</a:t>
            </a:r>
          </a:p>
          <a:p>
            <a:r>
              <a:rPr lang="en-GB" dirty="0" err="1"/>
              <a:t>Xnew</a:t>
            </a:r>
            <a:r>
              <a:rPr lang="en-GB" dirty="0"/>
              <a:t> = </a:t>
            </a:r>
            <a:r>
              <a:rPr lang="en-GB" dirty="0" err="1"/>
              <a:t>Xold</a:t>
            </a:r>
            <a:r>
              <a:rPr lang="en-GB" dirty="0"/>
              <a:t> + </a:t>
            </a:r>
            <a:r>
              <a:rPr lang="en-GB" dirty="0" err="1" smtClean="0"/>
              <a:t>eA^t</a:t>
            </a:r>
            <a:r>
              <a:rPr lang="en-GB" dirty="0" smtClean="0"/>
              <a:t>                                                                       </a:t>
            </a:r>
            <a:r>
              <a:rPr lang="en-GB" dirty="0"/>
              <a:t>Equation (4)</a:t>
            </a:r>
          </a:p>
          <a:p>
            <a:r>
              <a:rPr lang="en-GB" dirty="0"/>
              <a:t>“e” is the ability to perceive emitted sound by other bats from the swarm. It is a random value between [-1,1]. “A” is the amplitude of the emitted sound </a:t>
            </a:r>
            <a:r>
              <a:rPr lang="en-GB" dirty="0" smtClean="0"/>
              <a:t>allowing bats </a:t>
            </a:r>
            <a:r>
              <a:rPr lang="en-GB" dirty="0"/>
              <a:t>to perform a global exploration of </a:t>
            </a:r>
            <a:r>
              <a:rPr lang="en-GB" dirty="0" smtClean="0"/>
              <a:t>their space</a:t>
            </a:r>
            <a:r>
              <a:rPr lang="en-GB" dirty="0"/>
              <a:t>. </a:t>
            </a:r>
          </a:p>
          <a:p>
            <a:pPr marL="0" indent="0">
              <a:buNone/>
            </a:pPr>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726" y="353680"/>
            <a:ext cx="2852542" cy="1730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4666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436" y="653791"/>
            <a:ext cx="5371578" cy="1293028"/>
          </a:xfrm>
        </p:spPr>
        <p:txBody>
          <a:bodyPr/>
          <a:lstStyle/>
          <a:p>
            <a:r>
              <a:rPr lang="en-GB" dirty="0"/>
              <a:t>loudness &amp; pulse rate module</a:t>
            </a:r>
          </a:p>
        </p:txBody>
      </p:sp>
      <p:sp>
        <p:nvSpPr>
          <p:cNvPr id="3" name="Content Placeholder 2"/>
          <p:cNvSpPr>
            <a:spLocks noGrp="1"/>
          </p:cNvSpPr>
          <p:nvPr>
            <p:ph idx="1"/>
          </p:nvPr>
        </p:nvSpPr>
        <p:spPr/>
        <p:txBody>
          <a:bodyPr>
            <a:normAutofit/>
          </a:bodyPr>
          <a:lstStyle/>
          <a:p>
            <a:r>
              <a:rPr lang="en-GB" dirty="0"/>
              <a:t>In most implementations, the loudness is chosen in the interval [Amin=0, Amax=1]. Initial loudness and pulse rate value is generally set at 0.5 </a:t>
            </a:r>
            <a:r>
              <a:rPr lang="en-GB" dirty="0" smtClean="0"/>
              <a:t>but It </a:t>
            </a:r>
            <a:r>
              <a:rPr lang="en-GB" dirty="0"/>
              <a:t>is also possible to initialise Ai and </a:t>
            </a:r>
            <a:r>
              <a:rPr lang="en-GB" dirty="0" err="1"/>
              <a:t>ri</a:t>
            </a:r>
            <a:r>
              <a:rPr lang="en-GB" dirty="0"/>
              <a:t> randomly. </a:t>
            </a:r>
          </a:p>
          <a:p>
            <a:r>
              <a:rPr lang="en-GB" dirty="0" smtClean="0"/>
              <a:t>Bats tend </a:t>
            </a:r>
            <a:r>
              <a:rPr lang="en-GB" dirty="0"/>
              <a:t>to increase pulse emission rate and decreasing the </a:t>
            </a:r>
            <a:r>
              <a:rPr lang="en-GB" dirty="0" smtClean="0"/>
              <a:t>loudness </a:t>
            </a:r>
            <a:r>
              <a:rPr lang="en-GB" dirty="0"/>
              <a:t>(</a:t>
            </a:r>
            <a:r>
              <a:rPr lang="en-GB" dirty="0" smtClean="0"/>
              <a:t>Ai) of </a:t>
            </a:r>
            <a:r>
              <a:rPr lang="en-GB" dirty="0"/>
              <a:t>the emitted sound when they are closer to their prey, this is modelled using: </a:t>
            </a:r>
          </a:p>
          <a:p>
            <a:pPr marL="0" indent="0">
              <a:buNone/>
            </a:pPr>
            <a:r>
              <a:rPr lang="en-GB" dirty="0" smtClean="0"/>
              <a:t>   Ai </a:t>
            </a:r>
            <a:r>
              <a:rPr lang="en-GB" dirty="0"/>
              <a:t>(t + 1) = </a:t>
            </a:r>
            <a:r>
              <a:rPr lang="en-GB" dirty="0" err="1"/>
              <a:t>aAi</a:t>
            </a:r>
            <a:r>
              <a:rPr lang="en-GB" dirty="0"/>
              <a:t> (t)                                                                        Equation (5)</a:t>
            </a:r>
          </a:p>
          <a:p>
            <a:pPr marL="0" indent="0">
              <a:buNone/>
            </a:pPr>
            <a:r>
              <a:rPr lang="en-GB" dirty="0" smtClean="0"/>
              <a:t>   </a:t>
            </a:r>
            <a:r>
              <a:rPr lang="en-GB" dirty="0" err="1" smtClean="0"/>
              <a:t>ri</a:t>
            </a:r>
            <a:r>
              <a:rPr lang="en-GB" dirty="0" smtClean="0"/>
              <a:t> </a:t>
            </a:r>
            <a:r>
              <a:rPr lang="en-GB" dirty="0"/>
              <a:t>(t + 1) = </a:t>
            </a:r>
            <a:r>
              <a:rPr lang="en-GB" dirty="0" err="1"/>
              <a:t>ri</a:t>
            </a:r>
            <a:r>
              <a:rPr lang="en-GB" dirty="0"/>
              <a:t> (0) [1 – </a:t>
            </a:r>
            <a:r>
              <a:rPr lang="en-GB" dirty="0" err="1"/>
              <a:t>exp</a:t>
            </a:r>
            <a:r>
              <a:rPr lang="en-GB" dirty="0"/>
              <a:t> </a:t>
            </a:r>
            <a:r>
              <a:rPr lang="en-GB" dirty="0" smtClean="0"/>
              <a:t>(-</a:t>
            </a:r>
            <a:r>
              <a:rPr lang="en-GB" i="1" dirty="0"/>
              <a:t> </a:t>
            </a:r>
            <a:r>
              <a:rPr lang="en-GB" i="1" dirty="0" err="1" smtClean="0"/>
              <a:t>δ</a:t>
            </a:r>
            <a:r>
              <a:rPr lang="en-GB" dirty="0" err="1" smtClean="0"/>
              <a:t>t</a:t>
            </a:r>
            <a:r>
              <a:rPr lang="en-GB" dirty="0"/>
              <a:t>)]                                                    Equation (6)</a:t>
            </a:r>
          </a:p>
          <a:p>
            <a:r>
              <a:rPr lang="en-GB" dirty="0" smtClean="0"/>
              <a:t>According </a:t>
            </a:r>
            <a:r>
              <a:rPr lang="en-GB" dirty="0"/>
              <a:t>to these equations, the bat is moving towards optimal solution. </a:t>
            </a:r>
            <a:r>
              <a:rPr lang="en-GB" dirty="0" err="1"/>
              <a:t>Ri</a:t>
            </a:r>
            <a:r>
              <a:rPr lang="en-GB" dirty="0"/>
              <a:t> is varied once a solution is </a:t>
            </a:r>
            <a:r>
              <a:rPr lang="en-GB" dirty="0" smtClean="0"/>
              <a:t>improved.</a:t>
            </a:r>
            <a:endParaRPr lang="en-GB" dirty="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2322" y="388239"/>
            <a:ext cx="3073167" cy="15585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6976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loudness &amp; pulse rate module</a:t>
            </a:r>
          </a:p>
        </p:txBody>
      </p:sp>
      <p:sp>
        <p:nvSpPr>
          <p:cNvPr id="3" name="Content Placeholder 2"/>
          <p:cNvSpPr>
            <a:spLocks noGrp="1"/>
          </p:cNvSpPr>
          <p:nvPr>
            <p:ph idx="1"/>
          </p:nvPr>
        </p:nvSpPr>
        <p:spPr/>
        <p:txBody>
          <a:bodyPr/>
          <a:lstStyle/>
          <a:p>
            <a:r>
              <a:rPr lang="en-GB" dirty="0" smtClean="0"/>
              <a:t>Graphical </a:t>
            </a:r>
            <a:r>
              <a:rPr lang="en-GB" dirty="0"/>
              <a:t>comparison of EQ 6 by choosing </a:t>
            </a:r>
            <a:r>
              <a:rPr lang="en-GB" i="1" dirty="0" err="1"/>
              <a:t>r</a:t>
            </a:r>
            <a:r>
              <a:rPr lang="en-GB" baseline="-25000" dirty="0" err="1"/>
              <a:t>max</a:t>
            </a:r>
            <a:r>
              <a:rPr lang="en-GB" dirty="0"/>
              <a:t> = 1.0, </a:t>
            </a:r>
            <a:r>
              <a:rPr lang="en-GB" i="1" dirty="0" err="1"/>
              <a:t>r</a:t>
            </a:r>
            <a:r>
              <a:rPr lang="en-GB" i="1" baseline="-25000" dirty="0" err="1"/>
              <a:t>i</a:t>
            </a:r>
            <a:r>
              <a:rPr lang="en-GB" dirty="0"/>
              <a:t>(0) = 0.5, α = </a:t>
            </a:r>
            <a:r>
              <a:rPr lang="en-GB" i="1" dirty="0"/>
              <a:t>δ</a:t>
            </a:r>
            <a:r>
              <a:rPr lang="en-GB" dirty="0"/>
              <a:t> = 0.95 over an iteration number of 150</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706" y="2996654"/>
            <a:ext cx="4062236" cy="3554458"/>
          </a:xfrm>
          <a:prstGeom prst="round2DiagRect">
            <a:avLst>
              <a:gd name="adj1" fmla="val 16667"/>
              <a:gd name="adj2" fmla="val 7897"/>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6258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10" y="526521"/>
            <a:ext cx="9915396" cy="475704"/>
          </a:xfrm>
        </p:spPr>
        <p:txBody>
          <a:bodyPr>
            <a:normAutofit fontScale="90000"/>
          </a:bodyPr>
          <a:lstStyle/>
          <a:p>
            <a:pPr algn="l"/>
            <a:r>
              <a:rPr lang="en-GB" dirty="0"/>
              <a:t>HARDWARE IMPLEMENTATION OF </a:t>
            </a:r>
            <a:r>
              <a:rPr lang="en-GB" dirty="0" smtClean="0"/>
              <a:t>BA</a:t>
            </a:r>
            <a:br>
              <a:rPr lang="en-GB" dirty="0" smtClean="0"/>
            </a:br>
            <a:r>
              <a:rPr lang="en-GB" dirty="0" smtClean="0"/>
              <a:t>(FLOWCHART)</a:t>
            </a:r>
            <a:r>
              <a:rPr lang="en-GB" dirty="0"/>
              <a:t/>
            </a:r>
            <a:br>
              <a:rPr lang="en-GB" dirty="0"/>
            </a:br>
            <a:r>
              <a:rPr lang="en-GB" dirty="0"/>
              <a:t> </a:t>
            </a:r>
          </a:p>
        </p:txBody>
      </p:sp>
      <p:pic>
        <p:nvPicPr>
          <p:cNvPr id="4" name="Content Placeholder 3" descr="Fig. 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83278" y="1002225"/>
            <a:ext cx="4208745" cy="5611661"/>
          </a:xfrm>
          <a:prstGeom prst="rect">
            <a:avLst/>
          </a:prstGeom>
          <a:noFill/>
          <a:ln>
            <a:noFill/>
          </a:ln>
        </p:spPr>
      </p:pic>
      <p:sp>
        <p:nvSpPr>
          <p:cNvPr id="5" name="TextBox 4"/>
          <p:cNvSpPr txBox="1"/>
          <p:nvPr/>
        </p:nvSpPr>
        <p:spPr>
          <a:xfrm>
            <a:off x="726510" y="1265129"/>
            <a:ext cx="3156559" cy="261610"/>
          </a:xfrm>
          <a:prstGeom prst="rect">
            <a:avLst/>
          </a:prstGeom>
          <a:noFill/>
        </p:spPr>
        <p:txBody>
          <a:bodyPr wrap="square" rtlCol="0">
            <a:spAutoFit/>
          </a:bodyPr>
          <a:lstStyle/>
          <a:p>
            <a:r>
              <a:rPr lang="en-GB" sz="1100" dirty="0" smtClean="0"/>
              <a:t>Proposed </a:t>
            </a:r>
            <a:r>
              <a:rPr lang="en-GB" sz="1100" dirty="0"/>
              <a:t>architecture of </a:t>
            </a:r>
            <a:r>
              <a:rPr lang="en-GB" sz="1100" dirty="0" smtClean="0"/>
              <a:t>the Bat Algorithm</a:t>
            </a:r>
            <a:endParaRPr lang="en-GB" sz="1100" dirty="0"/>
          </a:p>
        </p:txBody>
      </p:sp>
    </p:spTree>
    <p:extLst>
      <p:ext uri="{BB962C8B-B14F-4D97-AF65-F5344CB8AC3E}">
        <p14:creationId xmlns:p14="http://schemas.microsoft.com/office/powerpoint/2010/main" val="3114374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33" y="764373"/>
            <a:ext cx="10371667" cy="1293028"/>
          </a:xfrm>
        </p:spPr>
        <p:txBody>
          <a:bodyPr>
            <a:normAutofit/>
          </a:bodyPr>
          <a:lstStyle/>
          <a:p>
            <a:r>
              <a:rPr lang="en-GB" dirty="0"/>
              <a:t>HARDWARE IMPLEMENTATION OF </a:t>
            </a:r>
            <a:r>
              <a:rPr lang="en-GB" dirty="0" smtClean="0"/>
              <a:t>BAT</a:t>
            </a:r>
            <a:r>
              <a:rPr lang="en-GB" dirty="0"/>
              <a:t/>
            </a:r>
            <a:br>
              <a:rPr lang="en-GB" dirty="0"/>
            </a:br>
            <a:r>
              <a:rPr lang="en-GB" dirty="0"/>
              <a:t> </a:t>
            </a:r>
          </a:p>
        </p:txBody>
      </p:sp>
      <p:sp>
        <p:nvSpPr>
          <p:cNvPr id="3" name="Content Placeholder 2"/>
          <p:cNvSpPr>
            <a:spLocks noGrp="1"/>
          </p:cNvSpPr>
          <p:nvPr>
            <p:ph idx="1"/>
          </p:nvPr>
        </p:nvSpPr>
        <p:spPr/>
        <p:txBody>
          <a:bodyPr/>
          <a:lstStyle/>
          <a:p>
            <a:r>
              <a:rPr lang="en-GB" dirty="0"/>
              <a:t>These parameters should be initialised before running the architecture</a:t>
            </a:r>
            <a:r>
              <a:rPr lang="en-GB" dirty="0" smtClean="0"/>
              <a:t>:</a:t>
            </a:r>
            <a:endParaRPr lang="en-GB" dirty="0"/>
          </a:p>
          <a:p>
            <a:pPr marL="0" indent="0">
              <a:buNone/>
            </a:pPr>
            <a:r>
              <a:rPr lang="en-GB" dirty="0"/>
              <a:t>- The size of the search space </a:t>
            </a:r>
          </a:p>
          <a:p>
            <a:pPr marL="0" indent="0">
              <a:buNone/>
            </a:pPr>
            <a:r>
              <a:rPr lang="en-GB" dirty="0"/>
              <a:t>- The position of the bats in our search space </a:t>
            </a:r>
          </a:p>
          <a:p>
            <a:pPr marL="0" indent="0">
              <a:buNone/>
            </a:pPr>
            <a:r>
              <a:rPr lang="en-GB" dirty="0"/>
              <a:t>- The velocity of the bats </a:t>
            </a:r>
          </a:p>
          <a:p>
            <a:pPr marL="0" indent="0">
              <a:buNone/>
            </a:pPr>
            <a:r>
              <a:rPr lang="en-GB" dirty="0"/>
              <a:t>- The best global fitness achieved of the </a:t>
            </a:r>
            <a:r>
              <a:rPr lang="en-GB" dirty="0" err="1"/>
              <a:t>microbats</a:t>
            </a:r>
            <a:r>
              <a:rPr lang="en-GB" dirty="0"/>
              <a:t> </a:t>
            </a:r>
          </a:p>
          <a:p>
            <a:pPr marL="0" indent="0">
              <a:buNone/>
            </a:pPr>
            <a:r>
              <a:rPr lang="en-GB" dirty="0"/>
              <a:t>- The position of the </a:t>
            </a:r>
            <a:r>
              <a:rPr lang="en-GB" dirty="0" err="1"/>
              <a:t>microbats</a:t>
            </a:r>
            <a:r>
              <a:rPr lang="en-GB" dirty="0"/>
              <a:t> to the solution </a:t>
            </a:r>
          </a:p>
          <a:p>
            <a:pPr marL="0" indent="0">
              <a:buNone/>
            </a:pPr>
            <a:r>
              <a:rPr lang="en-GB" dirty="0"/>
              <a:t>- The pulse rate and loudness of each </a:t>
            </a:r>
            <a:r>
              <a:rPr lang="en-GB" dirty="0" err="1"/>
              <a:t>microbats</a:t>
            </a:r>
            <a:r>
              <a:rPr lang="en-GB" dirty="0"/>
              <a:t> </a:t>
            </a:r>
          </a:p>
          <a:p>
            <a:endParaRPr lang="en-GB" dirty="0"/>
          </a:p>
        </p:txBody>
      </p:sp>
    </p:spTree>
    <p:extLst>
      <p:ext uri="{BB962C8B-B14F-4D97-AF65-F5344CB8AC3E}">
        <p14:creationId xmlns:p14="http://schemas.microsoft.com/office/powerpoint/2010/main" val="1869051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Pseudo random generator</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r>
              <a:rPr lang="en-GB" dirty="0"/>
              <a:t>Pseudo random generator is an algorithm that generates a sequence of numbers with certain properties of chance. Because the numbers are assumed to be sufficiently independent of each other, it is suitable for implementation so it is easily and effectively used. </a:t>
            </a:r>
          </a:p>
          <a:p>
            <a:r>
              <a:rPr lang="en-GB" dirty="0" smtClean="0"/>
              <a:t>All </a:t>
            </a:r>
            <a:r>
              <a:rPr lang="en-GB" dirty="0"/>
              <a:t>parameters must be initialised with initial seed using pseudo random number module, then </a:t>
            </a:r>
            <a:r>
              <a:rPr lang="en-GB" dirty="0" smtClean="0"/>
              <a:t>compared </a:t>
            </a:r>
            <a:r>
              <a:rPr lang="en-GB" dirty="0"/>
              <a:t>with the pulse rate (</a:t>
            </a:r>
            <a:r>
              <a:rPr lang="en-GB" dirty="0" err="1"/>
              <a:t>ri</a:t>
            </a:r>
            <a:r>
              <a:rPr lang="en-GB" dirty="0"/>
              <a:t>) and the rand is the random function implemented in the BA this is a value between 0 &amp; 1</a:t>
            </a:r>
            <a:r>
              <a:rPr lang="en-GB" dirty="0" smtClean="0"/>
              <a:t>.</a:t>
            </a:r>
            <a:endParaRPr lang="en-GB" dirty="0"/>
          </a:p>
          <a:p>
            <a:r>
              <a:rPr lang="en-GB" dirty="0"/>
              <a:t>In BA, pseudo random generators are used at the initial position of bats and in the velocity, loudness and frequency vector. And the frequently used pseudo random generator in BA is the linear congruent of </a:t>
            </a:r>
            <a:r>
              <a:rPr lang="en-GB" dirty="0" err="1"/>
              <a:t>Lehmer</a:t>
            </a:r>
            <a:r>
              <a:rPr lang="en-GB" dirty="0"/>
              <a:t> “Fn+1 = (</a:t>
            </a:r>
            <a:r>
              <a:rPr lang="en-GB" dirty="0" err="1"/>
              <a:t>AFn</a:t>
            </a:r>
            <a:r>
              <a:rPr lang="en-GB" dirty="0"/>
              <a:t> + B) mod C”. </a:t>
            </a:r>
          </a:p>
          <a:p>
            <a:r>
              <a:rPr lang="en-GB" dirty="0"/>
              <a:t>D.H </a:t>
            </a:r>
            <a:r>
              <a:rPr lang="en-GB" dirty="0" err="1"/>
              <a:t>Lehmer</a:t>
            </a:r>
            <a:r>
              <a:rPr lang="en-GB" dirty="0"/>
              <a:t> introduced linear generators </a:t>
            </a:r>
            <a:r>
              <a:rPr lang="en-GB" dirty="0" smtClean="0"/>
              <a:t>congruential </a:t>
            </a:r>
            <a:r>
              <a:rPr lang="en-GB" dirty="0"/>
              <a:t>in 1948. </a:t>
            </a:r>
            <a:r>
              <a:rPr lang="en-GB" dirty="0" smtClean="0"/>
              <a:t>“C” </a:t>
            </a:r>
            <a:r>
              <a:rPr lang="en-GB" dirty="0"/>
              <a:t>is generally chosen to be equal of word length so in this case, C=16.</a:t>
            </a:r>
          </a:p>
          <a:p>
            <a:r>
              <a:rPr lang="en-GB" dirty="0"/>
              <a:t>If (rand&gt;</a:t>
            </a:r>
            <a:r>
              <a:rPr lang="en-GB" dirty="0" err="1"/>
              <a:t>ri</a:t>
            </a:r>
            <a:r>
              <a:rPr lang="en-GB" dirty="0"/>
              <a:t>) a new local bat is created by flying randomly to another position in the search space. Otherwise, another bat is created through random flying when its frequency is adjusted and its position and velocity is updated.</a:t>
            </a:r>
          </a:p>
          <a:p>
            <a:endParaRPr lang="en-GB" dirty="0"/>
          </a:p>
        </p:txBody>
      </p:sp>
    </p:spTree>
    <p:extLst>
      <p:ext uri="{BB962C8B-B14F-4D97-AF65-F5344CB8AC3E}">
        <p14:creationId xmlns:p14="http://schemas.microsoft.com/office/powerpoint/2010/main" val="473758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 comparison with PSO</a:t>
            </a:r>
            <a:br>
              <a:rPr lang="en-GB" dirty="0"/>
            </a:br>
            <a:endParaRPr lang="en-GB" dirty="0"/>
          </a:p>
        </p:txBody>
      </p:sp>
      <p:sp>
        <p:nvSpPr>
          <p:cNvPr id="3" name="Content Placeholder 2"/>
          <p:cNvSpPr>
            <a:spLocks noGrp="1"/>
          </p:cNvSpPr>
          <p:nvPr>
            <p:ph idx="1"/>
          </p:nvPr>
        </p:nvSpPr>
        <p:spPr/>
        <p:txBody>
          <a:bodyPr/>
          <a:lstStyle/>
          <a:p>
            <a:r>
              <a:rPr lang="en-GB" dirty="0"/>
              <a:t>The architecture shows that BA shares a lot in common with </a:t>
            </a:r>
            <a:r>
              <a:rPr lang="en-GB" dirty="0" smtClean="0"/>
              <a:t>PSO</a:t>
            </a:r>
            <a:r>
              <a:rPr lang="en-GB" dirty="0"/>
              <a:t>;</a:t>
            </a:r>
            <a:endParaRPr lang="en-GB" dirty="0" smtClean="0"/>
          </a:p>
          <a:p>
            <a:pPr>
              <a:buFontTx/>
              <a:buChar char="-"/>
            </a:pPr>
            <a:r>
              <a:rPr lang="en-GB" dirty="0" smtClean="0"/>
              <a:t>Both </a:t>
            </a:r>
            <a:r>
              <a:rPr lang="en-GB" dirty="0"/>
              <a:t>begin with a random generation using the random generator </a:t>
            </a:r>
            <a:r>
              <a:rPr lang="en-GB" dirty="0" smtClean="0"/>
              <a:t>module.</a:t>
            </a:r>
          </a:p>
          <a:p>
            <a:pPr>
              <a:buFontTx/>
              <a:buChar char="-"/>
            </a:pPr>
            <a:r>
              <a:rPr lang="en-GB" dirty="0" smtClean="0"/>
              <a:t>Both evaluate </a:t>
            </a:r>
            <a:r>
              <a:rPr lang="en-GB" dirty="0"/>
              <a:t>population using a fitness </a:t>
            </a:r>
            <a:r>
              <a:rPr lang="en-GB" dirty="0" smtClean="0"/>
              <a:t>module.</a:t>
            </a:r>
          </a:p>
          <a:p>
            <a:pPr>
              <a:buFontTx/>
              <a:buChar char="-"/>
            </a:pPr>
            <a:r>
              <a:rPr lang="en-GB" dirty="0" smtClean="0"/>
              <a:t>Both update </a:t>
            </a:r>
            <a:r>
              <a:rPr lang="en-GB" dirty="0"/>
              <a:t>the position of the population using the position module to search for an optimum solution.  </a:t>
            </a:r>
            <a:endParaRPr lang="en-GB" dirty="0" smtClean="0"/>
          </a:p>
          <a:p>
            <a:pPr>
              <a:buFontTx/>
              <a:buChar char="-"/>
            </a:pPr>
            <a:r>
              <a:rPr lang="en-GB" dirty="0" smtClean="0"/>
              <a:t>Both use bloc memory</a:t>
            </a:r>
            <a:endParaRPr lang="en-GB" dirty="0"/>
          </a:p>
        </p:txBody>
      </p:sp>
    </p:spTree>
    <p:extLst>
      <p:ext uri="{BB962C8B-B14F-4D97-AF65-F5344CB8AC3E}">
        <p14:creationId xmlns:p14="http://schemas.microsoft.com/office/powerpoint/2010/main" val="160565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Finite state machine</a:t>
            </a:r>
          </a:p>
        </p:txBody>
      </p:sp>
      <p:sp>
        <p:nvSpPr>
          <p:cNvPr id="3" name="Content Placeholder 2"/>
          <p:cNvSpPr>
            <a:spLocks noGrp="1"/>
          </p:cNvSpPr>
          <p:nvPr>
            <p:ph idx="1"/>
          </p:nvPr>
        </p:nvSpPr>
        <p:spPr/>
        <p:txBody>
          <a:bodyPr>
            <a:normAutofit fontScale="92500" lnSpcReduction="10000"/>
          </a:bodyPr>
          <a:lstStyle/>
          <a:p>
            <a:r>
              <a:rPr lang="en-GB" dirty="0"/>
              <a:t>This parallel BA implemented to be applied into large optimization problem increases convergence to a local minimum so to increase the performance of this algorithm, a finite state machine is used to exploit the maximum of </a:t>
            </a:r>
            <a:r>
              <a:rPr lang="en-GB" dirty="0" smtClean="0"/>
              <a:t>parallelism. </a:t>
            </a:r>
            <a:endParaRPr lang="en-GB" dirty="0"/>
          </a:p>
          <a:p>
            <a:r>
              <a:rPr lang="en-GB" dirty="0"/>
              <a:t>In a dynamic parallel computing, the main factor of performance is the communication latency after each transition between states. In the proposed architecture, a pair memory module are used to compound the bandwidth </a:t>
            </a:r>
            <a:r>
              <a:rPr lang="en-GB" dirty="0" smtClean="0"/>
              <a:t>so the </a:t>
            </a:r>
            <a:r>
              <a:rPr lang="en-GB" dirty="0"/>
              <a:t>capabilities of the algorithm can be </a:t>
            </a:r>
            <a:r>
              <a:rPr lang="en-GB" dirty="0" smtClean="0"/>
              <a:t>effective.</a:t>
            </a:r>
          </a:p>
          <a:p>
            <a:r>
              <a:rPr lang="en-GB" dirty="0"/>
              <a:t>D</a:t>
            </a:r>
            <a:r>
              <a:rPr lang="en-GB" dirty="0" smtClean="0"/>
              <a:t>ual </a:t>
            </a:r>
            <a:r>
              <a:rPr lang="en-GB" dirty="0"/>
              <a:t>channel bloc RAM is recommended to be used which makes it possible access the data memory in two modes: write or read at the same frequency. </a:t>
            </a:r>
            <a:endParaRPr lang="en-GB" dirty="0" smtClean="0"/>
          </a:p>
          <a:p>
            <a:r>
              <a:rPr lang="en-GB" dirty="0" smtClean="0"/>
              <a:t>Drawback of the dual RAM: delay in memory reading time by one clock compared to the last reading. The </a:t>
            </a:r>
            <a:r>
              <a:rPr lang="en-GB" dirty="0"/>
              <a:t>soul of the parallel processing In this paper was used to generate a dynamic </a:t>
            </a:r>
            <a:r>
              <a:rPr lang="en-GB" dirty="0" smtClean="0"/>
              <a:t>BA and </a:t>
            </a:r>
            <a:r>
              <a:rPr lang="en-GB" dirty="0"/>
              <a:t>the aim of using parallel computing to the bat algorithm, is to speed up the algorithm processing using a uniform distribution method to achieve optimum solutions with a significant execution time. </a:t>
            </a:r>
          </a:p>
          <a:p>
            <a:endParaRPr lang="en-GB" dirty="0"/>
          </a:p>
        </p:txBody>
      </p:sp>
    </p:spTree>
    <p:extLst>
      <p:ext uri="{BB962C8B-B14F-4D97-AF65-F5344CB8AC3E}">
        <p14:creationId xmlns:p14="http://schemas.microsoft.com/office/powerpoint/2010/main" val="2532713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 9"/>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2603" y="676404"/>
            <a:ext cx="4484318" cy="5887233"/>
          </a:xfrm>
          <a:prstGeom prst="rect">
            <a:avLst/>
          </a:prstGeom>
          <a:noFill/>
          <a:ln>
            <a:noFill/>
          </a:ln>
        </p:spPr>
      </p:pic>
      <p:sp>
        <p:nvSpPr>
          <p:cNvPr id="5" name="TextBox 4"/>
          <p:cNvSpPr txBox="1"/>
          <p:nvPr/>
        </p:nvSpPr>
        <p:spPr>
          <a:xfrm>
            <a:off x="5999967" y="948690"/>
            <a:ext cx="5736919" cy="5909310"/>
          </a:xfrm>
          <a:prstGeom prst="rect">
            <a:avLst/>
          </a:prstGeom>
          <a:noFill/>
        </p:spPr>
        <p:txBody>
          <a:bodyPr wrap="square" rtlCol="0">
            <a:spAutoFit/>
          </a:bodyPr>
          <a:lstStyle/>
          <a:p>
            <a:endParaRPr lang="en-GB" dirty="0" smtClean="0"/>
          </a:p>
          <a:p>
            <a:pPr marL="285750" indent="-285750">
              <a:buFont typeface="Wingdings" panose="05000000000000000000" pitchFamily="2" charset="2"/>
              <a:buChar char="Ø"/>
            </a:pPr>
            <a:r>
              <a:rPr lang="en-GB" dirty="0" smtClean="0"/>
              <a:t>Yang demonstrates that the choice of upper and lower bounds for echolocation parameters might have some significant influence on convergence characteristics of the bat algorithm. </a:t>
            </a:r>
          </a:p>
          <a:p>
            <a:endParaRPr lang="en-GB" dirty="0" smtClean="0"/>
          </a:p>
          <a:p>
            <a:pPr marL="285750" indent="-285750">
              <a:buFont typeface="Wingdings" panose="05000000000000000000" pitchFamily="2" charset="2"/>
              <a:buChar char="Ø"/>
            </a:pPr>
            <a:r>
              <a:rPr lang="en-GB" dirty="0" smtClean="0"/>
              <a:t>Initialised </a:t>
            </a:r>
            <a:r>
              <a:rPr lang="en-GB" dirty="0"/>
              <a:t>bounds in this paper: </a:t>
            </a:r>
            <a:r>
              <a:rPr lang="en-GB" dirty="0" err="1" smtClean="0"/>
              <a:t>fmin</a:t>
            </a:r>
            <a:r>
              <a:rPr lang="en-GB" dirty="0"/>
              <a:t>= 0, </a:t>
            </a:r>
            <a:r>
              <a:rPr lang="en-GB" dirty="0" err="1"/>
              <a:t>fmax</a:t>
            </a:r>
            <a:r>
              <a:rPr lang="en-GB" dirty="0"/>
              <a:t>= 1, </a:t>
            </a:r>
            <a:r>
              <a:rPr lang="en-GB" dirty="0" err="1"/>
              <a:t>rmin</a:t>
            </a:r>
            <a:r>
              <a:rPr lang="en-GB" dirty="0"/>
              <a:t>=0.5, Amax= 1. Every bat includes some </a:t>
            </a:r>
            <a:r>
              <a:rPr lang="en-GB" dirty="0" smtClean="0"/>
              <a:t>parameters: B= </a:t>
            </a:r>
            <a:r>
              <a:rPr lang="en-GB" dirty="0"/>
              <a:t>(</a:t>
            </a:r>
            <a:r>
              <a:rPr lang="en-GB" dirty="0" smtClean="0"/>
              <a:t>fi, </a:t>
            </a:r>
            <a:r>
              <a:rPr lang="en-GB" dirty="0" err="1" smtClean="0"/>
              <a:t>ri</a:t>
            </a:r>
            <a:r>
              <a:rPr lang="en-GB" dirty="0" smtClean="0"/>
              <a:t>, Ai). All positive </a:t>
            </a:r>
            <a:r>
              <a:rPr lang="en-GB" dirty="0"/>
              <a:t>dynamic values </a:t>
            </a:r>
            <a:r>
              <a:rPr lang="en-GB" dirty="0" smtClean="0"/>
              <a:t>with value </a:t>
            </a:r>
            <a:r>
              <a:rPr lang="en-GB" dirty="0"/>
              <a:t>interval </a:t>
            </a:r>
            <a:endParaRPr lang="en-GB" dirty="0" smtClean="0"/>
          </a:p>
          <a:p>
            <a:r>
              <a:rPr lang="en-GB" i="1" dirty="0"/>
              <a:t> </a:t>
            </a:r>
            <a:r>
              <a:rPr lang="en-GB" i="1" dirty="0" smtClean="0"/>
              <a:t>    </a:t>
            </a:r>
            <a:r>
              <a:rPr lang="en-GB" i="1" dirty="0" err="1" smtClean="0"/>
              <a:t>r</a:t>
            </a:r>
            <a:r>
              <a:rPr lang="en-GB" baseline="-25000" dirty="0" err="1" smtClean="0"/>
              <a:t>min</a:t>
            </a:r>
            <a:r>
              <a:rPr lang="en-GB" dirty="0"/>
              <a:t> &lt; </a:t>
            </a:r>
            <a:r>
              <a:rPr lang="en-GB" i="1" dirty="0" err="1"/>
              <a:t>r</a:t>
            </a:r>
            <a:r>
              <a:rPr lang="en-GB" i="1" baseline="-25000" dirty="0" err="1"/>
              <a:t>i</a:t>
            </a:r>
            <a:r>
              <a:rPr lang="en-GB" dirty="0"/>
              <a:t> &lt; </a:t>
            </a:r>
            <a:r>
              <a:rPr lang="en-GB" i="1" dirty="0" err="1"/>
              <a:t>r</a:t>
            </a:r>
            <a:r>
              <a:rPr lang="en-GB" baseline="-25000" dirty="0" err="1"/>
              <a:t>max</a:t>
            </a:r>
            <a:r>
              <a:rPr lang="en-GB" dirty="0"/>
              <a:t>, </a:t>
            </a:r>
            <a:r>
              <a:rPr lang="en-GB" i="1" dirty="0" err="1"/>
              <a:t>f</a:t>
            </a:r>
            <a:r>
              <a:rPr lang="en-GB" baseline="-25000" dirty="0" err="1"/>
              <a:t>min</a:t>
            </a:r>
            <a:r>
              <a:rPr lang="en-GB" dirty="0"/>
              <a:t> &lt; </a:t>
            </a:r>
            <a:r>
              <a:rPr lang="en-GB" i="1" dirty="0"/>
              <a:t>f</a:t>
            </a:r>
            <a:r>
              <a:rPr lang="en-GB" i="1" baseline="-25000" dirty="0"/>
              <a:t>i</a:t>
            </a:r>
            <a:r>
              <a:rPr lang="en-GB" dirty="0"/>
              <a:t> &lt; </a:t>
            </a:r>
            <a:r>
              <a:rPr lang="en-GB" i="1" dirty="0" err="1"/>
              <a:t>f</a:t>
            </a:r>
            <a:r>
              <a:rPr lang="en-GB" baseline="-25000" dirty="0" err="1"/>
              <a:t>max</a:t>
            </a:r>
            <a:r>
              <a:rPr lang="en-GB" dirty="0"/>
              <a:t>, </a:t>
            </a:r>
            <a:r>
              <a:rPr lang="en-GB" i="1" dirty="0"/>
              <a:t>A</a:t>
            </a:r>
            <a:r>
              <a:rPr lang="en-GB" baseline="-25000" dirty="0"/>
              <a:t>min</a:t>
            </a:r>
            <a:r>
              <a:rPr lang="en-GB" dirty="0"/>
              <a:t> &lt; </a:t>
            </a:r>
            <a:r>
              <a:rPr lang="en-GB" i="1" dirty="0"/>
              <a:t>A</a:t>
            </a:r>
            <a:r>
              <a:rPr lang="en-GB" i="1" baseline="-25000" dirty="0"/>
              <a:t>i</a:t>
            </a:r>
            <a:r>
              <a:rPr lang="en-GB" dirty="0"/>
              <a:t> &lt; </a:t>
            </a:r>
            <a:r>
              <a:rPr lang="en-GB" i="1" dirty="0" smtClean="0"/>
              <a:t>A</a:t>
            </a:r>
            <a:r>
              <a:rPr lang="en-GB" baseline="-25000" dirty="0" smtClean="0"/>
              <a:t>max</a:t>
            </a:r>
          </a:p>
          <a:p>
            <a:endParaRPr lang="en-GB" dirty="0"/>
          </a:p>
          <a:p>
            <a:pPr marL="285750" indent="-285750">
              <a:buFont typeface="Wingdings" panose="05000000000000000000" pitchFamily="2" charset="2"/>
              <a:buChar char="Ø"/>
            </a:pPr>
            <a:r>
              <a:rPr lang="en-GB" dirty="0"/>
              <a:t>In this algorithm, the initial frequency value </a:t>
            </a:r>
            <a:r>
              <a:rPr lang="en-GB" i="1" dirty="0"/>
              <a:t>f</a:t>
            </a:r>
            <a:r>
              <a:rPr lang="en-GB" i="1" baseline="-25000" dirty="0"/>
              <a:t>i</a:t>
            </a:r>
            <a:r>
              <a:rPr lang="en-GB" dirty="0"/>
              <a:t>(0) is fixed randomly between </a:t>
            </a:r>
            <a:r>
              <a:rPr lang="en-GB" i="1" dirty="0" err="1"/>
              <a:t>f</a:t>
            </a:r>
            <a:r>
              <a:rPr lang="en-GB" baseline="-25000" dirty="0" err="1"/>
              <a:t>min</a:t>
            </a:r>
            <a:r>
              <a:rPr lang="en-GB" dirty="0"/>
              <a:t> and </a:t>
            </a:r>
            <a:r>
              <a:rPr lang="en-GB" i="1" dirty="0" err="1"/>
              <a:t>f</a:t>
            </a:r>
            <a:r>
              <a:rPr lang="en-GB" baseline="-25000" dirty="0" err="1"/>
              <a:t>max</a:t>
            </a:r>
            <a:r>
              <a:rPr lang="en-GB" dirty="0"/>
              <a:t> ,  initial loudness </a:t>
            </a:r>
            <a:r>
              <a:rPr lang="en-GB" i="1" dirty="0"/>
              <a:t>A</a:t>
            </a:r>
            <a:r>
              <a:rPr lang="en-GB" i="1" baseline="-25000" dirty="0"/>
              <a:t>i</a:t>
            </a:r>
            <a:r>
              <a:rPr lang="en-GB" dirty="0"/>
              <a:t>(0) is fixed initially to its maximum number </a:t>
            </a:r>
            <a:r>
              <a:rPr lang="en-GB" i="1" dirty="0"/>
              <a:t>A</a:t>
            </a:r>
            <a:r>
              <a:rPr lang="en-GB" baseline="-25000" dirty="0"/>
              <a:t>max</a:t>
            </a:r>
            <a:r>
              <a:rPr lang="en-GB" dirty="0"/>
              <a:t> = 1 and the initial pulse rate </a:t>
            </a:r>
            <a:r>
              <a:rPr lang="en-GB" i="1" dirty="0" err="1"/>
              <a:t>r</a:t>
            </a:r>
            <a:r>
              <a:rPr lang="en-GB" i="1" baseline="-25000" dirty="0" err="1"/>
              <a:t>i</a:t>
            </a:r>
            <a:r>
              <a:rPr lang="en-GB" dirty="0"/>
              <a:t>(0) is fixed to its minimum value </a:t>
            </a:r>
            <a:r>
              <a:rPr lang="en-GB" i="1" dirty="0" err="1"/>
              <a:t>r</a:t>
            </a:r>
            <a:r>
              <a:rPr lang="en-GB" baseline="-25000" dirty="0" err="1"/>
              <a:t>min</a:t>
            </a:r>
            <a:r>
              <a:rPr lang="en-GB" dirty="0"/>
              <a:t> = 0.5 for each bat.</a:t>
            </a:r>
          </a:p>
          <a:p>
            <a:endParaRPr lang="en-GB" dirty="0"/>
          </a:p>
          <a:p>
            <a:endParaRPr lang="en-GB" dirty="0"/>
          </a:p>
        </p:txBody>
      </p:sp>
      <p:sp>
        <p:nvSpPr>
          <p:cNvPr id="6" name="TextBox 5"/>
          <p:cNvSpPr txBox="1"/>
          <p:nvPr/>
        </p:nvSpPr>
        <p:spPr>
          <a:xfrm>
            <a:off x="6814159" y="150312"/>
            <a:ext cx="4459266" cy="646331"/>
          </a:xfrm>
          <a:prstGeom prst="rect">
            <a:avLst/>
          </a:prstGeom>
          <a:noFill/>
        </p:spPr>
        <p:txBody>
          <a:bodyPr wrap="square" rtlCol="0">
            <a:spAutoFit/>
          </a:bodyPr>
          <a:lstStyle/>
          <a:p>
            <a:r>
              <a:rPr lang="en-GB" b="1" dirty="0"/>
              <a:t>THE FINITE STATE MACHINE OF THE PROPOSED ALGORITHM</a:t>
            </a:r>
          </a:p>
        </p:txBody>
      </p:sp>
    </p:spTree>
    <p:extLst>
      <p:ext uri="{BB962C8B-B14F-4D97-AF65-F5344CB8AC3E}">
        <p14:creationId xmlns:p14="http://schemas.microsoft.com/office/powerpoint/2010/main" val="2708365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0" y="764373"/>
            <a:ext cx="9779000" cy="1293028"/>
          </a:xfrm>
        </p:spPr>
        <p:txBody>
          <a:bodyPr>
            <a:normAutofit fontScale="90000"/>
          </a:bodyPr>
          <a:lstStyle/>
          <a:p>
            <a:r>
              <a:rPr lang="en-GB" dirty="0" smtClean="0"/>
              <a:t>Experimental Results</a:t>
            </a:r>
            <a:br>
              <a:rPr lang="en-GB" dirty="0" smtClean="0"/>
            </a:br>
            <a:r>
              <a:rPr lang="en-GB" dirty="0" smtClean="0"/>
              <a:t>- </a:t>
            </a:r>
            <a:r>
              <a:rPr lang="en-GB" dirty="0" smtClean="0"/>
              <a:t>Sphere </a:t>
            </a:r>
            <a:r>
              <a:rPr lang="en-GB" dirty="0"/>
              <a:t>function </a:t>
            </a:r>
            <a:br>
              <a:rPr lang="en-GB" dirty="0"/>
            </a:br>
            <a:endParaRPr lang="en-GB" dirty="0"/>
          </a:p>
        </p:txBody>
      </p:sp>
      <p:sp>
        <p:nvSpPr>
          <p:cNvPr id="3" name="Content Placeholder 2"/>
          <p:cNvSpPr>
            <a:spLocks noGrp="1"/>
          </p:cNvSpPr>
          <p:nvPr>
            <p:ph idx="1"/>
          </p:nvPr>
        </p:nvSpPr>
        <p:spPr/>
        <p:txBody>
          <a:bodyPr/>
          <a:lstStyle/>
          <a:p>
            <a:pPr marL="0" indent="0">
              <a:buNone/>
            </a:pPr>
            <a:r>
              <a:rPr lang="en-GB" dirty="0" smtClean="0"/>
              <a:t>Used to calculate </a:t>
            </a:r>
            <a:r>
              <a:rPr lang="en-GB" dirty="0"/>
              <a:t>the characteristics of optimization algorithms such as the robustness and velocity of convergence. It has a local minimum, it is continuous and unimodal. Interval of search space is between [-1,1</a:t>
            </a:r>
            <a:r>
              <a:rPr lang="en-GB" dirty="0" smtClean="0"/>
              <a: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376143063"/>
              </p:ext>
            </p:extLst>
          </p:nvPr>
        </p:nvGraphicFramePr>
        <p:xfrm>
          <a:off x="2495811" y="3392793"/>
          <a:ext cx="6248400" cy="2657487"/>
        </p:xfrm>
        <a:graphic>
          <a:graphicData uri="http://schemas.openxmlformats.org/drawingml/2006/table">
            <a:tbl>
              <a:tblPr firstRow="1" firstCol="1" bandRow="1">
                <a:tableStyleId>{5C22544A-7EE6-4342-B048-85BDC9FD1C3A}</a:tableStyleId>
              </a:tblPr>
              <a:tblGrid>
                <a:gridCol w="1562100">
                  <a:extLst>
                    <a:ext uri="{9D8B030D-6E8A-4147-A177-3AD203B41FA5}">
                      <a16:colId xmlns:a16="http://schemas.microsoft.com/office/drawing/2014/main" val="4184287501"/>
                    </a:ext>
                  </a:extLst>
                </a:gridCol>
                <a:gridCol w="1562100">
                  <a:extLst>
                    <a:ext uri="{9D8B030D-6E8A-4147-A177-3AD203B41FA5}">
                      <a16:colId xmlns:a16="http://schemas.microsoft.com/office/drawing/2014/main" val="2906959104"/>
                    </a:ext>
                  </a:extLst>
                </a:gridCol>
                <a:gridCol w="1562100">
                  <a:extLst>
                    <a:ext uri="{9D8B030D-6E8A-4147-A177-3AD203B41FA5}">
                      <a16:colId xmlns:a16="http://schemas.microsoft.com/office/drawing/2014/main" val="554876850"/>
                    </a:ext>
                  </a:extLst>
                </a:gridCol>
                <a:gridCol w="1562100">
                  <a:extLst>
                    <a:ext uri="{9D8B030D-6E8A-4147-A177-3AD203B41FA5}">
                      <a16:colId xmlns:a16="http://schemas.microsoft.com/office/drawing/2014/main" val="1143745971"/>
                    </a:ext>
                  </a:extLst>
                </a:gridCol>
              </a:tblGrid>
              <a:tr h="264807">
                <a:tc gridSpan="4">
                  <a:txBody>
                    <a:bodyPr/>
                    <a:lstStyle/>
                    <a:p>
                      <a:pPr>
                        <a:lnSpc>
                          <a:spcPct val="107000"/>
                        </a:lnSpc>
                        <a:spcAft>
                          <a:spcPts val="800"/>
                        </a:spcAft>
                      </a:pPr>
                      <a:r>
                        <a:rPr lang="en-GB" sz="1000" dirty="0">
                          <a:effectLst/>
                        </a:rPr>
                        <a:t>Device utilization summary (estimated values)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50566506"/>
                  </a:ext>
                </a:extLst>
              </a:tr>
              <a:tr h="0">
                <a:tc>
                  <a:txBody>
                    <a:bodyPr/>
                    <a:lstStyle/>
                    <a:p>
                      <a:pPr>
                        <a:lnSpc>
                          <a:spcPct val="107000"/>
                        </a:lnSpc>
                        <a:spcAft>
                          <a:spcPts val="800"/>
                        </a:spcAft>
                      </a:pPr>
                      <a:r>
                        <a:rPr lang="en-GB" sz="1000">
                          <a:effectLst/>
                        </a:rPr>
                        <a:t>Logic utilization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Used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Available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Utilization(%)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745888811"/>
                  </a:ext>
                </a:extLst>
              </a:tr>
              <a:tr h="0">
                <a:tc>
                  <a:txBody>
                    <a:bodyPr/>
                    <a:lstStyle/>
                    <a:p>
                      <a:pPr>
                        <a:lnSpc>
                          <a:spcPct val="107000"/>
                        </a:lnSpc>
                        <a:spcAft>
                          <a:spcPts val="800"/>
                        </a:spcAft>
                      </a:pPr>
                      <a:r>
                        <a:rPr lang="en-GB" sz="1000">
                          <a:effectLst/>
                        </a:rPr>
                        <a:t>Number of slices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602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1920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31%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3034913301"/>
                  </a:ext>
                </a:extLst>
              </a:tr>
              <a:tr h="0">
                <a:tc>
                  <a:txBody>
                    <a:bodyPr/>
                    <a:lstStyle/>
                    <a:p>
                      <a:pPr>
                        <a:lnSpc>
                          <a:spcPct val="107000"/>
                        </a:lnSpc>
                        <a:spcAft>
                          <a:spcPts val="800"/>
                        </a:spcAft>
                      </a:pPr>
                      <a:r>
                        <a:rPr lang="en-GB" sz="1000">
                          <a:effectLst/>
                        </a:rPr>
                        <a:t>Number of slice flip flops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568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3840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3876035202"/>
                  </a:ext>
                </a:extLst>
              </a:tr>
              <a:tr h="0">
                <a:tc>
                  <a:txBody>
                    <a:bodyPr/>
                    <a:lstStyle/>
                    <a:p>
                      <a:pPr>
                        <a:lnSpc>
                          <a:spcPct val="107000"/>
                        </a:lnSpc>
                        <a:spcAft>
                          <a:spcPts val="800"/>
                        </a:spcAft>
                      </a:pPr>
                      <a:r>
                        <a:rPr lang="en-GB" sz="1000" dirty="0">
                          <a:effectLst/>
                        </a:rPr>
                        <a:t>Number of 4 input LUTs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1010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3840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2274552530"/>
                  </a:ext>
                </a:extLst>
              </a:tr>
              <a:tr h="0">
                <a:tc>
                  <a:txBody>
                    <a:bodyPr/>
                    <a:lstStyle/>
                    <a:p>
                      <a:pPr>
                        <a:lnSpc>
                          <a:spcPct val="107000"/>
                        </a:lnSpc>
                        <a:spcAft>
                          <a:spcPts val="800"/>
                        </a:spcAft>
                      </a:pPr>
                      <a:r>
                        <a:rPr lang="en-GB" sz="1000">
                          <a:effectLst/>
                        </a:rPr>
                        <a:t>Number of IOBs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3943168557"/>
                  </a:ext>
                </a:extLst>
              </a:tr>
              <a:tr h="0">
                <a:tc>
                  <a:txBody>
                    <a:bodyPr/>
                    <a:lstStyle/>
                    <a:p>
                      <a:pPr>
                        <a:lnSpc>
                          <a:spcPct val="107000"/>
                        </a:lnSpc>
                        <a:spcAft>
                          <a:spcPts val="800"/>
                        </a:spcAft>
                      </a:pPr>
                      <a:r>
                        <a:rPr lang="en-GB" sz="1000">
                          <a:effectLst/>
                        </a:rPr>
                        <a:t>Number of BRAMs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3962886811"/>
                  </a:ext>
                </a:extLst>
              </a:tr>
              <a:tr h="0">
                <a:tc>
                  <a:txBody>
                    <a:bodyPr/>
                    <a:lstStyle/>
                    <a:p>
                      <a:pPr>
                        <a:lnSpc>
                          <a:spcPct val="107000"/>
                        </a:lnSpc>
                        <a:spcAft>
                          <a:spcPts val="800"/>
                        </a:spcAft>
                      </a:pPr>
                      <a:r>
                        <a:rPr lang="en-GB" sz="1000">
                          <a:effectLst/>
                        </a:rPr>
                        <a:t>Number of MULT18 × 18s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dirty="0">
                          <a:effectLst/>
                        </a:rPr>
                        <a:t>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33%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4094610189"/>
                  </a:ext>
                </a:extLst>
              </a:tr>
              <a:tr h="0">
                <a:tc>
                  <a:txBody>
                    <a:bodyPr/>
                    <a:lstStyle/>
                    <a:p>
                      <a:pPr>
                        <a:lnSpc>
                          <a:spcPct val="107000"/>
                        </a:lnSpc>
                        <a:spcAft>
                          <a:spcPts val="800"/>
                        </a:spcAft>
                      </a:pPr>
                      <a:r>
                        <a:rPr lang="en-GB" sz="1000">
                          <a:effectLst/>
                        </a:rPr>
                        <a:t>Number of GCLKS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dirty="0">
                          <a:effectLst/>
                        </a:rPr>
                        <a:t>87%</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2386393549"/>
                  </a:ext>
                </a:extLst>
              </a:tr>
            </a:tbl>
          </a:graphicData>
        </a:graphic>
      </p:graphicFrame>
    </p:spTree>
    <p:extLst>
      <p:ext uri="{BB962C8B-B14F-4D97-AF65-F5344CB8AC3E}">
        <p14:creationId xmlns:p14="http://schemas.microsoft.com/office/powerpoint/2010/main" val="1836231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 </a:t>
            </a: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GB" sz="1400" dirty="0" smtClean="0"/>
              <a:t>INTRODUCTION</a:t>
            </a:r>
          </a:p>
          <a:p>
            <a:pPr>
              <a:buFont typeface="Wingdings" panose="05000000000000000000" pitchFamily="2" charset="2"/>
              <a:buChar char="Ø"/>
            </a:pPr>
            <a:r>
              <a:rPr lang="en-GB" sz="1400" dirty="0" smtClean="0"/>
              <a:t>BACKGROUND AND RELATED WORK</a:t>
            </a:r>
          </a:p>
          <a:p>
            <a:pPr marL="0" indent="0">
              <a:buNone/>
            </a:pPr>
            <a:r>
              <a:rPr lang="en-GB" sz="1400" dirty="0" smtClean="0"/>
              <a:t>             - Bat Algorithm</a:t>
            </a:r>
          </a:p>
          <a:p>
            <a:pPr marL="0" indent="0">
              <a:buNone/>
            </a:pPr>
            <a:r>
              <a:rPr lang="en-GB" sz="1400" dirty="0" smtClean="0"/>
              <a:t>             - Bat Algorithm application</a:t>
            </a:r>
          </a:p>
          <a:p>
            <a:pPr marL="0" indent="0">
              <a:buNone/>
            </a:pPr>
            <a:r>
              <a:rPr lang="en-GB" sz="1400" dirty="0" smtClean="0"/>
              <a:t>             - </a:t>
            </a:r>
            <a:r>
              <a:rPr lang="en-GB" sz="1400" dirty="0"/>
              <a:t>Position </a:t>
            </a:r>
            <a:r>
              <a:rPr lang="en-GB" sz="1400" dirty="0" smtClean="0"/>
              <a:t>vector</a:t>
            </a:r>
          </a:p>
          <a:p>
            <a:pPr marL="0" indent="0">
              <a:buNone/>
            </a:pPr>
            <a:r>
              <a:rPr lang="en-GB" sz="1400" dirty="0"/>
              <a:t> </a:t>
            </a:r>
            <a:r>
              <a:rPr lang="en-GB" sz="1400" dirty="0" smtClean="0"/>
              <a:t>            - Velocity </a:t>
            </a:r>
            <a:r>
              <a:rPr lang="en-GB" sz="1400" dirty="0"/>
              <a:t>vector</a:t>
            </a:r>
            <a:endParaRPr lang="en-GB" sz="1400" dirty="0" smtClean="0"/>
          </a:p>
          <a:p>
            <a:pPr marL="0" indent="0">
              <a:buNone/>
            </a:pPr>
            <a:r>
              <a:rPr lang="en-GB" sz="1400" dirty="0"/>
              <a:t> </a:t>
            </a:r>
            <a:r>
              <a:rPr lang="en-GB" sz="1400" dirty="0" smtClean="0"/>
              <a:t>            - </a:t>
            </a:r>
            <a:r>
              <a:rPr lang="en-GB" sz="1400" dirty="0"/>
              <a:t>Frequency vector</a:t>
            </a:r>
            <a:endParaRPr lang="en-GB" sz="1400" dirty="0" smtClean="0"/>
          </a:p>
          <a:p>
            <a:pPr marL="0" indent="0">
              <a:buNone/>
            </a:pPr>
            <a:r>
              <a:rPr lang="en-GB" sz="1400" dirty="0"/>
              <a:t> </a:t>
            </a:r>
            <a:r>
              <a:rPr lang="en-GB" sz="1400" dirty="0" smtClean="0"/>
              <a:t>            - Loudness and pulse rate module</a:t>
            </a:r>
          </a:p>
          <a:p>
            <a:pPr>
              <a:buFont typeface="Wingdings" panose="05000000000000000000" pitchFamily="2" charset="2"/>
              <a:buChar char="Ø"/>
            </a:pPr>
            <a:r>
              <a:rPr lang="en-GB" sz="1400" dirty="0" smtClean="0"/>
              <a:t>MAIN IDEA</a:t>
            </a:r>
          </a:p>
          <a:p>
            <a:pPr marL="0" indent="0">
              <a:buNone/>
            </a:pPr>
            <a:r>
              <a:rPr lang="en-GB" sz="1400" dirty="0"/>
              <a:t> </a:t>
            </a:r>
            <a:r>
              <a:rPr lang="en-GB" sz="1400" dirty="0" smtClean="0"/>
              <a:t>            - Hardware implementation of Bat Algorithm (flowchart)</a:t>
            </a:r>
          </a:p>
          <a:p>
            <a:pPr marL="0" indent="0">
              <a:buNone/>
            </a:pPr>
            <a:r>
              <a:rPr lang="en-GB" sz="1400" dirty="0"/>
              <a:t> </a:t>
            </a:r>
            <a:r>
              <a:rPr lang="en-GB" sz="1400" dirty="0" smtClean="0"/>
              <a:t>            - Pseudo random generator</a:t>
            </a:r>
          </a:p>
          <a:p>
            <a:pPr marL="0" indent="0">
              <a:buNone/>
            </a:pPr>
            <a:r>
              <a:rPr lang="en-GB" sz="1400" dirty="0"/>
              <a:t> </a:t>
            </a:r>
            <a:r>
              <a:rPr lang="en-GB" sz="1400" dirty="0" smtClean="0"/>
              <a:t>            - BA comparison with PSO</a:t>
            </a:r>
          </a:p>
          <a:p>
            <a:pPr marL="0" indent="0">
              <a:buNone/>
            </a:pPr>
            <a:r>
              <a:rPr lang="en-GB" sz="1400" dirty="0"/>
              <a:t> </a:t>
            </a:r>
            <a:r>
              <a:rPr lang="en-GB" sz="1400" dirty="0" smtClean="0"/>
              <a:t>            - Finite state machine </a:t>
            </a:r>
          </a:p>
          <a:p>
            <a:pPr marL="0" indent="0">
              <a:buNone/>
            </a:pPr>
            <a:r>
              <a:rPr lang="en-GB" sz="1400" dirty="0" smtClean="0"/>
              <a:t>             - Finite state machine of proposed algorithm </a:t>
            </a:r>
            <a:endParaRPr lang="en-GB" sz="1400" dirty="0"/>
          </a:p>
          <a:p>
            <a:pPr marL="0" indent="0">
              <a:buNone/>
            </a:pPr>
            <a:endParaRPr lang="en-GB" sz="1400" dirty="0" smtClean="0"/>
          </a:p>
          <a:p>
            <a:endParaRPr lang="en-GB" sz="1400" dirty="0" smtClean="0"/>
          </a:p>
          <a:p>
            <a:endParaRPr lang="en-GB" sz="1400" dirty="0" smtClean="0"/>
          </a:p>
          <a:p>
            <a:endParaRPr lang="en-GB" sz="1400" dirty="0"/>
          </a:p>
        </p:txBody>
      </p:sp>
    </p:spTree>
    <p:extLst>
      <p:ext uri="{BB962C8B-B14F-4D97-AF65-F5344CB8AC3E}">
        <p14:creationId xmlns:p14="http://schemas.microsoft.com/office/powerpoint/2010/main" val="365964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Rastrigin</a:t>
            </a:r>
            <a:r>
              <a:rPr lang="en-GB" dirty="0"/>
              <a:t> function</a:t>
            </a:r>
            <a:br>
              <a:rPr lang="en-GB" dirty="0"/>
            </a:br>
            <a:endParaRPr lang="en-GB" dirty="0"/>
          </a:p>
        </p:txBody>
      </p:sp>
      <p:sp>
        <p:nvSpPr>
          <p:cNvPr id="3" name="Content Placeholder 2"/>
          <p:cNvSpPr>
            <a:spLocks noGrp="1"/>
          </p:cNvSpPr>
          <p:nvPr>
            <p:ph idx="1"/>
          </p:nvPr>
        </p:nvSpPr>
        <p:spPr/>
        <p:txBody>
          <a:bodyPr/>
          <a:lstStyle/>
          <a:p>
            <a:r>
              <a:rPr lang="en-GB" dirty="0" smtClean="0"/>
              <a:t>This </a:t>
            </a:r>
            <a:r>
              <a:rPr lang="en-GB" dirty="0"/>
              <a:t>function contains several local minima but just one global minimum. </a:t>
            </a:r>
            <a:r>
              <a:rPr lang="en-GB" dirty="0"/>
              <a:t>H</a:t>
            </a:r>
            <a:r>
              <a:rPr lang="en-GB" dirty="0" smtClean="0"/>
              <a:t>ighly </a:t>
            </a:r>
            <a:r>
              <a:rPr lang="en-GB" dirty="0"/>
              <a:t>multimodal and the minima locations are regularly distributed. </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966337916"/>
              </p:ext>
            </p:extLst>
          </p:nvPr>
        </p:nvGraphicFramePr>
        <p:xfrm>
          <a:off x="2480152" y="3244066"/>
          <a:ext cx="6914368" cy="2831057"/>
        </p:xfrm>
        <a:graphic>
          <a:graphicData uri="http://schemas.openxmlformats.org/drawingml/2006/table">
            <a:tbl>
              <a:tblPr firstRow="1" firstCol="1" bandRow="1">
                <a:tableStyleId>{5C22544A-7EE6-4342-B048-85BDC9FD1C3A}</a:tableStyleId>
              </a:tblPr>
              <a:tblGrid>
                <a:gridCol w="1728592">
                  <a:extLst>
                    <a:ext uri="{9D8B030D-6E8A-4147-A177-3AD203B41FA5}">
                      <a16:colId xmlns:a16="http://schemas.microsoft.com/office/drawing/2014/main" val="1788240250"/>
                    </a:ext>
                  </a:extLst>
                </a:gridCol>
                <a:gridCol w="1728592">
                  <a:extLst>
                    <a:ext uri="{9D8B030D-6E8A-4147-A177-3AD203B41FA5}">
                      <a16:colId xmlns:a16="http://schemas.microsoft.com/office/drawing/2014/main" val="2762033766"/>
                    </a:ext>
                  </a:extLst>
                </a:gridCol>
                <a:gridCol w="1728592">
                  <a:extLst>
                    <a:ext uri="{9D8B030D-6E8A-4147-A177-3AD203B41FA5}">
                      <a16:colId xmlns:a16="http://schemas.microsoft.com/office/drawing/2014/main" val="535162517"/>
                    </a:ext>
                  </a:extLst>
                </a:gridCol>
                <a:gridCol w="1728592">
                  <a:extLst>
                    <a:ext uri="{9D8B030D-6E8A-4147-A177-3AD203B41FA5}">
                      <a16:colId xmlns:a16="http://schemas.microsoft.com/office/drawing/2014/main" val="2382581839"/>
                    </a:ext>
                  </a:extLst>
                </a:gridCol>
              </a:tblGrid>
              <a:tr h="274681">
                <a:tc gridSpan="4">
                  <a:txBody>
                    <a:bodyPr/>
                    <a:lstStyle/>
                    <a:p>
                      <a:pPr>
                        <a:lnSpc>
                          <a:spcPct val="107000"/>
                        </a:lnSpc>
                        <a:spcAft>
                          <a:spcPts val="800"/>
                        </a:spcAft>
                      </a:pPr>
                      <a:r>
                        <a:rPr lang="en-GB" sz="1000">
                          <a:effectLst/>
                        </a:rPr>
                        <a:t>Device utilization summary (estimated values)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6483029"/>
                  </a:ext>
                </a:extLst>
              </a:tr>
              <a:tr h="274750">
                <a:tc>
                  <a:txBody>
                    <a:bodyPr/>
                    <a:lstStyle/>
                    <a:p>
                      <a:pPr>
                        <a:lnSpc>
                          <a:spcPct val="107000"/>
                        </a:lnSpc>
                        <a:spcAft>
                          <a:spcPts val="800"/>
                        </a:spcAft>
                      </a:pPr>
                      <a:r>
                        <a:rPr lang="en-GB" sz="1000">
                          <a:effectLst/>
                        </a:rPr>
                        <a:t>Logic utilization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Used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Available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Utilization(%)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2736377573"/>
                  </a:ext>
                </a:extLst>
              </a:tr>
              <a:tr h="274750">
                <a:tc>
                  <a:txBody>
                    <a:bodyPr/>
                    <a:lstStyle/>
                    <a:p>
                      <a:pPr>
                        <a:lnSpc>
                          <a:spcPct val="107000"/>
                        </a:lnSpc>
                        <a:spcAft>
                          <a:spcPts val="800"/>
                        </a:spcAft>
                      </a:pPr>
                      <a:r>
                        <a:rPr lang="en-GB" sz="1000">
                          <a:effectLst/>
                        </a:rPr>
                        <a:t>Number of slices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1162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1920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60%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3921377384"/>
                  </a:ext>
                </a:extLst>
              </a:tr>
              <a:tr h="453938">
                <a:tc>
                  <a:txBody>
                    <a:bodyPr/>
                    <a:lstStyle/>
                    <a:p>
                      <a:pPr>
                        <a:lnSpc>
                          <a:spcPct val="107000"/>
                        </a:lnSpc>
                        <a:spcAft>
                          <a:spcPts val="800"/>
                        </a:spcAft>
                      </a:pPr>
                      <a:r>
                        <a:rPr lang="en-GB" sz="1000">
                          <a:effectLst/>
                        </a:rPr>
                        <a:t>Number of slice flip flops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1001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3840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368947784"/>
                  </a:ext>
                </a:extLst>
              </a:tr>
              <a:tr h="274750">
                <a:tc>
                  <a:txBody>
                    <a:bodyPr/>
                    <a:lstStyle/>
                    <a:p>
                      <a:pPr>
                        <a:lnSpc>
                          <a:spcPct val="107000"/>
                        </a:lnSpc>
                        <a:spcAft>
                          <a:spcPts val="800"/>
                        </a:spcAft>
                      </a:pPr>
                      <a:r>
                        <a:rPr lang="en-GB" sz="1000">
                          <a:effectLst/>
                        </a:rPr>
                        <a:t>Number of 4 input LUTs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1690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3840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44%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84686851"/>
                  </a:ext>
                </a:extLst>
              </a:tr>
              <a:tr h="274750">
                <a:tc>
                  <a:txBody>
                    <a:bodyPr/>
                    <a:lstStyle/>
                    <a:p>
                      <a:pPr>
                        <a:lnSpc>
                          <a:spcPct val="107000"/>
                        </a:lnSpc>
                        <a:spcAft>
                          <a:spcPts val="800"/>
                        </a:spcAft>
                      </a:pPr>
                      <a:r>
                        <a:rPr lang="en-GB" sz="1000">
                          <a:effectLst/>
                        </a:rPr>
                        <a:t>Number of IOBs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3653540693"/>
                  </a:ext>
                </a:extLst>
              </a:tr>
              <a:tr h="274750">
                <a:tc>
                  <a:txBody>
                    <a:bodyPr/>
                    <a:lstStyle/>
                    <a:p>
                      <a:pPr>
                        <a:lnSpc>
                          <a:spcPct val="107000"/>
                        </a:lnSpc>
                        <a:spcAft>
                          <a:spcPts val="800"/>
                        </a:spcAft>
                      </a:pPr>
                      <a:r>
                        <a:rPr lang="en-GB" sz="1000">
                          <a:effectLst/>
                        </a:rPr>
                        <a:t>Number of BRAMs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477287384"/>
                  </a:ext>
                </a:extLst>
              </a:tr>
              <a:tr h="453938">
                <a:tc>
                  <a:txBody>
                    <a:bodyPr/>
                    <a:lstStyle/>
                    <a:p>
                      <a:pPr>
                        <a:lnSpc>
                          <a:spcPct val="107000"/>
                        </a:lnSpc>
                        <a:spcAft>
                          <a:spcPts val="800"/>
                        </a:spcAft>
                      </a:pPr>
                      <a:r>
                        <a:rPr lang="en-GB" sz="1000">
                          <a:effectLst/>
                        </a:rPr>
                        <a:t>Number of MULT18 × 18s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463277378"/>
                  </a:ext>
                </a:extLst>
              </a:tr>
              <a:tr h="274750">
                <a:tc>
                  <a:txBody>
                    <a:bodyPr/>
                    <a:lstStyle/>
                    <a:p>
                      <a:pPr>
                        <a:lnSpc>
                          <a:spcPct val="107000"/>
                        </a:lnSpc>
                        <a:spcAft>
                          <a:spcPts val="800"/>
                        </a:spcAft>
                      </a:pPr>
                      <a:r>
                        <a:rPr lang="en-GB" sz="1000">
                          <a:effectLst/>
                        </a:rPr>
                        <a:t>Number of GCLKS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000" dirty="0">
                          <a:effectLst/>
                        </a:rPr>
                        <a:t>100%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65470110"/>
                  </a:ext>
                </a:extLst>
              </a:tr>
            </a:tbl>
          </a:graphicData>
        </a:graphic>
      </p:graphicFrame>
    </p:spTree>
    <p:extLst>
      <p:ext uri="{BB962C8B-B14F-4D97-AF65-F5344CB8AC3E}">
        <p14:creationId xmlns:p14="http://schemas.microsoft.com/office/powerpoint/2010/main" val="48622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Rosenbrock</a:t>
            </a:r>
            <a:r>
              <a:rPr lang="en-GB" dirty="0"/>
              <a:t> function / the banana function name </a:t>
            </a:r>
            <a:br>
              <a:rPr lang="en-GB" dirty="0"/>
            </a:br>
            <a:endParaRPr lang="en-GB" dirty="0"/>
          </a:p>
        </p:txBody>
      </p:sp>
      <p:sp>
        <p:nvSpPr>
          <p:cNvPr id="3" name="Content Placeholder 2"/>
          <p:cNvSpPr>
            <a:spLocks noGrp="1"/>
          </p:cNvSpPr>
          <p:nvPr>
            <p:ph idx="1"/>
          </p:nvPr>
        </p:nvSpPr>
        <p:spPr>
          <a:xfrm>
            <a:off x="798534" y="1783494"/>
            <a:ext cx="10820400" cy="4024125"/>
          </a:xfrm>
        </p:spPr>
        <p:txBody>
          <a:bodyPr/>
          <a:lstStyle/>
          <a:p>
            <a:r>
              <a:rPr lang="en-GB" dirty="0" smtClean="0"/>
              <a:t>Introduced </a:t>
            </a:r>
            <a:r>
              <a:rPr lang="en-GB" dirty="0"/>
              <a:t>by Howard H. </a:t>
            </a:r>
            <a:r>
              <a:rPr lang="en-GB" dirty="0" err="1"/>
              <a:t>Rosenbrock</a:t>
            </a:r>
            <a:r>
              <a:rPr lang="en-GB" dirty="0"/>
              <a:t> in 1960, it’s a non-convex function of two variables, used as a test for mathematical optimization problems. Here the global minimum of search algorithms converge easily and the global minimum is obtained at (</a:t>
            </a:r>
            <a:r>
              <a:rPr lang="en-GB" dirty="0" err="1"/>
              <a:t>x,y</a:t>
            </a:r>
            <a:r>
              <a:rPr lang="en-GB" dirty="0"/>
              <a:t>) = (1,1), for which </a:t>
            </a:r>
            <a:r>
              <a:rPr lang="en-GB" dirty="0" smtClean="0"/>
              <a:t>the </a:t>
            </a:r>
            <a:r>
              <a:rPr lang="en-GB" dirty="0"/>
              <a:t>function is </a:t>
            </a:r>
            <a:r>
              <a:rPr lang="en-GB" dirty="0" smtClean="0"/>
              <a:t>0.</a:t>
            </a:r>
            <a:endParaRPr lang="en-GB" dirty="0"/>
          </a:p>
          <a:p>
            <a:r>
              <a:rPr lang="en-GB" dirty="0"/>
              <a:t>In other to increase the BA performance, a bloc memory is added to save the local best of bats and in this case the operating speed of the algorithm is increased.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64123823"/>
              </p:ext>
            </p:extLst>
          </p:nvPr>
        </p:nvGraphicFramePr>
        <p:xfrm>
          <a:off x="2652386" y="4233893"/>
          <a:ext cx="7112696" cy="2324862"/>
        </p:xfrm>
        <a:graphic>
          <a:graphicData uri="http://schemas.openxmlformats.org/drawingml/2006/table">
            <a:tbl>
              <a:tblPr firstRow="1" firstCol="1" bandRow="1">
                <a:tableStyleId>{5C22544A-7EE6-4342-B048-85BDC9FD1C3A}</a:tableStyleId>
              </a:tblPr>
              <a:tblGrid>
                <a:gridCol w="1778174">
                  <a:extLst>
                    <a:ext uri="{9D8B030D-6E8A-4147-A177-3AD203B41FA5}">
                      <a16:colId xmlns:a16="http://schemas.microsoft.com/office/drawing/2014/main" val="3844565378"/>
                    </a:ext>
                  </a:extLst>
                </a:gridCol>
                <a:gridCol w="1778174">
                  <a:extLst>
                    <a:ext uri="{9D8B030D-6E8A-4147-A177-3AD203B41FA5}">
                      <a16:colId xmlns:a16="http://schemas.microsoft.com/office/drawing/2014/main" val="2269799230"/>
                    </a:ext>
                  </a:extLst>
                </a:gridCol>
                <a:gridCol w="1778174">
                  <a:extLst>
                    <a:ext uri="{9D8B030D-6E8A-4147-A177-3AD203B41FA5}">
                      <a16:colId xmlns:a16="http://schemas.microsoft.com/office/drawing/2014/main" val="3326473216"/>
                    </a:ext>
                  </a:extLst>
                </a:gridCol>
                <a:gridCol w="1778174">
                  <a:extLst>
                    <a:ext uri="{9D8B030D-6E8A-4147-A177-3AD203B41FA5}">
                      <a16:colId xmlns:a16="http://schemas.microsoft.com/office/drawing/2014/main" val="584215117"/>
                    </a:ext>
                  </a:extLst>
                </a:gridCol>
              </a:tblGrid>
              <a:tr h="0">
                <a:tc gridSpan="4">
                  <a:txBody>
                    <a:bodyPr/>
                    <a:lstStyle/>
                    <a:p>
                      <a:pPr>
                        <a:lnSpc>
                          <a:spcPct val="107000"/>
                        </a:lnSpc>
                        <a:spcAft>
                          <a:spcPts val="0"/>
                        </a:spcAft>
                      </a:pPr>
                      <a:r>
                        <a:rPr lang="en-GB" sz="1000" dirty="0">
                          <a:effectLst/>
                        </a:rPr>
                        <a:t>Device utilization summary (estimated values)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70895571"/>
                  </a:ext>
                </a:extLst>
              </a:tr>
              <a:tr h="0">
                <a:tc>
                  <a:txBody>
                    <a:bodyPr/>
                    <a:lstStyle/>
                    <a:p>
                      <a:pPr>
                        <a:lnSpc>
                          <a:spcPct val="107000"/>
                        </a:lnSpc>
                        <a:spcAft>
                          <a:spcPts val="0"/>
                        </a:spcAft>
                      </a:pPr>
                      <a:r>
                        <a:rPr lang="en-GB" sz="1000" dirty="0">
                          <a:effectLst/>
                        </a:rPr>
                        <a:t>Logic utilization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Used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Available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Utilization(%)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3650031850"/>
                  </a:ext>
                </a:extLst>
              </a:tr>
              <a:tr h="0">
                <a:tc>
                  <a:txBody>
                    <a:bodyPr/>
                    <a:lstStyle/>
                    <a:p>
                      <a:pPr>
                        <a:lnSpc>
                          <a:spcPct val="107000"/>
                        </a:lnSpc>
                        <a:spcAft>
                          <a:spcPts val="0"/>
                        </a:spcAft>
                      </a:pPr>
                      <a:r>
                        <a:rPr lang="en-GB" sz="1000">
                          <a:effectLst/>
                        </a:rPr>
                        <a:t>Number of slices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dirty="0">
                          <a:effectLst/>
                        </a:rPr>
                        <a:t>1152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1920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60%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948517121"/>
                  </a:ext>
                </a:extLst>
              </a:tr>
              <a:tr h="0">
                <a:tc>
                  <a:txBody>
                    <a:bodyPr/>
                    <a:lstStyle/>
                    <a:p>
                      <a:pPr>
                        <a:lnSpc>
                          <a:spcPct val="107000"/>
                        </a:lnSpc>
                        <a:spcAft>
                          <a:spcPts val="0"/>
                        </a:spcAft>
                      </a:pPr>
                      <a:r>
                        <a:rPr lang="en-GB" sz="1000">
                          <a:effectLst/>
                        </a:rPr>
                        <a:t>Number of slice flip flops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1097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3840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28%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317783111"/>
                  </a:ext>
                </a:extLst>
              </a:tr>
              <a:tr h="0">
                <a:tc>
                  <a:txBody>
                    <a:bodyPr/>
                    <a:lstStyle/>
                    <a:p>
                      <a:pPr>
                        <a:lnSpc>
                          <a:spcPct val="107000"/>
                        </a:lnSpc>
                        <a:spcAft>
                          <a:spcPts val="0"/>
                        </a:spcAft>
                      </a:pPr>
                      <a:r>
                        <a:rPr lang="en-GB" sz="1000">
                          <a:effectLst/>
                        </a:rPr>
                        <a:t>Number of 4 input LUTs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1774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3840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46%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780246670"/>
                  </a:ext>
                </a:extLst>
              </a:tr>
              <a:tr h="0">
                <a:tc>
                  <a:txBody>
                    <a:bodyPr/>
                    <a:lstStyle/>
                    <a:p>
                      <a:pPr>
                        <a:lnSpc>
                          <a:spcPct val="107000"/>
                        </a:lnSpc>
                        <a:spcAft>
                          <a:spcPts val="0"/>
                        </a:spcAft>
                      </a:pPr>
                      <a:r>
                        <a:rPr lang="en-GB" sz="1000">
                          <a:effectLst/>
                        </a:rPr>
                        <a:t>Number of IOBs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18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173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2293319354"/>
                  </a:ext>
                </a:extLst>
              </a:tr>
              <a:tr h="0">
                <a:tc>
                  <a:txBody>
                    <a:bodyPr/>
                    <a:lstStyle/>
                    <a:p>
                      <a:pPr>
                        <a:lnSpc>
                          <a:spcPct val="107000"/>
                        </a:lnSpc>
                        <a:spcAft>
                          <a:spcPts val="0"/>
                        </a:spcAft>
                      </a:pPr>
                      <a:r>
                        <a:rPr lang="en-GB" sz="1000">
                          <a:effectLst/>
                        </a:rPr>
                        <a:t>Number of BRAMs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58%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890720772"/>
                  </a:ext>
                </a:extLst>
              </a:tr>
              <a:tr h="0">
                <a:tc>
                  <a:txBody>
                    <a:bodyPr/>
                    <a:lstStyle/>
                    <a:p>
                      <a:pPr>
                        <a:lnSpc>
                          <a:spcPct val="107000"/>
                        </a:lnSpc>
                        <a:spcAft>
                          <a:spcPts val="0"/>
                        </a:spcAft>
                      </a:pPr>
                      <a:r>
                        <a:rPr lang="en-GB" sz="1000">
                          <a:effectLst/>
                        </a:rPr>
                        <a:t>Number of MULT18 × 18s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dirty="0">
                          <a:effectLst/>
                        </a:rPr>
                        <a:t>58%</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4269835862"/>
                  </a:ext>
                </a:extLst>
              </a:tr>
              <a:tr h="0">
                <a:tc>
                  <a:txBody>
                    <a:bodyPr/>
                    <a:lstStyle/>
                    <a:p>
                      <a:pPr>
                        <a:lnSpc>
                          <a:spcPct val="107000"/>
                        </a:lnSpc>
                        <a:spcAft>
                          <a:spcPts val="0"/>
                        </a:spcAft>
                      </a:pPr>
                      <a:r>
                        <a:rPr lang="en-GB" sz="1000">
                          <a:effectLst/>
                        </a:rPr>
                        <a:t>Number of GCLKS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0"/>
                        </a:spcAft>
                      </a:pPr>
                      <a:r>
                        <a:rPr lang="en-GB" sz="1000" dirty="0">
                          <a:effectLst/>
                        </a:rPr>
                        <a:t>100%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2769466233"/>
                  </a:ext>
                </a:extLst>
              </a:tr>
            </a:tbl>
          </a:graphicData>
        </a:graphic>
      </p:graphicFrame>
    </p:spTree>
    <p:extLst>
      <p:ext uri="{BB962C8B-B14F-4D97-AF65-F5344CB8AC3E}">
        <p14:creationId xmlns:p14="http://schemas.microsoft.com/office/powerpoint/2010/main" val="1671483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Zakharov</a:t>
            </a:r>
            <a:r>
              <a:rPr lang="en-GB" b="1" dirty="0"/>
              <a:t> function</a:t>
            </a:r>
            <a:br>
              <a:rPr lang="en-GB" b="1" dirty="0"/>
            </a:br>
            <a:endParaRPr lang="en-GB" dirty="0"/>
          </a:p>
        </p:txBody>
      </p:sp>
      <p:sp>
        <p:nvSpPr>
          <p:cNvPr id="3" name="Content Placeholder 2"/>
          <p:cNvSpPr>
            <a:spLocks noGrp="1"/>
          </p:cNvSpPr>
          <p:nvPr>
            <p:ph idx="1"/>
          </p:nvPr>
        </p:nvSpPr>
        <p:spPr/>
        <p:txBody>
          <a:bodyPr/>
          <a:lstStyle/>
          <a:p>
            <a:r>
              <a:rPr lang="en-GB" dirty="0" smtClean="0"/>
              <a:t>Here</a:t>
            </a:r>
            <a:r>
              <a:rPr lang="en-GB" dirty="0"/>
              <a:t>, the global minimum occurs at (</a:t>
            </a:r>
            <a:r>
              <a:rPr lang="en-GB" i="1" dirty="0"/>
              <a:t>x</a:t>
            </a:r>
            <a:r>
              <a:rPr lang="en-GB" dirty="0"/>
              <a:t> = 0). It has no local minima except the global one. It is two-dimensional form.</a:t>
            </a:r>
          </a:p>
          <a:p>
            <a:endParaRPr lang="en-GB" dirty="0"/>
          </a:p>
        </p:txBody>
      </p:sp>
    </p:spTree>
    <p:extLst>
      <p:ext uri="{BB962C8B-B14F-4D97-AF65-F5344CB8AC3E}">
        <p14:creationId xmlns:p14="http://schemas.microsoft.com/office/powerpoint/2010/main" val="832655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Implementation test</a:t>
            </a:r>
            <a:r>
              <a:rPr lang="en-GB" dirty="0"/>
              <a:t/>
            </a:r>
            <a:br>
              <a:rPr lang="en-GB" dirty="0"/>
            </a:br>
            <a:endParaRPr lang="en-GB" dirty="0"/>
          </a:p>
        </p:txBody>
      </p:sp>
      <p:sp>
        <p:nvSpPr>
          <p:cNvPr id="3" name="Content Placeholder 2"/>
          <p:cNvSpPr>
            <a:spLocks noGrp="1"/>
          </p:cNvSpPr>
          <p:nvPr>
            <p:ph idx="1"/>
          </p:nvPr>
        </p:nvSpPr>
        <p:spPr>
          <a:xfrm>
            <a:off x="786009" y="1555732"/>
            <a:ext cx="10820400" cy="4024125"/>
          </a:xfrm>
        </p:spPr>
        <p:txBody>
          <a:bodyPr>
            <a:normAutofit fontScale="77500" lnSpcReduction="20000"/>
          </a:bodyPr>
          <a:lstStyle/>
          <a:p>
            <a:r>
              <a:rPr lang="en-GB" dirty="0" smtClean="0"/>
              <a:t>Spartan </a:t>
            </a:r>
            <a:r>
              <a:rPr lang="en-GB" dirty="0"/>
              <a:t>3 kit is one of the best low cost generation of </a:t>
            </a:r>
            <a:r>
              <a:rPr lang="en-GB" dirty="0" smtClean="0"/>
              <a:t>FPGA’s </a:t>
            </a:r>
            <a:r>
              <a:rPr lang="en-GB" dirty="0"/>
              <a:t>from Xilinx. The board can offers a choice of many platforms which deliver a unique cost optimization balanced between programmable logic, connectivity and devoted hard IP for many hardware applications. It creates a PROM (programmable read only) file and this latter can be written to the non-volatile memory.</a:t>
            </a:r>
          </a:p>
          <a:p>
            <a:r>
              <a:rPr lang="en-GB" dirty="0"/>
              <a:t>The kit of Spartan-3 contain a lot of I/O signals, logic cell, 12 of hardware multipliers, 200k gate the following, 4 Digital extern clock and other features. </a:t>
            </a:r>
            <a:endParaRPr lang="en-GB" dirty="0" smtClean="0"/>
          </a:p>
          <a:p>
            <a:r>
              <a:rPr lang="en-GB" dirty="0" smtClean="0"/>
              <a:t>The </a:t>
            </a:r>
            <a:r>
              <a:rPr lang="en-GB" dirty="0"/>
              <a:t>implementation of bat algorithm in kit xc3s200 is done with a specific </a:t>
            </a:r>
            <a:r>
              <a:rPr lang="en-GB" dirty="0" err="1"/>
              <a:t>Digilent</a:t>
            </a:r>
            <a:r>
              <a:rPr lang="en-GB" dirty="0"/>
              <a:t> cable which is straight compatible with the Xilinx </a:t>
            </a:r>
            <a:r>
              <a:rPr lang="en-GB" dirty="0" err="1"/>
              <a:t>iMPACT</a:t>
            </a:r>
            <a:r>
              <a:rPr lang="en-GB" dirty="0"/>
              <a:t> software and it loads the bit-stream into the prom of FPGA.</a:t>
            </a:r>
          </a:p>
          <a:p>
            <a:r>
              <a:rPr lang="en-GB" dirty="0"/>
              <a:t>The photo below was taken during the BA </a:t>
            </a:r>
            <a:r>
              <a:rPr lang="en-GB" dirty="0" smtClean="0"/>
              <a:t>experiment, It presents </a:t>
            </a:r>
            <a:r>
              <a:rPr lang="en-GB" dirty="0"/>
              <a:t>two modes of display for the tested algorithm</a:t>
            </a:r>
            <a:r>
              <a:rPr lang="en-GB" dirty="0" smtClean="0"/>
              <a:t>;</a:t>
            </a:r>
          </a:p>
          <a:p>
            <a:pPr marL="0" lvl="0" indent="0">
              <a:buNone/>
            </a:pPr>
            <a:r>
              <a:rPr lang="en-GB" dirty="0" smtClean="0"/>
              <a:t>- Four </a:t>
            </a:r>
            <a:r>
              <a:rPr lang="en-GB" dirty="0"/>
              <a:t>seven segments module to display the number of iterations used in the algorithm when optimal solution tends to “0” </a:t>
            </a:r>
          </a:p>
          <a:p>
            <a:pPr marL="0" lvl="0" indent="0">
              <a:buNone/>
            </a:pPr>
            <a:r>
              <a:rPr lang="en-GB" dirty="0" smtClean="0"/>
              <a:t>- In the </a:t>
            </a:r>
            <a:r>
              <a:rPr lang="en-GB" dirty="0"/>
              <a:t>second display, there are diodes LEDs used for the code of global best which composed from 16 bits. The 8 most significant bits are displayed first, then an action on the push button displays the 8 low significant bits of this global best. </a:t>
            </a:r>
          </a:p>
          <a:p>
            <a:endParaRPr lang="en-GB" dirty="0"/>
          </a:p>
        </p:txBody>
      </p:sp>
      <p:pic>
        <p:nvPicPr>
          <p:cNvPr id="4" name="Picture 3" descr="Fig. 13"/>
          <p:cNvPicPr/>
          <p:nvPr/>
        </p:nvPicPr>
        <p:blipFill>
          <a:blip r:embed="rId2">
            <a:extLst>
              <a:ext uri="{28A0092B-C50C-407E-A947-70E740481C1C}">
                <a14:useLocalDpi xmlns:a14="http://schemas.microsoft.com/office/drawing/2010/main" val="0"/>
              </a:ext>
            </a:extLst>
          </a:blip>
          <a:srcRect/>
          <a:stretch>
            <a:fillRect/>
          </a:stretch>
        </p:blipFill>
        <p:spPr bwMode="auto">
          <a:xfrm>
            <a:off x="8322829" y="5016674"/>
            <a:ext cx="2837862" cy="1841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91276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592" y="764373"/>
            <a:ext cx="9777608" cy="1293028"/>
          </a:xfrm>
        </p:spPr>
        <p:txBody>
          <a:bodyPr/>
          <a:lstStyle/>
          <a:p>
            <a:r>
              <a:rPr lang="en-GB" dirty="0"/>
              <a:t>BA </a:t>
            </a:r>
            <a:r>
              <a:rPr lang="en-GB" dirty="0" smtClean="0"/>
              <a:t>COMPARISON with </a:t>
            </a:r>
            <a:r>
              <a:rPr lang="en-GB" dirty="0"/>
              <a:t>other algorithms </a:t>
            </a:r>
            <a:endParaRPr lang="en-GB" dirty="0"/>
          </a:p>
        </p:txBody>
      </p:sp>
      <p:sp>
        <p:nvSpPr>
          <p:cNvPr id="3" name="Content Placeholder 2"/>
          <p:cNvSpPr>
            <a:spLocks noGrp="1"/>
          </p:cNvSpPr>
          <p:nvPr>
            <p:ph idx="1"/>
          </p:nvPr>
        </p:nvSpPr>
        <p:spPr/>
        <p:txBody>
          <a:bodyPr/>
          <a:lstStyle/>
          <a:p>
            <a:pPr marL="0" indent="0">
              <a:buNone/>
            </a:pPr>
            <a:endParaRPr lang="en-GB" dirty="0"/>
          </a:p>
        </p:txBody>
      </p:sp>
      <p:pic>
        <p:nvPicPr>
          <p:cNvPr id="4" name="Picture 3" descr="https://ars.els-cdn.com/content/image/1-s2.0-S1568494617301874-fx2.jpg"/>
          <p:cNvPicPr/>
          <p:nvPr/>
        </p:nvPicPr>
        <p:blipFill>
          <a:blip r:embed="rId2">
            <a:extLst>
              <a:ext uri="{28A0092B-C50C-407E-A947-70E740481C1C}">
                <a14:useLocalDpi xmlns:a14="http://schemas.microsoft.com/office/drawing/2010/main" val="0"/>
              </a:ext>
            </a:extLst>
          </a:blip>
          <a:srcRect/>
          <a:stretch>
            <a:fillRect/>
          </a:stretch>
        </p:blipFill>
        <p:spPr bwMode="auto">
          <a:xfrm>
            <a:off x="939452" y="2379945"/>
            <a:ext cx="3407080" cy="383874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471792" y="2057402"/>
            <a:ext cx="7203640" cy="3970318"/>
          </a:xfrm>
          <a:prstGeom prst="rect">
            <a:avLst/>
          </a:prstGeom>
          <a:noFill/>
        </p:spPr>
        <p:txBody>
          <a:bodyPr wrap="square" rtlCol="0">
            <a:spAutoFit/>
          </a:bodyPr>
          <a:lstStyle/>
          <a:p>
            <a:pPr marL="285750" indent="-285750">
              <a:buFont typeface="Wingdings" panose="05000000000000000000" pitchFamily="2" charset="2"/>
              <a:buChar char="Ø"/>
            </a:pPr>
            <a:r>
              <a:rPr lang="en-GB" dirty="0" smtClean="0"/>
              <a:t>The </a:t>
            </a:r>
            <a:r>
              <a:rPr lang="en-GB" dirty="0"/>
              <a:t>results are favourable and proved that bat algorithm can be effective for many problems related to any algorithms used. </a:t>
            </a:r>
            <a:endParaRPr lang="en-GB" dirty="0" smtClean="0"/>
          </a:p>
          <a:p>
            <a:endParaRPr lang="en-GB" dirty="0"/>
          </a:p>
          <a:p>
            <a:pPr marL="285750" indent="-285750">
              <a:buFont typeface="Wingdings" panose="05000000000000000000" pitchFamily="2" charset="2"/>
              <a:buChar char="Ø"/>
            </a:pPr>
            <a:r>
              <a:rPr lang="en-GB" dirty="0"/>
              <a:t>The experiment results was carried out at minimum 5% which allow judging whether the results of the bat are acceptable and optimized in execution time compared to the best results of other algorithms. </a:t>
            </a:r>
            <a:endParaRPr lang="en-GB" dirty="0" smtClean="0"/>
          </a:p>
          <a:p>
            <a:endParaRPr lang="en-GB" dirty="0" smtClean="0"/>
          </a:p>
          <a:p>
            <a:pPr marL="285750" indent="-285750">
              <a:buFont typeface="Wingdings" panose="05000000000000000000" pitchFamily="2" charset="2"/>
              <a:buChar char="Ø"/>
            </a:pPr>
            <a:r>
              <a:rPr lang="en-GB" dirty="0" smtClean="0"/>
              <a:t>The tests </a:t>
            </a:r>
            <a:r>
              <a:rPr lang="en-GB" dirty="0"/>
              <a:t>were done with the example of sphere function and the three algorithms are implemented on </a:t>
            </a:r>
            <a:r>
              <a:rPr lang="en-GB" dirty="0" smtClean="0"/>
              <a:t>the same kit.</a:t>
            </a:r>
          </a:p>
          <a:p>
            <a:r>
              <a:rPr lang="en-GB" dirty="0" smtClean="0"/>
              <a:t> </a:t>
            </a:r>
            <a:endParaRPr lang="en-GB" dirty="0"/>
          </a:p>
          <a:p>
            <a:pPr marL="285750" indent="-285750">
              <a:buFont typeface="Wingdings" panose="05000000000000000000" pitchFamily="2" charset="2"/>
              <a:buChar char="Ø"/>
            </a:pPr>
            <a:r>
              <a:rPr lang="en-GB" dirty="0"/>
              <a:t>Execution time depends on the number of iterations allocated to achieve the solution. </a:t>
            </a:r>
            <a:endParaRPr lang="en-GB" dirty="0"/>
          </a:p>
        </p:txBody>
      </p:sp>
    </p:spTree>
    <p:extLst>
      <p:ext uri="{BB962C8B-B14F-4D97-AF65-F5344CB8AC3E}">
        <p14:creationId xmlns:p14="http://schemas.microsoft.com/office/powerpoint/2010/main" val="2137689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Conclusion</a:t>
            </a:r>
            <a:r>
              <a:rPr lang="en-GB" dirty="0"/>
              <a:t/>
            </a:r>
            <a:br>
              <a:rPr lang="en-GB" dirty="0"/>
            </a:b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The </a:t>
            </a:r>
            <a:r>
              <a:rPr lang="en-GB" dirty="0"/>
              <a:t>article develops a dynamic process of the Bat Algorithm and presents its hardware architectures' implementation in a Xilinx spartran3.</a:t>
            </a:r>
          </a:p>
          <a:p>
            <a:r>
              <a:rPr lang="en-GB" dirty="0" smtClean="0"/>
              <a:t>A</a:t>
            </a:r>
            <a:r>
              <a:rPr lang="en-GB" dirty="0" smtClean="0"/>
              <a:t> </a:t>
            </a:r>
            <a:r>
              <a:rPr lang="en-GB" dirty="0"/>
              <a:t>finite state machine is used to exploit all the parallelisms that make the program converge very quickly.</a:t>
            </a:r>
          </a:p>
          <a:p>
            <a:r>
              <a:rPr lang="en-GB" dirty="0"/>
              <a:t>BA has superior features such as; </a:t>
            </a:r>
            <a:endParaRPr lang="en-GB" dirty="0" smtClean="0"/>
          </a:p>
          <a:p>
            <a:pPr marL="0" indent="0">
              <a:buNone/>
            </a:pPr>
            <a:r>
              <a:rPr lang="en-GB" dirty="0" smtClean="0"/>
              <a:t>      - quality </a:t>
            </a:r>
            <a:r>
              <a:rPr lang="en-GB" dirty="0"/>
              <a:t>of solution, </a:t>
            </a:r>
            <a:endParaRPr lang="en-GB" dirty="0" smtClean="0"/>
          </a:p>
          <a:p>
            <a:pPr marL="0" indent="0">
              <a:buNone/>
            </a:pPr>
            <a:r>
              <a:rPr lang="en-GB" dirty="0" smtClean="0"/>
              <a:t>      - good </a:t>
            </a:r>
            <a:r>
              <a:rPr lang="en-GB" dirty="0"/>
              <a:t>computational </a:t>
            </a:r>
            <a:r>
              <a:rPr lang="en-GB" dirty="0" smtClean="0"/>
              <a:t>efficiency</a:t>
            </a:r>
          </a:p>
          <a:p>
            <a:pPr marL="0" indent="0">
              <a:buNone/>
            </a:pPr>
            <a:r>
              <a:rPr lang="en-GB" dirty="0" smtClean="0"/>
              <a:t>      - stable </a:t>
            </a:r>
            <a:r>
              <a:rPr lang="en-GB" dirty="0"/>
              <a:t>convergence </a:t>
            </a:r>
            <a:r>
              <a:rPr lang="en-GB" dirty="0" smtClean="0"/>
              <a:t>characteristics.</a:t>
            </a:r>
          </a:p>
          <a:p>
            <a:r>
              <a:rPr lang="en-GB" dirty="0" smtClean="0"/>
              <a:t>Based on </a:t>
            </a:r>
            <a:r>
              <a:rPr lang="en-GB" dirty="0"/>
              <a:t>the comparison the BA performs better than the PSO and GA. </a:t>
            </a:r>
            <a:endParaRPr lang="en-GB" dirty="0"/>
          </a:p>
          <a:p>
            <a:r>
              <a:rPr lang="en-GB" dirty="0" smtClean="0"/>
              <a:t>The </a:t>
            </a:r>
            <a:r>
              <a:rPr lang="en-GB" dirty="0"/>
              <a:t>proposed architecture </a:t>
            </a:r>
            <a:r>
              <a:rPr lang="en-GB" dirty="0" smtClean="0"/>
              <a:t>proves </a:t>
            </a:r>
            <a:r>
              <a:rPr lang="en-GB" dirty="0"/>
              <a:t>that it has a favourable convergence speed compared to the most of other meta-heuristic </a:t>
            </a:r>
            <a:r>
              <a:rPr lang="en-GB" dirty="0" smtClean="0"/>
              <a:t>techniques. </a:t>
            </a:r>
          </a:p>
          <a:p>
            <a:r>
              <a:rPr lang="en-GB" dirty="0"/>
              <a:t>T</a:t>
            </a:r>
            <a:r>
              <a:rPr lang="en-GB" dirty="0" smtClean="0"/>
              <a:t>he </a:t>
            </a:r>
            <a:r>
              <a:rPr lang="en-GB" dirty="0"/>
              <a:t>BA’s robustness is attached to its enhanced ability to achieve a satisfaction between two requirements, the size of memory and the processing time of algorithm to solve complex problems. Therefore, bat optimization is a promising technique for solving complicated problems in the real world applications.</a:t>
            </a:r>
          </a:p>
          <a:p>
            <a:endParaRPr lang="en-GB" dirty="0"/>
          </a:p>
        </p:txBody>
      </p:sp>
    </p:spTree>
    <p:extLst>
      <p:ext uri="{BB962C8B-B14F-4D97-AF65-F5344CB8AC3E}">
        <p14:creationId xmlns:p14="http://schemas.microsoft.com/office/powerpoint/2010/main" val="2709017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D15-2CEF-4EDC-A3C2-53AD16B1A9FF}"/>
              </a:ext>
            </a:extLst>
          </p:cNvPr>
          <p:cNvSpPr>
            <a:spLocks noGrp="1"/>
          </p:cNvSpPr>
          <p:nvPr>
            <p:ph type="title"/>
          </p:nvPr>
        </p:nvSpPr>
        <p:spPr/>
        <p:txBody>
          <a:bodyPr/>
          <a:lstStyle/>
          <a:p>
            <a:r>
              <a:rPr lang="en-GB" b="1" dirty="0"/>
              <a:t>Further studies</a:t>
            </a:r>
            <a:r>
              <a:rPr lang="en-GB" dirty="0"/>
              <a:t/>
            </a:r>
            <a:br>
              <a:rPr lang="en-GB" dirty="0"/>
            </a:br>
            <a:endParaRPr lang="en-GB" dirty="0"/>
          </a:p>
        </p:txBody>
      </p:sp>
      <p:sp>
        <p:nvSpPr>
          <p:cNvPr id="3" name="Content Placeholder 2">
            <a:extLst>
              <a:ext uri="{FF2B5EF4-FFF2-40B4-BE49-F238E27FC236}">
                <a16:creationId xmlns:a16="http://schemas.microsoft.com/office/drawing/2014/main" id="{AB5EAE54-778B-429E-8BB4-F57032C825C8}"/>
              </a:ext>
            </a:extLst>
          </p:cNvPr>
          <p:cNvSpPr>
            <a:spLocks noGrp="1"/>
          </p:cNvSpPr>
          <p:nvPr>
            <p:ph idx="1"/>
          </p:nvPr>
        </p:nvSpPr>
        <p:spPr/>
        <p:txBody>
          <a:bodyPr/>
          <a:lstStyle/>
          <a:p>
            <a:r>
              <a:rPr lang="en-GB" dirty="0" smtClean="0"/>
              <a:t>Apply </a:t>
            </a:r>
            <a:r>
              <a:rPr lang="en-GB" dirty="0"/>
              <a:t>the </a:t>
            </a:r>
            <a:r>
              <a:rPr lang="en-GB" dirty="0" smtClean="0"/>
              <a:t>Bat Algorithm </a:t>
            </a:r>
            <a:r>
              <a:rPr lang="en-GB" dirty="0"/>
              <a:t>to different practical applications in further studies. </a:t>
            </a:r>
            <a:endParaRPr lang="en-GB" dirty="0" smtClean="0"/>
          </a:p>
          <a:p>
            <a:r>
              <a:rPr lang="en-GB" dirty="0" smtClean="0"/>
              <a:t>Further </a:t>
            </a:r>
            <a:r>
              <a:rPr lang="en-GB" dirty="0" smtClean="0"/>
              <a:t>study </a:t>
            </a:r>
            <a:r>
              <a:rPr lang="en-GB" dirty="0"/>
              <a:t>using another kit like </a:t>
            </a:r>
            <a:r>
              <a:rPr lang="en-GB" dirty="0" err="1"/>
              <a:t>virtex</a:t>
            </a:r>
            <a:r>
              <a:rPr lang="en-GB" dirty="0"/>
              <a:t> 6 which consists of several memories with very fast operating/clock </a:t>
            </a:r>
            <a:r>
              <a:rPr lang="en-GB" dirty="0" smtClean="0"/>
              <a:t>speed. Processing </a:t>
            </a:r>
            <a:r>
              <a:rPr lang="en-GB" dirty="0"/>
              <a:t>time of the algorithm will be reduced and </a:t>
            </a:r>
            <a:r>
              <a:rPr lang="en-GB" dirty="0"/>
              <a:t>display problem could </a:t>
            </a:r>
            <a:r>
              <a:rPr lang="en-GB" dirty="0"/>
              <a:t>also </a:t>
            </a:r>
            <a:r>
              <a:rPr lang="en-GB" dirty="0" smtClean="0"/>
              <a:t>reduced </a:t>
            </a:r>
            <a:r>
              <a:rPr lang="en-GB" dirty="0"/>
              <a:t>or </a:t>
            </a:r>
            <a:r>
              <a:rPr lang="en-GB" dirty="0" smtClean="0"/>
              <a:t>fixed. </a:t>
            </a:r>
            <a:endParaRPr lang="en-GB" dirty="0"/>
          </a:p>
          <a:p>
            <a:r>
              <a:rPr lang="en-GB" dirty="0" smtClean="0"/>
              <a:t>The </a:t>
            </a:r>
            <a:r>
              <a:rPr lang="en-GB" dirty="0"/>
              <a:t>effects of different transfer functions on the performance of BA are also worth investigating. It supports the usage of the BA in further experiments and in further real world applications.</a:t>
            </a:r>
          </a:p>
          <a:p>
            <a:endParaRPr lang="en-GB" dirty="0"/>
          </a:p>
        </p:txBody>
      </p:sp>
    </p:spTree>
    <p:extLst>
      <p:ext uri="{BB962C8B-B14F-4D97-AF65-F5344CB8AC3E}">
        <p14:creationId xmlns:p14="http://schemas.microsoft.com/office/powerpoint/2010/main" val="4224252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Paper Evaluation </a:t>
            </a:r>
            <a:endParaRPr lang="en-GB" dirty="0"/>
          </a:p>
        </p:txBody>
      </p:sp>
      <p:sp>
        <p:nvSpPr>
          <p:cNvPr id="3" name="Content Placeholder 2"/>
          <p:cNvSpPr>
            <a:spLocks noGrp="1"/>
          </p:cNvSpPr>
          <p:nvPr>
            <p:ph idx="1"/>
          </p:nvPr>
        </p:nvSpPr>
        <p:spPr/>
        <p:txBody>
          <a:bodyPr/>
          <a:lstStyle/>
          <a:p>
            <a:r>
              <a:rPr lang="en-GB" dirty="0" smtClean="0"/>
              <a:t>Vague </a:t>
            </a:r>
            <a:r>
              <a:rPr lang="en-GB" dirty="0"/>
              <a:t>introduction is very </a:t>
            </a:r>
            <a:r>
              <a:rPr lang="en-GB" dirty="0" smtClean="0"/>
              <a:t>vague i.e. </a:t>
            </a:r>
            <a:r>
              <a:rPr lang="en-GB" dirty="0"/>
              <a:t>information in this regard is </a:t>
            </a:r>
            <a:r>
              <a:rPr lang="en-GB" dirty="0" smtClean="0"/>
              <a:t>limited.</a:t>
            </a:r>
            <a:endParaRPr lang="en-GB" dirty="0"/>
          </a:p>
          <a:p>
            <a:r>
              <a:rPr lang="en-GB" dirty="0"/>
              <a:t>The results are not well explained, the paper does not show how they arrived to certain numbers and figures using the </a:t>
            </a:r>
            <a:r>
              <a:rPr lang="en-GB" dirty="0" smtClean="0"/>
              <a:t>formulas provided. Therefore, it doesn’t </a:t>
            </a:r>
            <a:r>
              <a:rPr lang="en-GB" dirty="0"/>
              <a:t>help in </a:t>
            </a:r>
            <a:r>
              <a:rPr lang="en-GB" dirty="0" smtClean="0"/>
              <a:t>terms </a:t>
            </a:r>
            <a:r>
              <a:rPr lang="en-GB" dirty="0"/>
              <a:t>of general understanding?</a:t>
            </a:r>
          </a:p>
          <a:p>
            <a:endParaRPr lang="en-GB" dirty="0"/>
          </a:p>
        </p:txBody>
      </p:sp>
    </p:spTree>
    <p:extLst>
      <p:ext uri="{BB962C8B-B14F-4D97-AF65-F5344CB8AC3E}">
        <p14:creationId xmlns:p14="http://schemas.microsoft.com/office/powerpoint/2010/main" val="37169700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err="1"/>
              <a:t>Sadok</a:t>
            </a:r>
            <a:r>
              <a:rPr lang="en-GB" dirty="0"/>
              <a:t> Ben </a:t>
            </a:r>
            <a:r>
              <a:rPr lang="en-GB" dirty="0" err="1"/>
              <a:t>Ameur</a:t>
            </a:r>
            <a:r>
              <a:rPr lang="en-GB" dirty="0"/>
              <a:t>, M, 2017. FPGA based hardware implementation of Bat Algorithm. </a:t>
            </a:r>
            <a:r>
              <a:rPr lang="en-GB" i="1" dirty="0"/>
              <a:t>Applied Soft Computing</a:t>
            </a:r>
            <a:r>
              <a:rPr lang="en-GB" dirty="0"/>
              <a:t>, [Online]. 58, 1-10. Available at: </a:t>
            </a:r>
            <a:r>
              <a:rPr lang="en-GB" dirty="0">
                <a:hlinkClick r:id="rId2"/>
              </a:rPr>
              <a:t>https://www.sciencedirect.com/science/article/pii/S1568494617301874</a:t>
            </a:r>
            <a:r>
              <a:rPr lang="en-GB" dirty="0"/>
              <a:t> [Accessed 8 November 2018</a:t>
            </a:r>
            <a:r>
              <a:rPr lang="en-GB" dirty="0" smtClean="0"/>
              <a:t>].</a:t>
            </a:r>
          </a:p>
          <a:p>
            <a:r>
              <a:rPr lang="en-GB" dirty="0"/>
              <a:t>X.-S. Yang, J.R. </a:t>
            </a:r>
            <a:r>
              <a:rPr lang="en-GB" dirty="0" smtClean="0"/>
              <a:t>Gonzalez. A </a:t>
            </a:r>
            <a:r>
              <a:rPr lang="en-GB" dirty="0"/>
              <a:t>new meta-heuristic bat Inspired </a:t>
            </a:r>
            <a:r>
              <a:rPr lang="en-GB" dirty="0" smtClean="0"/>
              <a:t>algorithm. Nature </a:t>
            </a:r>
            <a:r>
              <a:rPr lang="en-GB" dirty="0"/>
              <a:t>Inspired Cooperative Strategies for Optimization (NISCO 2010) Studies in Computational Intelligence, Springer, Berlin </a:t>
            </a:r>
            <a:r>
              <a:rPr lang="en-GB" dirty="0" smtClean="0"/>
              <a:t>(2010)</a:t>
            </a:r>
            <a:endParaRPr lang="en-GB" dirty="0"/>
          </a:p>
        </p:txBody>
      </p:sp>
    </p:spTree>
    <p:extLst>
      <p:ext uri="{BB962C8B-B14F-4D97-AF65-F5344CB8AC3E}">
        <p14:creationId xmlns:p14="http://schemas.microsoft.com/office/powerpoint/2010/main" val="1757599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 </a:t>
            </a:r>
            <a:r>
              <a:rPr lang="en-GB" dirty="0" err="1" smtClean="0"/>
              <a:t>contd</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EXPERIMENTAL RESULTS </a:t>
            </a:r>
          </a:p>
          <a:p>
            <a:pPr marL="0" indent="0">
              <a:buNone/>
            </a:pPr>
            <a:r>
              <a:rPr lang="en-GB" sz="1400" dirty="0"/>
              <a:t>            - </a:t>
            </a:r>
            <a:r>
              <a:rPr lang="en-GB" sz="1400" dirty="0" smtClean="0"/>
              <a:t>sphere</a:t>
            </a:r>
            <a:r>
              <a:rPr lang="en-GB" sz="1400" dirty="0"/>
              <a:t> </a:t>
            </a:r>
            <a:r>
              <a:rPr lang="en-GB" sz="1400" dirty="0" smtClean="0"/>
              <a:t>function</a:t>
            </a:r>
            <a:endParaRPr lang="en-GB" sz="1400" dirty="0"/>
          </a:p>
          <a:p>
            <a:pPr marL="0" indent="0">
              <a:buNone/>
            </a:pPr>
            <a:r>
              <a:rPr lang="en-GB" sz="1400" dirty="0"/>
              <a:t>            - </a:t>
            </a:r>
            <a:r>
              <a:rPr lang="en-GB" sz="1400" dirty="0" err="1" smtClean="0"/>
              <a:t>rastrigin</a:t>
            </a:r>
            <a:r>
              <a:rPr lang="en-GB" sz="1400" dirty="0" smtClean="0"/>
              <a:t> function</a:t>
            </a:r>
            <a:endParaRPr lang="en-GB" sz="1400" dirty="0"/>
          </a:p>
          <a:p>
            <a:pPr marL="0" indent="0">
              <a:buNone/>
            </a:pPr>
            <a:r>
              <a:rPr lang="en-GB" sz="1400" dirty="0"/>
              <a:t>            </a:t>
            </a:r>
            <a:r>
              <a:rPr lang="en-GB" sz="1400" dirty="0" smtClean="0"/>
              <a:t>-</a:t>
            </a:r>
            <a:r>
              <a:rPr lang="en-GB" sz="1400" dirty="0"/>
              <a:t> </a:t>
            </a:r>
            <a:r>
              <a:rPr lang="en-GB" sz="1400" dirty="0" err="1" smtClean="0"/>
              <a:t>rosenbrock</a:t>
            </a:r>
            <a:r>
              <a:rPr lang="en-GB" sz="1400" dirty="0" smtClean="0"/>
              <a:t> function</a:t>
            </a:r>
          </a:p>
          <a:p>
            <a:pPr marL="0" indent="0">
              <a:buNone/>
            </a:pPr>
            <a:r>
              <a:rPr lang="en-GB" sz="1400" dirty="0"/>
              <a:t> </a:t>
            </a:r>
            <a:r>
              <a:rPr lang="en-GB" sz="1400" dirty="0" smtClean="0"/>
              <a:t>           - </a:t>
            </a:r>
            <a:r>
              <a:rPr lang="en-GB" sz="1400" dirty="0" err="1"/>
              <a:t>zakharov</a:t>
            </a:r>
            <a:r>
              <a:rPr lang="en-GB" sz="1400" dirty="0"/>
              <a:t> </a:t>
            </a:r>
            <a:r>
              <a:rPr lang="en-GB" sz="1400" dirty="0" smtClean="0"/>
              <a:t>function</a:t>
            </a:r>
          </a:p>
          <a:p>
            <a:pPr marL="0" indent="0">
              <a:buNone/>
            </a:pPr>
            <a:r>
              <a:rPr lang="en-GB" sz="1400" dirty="0"/>
              <a:t> </a:t>
            </a:r>
            <a:r>
              <a:rPr lang="en-GB" sz="1400" dirty="0" smtClean="0"/>
              <a:t>           - implementation test</a:t>
            </a:r>
          </a:p>
          <a:p>
            <a:pPr marL="0" indent="0">
              <a:buNone/>
            </a:pPr>
            <a:r>
              <a:rPr lang="en-GB" sz="1400" dirty="0"/>
              <a:t> </a:t>
            </a:r>
            <a:r>
              <a:rPr lang="en-GB" sz="1400" dirty="0" smtClean="0"/>
              <a:t>           - BA comparison with other meta-heuristic algorithms </a:t>
            </a:r>
            <a:endParaRPr lang="en-GB" sz="1400" dirty="0"/>
          </a:p>
          <a:p>
            <a:pPr>
              <a:buFont typeface="Wingdings" panose="05000000000000000000" pitchFamily="2" charset="2"/>
              <a:buChar char="Ø"/>
            </a:pPr>
            <a:r>
              <a:rPr lang="en-GB" sz="1400" dirty="0"/>
              <a:t>CONCLUSION </a:t>
            </a:r>
          </a:p>
          <a:p>
            <a:pPr>
              <a:buFont typeface="Wingdings" panose="05000000000000000000" pitchFamily="2" charset="2"/>
              <a:buChar char="Ø"/>
            </a:pPr>
            <a:r>
              <a:rPr lang="en-GB" sz="1400" dirty="0"/>
              <a:t>FURTHER </a:t>
            </a:r>
            <a:r>
              <a:rPr lang="en-GB" sz="1400" dirty="0" smtClean="0"/>
              <a:t>STUDIES</a:t>
            </a:r>
          </a:p>
          <a:p>
            <a:pPr>
              <a:buFont typeface="Wingdings" panose="05000000000000000000" pitchFamily="2" charset="2"/>
              <a:buChar char="Ø"/>
            </a:pPr>
            <a:r>
              <a:rPr lang="en-GB" sz="1400" dirty="0" smtClean="0"/>
              <a:t>PAPER EVALUATION </a:t>
            </a:r>
          </a:p>
          <a:p>
            <a:pPr>
              <a:buFont typeface="Wingdings" panose="05000000000000000000" pitchFamily="2" charset="2"/>
              <a:buChar char="Ø"/>
            </a:pPr>
            <a:r>
              <a:rPr lang="en-GB" sz="1400" dirty="0" smtClean="0"/>
              <a:t>REFERENCES </a:t>
            </a:r>
            <a:endParaRPr lang="en-GB" sz="1400" dirty="0"/>
          </a:p>
          <a:p>
            <a:endParaRPr lang="en-GB" sz="1400" dirty="0"/>
          </a:p>
        </p:txBody>
      </p:sp>
    </p:spTree>
    <p:extLst>
      <p:ext uri="{BB962C8B-B14F-4D97-AF65-F5344CB8AC3E}">
        <p14:creationId xmlns:p14="http://schemas.microsoft.com/office/powerpoint/2010/main" val="335502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067" y="764373"/>
            <a:ext cx="9237133" cy="1293028"/>
          </a:xfrm>
        </p:spPr>
        <p:txBody>
          <a:bodyPr>
            <a:normAutofit/>
          </a:bodyPr>
          <a:lstStyle/>
          <a:p>
            <a:r>
              <a:rPr lang="en-GB" dirty="0"/>
              <a:t>Introduction/motivation</a:t>
            </a:r>
            <a:br>
              <a:rPr lang="en-GB" dirty="0"/>
            </a:br>
            <a:endParaRPr lang="en-GB" sz="2200" dirty="0"/>
          </a:p>
        </p:txBody>
      </p:sp>
      <p:sp>
        <p:nvSpPr>
          <p:cNvPr id="3" name="Content Placeholder 2"/>
          <p:cNvSpPr>
            <a:spLocks noGrp="1"/>
          </p:cNvSpPr>
          <p:nvPr>
            <p:ph idx="1"/>
          </p:nvPr>
        </p:nvSpPr>
        <p:spPr/>
        <p:txBody>
          <a:bodyPr>
            <a:normAutofit fontScale="85000" lnSpcReduction="20000"/>
          </a:bodyPr>
          <a:lstStyle/>
          <a:p>
            <a:r>
              <a:rPr lang="en-GB" dirty="0"/>
              <a:t>2 major computation concepts: evolutionary </a:t>
            </a:r>
            <a:r>
              <a:rPr lang="en-GB" dirty="0" smtClean="0"/>
              <a:t>algorithms (</a:t>
            </a:r>
            <a:r>
              <a:rPr lang="en-GB" dirty="0" err="1" smtClean="0"/>
              <a:t>e.g</a:t>
            </a:r>
            <a:r>
              <a:rPr lang="en-GB" dirty="0" smtClean="0"/>
              <a:t> Genetic Algorithm (GA)) </a:t>
            </a:r>
            <a:r>
              <a:rPr lang="en-GB" dirty="0"/>
              <a:t>and swarm intelligence </a:t>
            </a:r>
            <a:r>
              <a:rPr lang="en-GB" dirty="0" smtClean="0"/>
              <a:t>algorithm (</a:t>
            </a:r>
            <a:r>
              <a:rPr lang="en-GB" dirty="0" smtClean="0"/>
              <a:t>E</a:t>
            </a:r>
            <a:r>
              <a:rPr lang="en-GB" dirty="0" smtClean="0"/>
              <a:t>.G </a:t>
            </a:r>
            <a:r>
              <a:rPr lang="en-GB" dirty="0" smtClean="0"/>
              <a:t>Particle swarm optimization (PSO), </a:t>
            </a:r>
            <a:r>
              <a:rPr lang="en-GB" dirty="0"/>
              <a:t>bee colony and bat algorithm</a:t>
            </a:r>
            <a:r>
              <a:rPr lang="en-GB" dirty="0" smtClean="0"/>
              <a:t>).</a:t>
            </a:r>
            <a:endParaRPr lang="en-GB" dirty="0"/>
          </a:p>
          <a:p>
            <a:r>
              <a:rPr lang="en-GB" dirty="0"/>
              <a:t>The scope of this paper is to propose a novel hardware implementation of bat algorithm into FPGA </a:t>
            </a:r>
            <a:r>
              <a:rPr lang="en-GB" dirty="0" smtClean="0"/>
              <a:t>circuit. </a:t>
            </a:r>
            <a:r>
              <a:rPr lang="en-GB" dirty="0"/>
              <a:t>This is experimented in many benchmark functions (sphere, </a:t>
            </a:r>
            <a:r>
              <a:rPr lang="en-GB" dirty="0" err="1"/>
              <a:t>rastrigin</a:t>
            </a:r>
            <a:r>
              <a:rPr lang="en-GB" dirty="0"/>
              <a:t>, </a:t>
            </a:r>
            <a:r>
              <a:rPr lang="en-GB" dirty="0" err="1" smtClean="0"/>
              <a:t>rosenbrock</a:t>
            </a:r>
            <a:r>
              <a:rPr lang="en-GB" dirty="0" smtClean="0"/>
              <a:t> and </a:t>
            </a:r>
            <a:r>
              <a:rPr lang="en-GB" dirty="0" err="1" smtClean="0"/>
              <a:t>zakharov</a:t>
            </a:r>
            <a:r>
              <a:rPr lang="en-GB" dirty="0"/>
              <a:t>). </a:t>
            </a:r>
            <a:endParaRPr lang="en-GB" dirty="0"/>
          </a:p>
          <a:p>
            <a:r>
              <a:rPr lang="en-GB" dirty="0"/>
              <a:t>In other to solve many complex computing problems, digital solutions like FPGA were needed. They are also used as numerical targets for BA </a:t>
            </a:r>
          </a:p>
          <a:p>
            <a:r>
              <a:rPr lang="en-GB" dirty="0" smtClean="0"/>
              <a:t>BA’s </a:t>
            </a:r>
            <a:r>
              <a:rPr lang="en-GB" dirty="0"/>
              <a:t>ability and simplicity to solving complex real optimization problems for other algorithms makes the study active compared to other optimization techniques. By giving satisfactory results when solving difficult problems, the algorithm has proved to be effective.  </a:t>
            </a:r>
          </a:p>
          <a:p>
            <a:r>
              <a:rPr lang="en-GB" dirty="0"/>
              <a:t>BA requires high level synthesis tools to control a dynamic approach, it cannot be implemented using conventional design techniques. This is because the first implementations of digital BA were performed using microcontrollers, microprocessors and DSP’s but these solutions failed to give a good optimization at execution time.</a:t>
            </a:r>
          </a:p>
          <a:p>
            <a:endParaRPr lang="en-GB" dirty="0"/>
          </a:p>
        </p:txBody>
      </p:sp>
    </p:spTree>
    <p:extLst>
      <p:ext uri="{BB962C8B-B14F-4D97-AF65-F5344CB8AC3E}">
        <p14:creationId xmlns:p14="http://schemas.microsoft.com/office/powerpoint/2010/main" val="1340177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764373"/>
            <a:ext cx="9575800" cy="1293028"/>
          </a:xfrm>
        </p:spPr>
        <p:txBody>
          <a:bodyPr>
            <a:normAutofit fontScale="90000"/>
          </a:bodyPr>
          <a:lstStyle/>
          <a:p>
            <a:r>
              <a:rPr lang="en-GB" dirty="0" smtClean="0"/>
              <a:t/>
            </a:r>
            <a:br>
              <a:rPr lang="en-GB" dirty="0" smtClean="0"/>
            </a:br>
            <a:r>
              <a:rPr lang="en-GB" dirty="0" smtClean="0"/>
              <a:t>bat algorithm (</a:t>
            </a:r>
            <a:r>
              <a:rPr lang="en-GB" dirty="0" err="1" smtClean="0"/>
              <a:t>ba</a:t>
            </a:r>
            <a:r>
              <a:rPr lang="en-GB" dirty="0" smtClean="0"/>
              <a:t>)</a:t>
            </a:r>
            <a:r>
              <a:rPr lang="en-GB" dirty="0"/>
              <a:t/>
            </a:r>
            <a:br>
              <a:rPr lang="en-GB" dirty="0"/>
            </a:br>
            <a:endParaRPr lang="en-GB" dirty="0"/>
          </a:p>
        </p:txBody>
      </p:sp>
      <p:sp>
        <p:nvSpPr>
          <p:cNvPr id="3" name="Content Placeholder 2"/>
          <p:cNvSpPr>
            <a:spLocks noGrp="1"/>
          </p:cNvSpPr>
          <p:nvPr>
            <p:ph idx="1"/>
          </p:nvPr>
        </p:nvSpPr>
        <p:spPr/>
        <p:txBody>
          <a:bodyPr/>
          <a:lstStyle/>
          <a:p>
            <a:r>
              <a:rPr lang="en-GB" dirty="0"/>
              <a:t> </a:t>
            </a:r>
            <a:r>
              <a:rPr lang="en-GB" dirty="0"/>
              <a:t>Bat algorithm is a new meta-heuristic algorithm proposed by Xin-She </a:t>
            </a:r>
            <a:r>
              <a:rPr lang="en-GB" dirty="0" smtClean="0"/>
              <a:t>Yang IN 2010 </a:t>
            </a:r>
            <a:r>
              <a:rPr lang="en-GB" dirty="0"/>
              <a:t>which is based </a:t>
            </a:r>
            <a:r>
              <a:rPr lang="en-GB" dirty="0" smtClean="0"/>
              <a:t>on using echolocation for optimum solutions.</a:t>
            </a:r>
          </a:p>
          <a:p>
            <a:r>
              <a:rPr lang="en-GB" dirty="0"/>
              <a:t>These echolocation calls are generally presented by: the pulse emission rate, the frequency and the </a:t>
            </a:r>
            <a:r>
              <a:rPr lang="en-GB" dirty="0" smtClean="0"/>
              <a:t>loudness which </a:t>
            </a:r>
            <a:r>
              <a:rPr lang="en-GB" dirty="0"/>
              <a:t>are then collected and </a:t>
            </a:r>
            <a:r>
              <a:rPr lang="en-GB" dirty="0" smtClean="0"/>
              <a:t>calculated </a:t>
            </a:r>
            <a:r>
              <a:rPr lang="en-GB" dirty="0"/>
              <a:t>in the brain to produce a virtual image of their environment. </a:t>
            </a:r>
            <a:endParaRPr lang="en-GB" dirty="0" smtClean="0"/>
          </a:p>
          <a:p>
            <a:r>
              <a:rPr lang="en-GB" dirty="0"/>
              <a:t>The direction and intensity of the returned signal enables them to locate direction and distance of potential prey. </a:t>
            </a:r>
            <a:r>
              <a:rPr lang="en-GB" dirty="0" smtClean="0"/>
              <a:t>Bats can also </a:t>
            </a:r>
            <a:r>
              <a:rPr lang="en-GB" dirty="0"/>
              <a:t>quickly differentiate between an obstacle and a prey.</a:t>
            </a:r>
            <a:endParaRPr lang="en-GB" dirty="0"/>
          </a:p>
        </p:txBody>
      </p:sp>
      <p:pic>
        <p:nvPicPr>
          <p:cNvPr id="7" name="Picture 6" descr="Fig. 2"/>
          <p:cNvPicPr/>
          <p:nvPr/>
        </p:nvPicPr>
        <p:blipFill>
          <a:blip r:embed="rId2">
            <a:extLst>
              <a:ext uri="{28A0092B-C50C-407E-A947-70E740481C1C}">
                <a14:useLocalDpi xmlns:a14="http://schemas.microsoft.com/office/drawing/2010/main" val="0"/>
              </a:ext>
            </a:extLst>
          </a:blip>
          <a:srcRect/>
          <a:stretch>
            <a:fillRect/>
          </a:stretch>
        </p:blipFill>
        <p:spPr bwMode="auto">
          <a:xfrm>
            <a:off x="8154444" y="4835046"/>
            <a:ext cx="2931090" cy="18976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35942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t>
            </a:r>
            <a:r>
              <a:rPr lang="en-GB" dirty="0" smtClean="0"/>
              <a:t>algorithm </a:t>
            </a:r>
            <a:br>
              <a:rPr lang="en-GB" dirty="0" smtClean="0"/>
            </a:br>
            <a:r>
              <a:rPr lang="en-GB" dirty="0" smtClean="0"/>
              <a:t>application </a:t>
            </a:r>
            <a:endParaRPr lang="en-GB" dirty="0"/>
          </a:p>
        </p:txBody>
      </p:sp>
      <p:sp>
        <p:nvSpPr>
          <p:cNvPr id="3" name="Content Placeholder 2"/>
          <p:cNvSpPr>
            <a:spLocks noGrp="1"/>
          </p:cNvSpPr>
          <p:nvPr>
            <p:ph idx="1"/>
          </p:nvPr>
        </p:nvSpPr>
        <p:spPr/>
        <p:txBody>
          <a:bodyPr/>
          <a:lstStyle/>
          <a:p>
            <a:r>
              <a:rPr lang="en-GB" dirty="0"/>
              <a:t>BA provides satisfactory results in solving many dispatch problems relating to the fig below</a:t>
            </a:r>
            <a:r>
              <a:rPr lang="en-GB" dirty="0" smtClean="0"/>
              <a:t>.</a:t>
            </a:r>
          </a:p>
          <a:p>
            <a:pPr marL="0" indent="0">
              <a:buNone/>
            </a:pPr>
            <a:endParaRPr lang="en-GB" dirty="0"/>
          </a:p>
        </p:txBody>
      </p:sp>
      <p:pic>
        <p:nvPicPr>
          <p:cNvPr id="4" name="Picture 3" descr="Fig. 1"/>
          <p:cNvPicPr/>
          <p:nvPr/>
        </p:nvPicPr>
        <p:blipFill>
          <a:blip r:embed="rId2">
            <a:extLst>
              <a:ext uri="{28A0092B-C50C-407E-A947-70E740481C1C}">
                <a14:useLocalDpi xmlns:a14="http://schemas.microsoft.com/office/drawing/2010/main" val="0"/>
              </a:ext>
            </a:extLst>
          </a:blip>
          <a:srcRect/>
          <a:stretch>
            <a:fillRect/>
          </a:stretch>
        </p:blipFill>
        <p:spPr bwMode="auto">
          <a:xfrm>
            <a:off x="3807912" y="2818357"/>
            <a:ext cx="4546948" cy="35374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817415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bat algorithm…</a:t>
            </a:r>
            <a:endParaRPr lang="en-GB" dirty="0"/>
          </a:p>
        </p:txBody>
      </p:sp>
      <p:sp>
        <p:nvSpPr>
          <p:cNvPr id="3" name="Content Placeholder 2"/>
          <p:cNvSpPr>
            <a:spLocks noGrp="1"/>
          </p:cNvSpPr>
          <p:nvPr>
            <p:ph idx="1"/>
          </p:nvPr>
        </p:nvSpPr>
        <p:spPr/>
        <p:txBody>
          <a:bodyPr/>
          <a:lstStyle/>
          <a:p>
            <a:r>
              <a:rPr lang="en-GB" dirty="0"/>
              <a:t>In other to make a virtual image of the environment, bats use factors such as: the position vector, the velocity vector, the frequency vector and the loudness &amp; pulse rate module</a:t>
            </a:r>
            <a:r>
              <a:rPr lang="en-GB" dirty="0" smtClean="0"/>
              <a:t>.</a:t>
            </a:r>
          </a:p>
          <a:p>
            <a:pPr marL="0" indent="0">
              <a:buNone/>
            </a:pPr>
            <a:endParaRPr lang="en-GB" dirty="0"/>
          </a:p>
          <a:p>
            <a:endParaRPr lang="en-GB" dirty="0"/>
          </a:p>
        </p:txBody>
      </p:sp>
    </p:spTree>
    <p:extLst>
      <p:ext uri="{BB962C8B-B14F-4D97-AF65-F5344CB8AC3E}">
        <p14:creationId xmlns:p14="http://schemas.microsoft.com/office/powerpoint/2010/main" val="74378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615" y="651638"/>
            <a:ext cx="4767197" cy="1293028"/>
          </a:xfrm>
        </p:spPr>
        <p:txBody>
          <a:bodyPr/>
          <a:lstStyle/>
          <a:p>
            <a:r>
              <a:rPr lang="en-GB" dirty="0" smtClean="0"/>
              <a:t>Position vector</a:t>
            </a:r>
            <a:endParaRPr lang="en-GB" dirty="0"/>
          </a:p>
        </p:txBody>
      </p:sp>
      <p:sp>
        <p:nvSpPr>
          <p:cNvPr id="3" name="Content Placeholder 2"/>
          <p:cNvSpPr>
            <a:spLocks noGrp="1"/>
          </p:cNvSpPr>
          <p:nvPr>
            <p:ph idx="1"/>
          </p:nvPr>
        </p:nvSpPr>
        <p:spPr/>
        <p:txBody>
          <a:bodyPr/>
          <a:lstStyle/>
          <a:p>
            <a:r>
              <a:rPr lang="en-GB" dirty="0"/>
              <a:t>The general objective of bat swarming is to indicate using their position, the distance of the best prey. </a:t>
            </a:r>
            <a:r>
              <a:rPr lang="en-GB" dirty="0"/>
              <a:t>E</a:t>
            </a:r>
            <a:r>
              <a:rPr lang="en-GB" dirty="0" smtClean="0"/>
              <a:t>ach </a:t>
            </a:r>
            <a:r>
              <a:rPr lang="en-GB" dirty="0"/>
              <a:t>bat is associated with a point in the search space depending on the intensity and frequency of the emitted sound </a:t>
            </a:r>
            <a:r>
              <a:rPr lang="en-GB" dirty="0" smtClean="0"/>
              <a:t>wave made </a:t>
            </a:r>
            <a:r>
              <a:rPr lang="en-GB" dirty="0"/>
              <a:t>by the bat itself and its companions</a:t>
            </a:r>
            <a:r>
              <a:rPr lang="en-GB" dirty="0" smtClean="0"/>
              <a:t>.</a:t>
            </a:r>
          </a:p>
          <a:p>
            <a:pPr marL="0" indent="0">
              <a:buNone/>
            </a:pPr>
            <a:endParaRPr lang="en-GB" dirty="0"/>
          </a:p>
          <a:p>
            <a:r>
              <a:rPr lang="en-GB" dirty="0"/>
              <a:t>xi (t +1) = xi(t) + vi(t+1)                                                                Equation (1)</a:t>
            </a:r>
          </a:p>
          <a:p>
            <a:r>
              <a:rPr lang="en-GB" dirty="0"/>
              <a:t>vi (t+1) = vi(t) + (xi(t) - </a:t>
            </a:r>
            <a:r>
              <a:rPr lang="en-GB" dirty="0" err="1"/>
              <a:t>Gbest</a:t>
            </a:r>
            <a:r>
              <a:rPr lang="en-GB" dirty="0"/>
              <a:t>) fi                                                  Equation (2)</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7699" y="374059"/>
            <a:ext cx="2812134" cy="15706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27177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321" y="739946"/>
            <a:ext cx="5305816" cy="1293028"/>
          </a:xfrm>
        </p:spPr>
        <p:txBody>
          <a:bodyPr/>
          <a:lstStyle/>
          <a:p>
            <a:r>
              <a:rPr lang="en-GB" dirty="0" smtClean="0"/>
              <a:t>Velocity </a:t>
            </a:r>
            <a:r>
              <a:rPr lang="en-GB" dirty="0"/>
              <a:t>vector</a:t>
            </a:r>
          </a:p>
        </p:txBody>
      </p:sp>
      <p:sp>
        <p:nvSpPr>
          <p:cNvPr id="3" name="Content Placeholder 2"/>
          <p:cNvSpPr>
            <a:spLocks noGrp="1"/>
          </p:cNvSpPr>
          <p:nvPr>
            <p:ph idx="1"/>
          </p:nvPr>
        </p:nvSpPr>
        <p:spPr/>
        <p:txBody>
          <a:bodyPr/>
          <a:lstStyle/>
          <a:p>
            <a:r>
              <a:rPr lang="en-GB" dirty="0"/>
              <a:t>At initialisation the bats are uniformly distributed in the search space with a general initial velocity of zero. They each fly using a velocity equation. </a:t>
            </a:r>
            <a:endParaRPr lang="en-GB" dirty="0" smtClean="0"/>
          </a:p>
          <a:p>
            <a:r>
              <a:rPr lang="en-GB" dirty="0" smtClean="0"/>
              <a:t>If amplitude and </a:t>
            </a:r>
            <a:r>
              <a:rPr lang="en-GB" dirty="0"/>
              <a:t>pulse rate perceived by the bat </a:t>
            </a:r>
            <a:r>
              <a:rPr lang="en-GB" dirty="0" smtClean="0"/>
              <a:t>&lt; the </a:t>
            </a:r>
            <a:r>
              <a:rPr lang="en-GB" dirty="0"/>
              <a:t>emitted loudness and </a:t>
            </a:r>
            <a:r>
              <a:rPr lang="en-GB" dirty="0"/>
              <a:t>&gt;</a:t>
            </a:r>
            <a:r>
              <a:rPr lang="en-GB" dirty="0" smtClean="0"/>
              <a:t> </a:t>
            </a:r>
            <a:r>
              <a:rPr lang="en-GB" dirty="0"/>
              <a:t>than the emitted </a:t>
            </a:r>
            <a:r>
              <a:rPr lang="en-GB" dirty="0" smtClean="0"/>
              <a:t>rate</a:t>
            </a:r>
            <a:r>
              <a:rPr lang="en-GB" dirty="0"/>
              <a:t> </a:t>
            </a:r>
            <a:r>
              <a:rPr lang="en-GB" dirty="0" smtClean="0"/>
              <a:t>= prey detection</a:t>
            </a:r>
            <a:endParaRPr lang="en-GB" dirty="0"/>
          </a:p>
          <a:p>
            <a:r>
              <a:rPr lang="en-GB" dirty="0"/>
              <a:t>Similar to the rule of PSO either the bat continues in its current </a:t>
            </a:r>
            <a:r>
              <a:rPr lang="en-GB" dirty="0" smtClean="0"/>
              <a:t>path</a:t>
            </a:r>
            <a:r>
              <a:rPr lang="en-GB" dirty="0"/>
              <a:t> </a:t>
            </a:r>
            <a:r>
              <a:rPr lang="en-GB" dirty="0" smtClean="0"/>
              <a:t>and new speed = The </a:t>
            </a:r>
            <a:r>
              <a:rPr lang="en-GB" dirty="0"/>
              <a:t>external velocity vector (frequency (fi) * current position * position of the best solution) </a:t>
            </a:r>
            <a:r>
              <a:rPr lang="en-GB" dirty="0" smtClean="0"/>
              <a:t>+ current </a:t>
            </a:r>
            <a:r>
              <a:rPr lang="en-GB" dirty="0"/>
              <a:t>velocity.</a:t>
            </a:r>
          </a:p>
          <a:p>
            <a:r>
              <a:rPr lang="en-GB" dirty="0"/>
              <a:t>Or it changes </a:t>
            </a:r>
            <a:r>
              <a:rPr lang="en-GB" dirty="0" smtClean="0"/>
              <a:t>directions then Position = current </a:t>
            </a:r>
            <a:r>
              <a:rPr lang="en-GB" dirty="0"/>
              <a:t>position of a randomly chosen bat. This position is obtained by adding a random perturbation proportional to the average power of the loudness emitted by all the bats.  </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8336" y="336749"/>
            <a:ext cx="2992354" cy="1696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16349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477</TotalTime>
  <Words>2638</Words>
  <Application>Microsoft Office PowerPoint</Application>
  <PresentationFormat>Widescreen</PresentationFormat>
  <Paragraphs>248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Times New Roman</vt:lpstr>
      <vt:lpstr>Wingdings</vt:lpstr>
      <vt:lpstr>Vapor Trail</vt:lpstr>
      <vt:lpstr>FPGA based hardware implementation of bat algorithm    Precious Onyenekwu Tatah university of the west of england bristol</vt:lpstr>
      <vt:lpstr>Outline.. </vt:lpstr>
      <vt:lpstr>Outline contd</vt:lpstr>
      <vt:lpstr>Introduction/motivation </vt:lpstr>
      <vt:lpstr> bat algorithm (ba) </vt:lpstr>
      <vt:lpstr>bat algorithm  application </vt:lpstr>
      <vt:lpstr>bat algorithm…</vt:lpstr>
      <vt:lpstr>Position vector</vt:lpstr>
      <vt:lpstr>Velocity vector</vt:lpstr>
      <vt:lpstr>Frequency vector</vt:lpstr>
      <vt:lpstr>loudness &amp; pulse rate module</vt:lpstr>
      <vt:lpstr>loudness &amp; pulse rate module</vt:lpstr>
      <vt:lpstr>HARDWARE IMPLEMENTATION OF BA (FLOWCHART)  </vt:lpstr>
      <vt:lpstr>HARDWARE IMPLEMENTATION OF BAT  </vt:lpstr>
      <vt:lpstr>Pseudo random generator </vt:lpstr>
      <vt:lpstr>BA comparison with PSO </vt:lpstr>
      <vt:lpstr>Finite state machine</vt:lpstr>
      <vt:lpstr>PowerPoint Presentation</vt:lpstr>
      <vt:lpstr>Experimental Results - Sphere function  </vt:lpstr>
      <vt:lpstr>Rastrigin function </vt:lpstr>
      <vt:lpstr>Rosenbrock function / the banana function name  </vt:lpstr>
      <vt:lpstr>Zakharov function </vt:lpstr>
      <vt:lpstr>Implementation test </vt:lpstr>
      <vt:lpstr>BA COMPARISON with other algorithms </vt:lpstr>
      <vt:lpstr>Conclusion </vt:lpstr>
      <vt:lpstr>Further studies </vt:lpstr>
      <vt:lpstr>Paper Evaluation </vt:lpstr>
      <vt:lpstr>REFERENCES</vt:lpstr>
    </vt:vector>
  </TitlesOfParts>
  <Company>University of the West of England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 based hardware implementation of bat algorithm</dc:title>
  <dc:creator>Precious Tatah</dc:creator>
  <cp:lastModifiedBy>Precious Tatah</cp:lastModifiedBy>
  <cp:revision>71</cp:revision>
  <dcterms:created xsi:type="dcterms:W3CDTF">2018-11-02T14:02:45Z</dcterms:created>
  <dcterms:modified xsi:type="dcterms:W3CDTF">2018-11-29T13:12:25Z</dcterms:modified>
</cp:coreProperties>
</file>