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57" r:id="rId4"/>
    <p:sldId id="262" r:id="rId5"/>
    <p:sldId id="258" r:id="rId6"/>
    <p:sldId id="265" r:id="rId7"/>
    <p:sldId id="259" r:id="rId8"/>
    <p:sldId id="266" r:id="rId9"/>
    <p:sldId id="264" r:id="rId10"/>
    <p:sldId id="263" r:id="rId11"/>
    <p:sldId id="261" r:id="rId12"/>
    <p:sldId id="267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2712" autoAdjust="0"/>
  </p:normalViewPr>
  <p:slideViewPr>
    <p:cSldViewPr>
      <p:cViewPr varScale="1">
        <p:scale>
          <a:sx n="93" d="100"/>
          <a:sy n="93" d="100"/>
        </p:scale>
        <p:origin x="-207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7E79E-3219-493E-B08E-DD5AFC2448C1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24070-CEE6-4AF3-A416-A13B62603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143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mod (37^13) 113</a:t>
            </a:r>
            <a:r>
              <a:rPr lang="ru-RU" dirty="0" smtClean="0"/>
              <a:t>   =</a:t>
            </a:r>
            <a:r>
              <a:rPr lang="en-US" dirty="0" smtClean="0"/>
              <a:t>&gt;</a:t>
            </a:r>
            <a:r>
              <a:rPr lang="en-US" baseline="0" dirty="0" smtClean="0"/>
              <a:t>   </a:t>
            </a:r>
            <a:r>
              <a:rPr lang="da-DK" dirty="0" smtClean="0"/>
              <a:t>66</a:t>
            </a:r>
          </a:p>
          <a:p>
            <a:r>
              <a:rPr lang="da-DK" dirty="0" smtClean="0"/>
              <a:t>mod (67^13) 113</a:t>
            </a:r>
            <a:r>
              <a:rPr lang="ru-RU" dirty="0" smtClean="0"/>
              <a:t> </a:t>
            </a:r>
            <a:r>
              <a:rPr lang="en-US" dirty="0" smtClean="0"/>
              <a:t>   </a:t>
            </a:r>
            <a:r>
              <a:rPr lang="ru-RU" dirty="0" smtClean="0"/>
              <a:t>=</a:t>
            </a:r>
            <a:r>
              <a:rPr lang="en-US" dirty="0" smtClean="0"/>
              <a:t>&gt;</a:t>
            </a:r>
            <a:r>
              <a:rPr lang="en-US" baseline="0" dirty="0" smtClean="0"/>
              <a:t>  </a:t>
            </a:r>
            <a:r>
              <a:rPr lang="da-DK" dirty="0" smtClean="0"/>
              <a:t>79</a:t>
            </a:r>
          </a:p>
          <a:p>
            <a:r>
              <a:rPr lang="da-DK" dirty="0" smtClean="0"/>
              <a:t>mod ((37*67)^13) 113 </a:t>
            </a:r>
            <a:r>
              <a:rPr lang="ru-RU" dirty="0" smtClean="0"/>
              <a:t> =</a:t>
            </a:r>
            <a:r>
              <a:rPr lang="en-US" dirty="0" smtClean="0"/>
              <a:t>&gt;</a:t>
            </a:r>
            <a:r>
              <a:rPr lang="en-US" baseline="0" dirty="0" smtClean="0"/>
              <a:t> </a:t>
            </a:r>
            <a:r>
              <a:rPr lang="da-DK" dirty="0" smtClean="0"/>
              <a:t>16</a:t>
            </a:r>
          </a:p>
          <a:p>
            <a:r>
              <a:rPr lang="da-DK" dirty="0" smtClean="0"/>
              <a:t>mod (66*79)         113 </a:t>
            </a:r>
            <a:r>
              <a:rPr lang="ru-RU" dirty="0" smtClean="0"/>
              <a:t> =</a:t>
            </a:r>
            <a:r>
              <a:rPr lang="en-US" dirty="0" smtClean="0"/>
              <a:t>&gt;</a:t>
            </a:r>
            <a:r>
              <a:rPr lang="en-US" baseline="0" dirty="0" smtClean="0"/>
              <a:t> </a:t>
            </a:r>
            <a:r>
              <a:rPr lang="da-DK" dirty="0" smtClean="0"/>
              <a:t>16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24070-CEE6-4AF3-A416-A13B62603EF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828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Целостность и доступность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контрольная сумма, </a:t>
            </a:r>
            <a:r>
              <a:rPr lang="ru-RU" dirty="0" err="1"/>
              <a:t>хэш</a:t>
            </a:r>
            <a:r>
              <a:rPr lang="ru-RU" dirty="0"/>
              <a:t>, ЭЦП, гомоморфные преобразования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2757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422340"/>
            <a:ext cx="3031973" cy="3348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ГОСТы (ЭЦП)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pPr marL="176213" indent="-176213">
              <a:buNone/>
            </a:pPr>
            <a:r>
              <a:rPr lang="ru-RU" sz="2800" dirty="0" smtClean="0"/>
              <a:t>ГОСТ Р 34.10-94 (512 бит) – степенная функция над числами</a:t>
            </a:r>
          </a:p>
          <a:p>
            <a:pPr marL="176213" indent="-176213">
              <a:buNone/>
            </a:pPr>
            <a:endParaRPr lang="ru-RU" sz="2800" dirty="0" smtClean="0"/>
          </a:p>
          <a:p>
            <a:pPr marL="176213" indent="-176213">
              <a:buNone/>
            </a:pPr>
            <a:r>
              <a:rPr lang="ru-RU" sz="2800" dirty="0" smtClean="0"/>
              <a:t>ГОСТ Р 34.10-2001 (512 бит). – степенная функция в эллиптических кривых</a:t>
            </a:r>
          </a:p>
          <a:p>
            <a:pPr marL="176213" indent="-176213">
              <a:buNone/>
            </a:pPr>
            <a:endParaRPr lang="ru-RU" sz="2800" dirty="0" smtClean="0"/>
          </a:p>
          <a:p>
            <a:pPr marL="176213" indent="-176213">
              <a:buNone/>
            </a:pPr>
            <a:r>
              <a:rPr lang="ru-RU" sz="2800" dirty="0"/>
              <a:t>ГОСТ Р </a:t>
            </a:r>
            <a:r>
              <a:rPr lang="ru-RU" sz="2800" dirty="0" smtClean="0"/>
              <a:t>34.10-2012 (512 и 1024 бит). </a:t>
            </a:r>
          </a:p>
          <a:p>
            <a:pPr marL="176213" indent="-176213">
              <a:buNone/>
            </a:pPr>
            <a:r>
              <a:rPr lang="ru-RU" sz="2800" dirty="0" smtClean="0"/>
              <a:t>(переиздания в 2015, 2018 г.)</a:t>
            </a:r>
            <a:endParaRPr lang="ru-RU" sz="2800" dirty="0"/>
          </a:p>
          <a:p>
            <a:pPr marL="176213" indent="-176213">
              <a:buNone/>
            </a:pPr>
            <a:endParaRPr lang="ru-RU" sz="28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87"/>
          <a:stretch/>
        </p:blipFill>
        <p:spPr bwMode="auto">
          <a:xfrm>
            <a:off x="1835696" y="2528976"/>
            <a:ext cx="5804553" cy="6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3" r="21434" b="-1"/>
          <a:stretch/>
        </p:blipFill>
        <p:spPr bwMode="auto">
          <a:xfrm>
            <a:off x="854333" y="5877328"/>
            <a:ext cx="6165939" cy="50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900623"/>
            <a:ext cx="3096344" cy="538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682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Облачное хранение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Проблема безопасности:</a:t>
            </a:r>
          </a:p>
          <a:p>
            <a:pPr marL="0" indent="0">
              <a:buNone/>
            </a:pPr>
            <a:r>
              <a:rPr lang="ru-RU" dirty="0" smtClean="0"/>
              <a:t>- данные хранятся и обрабатываются у третьих лиц;</a:t>
            </a:r>
          </a:p>
          <a:p>
            <a:pPr marL="0" indent="0">
              <a:buNone/>
            </a:pPr>
            <a:r>
              <a:rPr lang="ru-RU" dirty="0" smtClean="0"/>
              <a:t>- классический подход: загрузка – изменение / обновление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9397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Гомоморфные преобразования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Функция </a:t>
            </a:r>
            <a:r>
              <a:rPr lang="en-US" dirty="0" smtClean="0"/>
              <a:t>g:A</a:t>
            </a:r>
            <a:r>
              <a:rPr lang="en-US" dirty="0" smtClean="0">
                <a:sym typeface="Symbol"/>
              </a:rPr>
              <a:t>B </a:t>
            </a:r>
            <a:r>
              <a:rPr lang="ru-RU" dirty="0" err="1" smtClean="0">
                <a:sym typeface="Symbol"/>
              </a:rPr>
              <a:t>гомоморфна</a:t>
            </a:r>
            <a:r>
              <a:rPr lang="ru-RU" dirty="0" smtClean="0">
                <a:sym typeface="Symbol"/>
              </a:rPr>
              <a:t>, если: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Применение:</a:t>
            </a:r>
          </a:p>
          <a:p>
            <a:pPr>
              <a:buFontTx/>
              <a:buChar char="-"/>
            </a:pPr>
            <a:r>
              <a:rPr lang="ru-RU" dirty="0" smtClean="0"/>
              <a:t>Выполнение изменений </a:t>
            </a:r>
            <a:r>
              <a:rPr lang="en-US" dirty="0" smtClean="0"/>
              <a:t>(</a:t>
            </a:r>
            <a:r>
              <a:rPr lang="en-US" dirty="0" err="1" smtClean="0"/>
              <a:t>Eval</a:t>
            </a:r>
            <a:r>
              <a:rPr lang="en-US" dirty="0" smtClean="0"/>
              <a:t>)</a:t>
            </a:r>
            <a:r>
              <a:rPr lang="ru-RU" dirty="0" smtClean="0"/>
              <a:t> без операций </a:t>
            </a:r>
            <a:r>
              <a:rPr lang="ru-RU" dirty="0" err="1" smtClean="0"/>
              <a:t>расшифрования</a:t>
            </a:r>
            <a:r>
              <a:rPr lang="ru-RU" dirty="0"/>
              <a:t>:</a:t>
            </a:r>
            <a:r>
              <a:rPr lang="ru-RU" dirty="0" smtClean="0"/>
              <a:t> </a:t>
            </a:r>
          </a:p>
          <a:p>
            <a:pPr>
              <a:buFontTx/>
              <a:buChar char="-"/>
            </a:pPr>
            <a:endParaRPr lang="ru-RU" dirty="0"/>
          </a:p>
          <a:p>
            <a:pPr>
              <a:buFontTx/>
              <a:buChar char="-"/>
            </a:pPr>
            <a:r>
              <a:rPr lang="ru-RU" dirty="0" smtClean="0"/>
              <a:t>Реализуется через </a:t>
            </a:r>
            <a:r>
              <a:rPr lang="ru-RU" dirty="0" err="1" smtClean="0"/>
              <a:t>функци</a:t>
            </a:r>
            <a:r>
              <a:rPr lang="ru-RU" dirty="0" smtClean="0"/>
              <a:t> </a:t>
            </a:r>
            <a:r>
              <a:rPr lang="en-US" dirty="0"/>
              <a:t>OR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сложение) и </a:t>
            </a:r>
            <a:r>
              <a:rPr lang="en-US" dirty="0"/>
              <a:t>AND (</a:t>
            </a:r>
            <a:r>
              <a:rPr lang="ru-RU" dirty="0"/>
              <a:t>умножение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76872"/>
            <a:ext cx="4733485" cy="4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77" y="4509120"/>
            <a:ext cx="5028000" cy="50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8014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Гомоморфные преобразования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ru-RU" dirty="0" smtClean="0"/>
              <a:t>Частично-гомоморфные преобразования (</a:t>
            </a:r>
            <a:r>
              <a:rPr lang="en-US" b="1" dirty="0" smtClean="0"/>
              <a:t>PHE</a:t>
            </a:r>
            <a:r>
              <a:rPr lang="ru-RU" dirty="0" smtClean="0"/>
              <a:t>), возможна одна функция, </a:t>
            </a:r>
            <a:r>
              <a:rPr lang="ru-RU" dirty="0" err="1"/>
              <a:t>неограниченое</a:t>
            </a:r>
            <a:r>
              <a:rPr lang="ru-RU" dirty="0"/>
              <a:t> </a:t>
            </a:r>
            <a:r>
              <a:rPr lang="ru-RU" dirty="0" smtClean="0"/>
              <a:t>применение:</a:t>
            </a:r>
            <a:r>
              <a:rPr lang="en-US" dirty="0" smtClean="0"/>
              <a:t> </a:t>
            </a:r>
            <a:r>
              <a:rPr lang="en-US" dirty="0"/>
              <a:t>RSA, </a:t>
            </a:r>
            <a:r>
              <a:rPr lang="en-US" dirty="0" err="1" smtClean="0"/>
              <a:t>Goldwasser-Micali</a:t>
            </a:r>
            <a:r>
              <a:rPr lang="en-US" dirty="0" smtClean="0"/>
              <a:t>, El-</a:t>
            </a:r>
            <a:r>
              <a:rPr lang="en-US" dirty="0" err="1" smtClean="0"/>
              <a:t>Gamal</a:t>
            </a:r>
            <a:endParaRPr lang="ru-RU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ru-RU" dirty="0" smtClean="0"/>
              <a:t>Отчасти гомоморфные преобразования (</a:t>
            </a:r>
            <a:r>
              <a:rPr lang="en-US" b="1" dirty="0" smtClean="0"/>
              <a:t>SWHE</a:t>
            </a:r>
            <a:r>
              <a:rPr lang="ru-RU" dirty="0" smtClean="0"/>
              <a:t>), возможны обе функции, ограниченное число раз: </a:t>
            </a:r>
            <a:r>
              <a:rPr lang="en-US" dirty="0" smtClean="0"/>
              <a:t>2-DNF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Полностью гомоморфное преобразование (</a:t>
            </a:r>
            <a:r>
              <a:rPr lang="en-US" b="1" dirty="0" smtClean="0"/>
              <a:t>FHE</a:t>
            </a:r>
            <a:r>
              <a:rPr lang="en-US" dirty="0" smtClean="0"/>
              <a:t>)</a:t>
            </a:r>
            <a:r>
              <a:rPr lang="ru-RU" dirty="0" smtClean="0"/>
              <a:t>, </a:t>
            </a:r>
            <a:r>
              <a:rPr lang="ru-RU" dirty="0"/>
              <a:t>возможны обе </a:t>
            </a:r>
            <a:r>
              <a:rPr lang="ru-RU" dirty="0" smtClean="0"/>
              <a:t>функции, </a:t>
            </a:r>
            <a:r>
              <a:rPr lang="ru-RU" dirty="0" err="1"/>
              <a:t>неограниченое</a:t>
            </a:r>
            <a:r>
              <a:rPr lang="ru-RU" dirty="0"/>
              <a:t> применение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96465"/>
            <a:ext cx="4154180" cy="50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497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Гомоморфные преобразования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Схема </a:t>
            </a:r>
            <a:r>
              <a:rPr lang="en-US" dirty="0"/>
              <a:t>BFV(</a:t>
            </a:r>
            <a:r>
              <a:rPr lang="en-US" dirty="0" err="1"/>
              <a:t>Brakerski</a:t>
            </a:r>
            <a:r>
              <a:rPr lang="en-US" dirty="0"/>
              <a:t>/Fan-</a:t>
            </a:r>
            <a:r>
              <a:rPr lang="en-US" dirty="0" err="1"/>
              <a:t>Vercauteren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-алфавит (кольцо): </a:t>
            </a:r>
          </a:p>
          <a:p>
            <a:pPr marL="0" indent="0">
              <a:buNone/>
            </a:pPr>
            <a:r>
              <a:rPr lang="ru-RU" dirty="0" smtClean="0"/>
              <a:t>- модуль 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Схема </a:t>
            </a:r>
            <a:r>
              <a:rPr lang="en-US" dirty="0"/>
              <a:t>CKKS (</a:t>
            </a:r>
            <a:r>
              <a:rPr lang="en-US" dirty="0" err="1"/>
              <a:t>Cheon</a:t>
            </a:r>
            <a:r>
              <a:rPr lang="en-US" dirty="0"/>
              <a:t>-Kim-Kim-Song)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76872"/>
            <a:ext cx="221598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485" y="2924944"/>
            <a:ext cx="224308" cy="3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8793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Гомоморфные преобразования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556792"/>
            <a:ext cx="628261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Реализации (С++/С</a:t>
            </a:r>
            <a:r>
              <a:rPr lang="en-US" sz="2800" dirty="0" smtClean="0"/>
              <a:t>#)</a:t>
            </a:r>
            <a:r>
              <a:rPr lang="ru-RU" sz="2800" dirty="0" smtClean="0"/>
              <a:t>:</a:t>
            </a:r>
          </a:p>
          <a:p>
            <a:r>
              <a:rPr lang="en-US" sz="2800" dirty="0" smtClean="0"/>
              <a:t>1</a:t>
            </a:r>
            <a:r>
              <a:rPr lang="ru-RU" sz="2800" dirty="0" smtClean="0"/>
              <a:t>. </a:t>
            </a:r>
            <a:r>
              <a:rPr lang="en-US" sz="2800" b="1" dirty="0" err="1" smtClean="0"/>
              <a:t>Helib</a:t>
            </a:r>
            <a:r>
              <a:rPr lang="ru-RU" sz="2800" dirty="0" smtClean="0"/>
              <a:t> (</a:t>
            </a:r>
            <a:r>
              <a:rPr lang="en-US" sz="2800" dirty="0" smtClean="0"/>
              <a:t>IBM</a:t>
            </a:r>
            <a:r>
              <a:rPr lang="ru-RU" sz="2800" dirty="0" smtClean="0"/>
              <a:t>), схемы: 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BFV(</a:t>
            </a:r>
            <a:r>
              <a:rPr lang="en-US" sz="2800" dirty="0" err="1" smtClean="0"/>
              <a:t>Brakerski</a:t>
            </a:r>
            <a:r>
              <a:rPr lang="en-US" sz="2800" dirty="0" smtClean="0"/>
              <a:t>/Fan-</a:t>
            </a:r>
            <a:r>
              <a:rPr lang="en-US" sz="2800" dirty="0" err="1" smtClean="0"/>
              <a:t>Vercauteren</a:t>
            </a:r>
            <a:r>
              <a:rPr lang="en-US" sz="2800" dirty="0"/>
              <a:t>) </a:t>
            </a:r>
            <a:endParaRPr lang="ru-RU" sz="2800" dirty="0"/>
          </a:p>
          <a:p>
            <a:pPr marL="285750" indent="-285750">
              <a:buFontTx/>
              <a:buChar char="-"/>
            </a:pPr>
            <a:r>
              <a:rPr lang="en-US" sz="2800" dirty="0" smtClean="0"/>
              <a:t>CKKS </a:t>
            </a:r>
            <a:r>
              <a:rPr lang="en-US" sz="2800" dirty="0"/>
              <a:t>(</a:t>
            </a:r>
            <a:r>
              <a:rPr lang="en-US" sz="2800" dirty="0" err="1"/>
              <a:t>Cheon</a:t>
            </a:r>
            <a:r>
              <a:rPr lang="en-US" sz="2800" dirty="0"/>
              <a:t>-Kim-Kim-Song</a:t>
            </a:r>
            <a:r>
              <a:rPr lang="en-US" sz="2800" dirty="0" smtClean="0"/>
              <a:t>)</a:t>
            </a:r>
            <a:endParaRPr lang="ru-RU" sz="2800" dirty="0" smtClean="0"/>
          </a:p>
          <a:p>
            <a:r>
              <a:rPr lang="ru-RU" sz="2800" dirty="0" smtClean="0"/>
              <a:t>2. </a:t>
            </a:r>
            <a:r>
              <a:rPr lang="en-US" sz="2800" b="1" dirty="0" smtClean="0"/>
              <a:t>PALISADE</a:t>
            </a:r>
            <a:r>
              <a:rPr lang="ru-RU" sz="2800" dirty="0" smtClean="0"/>
              <a:t>, схемы: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BGV </a:t>
            </a:r>
            <a:r>
              <a:rPr lang="en-US" sz="2800" dirty="0"/>
              <a:t>(</a:t>
            </a:r>
            <a:r>
              <a:rPr lang="en-US" sz="2800" dirty="0" err="1" smtClean="0"/>
              <a:t>Brakerski-GentryVaikuntanathan</a:t>
            </a:r>
            <a:r>
              <a:rPr lang="en-US" sz="2800" dirty="0" smtClean="0"/>
              <a:t>), </a:t>
            </a:r>
            <a:endParaRPr lang="ru-RU" sz="2800" dirty="0" smtClean="0"/>
          </a:p>
          <a:p>
            <a:pPr marL="285750" indent="-285750">
              <a:buFontTx/>
              <a:buChar char="-"/>
            </a:pPr>
            <a:r>
              <a:rPr lang="en-US" sz="2800" dirty="0" smtClean="0"/>
              <a:t>BFV, </a:t>
            </a:r>
            <a:endParaRPr lang="ru-RU" sz="2800" dirty="0" smtClean="0"/>
          </a:p>
          <a:p>
            <a:pPr marL="285750" indent="-285750">
              <a:buFontTx/>
              <a:buChar char="-"/>
            </a:pPr>
            <a:r>
              <a:rPr lang="en-US" sz="2800" dirty="0" smtClean="0"/>
              <a:t>CKKS </a:t>
            </a:r>
            <a:endParaRPr lang="ru-RU" sz="2800" dirty="0" smtClean="0"/>
          </a:p>
          <a:p>
            <a:r>
              <a:rPr lang="ru-RU" sz="2800" dirty="0" smtClean="0"/>
              <a:t>3. </a:t>
            </a:r>
            <a:r>
              <a:rPr lang="en-US" sz="2800" b="1" dirty="0" smtClean="0"/>
              <a:t>SEAL</a:t>
            </a:r>
            <a:r>
              <a:rPr lang="ru-RU" sz="2800" dirty="0" smtClean="0"/>
              <a:t>, схемы:</a:t>
            </a:r>
          </a:p>
          <a:p>
            <a:pPr marL="285750" indent="-285750">
              <a:buFontTx/>
              <a:buChar char="-"/>
            </a:pPr>
            <a:r>
              <a:rPr lang="en-US" sz="2800" dirty="0" smtClean="0"/>
              <a:t>BFV</a:t>
            </a:r>
            <a:endParaRPr lang="ru-RU" sz="2800" dirty="0" smtClean="0"/>
          </a:p>
          <a:p>
            <a:pPr marL="285750" indent="-285750">
              <a:buFontTx/>
              <a:buChar char="-"/>
            </a:pPr>
            <a:r>
              <a:rPr lang="en-US" sz="2800" dirty="0" smtClean="0"/>
              <a:t>CKKS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2350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Безопасный канал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9369" y="3967060"/>
            <a:ext cx="1728192" cy="576064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Хранилище 1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095953" y="3955373"/>
            <a:ext cx="1728192" cy="57606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Хранилище 2</a:t>
            </a:r>
            <a:endParaRPr lang="ru-RU" dirty="0"/>
          </a:p>
        </p:txBody>
      </p:sp>
      <p:cxnSp>
        <p:nvCxnSpPr>
          <p:cNvPr id="7" name="Соединительная линия уступом 6"/>
          <p:cNvCxnSpPr>
            <a:stCxn id="4" idx="0"/>
            <a:endCxn id="5" idx="0"/>
          </p:cNvCxnSpPr>
          <p:nvPr/>
        </p:nvCxnSpPr>
        <p:spPr>
          <a:xfrm rot="5400000" flipH="1" flipV="1">
            <a:off x="4325914" y="1332925"/>
            <a:ext cx="11687" cy="5256584"/>
          </a:xfrm>
          <a:prstGeom prst="bentConnector3">
            <a:avLst>
              <a:gd name="adj1" fmla="val 1119875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24046" y="2327967"/>
            <a:ext cx="37043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i="1" dirty="0" smtClean="0"/>
              <a:t>Канал связи:</a:t>
            </a:r>
          </a:p>
          <a:p>
            <a:pPr marL="285750" indent="-285750">
              <a:buFontTx/>
              <a:buChar char="-"/>
            </a:pPr>
            <a:r>
              <a:rPr lang="ru-RU" i="1" dirty="0" smtClean="0"/>
              <a:t>шина данных;</a:t>
            </a:r>
          </a:p>
          <a:p>
            <a:pPr marL="285750" indent="-285750">
              <a:buFontTx/>
              <a:buChar char="-"/>
            </a:pPr>
            <a:r>
              <a:rPr lang="ru-RU" i="1" dirty="0" smtClean="0"/>
              <a:t>внешний носитель информации</a:t>
            </a:r>
          </a:p>
          <a:p>
            <a:pPr marL="285750" indent="-285750">
              <a:buFontTx/>
              <a:buChar char="-"/>
            </a:pPr>
            <a:r>
              <a:rPr lang="ru-RU" i="1" dirty="0" smtClean="0"/>
              <a:t>интернет</a:t>
            </a:r>
          </a:p>
          <a:p>
            <a:pPr marL="285750" indent="-285750">
              <a:buFontTx/>
              <a:buChar char="-"/>
            </a:pPr>
            <a:r>
              <a:rPr lang="ru-RU" i="1" dirty="0" smtClean="0"/>
              <a:t>и др.</a:t>
            </a:r>
            <a:endParaRPr lang="ru-RU" i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911377" y="4687140"/>
            <a:ext cx="1728192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 М1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063505" y="1875193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</a:t>
            </a:r>
            <a:r>
              <a:rPr lang="en-US" dirty="0" smtClean="0"/>
              <a:t>(M1|</a:t>
            </a:r>
            <a:r>
              <a:rPr lang="en-US" i="1" u="sng" dirty="0" smtClean="0"/>
              <a:t>MAC</a:t>
            </a:r>
            <a:r>
              <a:rPr lang="en-US" dirty="0" smtClean="0"/>
              <a:t>(M1))|</a:t>
            </a:r>
            <a:r>
              <a:rPr lang="en-US" i="1" u="sng" dirty="0" smtClean="0"/>
              <a:t>CRC</a:t>
            </a:r>
            <a:r>
              <a:rPr lang="en-US" dirty="0" smtClean="0"/>
              <a:t>(</a:t>
            </a:r>
            <a:r>
              <a:rPr lang="en-US" i="1" dirty="0"/>
              <a:t>E</a:t>
            </a:r>
            <a:r>
              <a:rPr lang="en-US" dirty="0"/>
              <a:t>(M1|</a:t>
            </a:r>
            <a:r>
              <a:rPr lang="en-US" i="1" dirty="0"/>
              <a:t>MAC</a:t>
            </a:r>
            <a:r>
              <a:rPr lang="en-US" dirty="0"/>
              <a:t>(M1))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105832" y="5232208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M1|</a:t>
            </a:r>
            <a:r>
              <a:rPr lang="en-US" i="1" dirty="0" smtClean="0"/>
              <a:t>H</a:t>
            </a:r>
            <a:r>
              <a:rPr lang="en-US" dirty="0" smtClean="0"/>
              <a:t>(M1)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233378" y="332651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104065" y="33096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133772" y="4654874"/>
            <a:ext cx="1728192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Данные М1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180056" y="5199942"/>
            <a:ext cx="177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 </a:t>
            </a:r>
            <a:r>
              <a:rPr lang="en-US" dirty="0" smtClean="0">
                <a:sym typeface="Symbol"/>
              </a:rPr>
              <a:t> MAC(</a:t>
            </a:r>
            <a:r>
              <a:rPr lang="en-US" dirty="0" smtClean="0"/>
              <a:t>M1)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166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ПО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РД </a:t>
            </a:r>
            <a:r>
              <a:rPr lang="ru-RU" sz="2000" dirty="0"/>
              <a:t>«Автоматизированные </a:t>
            </a:r>
            <a:r>
              <a:rPr lang="ru-RU" sz="2000" dirty="0" smtClean="0"/>
              <a:t>системы. Защита </a:t>
            </a:r>
            <a:r>
              <a:rPr lang="ru-RU" sz="2000" dirty="0"/>
              <a:t>от несанкционированного доступа к </a:t>
            </a:r>
            <a:r>
              <a:rPr lang="ru-RU" sz="2000" dirty="0" smtClean="0"/>
              <a:t>информации. Классификация </a:t>
            </a:r>
            <a:r>
              <a:rPr lang="ru-RU" sz="2000" dirty="0"/>
              <a:t>автоматизированных систем и требования по </a:t>
            </a:r>
            <a:r>
              <a:rPr lang="ru-RU" sz="2000" dirty="0" smtClean="0"/>
              <a:t>защите информации» </a:t>
            </a:r>
            <a:r>
              <a:rPr lang="ru-RU" sz="2000" dirty="0"/>
              <a:t>от 30 марта 1992 г</a:t>
            </a:r>
            <a:r>
              <a:rPr lang="ru-RU" sz="2000" dirty="0" smtClean="0"/>
              <a:t>.</a:t>
            </a:r>
          </a:p>
          <a:p>
            <a:pPr marL="176213" indent="0">
              <a:buNone/>
            </a:pPr>
            <a:r>
              <a:rPr lang="ru-RU" sz="2000" dirty="0" smtClean="0"/>
              <a:t>п. 4.1. Обеспечение целостности программных средств и обрабатываемой информации:</a:t>
            </a:r>
          </a:p>
          <a:p>
            <a:pPr marL="360363" indent="-184150">
              <a:buNone/>
            </a:pPr>
            <a:r>
              <a:rPr lang="ru-RU" sz="2000" dirty="0" smtClean="0"/>
              <a:t>-</a:t>
            </a:r>
            <a:r>
              <a:rPr lang="ru-RU" sz="2000" dirty="0"/>
              <a:t> целостность СЗИ НСД проверяется по </a:t>
            </a:r>
            <a:r>
              <a:rPr lang="ru-RU" sz="2000" dirty="0" err="1"/>
              <a:t>имитовставкам</a:t>
            </a:r>
            <a:r>
              <a:rPr lang="ru-RU" sz="2000" dirty="0"/>
              <a:t> алгоритма ГОСТ 28147-89 или по контрольным суммам другого аттестованного алгоритма всех компонент СЗИ как в процессе загрузки, так и динамически в процессе функционирования АС;</a:t>
            </a:r>
          </a:p>
          <a:p>
            <a:pPr marL="360363" indent="-184150">
              <a:buNone/>
            </a:pPr>
            <a:r>
              <a:rPr lang="ru-RU" sz="2000" dirty="0"/>
              <a:t>- целостность программной среды обеспечивается качеством приемки любых программных средств в АС;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0538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ПО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dirty="0" smtClean="0"/>
              <a:t>Требования к программным </a:t>
            </a:r>
            <a:r>
              <a:rPr lang="ru-RU" sz="2000" dirty="0"/>
              <a:t>(</a:t>
            </a:r>
            <a:r>
              <a:rPr lang="ru-RU" sz="2000" dirty="0" smtClean="0"/>
              <a:t>программно-аппаратным) средствам, </a:t>
            </a:r>
            <a:r>
              <a:rPr lang="ru-RU" sz="2000" dirty="0"/>
              <a:t>необходимых для выполнения работ в соответствующей области аккредитации в отношении средств защиты информации от несанкционированного доступа и средств обеспечения безопасности информационных технологий, </a:t>
            </a:r>
            <a:r>
              <a:rPr lang="ru-RU" sz="2000" dirty="0" smtClean="0"/>
              <a:t>утвержденные ФСТЭК России </a:t>
            </a:r>
            <a:r>
              <a:rPr lang="ru-RU" sz="2000" dirty="0"/>
              <a:t>10 февраля 2016 г.</a:t>
            </a:r>
          </a:p>
          <a:p>
            <a:pPr marL="176213" indent="0">
              <a:buNone/>
            </a:pPr>
            <a:r>
              <a:rPr lang="ru-RU" sz="2000" dirty="0" smtClean="0"/>
              <a:t>П.44 Средство </a:t>
            </a:r>
            <a:r>
              <a:rPr lang="ru-RU" sz="2000" dirty="0"/>
              <a:t>(средства) контроля целостности программ и программных </a:t>
            </a:r>
            <a:r>
              <a:rPr lang="ru-RU" sz="2000" dirty="0" smtClean="0"/>
              <a:t>комплексов:</a:t>
            </a:r>
          </a:p>
          <a:p>
            <a:pPr marL="360363" indent="-184150">
              <a:buNone/>
            </a:pPr>
            <a:r>
              <a:rPr lang="ru-RU" sz="2000" dirty="0" smtClean="0"/>
              <a:t>- должно </a:t>
            </a:r>
            <a:r>
              <a:rPr lang="ru-RU" sz="2000" dirty="0"/>
              <a:t>рассчитывать уникальные значения контрольных сумм программного обеспечения, а также документировать результаты расчёта контрольных </a:t>
            </a:r>
            <a:r>
              <a:rPr lang="ru-RU" sz="2000" dirty="0" smtClean="0"/>
              <a:t>сумм;</a:t>
            </a:r>
            <a:endParaRPr lang="ru-RU" sz="2000" dirty="0"/>
          </a:p>
          <a:p>
            <a:pPr marL="360363" indent="-184150">
              <a:buNone/>
            </a:pPr>
            <a:r>
              <a:rPr lang="ru-RU" sz="2000" dirty="0" smtClean="0"/>
              <a:t>- должно </a:t>
            </a:r>
            <a:r>
              <a:rPr lang="ru-RU" sz="2000" dirty="0"/>
              <a:t>обеспечивать расчет контрольных сумм программного обеспечения, функционирующего в средах операционных систем </a:t>
            </a:r>
            <a:r>
              <a:rPr lang="ru-RU" sz="2000" dirty="0" err="1"/>
              <a:t>Windows</a:t>
            </a:r>
            <a:r>
              <a:rPr lang="ru-RU" sz="2000" dirty="0"/>
              <a:t> и </a:t>
            </a:r>
            <a:r>
              <a:rPr lang="ru-RU" sz="2000" dirty="0" err="1" smtClean="0"/>
              <a:t>Linux</a:t>
            </a:r>
            <a:r>
              <a:rPr lang="ru-RU" sz="2000" dirty="0"/>
              <a:t>;</a:t>
            </a:r>
          </a:p>
          <a:p>
            <a:pPr marL="360363" indent="-184150">
              <a:buNone/>
            </a:pPr>
            <a:r>
              <a:rPr lang="ru-RU" sz="2000" dirty="0" smtClean="0"/>
              <a:t>- должно </a:t>
            </a:r>
            <a:r>
              <a:rPr lang="ru-RU" sz="2000" dirty="0"/>
              <a:t>обеспечивать расчет контрольных сумм программного обеспечения по алгоритму, установленному ГОСТ Р 34.11. Должно иметь соответствующий сертификат ФСТЭК </a:t>
            </a:r>
            <a:r>
              <a:rPr lang="ru-RU" sz="2000" dirty="0" smtClean="0"/>
              <a:t>России.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541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Целостность данных при передаче через канал связи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Требования:</a:t>
            </a:r>
          </a:p>
          <a:p>
            <a:pPr>
              <a:buFontTx/>
              <a:buChar char="-"/>
            </a:pPr>
            <a:r>
              <a:rPr lang="ru-RU" dirty="0" smtClean="0"/>
              <a:t>скорость – операция должна быть быстрой;</a:t>
            </a:r>
          </a:p>
          <a:p>
            <a:pPr>
              <a:buFontTx/>
              <a:buChar char="-"/>
            </a:pPr>
            <a:r>
              <a:rPr lang="ru-RU" dirty="0"/>
              <a:t>д</a:t>
            </a:r>
            <a:r>
              <a:rPr lang="ru-RU" dirty="0" smtClean="0"/>
              <a:t>остоверность – выявление и исправление ошибок передачи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279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применения контрольных сумм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Быстрая скорость вычисления</a:t>
            </a:r>
          </a:p>
          <a:p>
            <a:pPr marL="514350" indent="-514350">
              <a:buAutoNum type="arabicPeriod"/>
            </a:pPr>
            <a:r>
              <a:rPr lang="ru-RU" dirty="0" smtClean="0"/>
              <a:t>Слабая зависимость от перемены знака + линейность вычисления:</a:t>
            </a:r>
          </a:p>
          <a:p>
            <a:pPr marL="0" indent="0" algn="ctr">
              <a:buNone/>
            </a:pPr>
            <a:r>
              <a:rPr lang="en-US" sz="2400" dirty="0" smtClean="0"/>
              <a:t>CRC = X mod P = (A</a:t>
            </a:r>
            <a:r>
              <a:rPr lang="en-US" sz="2400" dirty="0" smtClean="0">
                <a:sym typeface="Symbol"/>
              </a:rPr>
              <a:t></a:t>
            </a:r>
            <a:r>
              <a:rPr lang="en-US" sz="2400" dirty="0" smtClean="0">
                <a:solidFill>
                  <a:srgbClr val="FF0000"/>
                </a:solidFill>
              </a:rPr>
              <a:t>B</a:t>
            </a:r>
            <a:r>
              <a:rPr lang="en-US" sz="2400" dirty="0" smtClean="0"/>
              <a:t>) mod P = (A mod P) </a:t>
            </a:r>
            <a:r>
              <a:rPr lang="en-US" sz="2400" dirty="0">
                <a:sym typeface="Symbol"/>
              </a:rPr>
              <a:t></a:t>
            </a:r>
            <a:r>
              <a:rPr lang="en-US" sz="2400" dirty="0" smtClean="0"/>
              <a:t> (</a:t>
            </a:r>
            <a:r>
              <a:rPr lang="en-US" sz="2400" dirty="0" smtClean="0">
                <a:solidFill>
                  <a:srgbClr val="FF0000"/>
                </a:solidFill>
              </a:rPr>
              <a:t>B</a:t>
            </a:r>
            <a:r>
              <a:rPr lang="en-US" sz="2400" dirty="0" smtClean="0"/>
              <a:t> mod P) </a:t>
            </a:r>
            <a:endParaRPr lang="ru-RU" sz="2400" dirty="0" smtClean="0"/>
          </a:p>
          <a:p>
            <a:pPr marL="0" indent="0" algn="ctr">
              <a:buNone/>
            </a:pPr>
            <a:r>
              <a:rPr lang="en-US" dirty="0" smtClean="0"/>
              <a:t>=&gt; </a:t>
            </a:r>
            <a:r>
              <a:rPr lang="ru-RU" dirty="0" smtClean="0"/>
              <a:t>можно подобрать последовательность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3. Отсутствие </a:t>
            </a:r>
            <a:r>
              <a:rPr lang="ru-RU" dirty="0" err="1" smtClean="0"/>
              <a:t>параметризуемости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5931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Целостность данных долговременного хранения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Требования:</a:t>
            </a:r>
          </a:p>
          <a:p>
            <a:pPr>
              <a:buFontTx/>
              <a:buChar char="-"/>
            </a:pPr>
            <a:r>
              <a:rPr lang="ru-RU" dirty="0" smtClean="0"/>
              <a:t>целостность – отсутствие несанкционированных изменений ресурсов</a:t>
            </a:r>
          </a:p>
          <a:p>
            <a:pPr>
              <a:buFontTx/>
              <a:buChar char="-"/>
            </a:pPr>
            <a:r>
              <a:rPr lang="ru-RU" dirty="0" smtClean="0"/>
              <a:t>подлинность – идентификация владельца ресурса – параметр: секретный ключ владельца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677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Хэширование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/>
              <a:t>Требования:</a:t>
            </a:r>
          </a:p>
          <a:p>
            <a:pPr>
              <a:buFontTx/>
              <a:buChar char="-"/>
            </a:pPr>
            <a:r>
              <a:rPr lang="ru-RU" sz="2400" dirty="0" smtClean="0"/>
              <a:t>Односторонность – невозможность восстановления исходного текста по </a:t>
            </a:r>
            <a:r>
              <a:rPr lang="ru-RU" sz="2400" dirty="0" err="1" smtClean="0"/>
              <a:t>хэш</a:t>
            </a:r>
            <a:r>
              <a:rPr lang="ru-RU" sz="2400" dirty="0" smtClean="0"/>
              <a:t>-значению</a:t>
            </a:r>
            <a:endParaRPr lang="ru-RU" sz="2400" dirty="0"/>
          </a:p>
          <a:p>
            <a:pPr>
              <a:buFontTx/>
              <a:buChar char="-"/>
            </a:pPr>
            <a:r>
              <a:rPr lang="ru-RU" sz="2400" dirty="0"/>
              <a:t>Сопротивляемость </a:t>
            </a:r>
            <a:r>
              <a:rPr lang="ru-RU" sz="2400" dirty="0" smtClean="0"/>
              <a:t>коллизиям - равномерное </a:t>
            </a:r>
            <a:r>
              <a:rPr lang="ru-RU" sz="2400" dirty="0"/>
              <a:t>распределение значений </a:t>
            </a:r>
            <a:r>
              <a:rPr lang="ru-RU" sz="2400" dirty="0" smtClean="0"/>
              <a:t>хэш-функции</a:t>
            </a:r>
            <a:endParaRPr lang="ru-RU" sz="2400" dirty="0"/>
          </a:p>
          <a:p>
            <a:pPr>
              <a:buFontTx/>
              <a:buChar char="-"/>
            </a:pPr>
            <a:r>
              <a:rPr lang="ru-RU" sz="2400" dirty="0" smtClean="0"/>
              <a:t>Криптографическая функция – изменение одного бита сообщения кардинально изменяет значение </a:t>
            </a:r>
            <a:r>
              <a:rPr lang="ru-RU" sz="2400" dirty="0" err="1" smtClean="0"/>
              <a:t>хэш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Применение:</a:t>
            </a:r>
          </a:p>
          <a:p>
            <a:pPr>
              <a:buFontTx/>
              <a:buChar char="-"/>
            </a:pPr>
            <a:r>
              <a:rPr lang="ru-RU" sz="2400" dirty="0" smtClean="0"/>
              <a:t>Криптографическая контрольная сумма </a:t>
            </a:r>
            <a:r>
              <a:rPr lang="en-US" sz="2400" dirty="0" smtClean="0"/>
              <a:t>MAC – </a:t>
            </a:r>
            <a:r>
              <a:rPr lang="ru-RU" sz="2400" dirty="0" err="1" smtClean="0"/>
              <a:t>параметризуется</a:t>
            </a:r>
            <a:r>
              <a:rPr lang="ru-RU" sz="2400" dirty="0" smtClean="0"/>
              <a:t> секретным ключом</a:t>
            </a:r>
          </a:p>
          <a:p>
            <a:pPr>
              <a:buFontTx/>
              <a:buChar char="-"/>
            </a:pPr>
            <a:r>
              <a:rPr lang="ru-RU" sz="2400" dirty="0" smtClean="0"/>
              <a:t>Для расчета ЭЦП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87865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ГОСТы (</a:t>
            </a:r>
            <a:r>
              <a:rPr lang="ru-RU" dirty="0" err="1" smtClean="0"/>
              <a:t>хэш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/>
          </a:bodyPr>
          <a:lstStyle/>
          <a:p>
            <a:pPr marL="176213" indent="-176213">
              <a:buNone/>
            </a:pPr>
            <a:r>
              <a:rPr lang="ru-RU" sz="2800" dirty="0" smtClean="0"/>
              <a:t>ГОСТ Р 34.11-94. Функция </a:t>
            </a:r>
            <a:r>
              <a:rPr lang="ru-RU" sz="2800" dirty="0" err="1" smtClean="0"/>
              <a:t>хэширования</a:t>
            </a:r>
            <a:r>
              <a:rPr lang="ru-RU" sz="2800" dirty="0" smtClean="0"/>
              <a:t>. – фактически шифрование 64</a:t>
            </a:r>
            <a:r>
              <a:rPr lang="en-US" sz="2800" dirty="0" smtClean="0"/>
              <a:t>-</a:t>
            </a:r>
            <a:r>
              <a:rPr lang="ru-RU" sz="2800" dirty="0" smtClean="0"/>
              <a:t>битными блоками ГОСТ Р 34.10 в режиме простой замены с </a:t>
            </a:r>
            <a:r>
              <a:rPr lang="en-US" sz="2800" dirty="0" smtClean="0"/>
              <a:t>XOR</a:t>
            </a:r>
            <a:r>
              <a:rPr lang="ru-RU" sz="2800" dirty="0" smtClean="0"/>
              <a:t>-</a:t>
            </a:r>
            <a:r>
              <a:rPr lang="ru-RU" sz="2800" dirty="0" err="1" smtClean="0"/>
              <a:t>ированием</a:t>
            </a:r>
            <a:r>
              <a:rPr lang="ru-RU" sz="2800" dirty="0" smtClean="0"/>
              <a:t> на каждой итерации</a:t>
            </a:r>
          </a:p>
          <a:p>
            <a:pPr marL="176213" indent="-176213">
              <a:buNone/>
            </a:pPr>
            <a:r>
              <a:rPr lang="ru-RU" sz="2800" dirty="0" smtClean="0"/>
              <a:t>ГОСТ Р 34.11-2012. Функция </a:t>
            </a:r>
            <a:r>
              <a:rPr lang="ru-RU" sz="2800" dirty="0" err="1" smtClean="0"/>
              <a:t>хэширования</a:t>
            </a:r>
            <a:r>
              <a:rPr lang="ru-RU" sz="2800" dirty="0" smtClean="0"/>
              <a:t>. – алгоритм </a:t>
            </a:r>
            <a:r>
              <a:rPr lang="ru-RU" sz="2800" dirty="0" err="1" smtClean="0"/>
              <a:t>Стрибог</a:t>
            </a:r>
            <a:endParaRPr lang="ru-RU" sz="2800" dirty="0" smtClean="0"/>
          </a:p>
          <a:p>
            <a:pPr marL="176213" indent="-176213">
              <a:buNone/>
            </a:pPr>
            <a:r>
              <a:rPr lang="ru-RU" sz="2800" dirty="0"/>
              <a:t>ГОСТ Р </a:t>
            </a:r>
            <a:r>
              <a:rPr lang="ru-RU" sz="2800" dirty="0" smtClean="0"/>
              <a:t>34.11-2018. </a:t>
            </a:r>
            <a:r>
              <a:rPr lang="ru-RU" sz="2800" dirty="0"/>
              <a:t>Функция </a:t>
            </a:r>
            <a:r>
              <a:rPr lang="ru-RU" sz="2800" dirty="0" err="1"/>
              <a:t>хэширования</a:t>
            </a:r>
            <a:r>
              <a:rPr lang="ru-RU" sz="2800" dirty="0"/>
              <a:t>. – алгоритм </a:t>
            </a:r>
            <a:r>
              <a:rPr lang="ru-RU" sz="2800" dirty="0" smtClean="0"/>
              <a:t>Магма</a:t>
            </a:r>
            <a:endParaRPr lang="ru-RU" sz="2800" dirty="0"/>
          </a:p>
          <a:p>
            <a:pPr marL="176213" indent="-176213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161066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641</Words>
  <Application>Microsoft Office PowerPoint</Application>
  <PresentationFormat>Экран (4:3)</PresentationFormat>
  <Paragraphs>102</Paragraphs>
  <Slides>15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Целостность и доступность </vt:lpstr>
      <vt:lpstr>Безопасный канал</vt:lpstr>
      <vt:lpstr>Требования к ПО</vt:lpstr>
      <vt:lpstr>Требования к ПО</vt:lpstr>
      <vt:lpstr>Целостность данных при передаче через канал связи</vt:lpstr>
      <vt:lpstr>Особенности применения контрольных сумм</vt:lpstr>
      <vt:lpstr>Целостность данных долговременного хранения</vt:lpstr>
      <vt:lpstr>Хэширование</vt:lpstr>
      <vt:lpstr>ГОСТы (хэш)</vt:lpstr>
      <vt:lpstr>ГОСТы (ЭЦП)</vt:lpstr>
      <vt:lpstr>Облачное хранение данных</vt:lpstr>
      <vt:lpstr>Гомоморфные преобразования</vt:lpstr>
      <vt:lpstr>Гомоморфные преобразования</vt:lpstr>
      <vt:lpstr>Гомоморфные преобразования</vt:lpstr>
      <vt:lpstr>Гомоморфные преобразования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Корректирующие коды</dc:title>
  <dc:creator>EruslanovRV</dc:creator>
  <cp:lastModifiedBy>EruslanovRV</cp:lastModifiedBy>
  <cp:revision>38</cp:revision>
  <dcterms:modified xsi:type="dcterms:W3CDTF">2023-10-03T12:00:59Z</dcterms:modified>
</cp:coreProperties>
</file>