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67" r:id="rId6"/>
    <p:sldId id="260" r:id="rId7"/>
    <p:sldId id="259" r:id="rId8"/>
    <p:sldId id="258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9B2DA-73CC-0569-3810-B36D7C5DD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DF7F5E-3B3F-EA2D-32D9-203C2F3C4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268106-737B-123E-4446-01DEBCE5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22EC-F681-4024-81DE-8BD3C9AAE887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EA6E7E-FF71-AE3C-4017-5B6C9DCE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197B14-1ED4-4EB1-6251-B4EE65D7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A252-FDB5-498A-ABAF-2867D1582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98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ABED9-52E3-6662-F123-B4C07271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668DFE-C073-8A34-99B7-3D6301631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6273EE-C363-B23D-5F6C-9BC8EFC7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22EC-F681-4024-81DE-8BD3C9AAE887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E8492-5610-E3A3-D837-3DCD153D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115471-5767-23D2-F6CE-9E9AABD6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A252-FDB5-498A-ABAF-2867D1582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72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A8459B-1AA3-1F1B-5CEC-D50888946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0D7281-5B40-F5A6-6BD1-7BE4BC72C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ED0300-24E8-FC96-FB92-1EB3277F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22EC-F681-4024-81DE-8BD3C9AAE887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EA641D-DB1C-B6B8-6116-85A3DBF3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17B5FA-86AB-08D5-59E5-1EE4FDDD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A252-FDB5-498A-ABAF-2867D1582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52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45BF5-C517-3068-3D89-57C6B30A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0115A-F231-045C-7E37-50427C3D3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E4417D-77EA-0FF9-FD7D-56022707A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22EC-F681-4024-81DE-8BD3C9AAE887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741FA-7911-2B94-E654-2308AA22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B2E520-DA69-1224-4D71-4D02F1AB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A252-FDB5-498A-ABAF-2867D1582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52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D83C2-E504-34A0-E6FF-9CABC55D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A1F50F-F9F0-8F2F-9ACB-C8E015813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CD2A1B-9897-4DF3-FDF7-B435A6C9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22EC-F681-4024-81DE-8BD3C9AAE887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E77C1F-0D31-1B15-5F1F-455E26B6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AAF30A-E0E7-D7AA-5695-780A8A24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A252-FDB5-498A-ABAF-2867D1582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60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474D7-965A-6FFE-5D2B-A6C7ABE8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80C89D-9BDA-E5DC-290A-FB846FCB3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D83F3B-FFF2-9644-639D-919723F65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CEB67A-4030-2944-4BAD-ED6F84B5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22EC-F681-4024-81DE-8BD3C9AAE887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C7E2BB-EF17-B28C-A405-A86DC332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B26E7C-5C45-A79A-3128-D0594F68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A252-FDB5-498A-ABAF-2867D1582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45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9C1C2-C496-6133-7CD5-C0E01929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0CE7BA-6F0D-C663-8204-138AD0C31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C71B2D-2B9D-DC8C-0F46-79BA34A33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DC1455-7A33-5797-990E-83709B445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60991E-E50F-39B3-85CC-41A8E3377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8D7D0BF-20A6-7C2F-3B83-4D28FC3D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22EC-F681-4024-81DE-8BD3C9AAE887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2526C7-F37E-54A6-32AB-D9176AAB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D2E7C7-7064-BE12-DD80-73488801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A252-FDB5-498A-ABAF-2867D1582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20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3C5DA-5ACF-3E3B-16A3-A7916F0B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E39837-6AC7-4EAA-0422-17737F0F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22EC-F681-4024-81DE-8BD3C9AAE887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7E0302-3FFD-14CD-115B-62A5E206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18BE208-8407-C2CB-4542-1A8155CF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A252-FDB5-498A-ABAF-2867D1582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599469-1723-2A7E-97B9-CA4D8569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22EC-F681-4024-81DE-8BD3C9AAE887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A3CF84-B86F-3EA4-9FFE-E42F4FAE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318AC1-3304-8322-9C9E-5CFEDC44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A252-FDB5-498A-ABAF-2867D1582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53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EF36E-B1F0-37CB-0E5D-A2929EB7E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E2AB22-7A23-9091-1705-B0CF0BCD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5BFD1A-F287-9790-E412-DE9CC1295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9083AA-BFD3-712F-2F46-AC22D14B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22EC-F681-4024-81DE-8BD3C9AAE887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0219F7-979A-258D-47AC-FD696CF3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2549E8-87AD-E8BA-8A16-08E32A8A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A252-FDB5-498A-ABAF-2867D1582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18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5CD01-CDA0-E2CC-4FD6-EE3F5A79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7A189B-B788-E3D2-E14B-632857B36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0DA851-5B4C-C037-7A6D-88C6D7E9B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E58578-4EA4-12B2-A4E8-9D208745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22EC-F681-4024-81DE-8BD3C9AAE887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CCB26D-6D78-42F5-CEA9-8EC1E818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5380C6-9C21-205A-23DC-639C75E4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9A252-FDB5-498A-ABAF-2867D1582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62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06DE7-35A6-D402-44B7-9B1C96F9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0CDECF-D04D-D859-9CE3-895DB3020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C1EC4C-C953-6CCA-EDD7-BEBEAAAA5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E22EC-F681-4024-81DE-8BD3C9AAE887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5BA1B8-7C9A-2670-4A06-864B18BFA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758ECD-CD90-FD49-B25E-B7BA8D79D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A252-FDB5-498A-ABAF-2867D1582B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23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viva64.com/media/images/content/m/WorkingMode/image2.p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9FA0B-0055-1D9D-D72F-75440272A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Arial CYR" panose="020B0604020202020204" pitchFamily="34" charset="0"/>
                <a:ea typeface="Times New Roman" panose="02020603050405020304" pitchFamily="18" charset="0"/>
              </a:rPr>
              <a:t>ОБЕСПЕЧЕНИЕ БЕЗОПАСНОСТИ ПРОГРАММНОГО ОБЕСПЕЧЕНИЯ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2F44A8-C383-41F5-D3B9-E28E3C44D9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200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D4020-CB7B-8C31-AB47-045AFCF5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latin typeface="Arial CYR" panose="020B0604020202020204" pitchFamily="34" charset="0"/>
                <a:ea typeface="Times New Roman" panose="02020603050405020304" pitchFamily="18" charset="0"/>
              </a:rPr>
              <a:t>С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 CYR" panose="020B0604020202020204" pitchFamily="34" charset="0"/>
                <a:ea typeface="Times New Roman" panose="02020603050405020304" pitchFamily="18" charset="0"/>
              </a:rPr>
              <a:t>ОЗДАНИЕ САМОТЕСТИРУЮЩИХСЯ И САМОКОРРЕКТИРУЮЩИХСЯ ПРОГРАММ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64A8A0-1538-F7C6-DD41-8E6C0D45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Реализация механизмов контроля целостности промежуточных и готовых блоков</a:t>
            </a:r>
          </a:p>
          <a:p>
            <a:pPr marL="0" indent="0" algn="ctr">
              <a:buNone/>
            </a:pPr>
            <a:r>
              <a:rPr lang="en-US" i="1" dirty="0"/>
              <a:t>C0 = Control(X1); X2=F1(X1);C1 = Control(C0,X2); …; </a:t>
            </a:r>
          </a:p>
          <a:p>
            <a:pPr marL="0" indent="0" algn="ctr">
              <a:buNone/>
            </a:pPr>
            <a:r>
              <a:rPr lang="en-US" i="1" dirty="0"/>
              <a:t>CN = Control(C0,..,CN,XN)</a:t>
            </a:r>
            <a:endParaRPr lang="ru-RU" i="1" dirty="0"/>
          </a:p>
          <a:p>
            <a:r>
              <a:rPr lang="ru-RU" dirty="0"/>
              <a:t>Реализация механизмов контроля числа обращений к фрагментам данных, своевременного освобождения памяти или заполнение фрагмента значениями для исключения возможности его повторного использования. </a:t>
            </a:r>
          </a:p>
          <a:p>
            <a:r>
              <a:rPr lang="ru-RU" dirty="0"/>
              <a:t>Реализация механизмов проверки целостности информации, полученной из файла или из другого внешнего (по отношению к программе) источника.</a:t>
            </a:r>
          </a:p>
        </p:txBody>
      </p:sp>
    </p:spTree>
    <p:extLst>
      <p:ext uri="{BB962C8B-B14F-4D97-AF65-F5344CB8AC3E}">
        <p14:creationId xmlns:p14="http://schemas.microsoft.com/office/powerpoint/2010/main" val="239305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D4020-CB7B-8C31-AB47-045AFCF5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latin typeface="Arial CYR" panose="020B0604020202020204" pitchFamily="34" charset="0"/>
                <a:ea typeface="Times New Roman" panose="02020603050405020304" pitchFamily="18" charset="0"/>
              </a:rPr>
              <a:t>С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 CYR" panose="020B0604020202020204" pitchFamily="34" charset="0"/>
                <a:ea typeface="Times New Roman" panose="02020603050405020304" pitchFamily="18" charset="0"/>
              </a:rPr>
              <a:t>ОЗДАНИЕ САМОТЕСТИРУЮЩИХСЯ И САМОКОРРЕКТИРУЮЩИХСЯ ПРОГРАММ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64A8A0-1538-F7C6-DD41-8E6C0D45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Реализация процедур тестирования, направленных на выявление отказов оборудования.</a:t>
            </a:r>
          </a:p>
          <a:p>
            <a:r>
              <a:rPr lang="ru-RU" dirty="0"/>
              <a:t>Использование реализаций алгоритмов из базы проверенных/сертифицированных алгоритмов.</a:t>
            </a:r>
          </a:p>
          <a:p>
            <a:r>
              <a:rPr lang="ru-RU" dirty="0"/>
              <a:t>Реализация механизмов протоколирования штатной работы функций в зависимости от заданного уровня (отладочный, информационный, рабочий и т.д.)</a:t>
            </a:r>
          </a:p>
          <a:p>
            <a:r>
              <a:rPr lang="ru-RU" dirty="0"/>
              <a:t>Реализация механизмов </a:t>
            </a:r>
            <a:r>
              <a:rPr lang="ru-RU" dirty="0" err="1"/>
              <a:t>зачищения</a:t>
            </a:r>
            <a:r>
              <a:rPr lang="ru-RU" dirty="0"/>
              <a:t> (зануления) памяти до и после использования (включая переменные не ссылочного типа), освобождения ресурсов и удаления временных файлов в случае срабатывания контроля и аварийного завершения работы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65063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D4020-CB7B-8C31-AB47-045AFCF5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latin typeface="Arial CYR" panose="020B0604020202020204" pitchFamily="34" charset="0"/>
                <a:ea typeface="Times New Roman" panose="02020603050405020304" pitchFamily="18" charset="0"/>
              </a:rPr>
              <a:t>С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 CYR" panose="020B0604020202020204" pitchFamily="34" charset="0"/>
                <a:ea typeface="Times New Roman" panose="02020603050405020304" pitchFamily="18" charset="0"/>
              </a:rPr>
              <a:t>ОЗДАНИЕ САМОТЕСТИРУЮЩИХСЯ И САМОКОРРЕКТИРУЮЩИХСЯ ПРОГРАММ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64A8A0-1538-F7C6-DD41-8E6C0D45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Обработка всех возвращаемых кодов ошибок функций.</a:t>
            </a:r>
          </a:p>
          <a:p>
            <a:r>
              <a:rPr lang="ru-RU" dirty="0"/>
              <a:t>Контроль соответствие данных размеру выделенной памяти, контроль границ массива, структуры и др.</a:t>
            </a:r>
          </a:p>
          <a:p>
            <a:endParaRPr lang="ru-RU" dirty="0"/>
          </a:p>
          <a:p>
            <a:r>
              <a:rPr lang="ru-RU" dirty="0"/>
              <a:t>Тестирование:</a:t>
            </a:r>
          </a:p>
          <a:p>
            <a:pPr lvl="1"/>
            <a:r>
              <a:rPr lang="ru-RU" b="1" dirty="0"/>
              <a:t>модульное</a:t>
            </a:r>
            <a:r>
              <a:rPr lang="ru-RU" dirty="0"/>
              <a:t>: юнит-тестирование при проектировании программы;</a:t>
            </a:r>
          </a:p>
          <a:p>
            <a:pPr lvl="1"/>
            <a:r>
              <a:rPr lang="ru-RU" b="1" dirty="0"/>
              <a:t>интеграционное</a:t>
            </a:r>
            <a:r>
              <a:rPr lang="ru-RU" dirty="0"/>
              <a:t>: запуск программы на контрольных данных, включая приводящих к срабатыванию средств контроля;</a:t>
            </a:r>
          </a:p>
          <a:p>
            <a:pPr lvl="1"/>
            <a:r>
              <a:rPr lang="ru-RU" b="1" dirty="0"/>
              <a:t>нагрузочное</a:t>
            </a:r>
            <a:r>
              <a:rPr lang="ru-RU" dirty="0"/>
              <a:t>: многократный запуск программы на тестовых данных, включающих как малую так и предельную нагрузку по данным;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0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E14E3-6B99-8D69-F7BB-A2AFC783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Arial CYR" panose="020B0604020202020204" pitchFamily="34" charset="0"/>
                <a:ea typeface="Times New Roman" panose="02020603050405020304" pitchFamily="18" charset="0"/>
              </a:rPr>
              <a:t>ЗАЩИТА РАЗРАБАТЫВАЕМЫХ ПРОГРАММ ОТ АВТОМАТИЧЕСКОЙ ГЕНЕРАЦИИ ИНСТРУМЕНТАЛЬНЫМИ СРЕДСТВАМИ ПРОГРАММНЫХ ЗАКЛАДОК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53537A-5E91-3AF5-4BD2-002138DFA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Авторство: электронная цифровая подпись (ГОСТ 34.10)</a:t>
            </a:r>
          </a:p>
          <a:p>
            <a:r>
              <a:rPr lang="ru-RU" dirty="0"/>
              <a:t>Подлинность: аутентификация кода при помощи стойкой криптографической функции (хэш ГОСТ 34.11, </a:t>
            </a:r>
            <a:r>
              <a:rPr lang="ru-RU" dirty="0" err="1"/>
              <a:t>имитовставка</a:t>
            </a:r>
            <a:r>
              <a:rPr lang="ru-RU" dirty="0"/>
              <a:t> ГОСТ 34.13)</a:t>
            </a:r>
          </a:p>
          <a:p>
            <a:r>
              <a:rPr lang="ru-RU" dirty="0"/>
              <a:t>Целостность: контрольные суммы, продольный контроль, контроль на четность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2124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E14E3-6B99-8D69-F7BB-A2AFC783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Arial CYR" panose="020B0604020202020204" pitchFamily="34" charset="0"/>
                <a:ea typeface="Times New Roman" panose="02020603050405020304" pitchFamily="18" charset="0"/>
              </a:rPr>
              <a:t>ЗАЩИТА ПРОГРАММ ОТ НЕСАНКЦИОНИРОВАННОГО КОПИРОВАНИЯ И ИСКАЖЕНИЯ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53537A-5E91-3AF5-4BD2-002138DFA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Аппаратные:</a:t>
            </a:r>
          </a:p>
          <a:p>
            <a:pPr lvl="1"/>
            <a:r>
              <a:rPr lang="ru-RU" dirty="0"/>
              <a:t>анализ аппаратно-программной среды компьютера, на котором она запущена, формирование на основе этого анализа текущих характеристик своей среды выполнения; </a:t>
            </a:r>
          </a:p>
          <a:p>
            <a:pPr lvl="1"/>
            <a:r>
              <a:rPr lang="ru-RU" dirty="0"/>
              <a:t>проверка подлинности среды выполнения путем сравнения ее текущих характеристик с эталонными, хранящимися на ПК; </a:t>
            </a:r>
          </a:p>
          <a:p>
            <a:pPr lvl="1"/>
            <a:r>
              <a:rPr lang="ru-RU" dirty="0"/>
              <a:t>блокирование дальнейшей работы программы при несовпадении текущих характеристик с эталонными.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31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E14E3-6B99-8D69-F7BB-A2AFC783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Arial CYR" panose="020B0604020202020204" pitchFamily="34" charset="0"/>
                <a:ea typeface="Times New Roman" panose="02020603050405020304" pitchFamily="18" charset="0"/>
              </a:rPr>
              <a:t>ЗАЩИТА ПРОГРАММ ОТ НЕСАНКЦИОНИРОВАННОГО КОПИРОВАНИЯ И ИСКАЖЕНИЯ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53537A-5E91-3AF5-4BD2-002138DFA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Программные:</a:t>
            </a:r>
          </a:p>
          <a:p>
            <a:pPr lvl="1"/>
            <a:r>
              <a:rPr lang="ru-RU" dirty="0"/>
              <a:t>Криптографические на основе криптографически преобразованных эталонных характеристик аппаратно-программной среды</a:t>
            </a:r>
          </a:p>
          <a:p>
            <a:pPr lvl="1"/>
            <a:r>
              <a:rPr lang="ru-RU" dirty="0"/>
              <a:t>Привязка к идентификатору</a:t>
            </a:r>
          </a:p>
          <a:p>
            <a:pPr lvl="1"/>
            <a:r>
              <a:rPr lang="ru-RU" dirty="0"/>
              <a:t>Работа с переходами и стеком: включение в тело программы переходов по динамически изменяемым адресам и прерываниям, а также </a:t>
            </a:r>
            <a:r>
              <a:rPr lang="ru-RU" dirty="0" err="1"/>
              <a:t>самогенерирующихся</a:t>
            </a:r>
            <a:r>
              <a:rPr lang="ru-RU" dirty="0"/>
              <a:t> команд (например, команд, полученных с помощью сложения и вычитания)</a:t>
            </a:r>
          </a:p>
          <a:p>
            <a:pPr lvl="1"/>
            <a:r>
              <a:rPr lang="ru-RU" dirty="0"/>
              <a:t>Манипуляции с кодом программы: включении в тело программы модулей, имитирующих передачу управления, реально никогда не вызываемых и содержащих большое количество команд, не имеющих никакого отношения к логике работы программы. Изменение защищаемой программы таким образом, чтобы стандартный дизассемблер не смог ее правильно дизассемблировать.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39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E14E3-6B99-8D69-F7BB-A2AFC783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Arial CYR" panose="020B0604020202020204" pitchFamily="34" charset="0"/>
                <a:ea typeface="Times New Roman" panose="02020603050405020304" pitchFamily="18" charset="0"/>
              </a:rPr>
              <a:t>ЗАЩИТА ПРОГРАММ ОТ НЕСАНКЦИОНИРОВАННОГО КОПИРОВАНИЯ И ИСКАЖЕНИЯ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53537A-5E91-3AF5-4BD2-002138DFA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Периодический подсчет контрольной суммы, занимаемой образом задачи области оперативной памяти, в процессе выполнения : выявление изменений, внесенных в загрузочный модуль.</a:t>
            </a:r>
          </a:p>
          <a:p>
            <a:r>
              <a:rPr lang="ru-RU" dirty="0"/>
              <a:t>Проверка количества свободной памяти и сравнение и с тем объемом, с которым задача «работает»: защита от слишком грубой слежки за программой с помощью резидентных модулей.</a:t>
            </a:r>
          </a:p>
          <a:p>
            <a:r>
              <a:rPr lang="ru-RU" dirty="0"/>
              <a:t>Проверка содержимого незадействованных для решения защищаемой программы областей памяти.</a:t>
            </a:r>
          </a:p>
          <a:p>
            <a:r>
              <a:rPr lang="ru-RU" dirty="0"/>
              <a:t>Проверка содержимого векторов прерываний (особенно 13h и 21h) и переустановка векторов прерываний.</a:t>
            </a:r>
          </a:p>
          <a:p>
            <a:r>
              <a:rPr lang="ru-RU" dirty="0"/>
              <a:t>Защита от отладчиков: чередование команд разрешения и запрещения прерывания, выявить "остановы" в теле исполняемого модуля и т.д.</a:t>
            </a:r>
          </a:p>
        </p:txBody>
      </p:sp>
    </p:spTree>
    <p:extLst>
      <p:ext uri="{BB962C8B-B14F-4D97-AF65-F5344CB8AC3E}">
        <p14:creationId xmlns:p14="http://schemas.microsoft.com/office/powerpoint/2010/main" val="50517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AE636-834A-769C-170E-173C4E4D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Arial CYR" panose="020B0604020202020204" pitchFamily="34" charset="0"/>
                <a:ea typeface="Times New Roman" panose="02020603050405020304" pitchFamily="18" charset="0"/>
              </a:rPr>
              <a:t>МЕТОДЫ И СРЕДСТВА АНАЛИЗА БЕЗОПАСНОСТИ ПРОГРАММНОГО ОБЕСПЕЧЕНИЯ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F5B952-A8CF-5AAF-FE6A-1CC36DFAB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23"/>
          <a:stretch/>
        </p:blipFill>
        <p:spPr bwMode="auto">
          <a:xfrm>
            <a:off x="986896" y="1690688"/>
            <a:ext cx="4687782" cy="3576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EAF103A-3848-399A-D829-4D1383D32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09"/>
          <a:stretch/>
        </p:blipFill>
        <p:spPr bwMode="auto">
          <a:xfrm>
            <a:off x="6206426" y="1640946"/>
            <a:ext cx="5296070" cy="3576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48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0DD10-7724-FE74-ECEB-23782D44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Arial CYR" panose="020B0604020202020204" pitchFamily="34" charset="0"/>
                <a:ea typeface="Times New Roman" panose="02020603050405020304" pitchFamily="18" charset="0"/>
              </a:rPr>
              <a:t>Логико-аналитические                            и                     контрольно-испытательные </a:t>
            </a:r>
            <a:br>
              <a:rPr lang="ru-RU" sz="1800" b="1" dirty="0">
                <a:solidFill>
                  <a:srgbClr val="000000"/>
                </a:solidFill>
                <a:effectLst/>
                <a:latin typeface="Arial CYR" panose="020B0604020202020204" pitchFamily="34" charset="0"/>
                <a:ea typeface="Times New Roman" panose="02020603050405020304" pitchFamily="18" charset="0"/>
              </a:rPr>
            </a:br>
            <a:r>
              <a:rPr lang="ru-RU" sz="1800" b="1" dirty="0">
                <a:solidFill>
                  <a:srgbClr val="000000"/>
                </a:solidFill>
                <a:effectLst/>
                <a:latin typeface="Arial CYR" panose="020B0604020202020204" pitchFamily="34" charset="0"/>
                <a:ea typeface="Times New Roman" panose="02020603050405020304" pitchFamily="18" charset="0"/>
              </a:rPr>
              <a:t>                                               методы контроля безопасности программ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DB00E7-CBD8-4A94-690F-0A258A00A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267" y="1499735"/>
            <a:ext cx="3821113" cy="4912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11A0DE8F-3C71-59FA-C29D-F5CBD80C9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96" y="1432267"/>
            <a:ext cx="333375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2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AE636-834A-769C-170E-173C4E4D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Arial CYR" panose="020B0604020202020204" pitchFamily="34" charset="0"/>
                <a:ea typeface="Times New Roman" panose="02020603050405020304" pitchFamily="18" charset="0"/>
              </a:rPr>
              <a:t>ФОРМАЛЬНЫЕ МЕТОДЫ ДОКАЗАТЕЛЬСТВА ПРАВИЛЬНОСТИ ПРОГРАММ И ИХ СПЕЦИФИКАЦИЙ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162AC8-80E1-10CE-E68F-A4D398CB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055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Верификация программ - доказательство правильности программы (П. Наур, Р. Флойд, Ч. </a:t>
            </a:r>
            <a:r>
              <a:rPr lang="ru-RU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Хоор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Э. </a:t>
            </a:r>
            <a:r>
              <a:rPr lang="ru-RU" sz="24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Дейкстра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) - индуктивное или промежуточное утверждение, возможность доказательства частичной правильности программы (то есть соответствия друг другу ее предусловия и постусловия), построенного на установлении согласованности индуктивных утверждений.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"</a:t>
            </a:r>
            <a:r>
              <a:rPr lang="ru-RU" sz="24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В настоящее время общепринятой техникой является составление программы, а затем ее тестирование. Однако тестирование программ может быть очень эффективным способом демонстрации наличия ошибок, но оно безнадежно неадекватно для доказательства их отсутствия... Не следует сначала писать программу, а потом доказывать ее правильность, поскольку в этом случае требование найти доказательство только увеличит тяготы бедного программиста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".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299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AE636-834A-769C-170E-173C4E4D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Arial CYR" panose="020B0604020202020204" pitchFamily="34" charset="0"/>
                <a:ea typeface="Times New Roman" panose="02020603050405020304" pitchFamily="18" charset="0"/>
              </a:rPr>
              <a:t>ФОРМАЛЬНЫЕ МЕТОДЫ ДОКАЗАТЕЛЬСТВА ПРАВИЛЬНОСТИ ПРОГРАММ И ИХ СПЕЦИФИКАЦИЙ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162AC8-80E1-10CE-E68F-A4D398CB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05557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sz="2400" dirty="0">
                <a:solidFill>
                  <a:srgbClr val="000000"/>
                </a:solidFill>
              </a:rPr>
              <a:t>использование статических анализаторов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  <a:endParaRPr lang="ru-RU" sz="2400" dirty="0">
              <a:solidFill>
                <a:srgbClr val="000000"/>
              </a:solidFill>
            </a:endParaRPr>
          </a:p>
          <a:p>
            <a:pPr lvl="1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С++: </a:t>
            </a:r>
            <a:r>
              <a:rPr lang="en-US" dirty="0" err="1">
                <a:solidFill>
                  <a:srgbClr val="000000"/>
                </a:solidFill>
              </a:rPr>
              <a:t>CppCheck</a:t>
            </a:r>
            <a:r>
              <a:rPr lang="en-US" dirty="0">
                <a:solidFill>
                  <a:srgbClr val="000000"/>
                </a:solidFill>
              </a:rPr>
              <a:t>, Clang Static </a:t>
            </a:r>
            <a:r>
              <a:rPr lang="en-US" dirty="0" err="1">
                <a:solidFill>
                  <a:srgbClr val="000000"/>
                </a:solidFill>
              </a:rPr>
              <a:t>Analyser</a:t>
            </a:r>
            <a:r>
              <a:rPr lang="en-US" dirty="0">
                <a:solidFill>
                  <a:srgbClr val="000000"/>
                </a:solidFill>
              </a:rPr>
              <a:t>, PVS Studio;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C#: MS </a:t>
            </a:r>
            <a:r>
              <a:rPr lang="en-US" dirty="0" err="1">
                <a:solidFill>
                  <a:srgbClr val="000000"/>
                </a:solidFill>
              </a:rPr>
              <a:t>Intellisence</a:t>
            </a:r>
            <a:r>
              <a:rPr lang="en-US" dirty="0">
                <a:solidFill>
                  <a:srgbClr val="000000"/>
                </a:solidFill>
              </a:rPr>
              <a:t>, PVS Studio.</a:t>
            </a:r>
            <a:endParaRPr lang="ru-RU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r>
              <a:rPr lang="ru-RU" sz="2400" dirty="0">
                <a:solidFill>
                  <a:srgbClr val="000000"/>
                </a:solidFill>
              </a:rPr>
              <a:t>контрактное программирование:</a:t>
            </a:r>
          </a:p>
          <a:p>
            <a:pPr lvl="1">
              <a:buFontTx/>
              <a:buChar char="-"/>
            </a:pPr>
            <a:r>
              <a:rPr lang="ru-RU" dirty="0">
                <a:solidFill>
                  <a:srgbClr val="000000"/>
                </a:solidFill>
              </a:rPr>
              <a:t>описание предусловий (требования на начало выполнения функции), постусловий (требования к завершению выполнения функции) и инвариантов (требования к неизменности кода).  </a:t>
            </a:r>
          </a:p>
          <a:p>
            <a:pPr>
              <a:buFontTx/>
              <a:buChar char="-"/>
            </a:pPr>
            <a:r>
              <a:rPr lang="ru-RU" sz="2400" dirty="0">
                <a:solidFill>
                  <a:srgbClr val="000000"/>
                </a:solidFill>
              </a:rPr>
              <a:t>использование безопасных шаблонов проектирования и программирования.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72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AE636-834A-769C-170E-173C4E4D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latin typeface="Arial CYR" panose="020B0604020202020204" pitchFamily="34" charset="0"/>
              </a:rPr>
              <a:t>Пример работы статического анализатора </a:t>
            </a:r>
            <a:r>
              <a:rPr lang="en-US" sz="1800" b="1" dirty="0">
                <a:solidFill>
                  <a:srgbClr val="000000"/>
                </a:solidFill>
                <a:latin typeface="Arial CYR" panose="020B0604020202020204" pitchFamily="34" charset="0"/>
              </a:rPr>
              <a:t>PVS Studio</a:t>
            </a:r>
            <a:endParaRPr lang="ru-RU" dirty="0"/>
          </a:p>
        </p:txBody>
      </p:sp>
      <p:pic>
        <p:nvPicPr>
          <p:cNvPr id="7" name="Рисунок 6" descr="Figure 1 — PVS-Studio diagnostics units">
            <a:hlinkClick r:id="rId2" tgtFrame="&quot;_blank&quot;"/>
            <a:extLst>
              <a:ext uri="{FF2B5EF4-FFF2-40B4-BE49-F238E27FC236}">
                <a16:creationId xmlns:a16="http://schemas.microsoft.com/office/drawing/2014/main" id="{39E5EC53-2A05-9EB4-FD13-4218C7CBE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32" y="1526722"/>
            <a:ext cx="6655879" cy="17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Объект 7" descr="Figure 2 — Analyzer's messages being distributed among significance groups">
            <a:extLst>
              <a:ext uri="{FF2B5EF4-FFF2-40B4-BE49-F238E27FC236}">
                <a16:creationId xmlns:a16="http://schemas.microsoft.com/office/drawing/2014/main" id="{4C3C6253-94C7-0BF9-FC97-AF817896E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514" y="2491016"/>
            <a:ext cx="3667637" cy="51442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831C25-5C09-E422-85C9-1133BE6C0E3F}"/>
              </a:ext>
            </a:extLst>
          </p:cNvPr>
          <p:cNvSpPr txBox="1"/>
          <p:nvPr/>
        </p:nvSpPr>
        <p:spPr>
          <a:xfrm>
            <a:off x="838199" y="3648603"/>
            <a:ext cx="5198534" cy="2893100"/>
          </a:xfrm>
          <a:prstGeom prst="rect">
            <a:avLst/>
          </a:prstGeom>
          <a:solidFill>
            <a:srgbClr val="FFCCCC"/>
          </a:solidFill>
        </p:spPr>
        <p:txBody>
          <a:bodyPr wrap="squar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IT_SAMPLE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filename[</a:t>
            </a:r>
            <a:r>
              <a:rPr lang="en-US" sz="14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14</a:t>
            </a: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...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b="1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it_riff_dsmf_process_sample</a:t>
            </a: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IT_SAMPLE * sample, </a:t>
            </a:r>
            <a:r>
              <a:rPr lang="en-US" sz="1400" b="1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data)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3973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memcpy</a:t>
            </a: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 sample-&gt;filename, data, </a:t>
            </a:r>
            <a:r>
              <a:rPr lang="en-US" sz="14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13</a:t>
            </a: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);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sample-&gt;filename[ </a:t>
            </a:r>
            <a:r>
              <a:rPr lang="en-US" sz="14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14</a:t>
            </a: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] = </a:t>
            </a:r>
            <a:r>
              <a:rPr lang="en-US" sz="14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...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0B8FAD-BDC6-386A-3DEC-B3EB7778E98E}"/>
              </a:ext>
            </a:extLst>
          </p:cNvPr>
          <p:cNvSpPr txBox="1"/>
          <p:nvPr/>
        </p:nvSpPr>
        <p:spPr>
          <a:xfrm>
            <a:off x="6722533" y="5095153"/>
            <a:ext cx="51985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sample-&gt;filename[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13</a:t>
            </a:r>
            <a:r>
              <a:rPr lang="en-US" sz="18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4444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C60D5A-EDE6-F933-3981-F914BFAABA78}"/>
              </a:ext>
            </a:extLst>
          </p:cNvPr>
          <p:cNvSpPr txBox="1"/>
          <p:nvPr/>
        </p:nvSpPr>
        <p:spPr>
          <a:xfrm>
            <a:off x="6460067" y="4327355"/>
            <a:ext cx="3386666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75"/>
              </a:lnSpc>
              <a:spcAft>
                <a:spcPts val="1275"/>
              </a:spcAft>
            </a:pPr>
            <a:r>
              <a:rPr lang="en-US" sz="1800" b="1" kern="1800" dirty="0">
                <a:solidFill>
                  <a:srgbClr val="FF0000"/>
                </a:solidFill>
                <a:effectLst/>
                <a:latin typeface="source_sans_problack"/>
                <a:ea typeface="Times New Roman" panose="02020603050405020304" pitchFamily="18" charset="0"/>
                <a:cs typeface="Times New Roman" panose="02020603050405020304" pitchFamily="18" charset="0"/>
              </a:rPr>
              <a:t>V557. Array overrun is possible.</a:t>
            </a:r>
            <a:endParaRPr lang="ru-RU" sz="9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21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AE636-834A-769C-170E-173C4E4D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Контрактное программирование</a:t>
            </a:r>
            <a:endParaRPr lang="ru-RU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F64D4-EFC0-A290-9B84-AF269339D04B}"/>
              </a:ext>
            </a:extLst>
          </p:cNvPr>
          <p:cNvSpPr txBox="1"/>
          <p:nvPr/>
        </p:nvSpPr>
        <p:spPr>
          <a:xfrm>
            <a:off x="838200" y="2673422"/>
            <a:ext cx="300566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err="1"/>
              <a:t>Contract.Requires</a:t>
            </a:r>
            <a:r>
              <a:rPr lang="ru-RU" dirty="0"/>
              <a:t>( x != </a:t>
            </a:r>
            <a:r>
              <a:rPr lang="ru-RU" dirty="0" err="1"/>
              <a:t>null</a:t>
            </a:r>
            <a:r>
              <a:rPr lang="ru-RU" dirty="0"/>
              <a:t> 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607F4-75AA-4058-B16F-29CA2B85F2AA}"/>
              </a:ext>
            </a:extLst>
          </p:cNvPr>
          <p:cNvSpPr txBox="1"/>
          <p:nvPr/>
        </p:nvSpPr>
        <p:spPr>
          <a:xfrm>
            <a:off x="838200" y="2074333"/>
            <a:ext cx="1725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Предусловие: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20C7A-C079-4BC1-DD9C-F6588B0C89B4}"/>
              </a:ext>
            </a:extLst>
          </p:cNvPr>
          <p:cNvSpPr txBox="1"/>
          <p:nvPr/>
        </p:nvSpPr>
        <p:spPr>
          <a:xfrm>
            <a:off x="4461933" y="3672665"/>
            <a:ext cx="7188200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 err="1"/>
              <a:t>Contract.Ensures</a:t>
            </a:r>
            <a:r>
              <a:rPr lang="ru-RU" dirty="0"/>
              <a:t>( </a:t>
            </a:r>
            <a:r>
              <a:rPr lang="ru-RU" dirty="0" err="1"/>
              <a:t>this</a:t>
            </a:r>
            <a:r>
              <a:rPr lang="ru-RU" dirty="0"/>
              <a:t> .F &gt; 0 );</a:t>
            </a:r>
          </a:p>
          <a:p>
            <a:endParaRPr lang="ru-RU" dirty="0"/>
          </a:p>
          <a:p>
            <a:r>
              <a:rPr lang="ru-RU" dirty="0"/>
              <a:t>…</a:t>
            </a:r>
          </a:p>
          <a:p>
            <a:r>
              <a:rPr lang="en-US" dirty="0"/>
              <a:t>Contract. </a:t>
            </a:r>
            <a:r>
              <a:rPr lang="en-US" dirty="0" err="1"/>
              <a:t>ForAll</a:t>
            </a:r>
            <a:r>
              <a:rPr lang="en-US" dirty="0"/>
              <a:t> (0, </a:t>
            </a:r>
            <a:r>
              <a:rPr lang="en-US" dirty="0" err="1"/>
              <a:t>xs</a:t>
            </a:r>
            <a:r>
              <a:rPr lang="en-US" dirty="0"/>
              <a:t> .Length, </a:t>
            </a:r>
            <a:r>
              <a:rPr lang="en-US" dirty="0" err="1"/>
              <a:t>i</a:t>
            </a:r>
            <a:r>
              <a:rPr lang="en-US" dirty="0"/>
              <a:t> =&gt; </a:t>
            </a:r>
            <a:r>
              <a:rPr lang="en-US" dirty="0" err="1"/>
              <a:t>Contract.OldValue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&gt; 3 ); // ERROR</a:t>
            </a:r>
          </a:p>
          <a:p>
            <a:r>
              <a:rPr lang="en-US" dirty="0"/>
              <a:t>Contract. </a:t>
            </a:r>
            <a:r>
              <a:rPr lang="en-US" dirty="0" err="1"/>
              <a:t>ForAll</a:t>
            </a:r>
            <a:r>
              <a:rPr lang="en-US" dirty="0"/>
              <a:t> (0, </a:t>
            </a:r>
            <a:r>
              <a:rPr lang="en-US" dirty="0" err="1"/>
              <a:t>xs</a:t>
            </a:r>
            <a:r>
              <a:rPr lang="en-US" dirty="0"/>
              <a:t> .Length, </a:t>
            </a:r>
            <a:r>
              <a:rPr lang="en-US" dirty="0" err="1"/>
              <a:t>i</a:t>
            </a:r>
            <a:r>
              <a:rPr lang="en-US" dirty="0"/>
              <a:t> =&gt; </a:t>
            </a:r>
            <a:r>
              <a:rPr lang="en-US" dirty="0" err="1"/>
              <a:t>Contract.OldValue</a:t>
            </a:r>
            <a:r>
              <a:rPr lang="en-US" dirty="0"/>
              <a:t>(</a:t>
            </a:r>
            <a:r>
              <a:rPr lang="en-US" dirty="0" err="1"/>
              <a:t>xs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 &gt; 3); // OK</a:t>
            </a:r>
          </a:p>
          <a:p>
            <a:r>
              <a:rPr lang="en-US" dirty="0"/>
              <a:t>Contract. </a:t>
            </a:r>
            <a:r>
              <a:rPr lang="en-US" dirty="0" err="1"/>
              <a:t>ForAll</a:t>
            </a:r>
            <a:r>
              <a:rPr lang="en-US" dirty="0"/>
              <a:t> (0, </a:t>
            </a:r>
            <a:r>
              <a:rPr lang="en-US" dirty="0" err="1"/>
              <a:t>xs</a:t>
            </a:r>
            <a:r>
              <a:rPr lang="en-US" dirty="0"/>
              <a:t> .Length, </a:t>
            </a:r>
            <a:r>
              <a:rPr lang="en-US" dirty="0" err="1"/>
              <a:t>i</a:t>
            </a:r>
            <a:r>
              <a:rPr lang="en-US" dirty="0"/>
              <a:t> =&gt; </a:t>
            </a:r>
            <a:r>
              <a:rPr lang="en-US" dirty="0" err="1"/>
              <a:t>Contract.OldValue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&gt; 3 ); // ERROR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E33D3-DB9F-394E-F983-26E895213BC0}"/>
              </a:ext>
            </a:extLst>
          </p:cNvPr>
          <p:cNvSpPr txBox="1"/>
          <p:nvPr/>
        </p:nvSpPr>
        <p:spPr>
          <a:xfrm>
            <a:off x="4461933" y="3074576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Постусловие: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8A337-BAE9-9C98-D712-037867D3B125}"/>
              </a:ext>
            </a:extLst>
          </p:cNvPr>
          <p:cNvSpPr txBox="1"/>
          <p:nvPr/>
        </p:nvSpPr>
        <p:spPr>
          <a:xfrm>
            <a:off x="694267" y="4409753"/>
            <a:ext cx="367453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/>
              <a:t>[</a:t>
            </a:r>
            <a:r>
              <a:rPr lang="ru-RU" dirty="0" err="1"/>
              <a:t>ContractInvariantMethod</a:t>
            </a:r>
            <a:r>
              <a:rPr lang="ru-RU" dirty="0"/>
              <a:t>]</a:t>
            </a:r>
          </a:p>
          <a:p>
            <a:r>
              <a:rPr lang="ru-RU" dirty="0" err="1"/>
              <a:t>protected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ObjectInvariant</a:t>
            </a:r>
            <a:r>
              <a:rPr lang="ru-RU" dirty="0"/>
              <a:t> () </a:t>
            </a:r>
          </a:p>
          <a:p>
            <a:r>
              <a:rPr lang="ru-RU" dirty="0"/>
              <a:t>{</a:t>
            </a:r>
          </a:p>
          <a:p>
            <a:r>
              <a:rPr lang="ru-RU" dirty="0" err="1"/>
              <a:t>Contract.Invariant</a:t>
            </a:r>
            <a:r>
              <a:rPr lang="ru-RU" dirty="0"/>
              <a:t> ( </a:t>
            </a:r>
            <a:r>
              <a:rPr lang="ru-RU" dirty="0" err="1"/>
              <a:t>this.y</a:t>
            </a:r>
            <a:r>
              <a:rPr lang="ru-RU" dirty="0"/>
              <a:t> &gt;= 0 );</a:t>
            </a:r>
          </a:p>
          <a:p>
            <a:r>
              <a:rPr lang="ru-RU" dirty="0" err="1"/>
              <a:t>Contract.Invariant</a:t>
            </a:r>
            <a:r>
              <a:rPr lang="ru-RU" dirty="0"/>
              <a:t> ( </a:t>
            </a:r>
            <a:r>
              <a:rPr lang="ru-RU" dirty="0" err="1"/>
              <a:t>this.x</a:t>
            </a:r>
            <a:r>
              <a:rPr lang="ru-RU" dirty="0"/>
              <a:t> &gt; </a:t>
            </a:r>
            <a:r>
              <a:rPr lang="ru-RU" dirty="0" err="1"/>
              <a:t>this.y</a:t>
            </a:r>
            <a:r>
              <a:rPr lang="ru-RU" dirty="0"/>
              <a:t> );</a:t>
            </a:r>
          </a:p>
          <a:p>
            <a:r>
              <a:rPr lang="ru-RU" dirty="0"/>
              <a:t>...</a:t>
            </a:r>
          </a:p>
          <a:p>
            <a:r>
              <a:rPr lang="ru-RU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94D6A1-24C6-9BEB-71CF-C61EA2CD9310}"/>
              </a:ext>
            </a:extLst>
          </p:cNvPr>
          <p:cNvSpPr txBox="1"/>
          <p:nvPr/>
        </p:nvSpPr>
        <p:spPr>
          <a:xfrm>
            <a:off x="694267" y="3920066"/>
            <a:ext cx="1460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Инвариант: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BE1A0-7B1F-A1E8-326F-E6E5FC4ABDD5}"/>
              </a:ext>
            </a:extLst>
          </p:cNvPr>
          <p:cNvSpPr txBox="1"/>
          <p:nvPr/>
        </p:nvSpPr>
        <p:spPr>
          <a:xfrm>
            <a:off x="8636000" y="1058670"/>
            <a:ext cx="26246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If-then-throw</a:t>
            </a:r>
            <a:endParaRPr lang="en-US" dirty="0"/>
          </a:p>
          <a:p>
            <a:r>
              <a:rPr lang="en-US" dirty="0"/>
              <a:t>Requires</a:t>
            </a:r>
          </a:p>
          <a:p>
            <a:r>
              <a:rPr lang="en-US" dirty="0"/>
              <a:t>Ensures</a:t>
            </a:r>
          </a:p>
          <a:p>
            <a:r>
              <a:rPr lang="en-US" dirty="0" err="1"/>
              <a:t>EnsuresOnThrow</a:t>
            </a:r>
            <a:endParaRPr lang="en-US" dirty="0"/>
          </a:p>
          <a:p>
            <a:r>
              <a:rPr lang="en-US" dirty="0"/>
              <a:t>Ensures</a:t>
            </a:r>
          </a:p>
          <a:p>
            <a:r>
              <a:rPr lang="en-US" dirty="0" err="1"/>
              <a:t>EnsuresOnThrow</a:t>
            </a:r>
            <a:endParaRPr lang="en-US" dirty="0"/>
          </a:p>
          <a:p>
            <a:r>
              <a:rPr lang="en-US" dirty="0" err="1"/>
              <a:t>EndContractBlock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30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D4020-CB7B-8C31-AB47-045AFCF5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latin typeface="Arial CYR" panose="020B0604020202020204" pitchFamily="34" charset="0"/>
                <a:ea typeface="Times New Roman" panose="02020603050405020304" pitchFamily="18" charset="0"/>
              </a:rPr>
              <a:t>С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 CYR" panose="020B0604020202020204" pitchFamily="34" charset="0"/>
                <a:ea typeface="Times New Roman" panose="02020603050405020304" pitchFamily="18" charset="0"/>
              </a:rPr>
              <a:t>ОЗДАНИЕ САМОТЕСТИРУЮЩИХСЯ И САМОКОРРЕКТИРУЮЩИХСЯ ПРОГРАММ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64A8A0-1538-F7C6-DD41-8E6C0D45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Самотестирующаяся</a:t>
            </a:r>
            <a:r>
              <a:rPr lang="ru-RU" sz="24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программа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– это вероятностная программа позволяют оценить вероятность некорректности результата выполнения программы, то есть, что </a:t>
            </a:r>
            <a:r>
              <a:rPr lang="ru-RU" sz="24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P(x)= f(x)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и корректно вычислить </a:t>
            </a:r>
            <a:r>
              <a:rPr lang="ru-RU" sz="24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f(x) 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для любых </a:t>
            </a:r>
            <a:r>
              <a:rPr lang="ru-RU" sz="24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x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в том случае, если сама программа </a:t>
            </a:r>
            <a:r>
              <a:rPr lang="ru-RU" sz="24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на большинстве наборах своих входных данных (но не всех) работает корректно.</a:t>
            </a:r>
          </a:p>
          <a:p>
            <a:endParaRPr lang="ru-RU" sz="2400" i="1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r>
              <a:rPr lang="ru-RU" sz="24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Самокорректирующаяся программа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это вероятностная программа </a:t>
            </a:r>
            <a:r>
              <a:rPr lang="ru-RU" sz="24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</a:t>
            </a:r>
            <a:r>
              <a:rPr lang="ru-RU" sz="2400" i="1" baseline="-25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которая помогает программе </a:t>
            </a:r>
            <a:r>
              <a:rPr lang="ru-RU" sz="24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скорректировать саму себя, если только </a:t>
            </a:r>
            <a:r>
              <a:rPr lang="ru-RU" sz="24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выдает корректный результат с низкой вероятностью ошибки, то есть для любого </a:t>
            </a:r>
            <a:r>
              <a:rPr lang="ru-RU" sz="24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x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ru-RU" sz="2400" i="1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</a:t>
            </a:r>
            <a:r>
              <a:rPr lang="ru-RU" sz="2400" i="1" baseline="-250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вызывает программу </a:t>
            </a:r>
            <a:r>
              <a:rPr lang="ru-RU" sz="24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для корректного вычисления </a:t>
            </a:r>
            <a:r>
              <a:rPr lang="ru-RU" sz="24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f(x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), в то время как собственно сама </a:t>
            </a:r>
            <a:r>
              <a:rPr lang="ru-RU" sz="24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</a:t>
            </a:r>
            <a:r>
              <a:rPr lang="ru-RU" sz="2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обладает низкой вероятностью ошибки.</a:t>
            </a:r>
            <a:endParaRPr lang="ru-RU" sz="2400" dirty="0">
              <a:effectLst/>
              <a:ea typeface="Times New Roman" panose="02020603050405020304" pitchFamily="18" charset="0"/>
            </a:endParaRP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9555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D4020-CB7B-8C31-AB47-045AFCF5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latin typeface="Arial CYR" panose="020B0604020202020204" pitchFamily="34" charset="0"/>
                <a:ea typeface="Times New Roman" panose="02020603050405020304" pitchFamily="18" charset="0"/>
              </a:rPr>
              <a:t>С</a:t>
            </a:r>
            <a:r>
              <a:rPr lang="ru-RU" sz="1800" b="1" dirty="0">
                <a:solidFill>
                  <a:srgbClr val="000000"/>
                </a:solidFill>
                <a:effectLst/>
                <a:latin typeface="Arial CYR" panose="020B0604020202020204" pitchFamily="34" charset="0"/>
                <a:ea typeface="Times New Roman" panose="02020603050405020304" pitchFamily="18" charset="0"/>
              </a:rPr>
              <a:t>ОЗДАНИЕ САМОТЕСТИРУЮЩИХСЯ И САМОКОРРЕКТИРУЮЩИХСЯ ПРОГРАММ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64A8A0-1538-F7C6-DD41-8E6C0D45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Реализация механизмов обратного вычисления для функций, имеющих обратное преобразование:</a:t>
            </a:r>
          </a:p>
          <a:p>
            <a:pPr marL="457200" lvl="1" indent="0" algn="ctr">
              <a:buNone/>
            </a:pPr>
            <a:r>
              <a:rPr lang="ru-RU" i="1" dirty="0"/>
              <a:t>С=</a:t>
            </a:r>
            <a:r>
              <a:rPr lang="en-US" i="1" dirty="0"/>
              <a:t>Encrypt(X,K) =&gt; X =?= Decrypt(C,K)</a:t>
            </a:r>
            <a:endParaRPr lang="ru-RU" i="1" dirty="0"/>
          </a:p>
          <a:p>
            <a:r>
              <a:rPr lang="ru-RU" dirty="0"/>
              <a:t>Реализация механизмов дублирования для функций, не имеющих обратного преобразования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i="1" dirty="0"/>
              <a:t>C1=Hash(X,K) =&gt; C1=?=Hash(X,K)</a:t>
            </a:r>
          </a:p>
          <a:p>
            <a:r>
              <a:rPr lang="ru-RU" dirty="0"/>
              <a:t>Реализация механизмов контроля целостности данных от момента их получения до момента передачи:</a:t>
            </a:r>
          </a:p>
          <a:p>
            <a:pPr marL="0" indent="0" algn="ctr">
              <a:buNone/>
            </a:pPr>
            <a:r>
              <a:rPr lang="en-US" i="1" dirty="0"/>
              <a:t>CRC0 = CRC(X,T0) =&gt; CRC0 =?= CRC(</a:t>
            </a:r>
            <a:r>
              <a:rPr lang="en-US" i="1" dirty="0" err="1"/>
              <a:t>X,Ti</a:t>
            </a:r>
            <a:r>
              <a:rPr lang="en-US" i="1" dirty="0"/>
              <a:t>), </a:t>
            </a:r>
            <a:r>
              <a:rPr lang="en-US" i="1" dirty="0" err="1"/>
              <a:t>Ti</a:t>
            </a:r>
            <a:r>
              <a:rPr lang="en-US" i="1" dirty="0"/>
              <a:t> - </a:t>
            </a:r>
            <a:r>
              <a:rPr lang="ru-RU" i="1" dirty="0"/>
              <a:t>время</a:t>
            </a:r>
          </a:p>
          <a:p>
            <a:r>
              <a:rPr lang="ru-RU" dirty="0"/>
              <a:t>Реализация целевых протоколов: верификация значений цифровой подписи, вхождение данных в определенный интервал и т.д.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0077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1221</Words>
  <Application>Microsoft Office PowerPoint</Application>
  <PresentationFormat>Широкоэкранный</PresentationFormat>
  <Paragraphs>107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Arial CYR</vt:lpstr>
      <vt:lpstr>Calibri</vt:lpstr>
      <vt:lpstr>Calibri Light</vt:lpstr>
      <vt:lpstr>Consolas</vt:lpstr>
      <vt:lpstr>source_sans_problack</vt:lpstr>
      <vt:lpstr>Times New Roman</vt:lpstr>
      <vt:lpstr>Тема Office</vt:lpstr>
      <vt:lpstr>ОБЕСПЕЧЕНИЕ БЕЗОПАСНОСТИ ПРОГРАММНОГО ОБЕСПЕЧЕНИЯ</vt:lpstr>
      <vt:lpstr>МЕТОДЫ И СРЕДСТВА АНАЛИЗА БЕЗОПАСНОСТИ ПРОГРАММНОГО ОБЕСПЕЧЕНИЯ</vt:lpstr>
      <vt:lpstr>Логико-аналитические                            и                     контрольно-испытательные                                                 методы контроля безопасности программ</vt:lpstr>
      <vt:lpstr>ФОРМАЛЬНЫЕ МЕТОДЫ ДОКАЗАТЕЛЬСТВА ПРАВИЛЬНОСТИ ПРОГРАММ И ИХ СПЕЦИФИКАЦИЙ</vt:lpstr>
      <vt:lpstr>ФОРМАЛЬНЫЕ МЕТОДЫ ДОКАЗАТЕЛЬСТВА ПРАВИЛЬНОСТИ ПРОГРАММ И ИХ СПЕЦИФИКАЦИЙ</vt:lpstr>
      <vt:lpstr>Пример работы статического анализатора PVS Studio</vt:lpstr>
      <vt:lpstr>Контрактное программирование</vt:lpstr>
      <vt:lpstr>СОЗДАНИЕ САМОТЕСТИРУЮЩИХСЯ И САМОКОРРЕКТИРУЮЩИХСЯ ПРОГРАММ</vt:lpstr>
      <vt:lpstr>СОЗДАНИЕ САМОТЕСТИРУЮЩИХСЯ И САМОКОРРЕКТИРУЮЩИХСЯ ПРОГРАММ</vt:lpstr>
      <vt:lpstr>СОЗДАНИЕ САМОТЕСТИРУЮЩИХСЯ И САМОКОРРЕКТИРУЮЩИХСЯ ПРОГРАММ</vt:lpstr>
      <vt:lpstr>СОЗДАНИЕ САМОТЕСТИРУЮЩИХСЯ И САМОКОРРЕКТИРУЮЩИХСЯ ПРОГРАММ</vt:lpstr>
      <vt:lpstr>СОЗДАНИЕ САМОТЕСТИРУЮЩИХСЯ И САМОКОРРЕКТИРУЮЩИХСЯ ПРОГРАММ</vt:lpstr>
      <vt:lpstr>ЗАЩИТА РАЗРАБАТЫВАЕМЫХ ПРОГРАММ ОТ АВТОМАТИЧЕСКОЙ ГЕНЕРАЦИИ ИНСТРУМЕНТАЛЬНЫМИ СРЕДСТВАМИ ПРОГРАММНЫХ ЗАКЛАДОК</vt:lpstr>
      <vt:lpstr>ЗАЩИТА ПРОГРАММ ОТ НЕСАНКЦИОНИРОВАННОГО КОПИРОВАНИЯ И ИСКАЖЕНИЯ</vt:lpstr>
      <vt:lpstr>ЗАЩИТА ПРОГРАММ ОТ НЕСАНКЦИОНИРОВАННОГО КОПИРОВАНИЯ И ИСКАЖЕНИЯ</vt:lpstr>
      <vt:lpstr>ЗАЩИТА ПРОГРАММ ОТ НЕСАНКЦИОНИРОВАННОГО КОПИРОВАНИЯ И ИСКАЖЕНИЯ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ОБЕСПЕЧЕНИЕ БЕЗОПАСНОСТИ ПРОГРАММНОГО ОБЕСПЕЧЕНИЯ</dc:title>
  <dc:creator>User</dc:creator>
  <cp:lastModifiedBy>User</cp:lastModifiedBy>
  <cp:revision>24</cp:revision>
  <dcterms:created xsi:type="dcterms:W3CDTF">2023-10-17T08:06:06Z</dcterms:created>
  <dcterms:modified xsi:type="dcterms:W3CDTF">2023-10-17T12:03:50Z</dcterms:modified>
</cp:coreProperties>
</file>