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8DF6-2754-45F5-B72E-2C9F61A40AD1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95B3-F5C1-4667-AAD6-3C20ACA51E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60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8DF6-2754-45F5-B72E-2C9F61A40AD1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95B3-F5C1-4667-AAD6-3C20ACA51E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758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8DF6-2754-45F5-B72E-2C9F61A40AD1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95B3-F5C1-4667-AAD6-3C20ACA51E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841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8DF6-2754-45F5-B72E-2C9F61A40AD1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95B3-F5C1-4667-AAD6-3C20ACA51E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31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8DF6-2754-45F5-B72E-2C9F61A40AD1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95B3-F5C1-4667-AAD6-3C20ACA51E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024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8DF6-2754-45F5-B72E-2C9F61A40AD1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95B3-F5C1-4667-AAD6-3C20ACA51E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264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8DF6-2754-45F5-B72E-2C9F61A40AD1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95B3-F5C1-4667-AAD6-3C20ACA51E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92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8DF6-2754-45F5-B72E-2C9F61A40AD1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95B3-F5C1-4667-AAD6-3C20ACA51E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90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8DF6-2754-45F5-B72E-2C9F61A40AD1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95B3-F5C1-4667-AAD6-3C20ACA51E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80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8DF6-2754-45F5-B72E-2C9F61A40AD1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95B3-F5C1-4667-AAD6-3C20ACA51E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210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8DF6-2754-45F5-B72E-2C9F61A40AD1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95B3-F5C1-4667-AAD6-3C20ACA51E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75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8DF6-2754-45F5-B72E-2C9F61A40AD1}" type="datetimeFigureOut">
              <a:rPr lang="de-CH" smtClean="0"/>
              <a:t>18.01.2021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95B3-F5C1-4667-AAD6-3C20ACA51E9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933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ISMED Diagnosen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355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ISMED 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gelb: für Diagnosen relevant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93" y="180469"/>
            <a:ext cx="5314907" cy="549442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277852" y="2559748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FACHCDADMIN?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277852" y="1256096"/>
            <a:ext cx="1473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STAOCDADMIN?</a:t>
            </a:r>
          </a:p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STAOCD?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494775" y="1825625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STAO_RECID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512373" y="277379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FACH_RECID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9272860" y="18753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FFRECID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8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ISMED – Fallübersicht 0087142046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Jeder Fallnummern können multiple «Fallfächer» zugeordnet sein (bspw. bei Verlegungen des Patienten) – hier sind es 4</a:t>
            </a:r>
          </a:p>
          <a:p>
            <a:r>
              <a:rPr lang="de-CH" dirty="0" smtClean="0"/>
              <a:t>Jedes «</a:t>
            </a:r>
            <a:r>
              <a:rPr lang="de-CH" dirty="0" err="1" smtClean="0"/>
              <a:t>Fallfach</a:t>
            </a:r>
            <a:r>
              <a:rPr lang="de-CH" dirty="0" smtClean="0"/>
              <a:t>» hat eine eigene Diagnoseliste, welche abgefragt werden können muss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7" y="2042361"/>
            <a:ext cx="8686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8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Bsp. 2 von 4 Diagnoselisten für 0087142046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008" y="1825625"/>
            <a:ext cx="5005028" cy="451585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140295" cy="423285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034716" y="1395663"/>
            <a:ext cx="416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Innere </a:t>
            </a:r>
            <a:r>
              <a:rPr lang="de-CH" dirty="0" smtClean="0"/>
              <a:t>Medizin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FFRECID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4982226 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7042484" y="1388825"/>
            <a:ext cx="376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Intensivstation </a:t>
            </a:r>
            <a:r>
              <a:rPr lang="de-CH" dirty="0"/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FFRECID</a:t>
            </a:r>
            <a:r>
              <a:rPr lang="de-CH" dirty="0" smtClean="0"/>
              <a:t> 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4993871</a:t>
            </a:r>
          </a:p>
        </p:txBody>
      </p:sp>
    </p:spTree>
    <p:extLst>
      <p:ext uri="{BB962C8B-B14F-4D97-AF65-F5344CB8AC3E}">
        <p14:creationId xmlns:p14="http://schemas.microsoft.com/office/powerpoint/2010/main" val="27651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Tabelle ICDDIAG – </a:t>
            </a:r>
            <a:r>
              <a:rPr lang="de-CH" dirty="0" smtClean="0"/>
              <a:t>whs. relevante </a:t>
            </a:r>
            <a:r>
              <a:rPr lang="de-CH" dirty="0" smtClean="0"/>
              <a:t>Variablen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349889"/>
              </p:ext>
            </p:extLst>
          </p:nvPr>
        </p:nvGraphicFramePr>
        <p:xfrm>
          <a:off x="1341186" y="1968961"/>
          <a:ext cx="4889500" cy="25388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395902312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559312224"/>
                    </a:ext>
                  </a:extLst>
                </a:gridCol>
              </a:tblGrid>
              <a:tr h="252871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u="none" strike="noStrike">
                          <a:effectLst/>
                        </a:rPr>
                        <a:t>Variable</a:t>
                      </a:r>
                      <a:endParaRPr lang="de-C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u="none" strike="noStrike" dirty="0">
                          <a:effectLst/>
                        </a:rPr>
                        <a:t>Beschreibung</a:t>
                      </a:r>
                      <a:endParaRPr lang="de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784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ISMFALLNR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 smtClean="0">
                          <a:effectLst/>
                        </a:rPr>
                        <a:t>ISMED interne </a:t>
                      </a:r>
                      <a:r>
                        <a:rPr lang="de-CH" sz="1100" u="none" strike="noStrike" dirty="0">
                          <a:effectLst/>
                        </a:rPr>
                        <a:t>Fallnummer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37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FALLNR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SAP Fallnr.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4088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HD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Hauptdiagnose flag (Nutzung unklar)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1291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ICD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ICD Kodierungsfeld, wird whs. nicht relevant genutzt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6828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ICDTEXT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 dirty="0" smtClean="0">
                          <a:effectLst/>
                        </a:rPr>
                        <a:t>Diagnosename </a:t>
                      </a:r>
                      <a:r>
                        <a:rPr lang="nl-NL" sz="1100" u="none" strike="noStrike" dirty="0">
                          <a:effectLst/>
                        </a:rPr>
                        <a:t>(im ISMED Screenshot gelb)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316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DATUM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whs. Datum des Anlegens des Diagnosefelds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650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solidFill>
                            <a:srgbClr val="FF0000"/>
                          </a:solidFill>
                          <a:effectLst/>
                        </a:rPr>
                        <a:t>FFRECID</a:t>
                      </a:r>
                      <a:endParaRPr lang="de-CH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Key für das </a:t>
                      </a:r>
                      <a:r>
                        <a:rPr lang="de-CH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Fallfach</a:t>
                      </a:r>
                      <a:endParaRPr lang="de-CH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1081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MUTATIONDAT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Letzte Mutation Zeitpunkt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2372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MUTATIONUSER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Letzte Mutation Benutzer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490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PROBLEM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Diagnosedetailtext (im Screenshot von ISMED unter ICDTEXT)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5634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TODOLISTE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Todofeld (im Screenshot von ISMED rechts von ICDTEXT)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5450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DEL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 err="1">
                          <a:effectLst/>
                        </a:rPr>
                        <a:t>delete</a:t>
                      </a:r>
                      <a:r>
                        <a:rPr lang="de-CH" sz="1100" u="none" strike="noStrike" dirty="0">
                          <a:effectLst/>
                        </a:rPr>
                        <a:t> </a:t>
                      </a:r>
                      <a:r>
                        <a:rPr lang="de-CH" sz="1100" u="none" strike="noStrike" dirty="0" err="1">
                          <a:effectLst/>
                        </a:rPr>
                        <a:t>flag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8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96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Beispielqueries</a:t>
            </a:r>
            <a:r>
              <a:rPr lang="de-CH" dirty="0" smtClean="0"/>
              <a:t> für </a:t>
            </a:r>
            <a:r>
              <a:rPr lang="en-US" dirty="0" smtClean="0"/>
              <a:t>0087142046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ISMED.ICDDIAG WHERE FALLNR = '0087142046' AND DEL='N' ORDER BY FFRECID  DESC, SORT, RECID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die Variable SORT </a:t>
            </a:r>
            <a:r>
              <a:rPr lang="en-US" dirty="0" err="1" smtClean="0"/>
              <a:t>alleine</a:t>
            </a:r>
            <a:r>
              <a:rPr lang="en-US" dirty="0" smtClean="0"/>
              <a:t> </a:t>
            </a:r>
            <a:r>
              <a:rPr lang="en-US" dirty="0" err="1" smtClean="0"/>
              <a:t>bildet</a:t>
            </a:r>
            <a:r>
              <a:rPr lang="en-US" dirty="0" smtClean="0"/>
              <a:t> die </a:t>
            </a:r>
            <a:r>
              <a:rPr lang="en-US" dirty="0" err="1" smtClean="0"/>
              <a:t>Reihenfolge</a:t>
            </a:r>
            <a:r>
              <a:rPr lang="en-US" dirty="0" smtClean="0"/>
              <a:t> der Diagnose nicht </a:t>
            </a:r>
            <a:r>
              <a:rPr lang="en-US" dirty="0" err="1" smtClean="0"/>
              <a:t>immer</a:t>
            </a:r>
            <a:r>
              <a:rPr lang="en-US" dirty="0" smtClean="0"/>
              <a:t> exakt aus ISMED nach(siehe </a:t>
            </a:r>
            <a:r>
              <a:rPr lang="en-US" sz="2000" dirty="0" smtClean="0"/>
              <a:t>*)</a:t>
            </a:r>
            <a:r>
              <a:rPr lang="en-US" dirty="0" smtClean="0"/>
              <a:t> , </a:t>
            </a:r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Sortierungsebene</a:t>
            </a:r>
            <a:r>
              <a:rPr lang="en-US" dirty="0" smtClean="0"/>
              <a:t> mit RECID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bspw. gibt es bei SORT Duplikate und nicht kontinuierliche Nummerierungen: SELECT * FROM ISMED.ICDDIAG WHERE FFRECID='5164586' AND DEL='N' ORDER BY SORT, RECID</a:t>
            </a:r>
            <a:r>
              <a:rPr lang="de-CH" sz="1800" dirty="0" smtClean="0"/>
              <a:t>;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263633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Breitbild</PresentationFormat>
  <Paragraphs>52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</vt:lpstr>
      <vt:lpstr>ISMED Diagnosen</vt:lpstr>
      <vt:lpstr>ISMED Modell</vt:lpstr>
      <vt:lpstr>ISMED – Fallübersicht 0087142046</vt:lpstr>
      <vt:lpstr>Bsp. 2 von 4 Diagnoselisten für 0087142046</vt:lpstr>
      <vt:lpstr>Tabelle ICDDIAG – whs. relevante Variablen</vt:lpstr>
      <vt:lpstr>Beispielqueries für 0087142046</vt:lpstr>
    </vt:vector>
  </TitlesOfParts>
  <Company>USB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ISMED Diagnosen</dc:title>
  <dc:creator>Franzeck Fabian</dc:creator>
  <cp:lastModifiedBy>Franzeck Fabian</cp:lastModifiedBy>
  <cp:revision>10</cp:revision>
  <dcterms:created xsi:type="dcterms:W3CDTF">2021-01-15T10:46:55Z</dcterms:created>
  <dcterms:modified xsi:type="dcterms:W3CDTF">2021-01-18T08:28:43Z</dcterms:modified>
</cp:coreProperties>
</file>