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1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6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28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616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4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29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0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5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45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5C35-B259-44A4-A640-1C2250349A4B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65D6-BA44-4F1B-BE2E-6B8748AA9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Mit ICD assoziierte Datumsangaben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56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4450" y="392173"/>
            <a:ext cx="10515600" cy="1325563"/>
          </a:xfrm>
        </p:spPr>
        <p:txBody>
          <a:bodyPr/>
          <a:lstStyle/>
          <a:p>
            <a:r>
              <a:rPr lang="de-CH" dirty="0" smtClean="0"/>
              <a:t>Beispiel  </a:t>
            </a:r>
            <a:r>
              <a:rPr lang="de-CH" dirty="0" err="1" smtClean="0"/>
              <a:t>Fallnr</a:t>
            </a:r>
            <a:r>
              <a:rPr lang="de-CH" dirty="0" smtClean="0"/>
              <a:t>.: 0088377320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01" y="1885001"/>
            <a:ext cx="4886635" cy="3832967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24937"/>
              </p:ext>
            </p:extLst>
          </p:nvPr>
        </p:nvGraphicFramePr>
        <p:xfrm>
          <a:off x="5584436" y="1623002"/>
          <a:ext cx="5900982" cy="4372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535541047"/>
                    </a:ext>
                  </a:extLst>
                </a:gridCol>
                <a:gridCol w="564078">
                  <a:extLst>
                    <a:ext uri="{9D8B030D-6E8A-4147-A177-3AD203B41FA5}">
                      <a16:colId xmlns:a16="http://schemas.microsoft.com/office/drawing/2014/main" val="1693668319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91186690"/>
                    </a:ext>
                  </a:extLst>
                </a:gridCol>
                <a:gridCol w="931231">
                  <a:extLst>
                    <a:ext uri="{9D8B030D-6E8A-4147-A177-3AD203B41FA5}">
                      <a16:colId xmlns:a16="http://schemas.microsoft.com/office/drawing/2014/main" val="2070428263"/>
                    </a:ext>
                  </a:extLst>
                </a:gridCol>
                <a:gridCol w="745169">
                  <a:extLst>
                    <a:ext uri="{9D8B030D-6E8A-4147-A177-3AD203B41FA5}">
                      <a16:colId xmlns:a16="http://schemas.microsoft.com/office/drawing/2014/main" val="1148349134"/>
                    </a:ext>
                  </a:extLst>
                </a:gridCol>
              </a:tblGrid>
              <a:tr h="97915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b="1" u="none" strike="noStrike" dirty="0">
                          <a:effectLst/>
                        </a:rPr>
                        <a:t>DIA</a:t>
                      </a:r>
                      <a:endParaRPr lang="de-CH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b="1" u="none" strike="noStrike" dirty="0">
                          <a:effectLst/>
                        </a:rPr>
                        <a:t>DIA_NK</a:t>
                      </a:r>
                      <a:endParaRPr lang="de-CH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b="1" u="none" strike="noStrike" dirty="0">
                          <a:effectLst/>
                        </a:rPr>
                        <a:t>CAS_BK</a:t>
                      </a:r>
                      <a:endParaRPr lang="de-CH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b="1" u="none" strike="noStrike" dirty="0">
                          <a:effectLst/>
                        </a:rPr>
                        <a:t>DIG_DATE_TS</a:t>
                      </a:r>
                      <a:endParaRPr lang="de-CH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b="1" u="none" strike="noStrike" dirty="0">
                          <a:effectLst/>
                        </a:rPr>
                        <a:t>DIG_CREATE_DATE_TS</a:t>
                      </a:r>
                      <a:endParaRPr lang="de-CH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600994737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Gefäßkrankheiten des Darmes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K55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2022-04-08 07:48:32</a:t>
                      </a:r>
                      <a:endParaRPr lang="de-CH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2022-04-08 07:48:32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211783757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Hypokaliämie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E87.6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653390842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Sonstige Formen des Delirs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F05.8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51089013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Stuhlinkontinenz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R15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425355323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Narbenhernie ohne Einklemmung und ohne Gangrän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K43.2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421317758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Versorgung eines Ileostomas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Z43.2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864023567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Generalisierte Hauteruption durch Drogen oder Arzneimittel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L27.0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954237233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Spezielle Verfahren zur Untersuchung auf SARS-CoV-2 (COVID-19)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U99.0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effectLst/>
                        </a:rPr>
                        <a:t>2022-06-09 11:48:00</a:t>
                      </a:r>
                      <a:endParaRPr lang="de-CH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774147217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Zwischenfälle durch medizinische Maßnahmen onA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Y84.9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11:48:00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4197179838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Komplikation durch Arzneimittel oder Droge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Y57.9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11:48:00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4015066951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Anderenorts klassifizierte, im Krankenhaus erworbene Pneumonie, die mehr als 48Stunden nach Aufnahme auftritt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U69.01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11:48:00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618158627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 dirty="0">
                          <a:effectLst/>
                        </a:rPr>
                        <a:t>Benigne essentielle Hypertonie ohne Angabe einer hypertensiven Krise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I10.00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606282150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Spezielles Verfahren zur Untersuchung auf infektiöse und parasitäre Krankheiten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Z11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991013869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Peritoneale Adhäsion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K66.0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739715380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Pneumonie durch Erreger onA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J18.9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053573812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Herzschlagstörung sonstige und onA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R00.8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257547533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Aufreißen der Operationswunde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T81.3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4095552259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Schizoaffektive Störung gegenwärtig depressiv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F25.1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303991239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Akute Darmgefäßkrankheit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K55.0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4023145840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Zwischenfälle durch medizinische Maßnahmen onA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Y84.9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471978032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Spezielle Verfahren zur Untersuchung auf SARS-CoV-2 (COVID-19)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U99.0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1510755822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Komplikation durch Arzneimittel oder Droge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Y57.9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3300897884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u="none" strike="noStrike">
                          <a:effectLst/>
                        </a:rPr>
                        <a:t>Anderenorts klassifizierte, im Krankenhaus erworbene Pneumonie, die mehr als 48Stunden nach Aufnahme auftritt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U69.01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2022-06-09 11:44:31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903702739"/>
                  </a:ext>
                </a:extLst>
              </a:tr>
              <a:tr h="177226"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Akutes Ulcus duodeni mit Perforation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K26.1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>
                          <a:effectLst/>
                        </a:rPr>
                        <a:t>0088377320</a:t>
                      </a:r>
                      <a:endParaRPr lang="de-CH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2022-05-11 06:00:00</a:t>
                      </a:r>
                      <a:endParaRPr lang="de-CH" sz="6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600" u="none" strike="noStrike" dirty="0">
                          <a:effectLst/>
                        </a:rPr>
                        <a:t>2022-06-09 11:44:31</a:t>
                      </a:r>
                      <a:endParaRPr lang="de-CH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6" marR="4896" marT="4896" marB="0" anchor="b"/>
                </a:tc>
                <a:extLst>
                  <a:ext uri="{0D108BD9-81ED-4DB2-BD59-A6C34878D82A}">
                    <a16:rowId xmlns:a16="http://schemas.microsoft.com/office/drawing/2014/main" val="822886474"/>
                  </a:ext>
                </a:extLst>
              </a:tr>
            </a:tbl>
          </a:graphicData>
        </a:graphic>
      </p:graphicFrame>
      <p:sp>
        <p:nvSpPr>
          <p:cNvPr id="23" name="Freihandform 22"/>
          <p:cNvSpPr/>
          <p:nvPr/>
        </p:nvSpPr>
        <p:spPr>
          <a:xfrm>
            <a:off x="2814452" y="1288473"/>
            <a:ext cx="7238010" cy="605641"/>
          </a:xfrm>
          <a:custGeom>
            <a:avLst/>
            <a:gdLst>
              <a:gd name="connsiteX0" fmla="*/ 0 w 7238010"/>
              <a:gd name="connsiteY0" fmla="*/ 605641 h 605641"/>
              <a:gd name="connsiteX1" fmla="*/ 29688 w 7238010"/>
              <a:gd name="connsiteY1" fmla="*/ 593766 h 605641"/>
              <a:gd name="connsiteX2" fmla="*/ 53439 w 7238010"/>
              <a:gd name="connsiteY2" fmla="*/ 564078 h 605641"/>
              <a:gd name="connsiteX3" fmla="*/ 65314 w 7238010"/>
              <a:gd name="connsiteY3" fmla="*/ 552202 h 605641"/>
              <a:gd name="connsiteX4" fmla="*/ 95003 w 7238010"/>
              <a:gd name="connsiteY4" fmla="*/ 516576 h 605641"/>
              <a:gd name="connsiteX5" fmla="*/ 130629 w 7238010"/>
              <a:gd name="connsiteY5" fmla="*/ 480950 h 605641"/>
              <a:gd name="connsiteX6" fmla="*/ 148442 w 7238010"/>
              <a:gd name="connsiteY6" fmla="*/ 463137 h 605641"/>
              <a:gd name="connsiteX7" fmla="*/ 160317 w 7238010"/>
              <a:gd name="connsiteY7" fmla="*/ 445324 h 605641"/>
              <a:gd name="connsiteX8" fmla="*/ 195943 w 7238010"/>
              <a:gd name="connsiteY8" fmla="*/ 415636 h 605641"/>
              <a:gd name="connsiteX9" fmla="*/ 231569 w 7238010"/>
              <a:gd name="connsiteY9" fmla="*/ 391885 h 605641"/>
              <a:gd name="connsiteX10" fmla="*/ 237506 w 7238010"/>
              <a:gd name="connsiteY10" fmla="*/ 374072 h 605641"/>
              <a:gd name="connsiteX11" fmla="*/ 249382 w 7238010"/>
              <a:gd name="connsiteY11" fmla="*/ 362197 h 605641"/>
              <a:gd name="connsiteX12" fmla="*/ 302821 w 7238010"/>
              <a:gd name="connsiteY12" fmla="*/ 332509 h 605641"/>
              <a:gd name="connsiteX13" fmla="*/ 356260 w 7238010"/>
              <a:gd name="connsiteY13" fmla="*/ 302821 h 605641"/>
              <a:gd name="connsiteX14" fmla="*/ 380010 w 7238010"/>
              <a:gd name="connsiteY14" fmla="*/ 296883 h 605641"/>
              <a:gd name="connsiteX15" fmla="*/ 480951 w 7238010"/>
              <a:gd name="connsiteY15" fmla="*/ 255319 h 605641"/>
              <a:gd name="connsiteX16" fmla="*/ 736270 w 7238010"/>
              <a:gd name="connsiteY16" fmla="*/ 201880 h 605641"/>
              <a:gd name="connsiteX17" fmla="*/ 855023 w 7238010"/>
              <a:gd name="connsiteY17" fmla="*/ 178130 h 605641"/>
              <a:gd name="connsiteX18" fmla="*/ 997527 w 7238010"/>
              <a:gd name="connsiteY18" fmla="*/ 172192 h 605641"/>
              <a:gd name="connsiteX19" fmla="*/ 1145969 w 7238010"/>
              <a:gd name="connsiteY19" fmla="*/ 160317 h 605641"/>
              <a:gd name="connsiteX20" fmla="*/ 1246909 w 7238010"/>
              <a:gd name="connsiteY20" fmla="*/ 148441 h 605641"/>
              <a:gd name="connsiteX21" fmla="*/ 1615044 w 7238010"/>
              <a:gd name="connsiteY21" fmla="*/ 130628 h 605641"/>
              <a:gd name="connsiteX22" fmla="*/ 1846613 w 7238010"/>
              <a:gd name="connsiteY22" fmla="*/ 118753 h 605641"/>
              <a:gd name="connsiteX23" fmla="*/ 2196935 w 7238010"/>
              <a:gd name="connsiteY23" fmla="*/ 95002 h 605641"/>
              <a:gd name="connsiteX24" fmla="*/ 2398816 w 7238010"/>
              <a:gd name="connsiteY24" fmla="*/ 83127 h 605641"/>
              <a:gd name="connsiteX25" fmla="*/ 2541319 w 7238010"/>
              <a:gd name="connsiteY25" fmla="*/ 71252 h 605641"/>
              <a:gd name="connsiteX26" fmla="*/ 2713512 w 7238010"/>
              <a:gd name="connsiteY26" fmla="*/ 59376 h 605641"/>
              <a:gd name="connsiteX27" fmla="*/ 2814452 w 7238010"/>
              <a:gd name="connsiteY27" fmla="*/ 53439 h 605641"/>
              <a:gd name="connsiteX28" fmla="*/ 3105397 w 7238010"/>
              <a:gd name="connsiteY28" fmla="*/ 29688 h 605641"/>
              <a:gd name="connsiteX29" fmla="*/ 3289465 w 7238010"/>
              <a:gd name="connsiteY29" fmla="*/ 11875 h 605641"/>
              <a:gd name="connsiteX30" fmla="*/ 3616036 w 7238010"/>
              <a:gd name="connsiteY30" fmla="*/ 0 h 605641"/>
              <a:gd name="connsiteX31" fmla="*/ 4162301 w 7238010"/>
              <a:gd name="connsiteY31" fmla="*/ 5937 h 605641"/>
              <a:gd name="connsiteX32" fmla="*/ 4512623 w 7238010"/>
              <a:gd name="connsiteY32" fmla="*/ 29688 h 605641"/>
              <a:gd name="connsiteX33" fmla="*/ 4839195 w 7238010"/>
              <a:gd name="connsiteY33" fmla="*/ 41563 h 605641"/>
              <a:gd name="connsiteX34" fmla="*/ 5094514 w 7238010"/>
              <a:gd name="connsiteY34" fmla="*/ 35626 h 605641"/>
              <a:gd name="connsiteX35" fmla="*/ 5296395 w 7238010"/>
              <a:gd name="connsiteY35" fmla="*/ 23750 h 605641"/>
              <a:gd name="connsiteX36" fmla="*/ 5456712 w 7238010"/>
              <a:gd name="connsiteY36" fmla="*/ 5937 h 605641"/>
              <a:gd name="connsiteX37" fmla="*/ 6151418 w 7238010"/>
              <a:gd name="connsiteY37" fmla="*/ 11875 h 605641"/>
              <a:gd name="connsiteX38" fmla="*/ 6543304 w 7238010"/>
              <a:gd name="connsiteY38" fmla="*/ 17813 h 605641"/>
              <a:gd name="connsiteX39" fmla="*/ 6673932 w 7238010"/>
              <a:gd name="connsiteY39" fmla="*/ 35626 h 605641"/>
              <a:gd name="connsiteX40" fmla="*/ 6751122 w 7238010"/>
              <a:gd name="connsiteY40" fmla="*/ 47501 h 605641"/>
              <a:gd name="connsiteX41" fmla="*/ 6786748 w 7238010"/>
              <a:gd name="connsiteY41" fmla="*/ 53439 h 605641"/>
              <a:gd name="connsiteX42" fmla="*/ 6840187 w 7238010"/>
              <a:gd name="connsiteY42" fmla="*/ 71252 h 605641"/>
              <a:gd name="connsiteX43" fmla="*/ 6858000 w 7238010"/>
              <a:gd name="connsiteY43" fmla="*/ 77189 h 605641"/>
              <a:gd name="connsiteX44" fmla="*/ 6923314 w 7238010"/>
              <a:gd name="connsiteY44" fmla="*/ 112815 h 605641"/>
              <a:gd name="connsiteX45" fmla="*/ 6941127 w 7238010"/>
              <a:gd name="connsiteY45" fmla="*/ 118753 h 605641"/>
              <a:gd name="connsiteX46" fmla="*/ 6976753 w 7238010"/>
              <a:gd name="connsiteY46" fmla="*/ 142504 h 605641"/>
              <a:gd name="connsiteX47" fmla="*/ 7000504 w 7238010"/>
              <a:gd name="connsiteY47" fmla="*/ 160317 h 605641"/>
              <a:gd name="connsiteX48" fmla="*/ 7018317 w 7238010"/>
              <a:gd name="connsiteY48" fmla="*/ 166254 h 605641"/>
              <a:gd name="connsiteX49" fmla="*/ 7036130 w 7238010"/>
              <a:gd name="connsiteY49" fmla="*/ 184067 h 605641"/>
              <a:gd name="connsiteX50" fmla="*/ 7053943 w 7238010"/>
              <a:gd name="connsiteY50" fmla="*/ 190005 h 605641"/>
              <a:gd name="connsiteX51" fmla="*/ 7065818 w 7238010"/>
              <a:gd name="connsiteY51" fmla="*/ 207818 h 605641"/>
              <a:gd name="connsiteX52" fmla="*/ 7083631 w 7238010"/>
              <a:gd name="connsiteY52" fmla="*/ 219693 h 605641"/>
              <a:gd name="connsiteX53" fmla="*/ 7107382 w 7238010"/>
              <a:gd name="connsiteY53" fmla="*/ 237506 h 605641"/>
              <a:gd name="connsiteX54" fmla="*/ 7154883 w 7238010"/>
              <a:gd name="connsiteY54" fmla="*/ 308758 h 605641"/>
              <a:gd name="connsiteX55" fmla="*/ 7166758 w 7238010"/>
              <a:gd name="connsiteY55" fmla="*/ 326571 h 605641"/>
              <a:gd name="connsiteX56" fmla="*/ 7178634 w 7238010"/>
              <a:gd name="connsiteY56" fmla="*/ 362197 h 605641"/>
              <a:gd name="connsiteX57" fmla="*/ 7190509 w 7238010"/>
              <a:gd name="connsiteY57" fmla="*/ 380010 h 605641"/>
              <a:gd name="connsiteX58" fmla="*/ 7196447 w 7238010"/>
              <a:gd name="connsiteY58" fmla="*/ 397823 h 605641"/>
              <a:gd name="connsiteX59" fmla="*/ 7220197 w 7238010"/>
              <a:gd name="connsiteY59" fmla="*/ 433449 h 605641"/>
              <a:gd name="connsiteX60" fmla="*/ 7238010 w 7238010"/>
              <a:gd name="connsiteY60" fmla="*/ 480950 h 6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238010" h="605641">
                <a:moveTo>
                  <a:pt x="0" y="605641"/>
                </a:moveTo>
                <a:cubicBezTo>
                  <a:pt x="9896" y="601683"/>
                  <a:pt x="20434" y="599054"/>
                  <a:pt x="29688" y="593766"/>
                </a:cubicBezTo>
                <a:cubicBezTo>
                  <a:pt x="40254" y="587728"/>
                  <a:pt x="46561" y="572676"/>
                  <a:pt x="53439" y="564078"/>
                </a:cubicBezTo>
                <a:cubicBezTo>
                  <a:pt x="56936" y="559706"/>
                  <a:pt x="61356" y="556161"/>
                  <a:pt x="65314" y="552202"/>
                </a:cubicBezTo>
                <a:cubicBezTo>
                  <a:pt x="75681" y="521103"/>
                  <a:pt x="64190" y="544307"/>
                  <a:pt x="95003" y="516576"/>
                </a:cubicBezTo>
                <a:cubicBezTo>
                  <a:pt x="107486" y="505341"/>
                  <a:pt x="118754" y="492825"/>
                  <a:pt x="130629" y="480950"/>
                </a:cubicBezTo>
                <a:cubicBezTo>
                  <a:pt x="136567" y="475012"/>
                  <a:pt x="143784" y="470124"/>
                  <a:pt x="148442" y="463137"/>
                </a:cubicBezTo>
                <a:cubicBezTo>
                  <a:pt x="152400" y="457199"/>
                  <a:pt x="155271" y="450370"/>
                  <a:pt x="160317" y="445324"/>
                </a:cubicBezTo>
                <a:cubicBezTo>
                  <a:pt x="171248" y="434393"/>
                  <a:pt x="184389" y="425906"/>
                  <a:pt x="195943" y="415636"/>
                </a:cubicBezTo>
                <a:cubicBezTo>
                  <a:pt x="222630" y="391914"/>
                  <a:pt x="202474" y="401584"/>
                  <a:pt x="231569" y="391885"/>
                </a:cubicBezTo>
                <a:cubicBezTo>
                  <a:pt x="233548" y="385947"/>
                  <a:pt x="234286" y="379439"/>
                  <a:pt x="237506" y="374072"/>
                </a:cubicBezTo>
                <a:cubicBezTo>
                  <a:pt x="240386" y="369272"/>
                  <a:pt x="244903" y="365556"/>
                  <a:pt x="249382" y="362197"/>
                </a:cubicBezTo>
                <a:cubicBezTo>
                  <a:pt x="282051" y="337695"/>
                  <a:pt x="275048" y="341766"/>
                  <a:pt x="302821" y="332509"/>
                </a:cubicBezTo>
                <a:cubicBezTo>
                  <a:pt x="323217" y="318911"/>
                  <a:pt x="329998" y="313325"/>
                  <a:pt x="356260" y="302821"/>
                </a:cubicBezTo>
                <a:cubicBezTo>
                  <a:pt x="363837" y="299790"/>
                  <a:pt x="372384" y="299788"/>
                  <a:pt x="380010" y="296883"/>
                </a:cubicBezTo>
                <a:cubicBezTo>
                  <a:pt x="414014" y="283929"/>
                  <a:pt x="446430" y="266826"/>
                  <a:pt x="480951" y="255319"/>
                </a:cubicBezTo>
                <a:cubicBezTo>
                  <a:pt x="581116" y="221931"/>
                  <a:pt x="628751" y="221429"/>
                  <a:pt x="736270" y="201880"/>
                </a:cubicBezTo>
                <a:cubicBezTo>
                  <a:pt x="775987" y="194659"/>
                  <a:pt x="814913" y="182688"/>
                  <a:pt x="855023" y="178130"/>
                </a:cubicBezTo>
                <a:cubicBezTo>
                  <a:pt x="902262" y="172762"/>
                  <a:pt x="950073" y="175097"/>
                  <a:pt x="997527" y="172192"/>
                </a:cubicBezTo>
                <a:cubicBezTo>
                  <a:pt x="1047073" y="169159"/>
                  <a:pt x="1096554" y="165023"/>
                  <a:pt x="1145969" y="160317"/>
                </a:cubicBezTo>
                <a:cubicBezTo>
                  <a:pt x="1179695" y="157105"/>
                  <a:pt x="1213152" y="151314"/>
                  <a:pt x="1246909" y="148441"/>
                </a:cubicBezTo>
                <a:cubicBezTo>
                  <a:pt x="1444544" y="131621"/>
                  <a:pt x="1412115" y="139202"/>
                  <a:pt x="1615044" y="130628"/>
                </a:cubicBezTo>
                <a:lnTo>
                  <a:pt x="1846613" y="118753"/>
                </a:lnTo>
                <a:cubicBezTo>
                  <a:pt x="2043943" y="96828"/>
                  <a:pt x="1895692" y="111068"/>
                  <a:pt x="2196935" y="95002"/>
                </a:cubicBezTo>
                <a:lnTo>
                  <a:pt x="2398816" y="83127"/>
                </a:lnTo>
                <a:cubicBezTo>
                  <a:pt x="2446369" y="79848"/>
                  <a:pt x="2493789" y="74839"/>
                  <a:pt x="2541319" y="71252"/>
                </a:cubicBezTo>
                <a:lnTo>
                  <a:pt x="2713512" y="59376"/>
                </a:lnTo>
                <a:lnTo>
                  <a:pt x="2814452" y="53439"/>
                </a:lnTo>
                <a:lnTo>
                  <a:pt x="3105397" y="29688"/>
                </a:lnTo>
                <a:cubicBezTo>
                  <a:pt x="3204159" y="11732"/>
                  <a:pt x="3158546" y="17112"/>
                  <a:pt x="3289465" y="11875"/>
                </a:cubicBezTo>
                <a:lnTo>
                  <a:pt x="3616036" y="0"/>
                </a:lnTo>
                <a:lnTo>
                  <a:pt x="4162301" y="5937"/>
                </a:lnTo>
                <a:cubicBezTo>
                  <a:pt x="4279495" y="8030"/>
                  <a:pt x="4395629" y="24674"/>
                  <a:pt x="4512623" y="29688"/>
                </a:cubicBezTo>
                <a:lnTo>
                  <a:pt x="4839195" y="41563"/>
                </a:lnTo>
                <a:lnTo>
                  <a:pt x="5094514" y="35626"/>
                </a:lnTo>
                <a:cubicBezTo>
                  <a:pt x="5161873" y="33002"/>
                  <a:pt x="5296395" y="23750"/>
                  <a:pt x="5296395" y="23750"/>
                </a:cubicBezTo>
                <a:cubicBezTo>
                  <a:pt x="5309995" y="22050"/>
                  <a:pt x="5430236" y="5937"/>
                  <a:pt x="5456712" y="5937"/>
                </a:cubicBezTo>
                <a:lnTo>
                  <a:pt x="6151418" y="11875"/>
                </a:lnTo>
                <a:lnTo>
                  <a:pt x="6543304" y="17813"/>
                </a:lnTo>
                <a:lnTo>
                  <a:pt x="6673932" y="35626"/>
                </a:lnTo>
                <a:cubicBezTo>
                  <a:pt x="6754379" y="45681"/>
                  <a:pt x="6691284" y="36621"/>
                  <a:pt x="6751122" y="47501"/>
                </a:cubicBezTo>
                <a:cubicBezTo>
                  <a:pt x="6762967" y="49655"/>
                  <a:pt x="6775115" y="50337"/>
                  <a:pt x="6786748" y="53439"/>
                </a:cubicBezTo>
                <a:cubicBezTo>
                  <a:pt x="6804891" y="58277"/>
                  <a:pt x="6822374" y="65314"/>
                  <a:pt x="6840187" y="71252"/>
                </a:cubicBezTo>
                <a:cubicBezTo>
                  <a:pt x="6846125" y="73231"/>
                  <a:pt x="6852189" y="74864"/>
                  <a:pt x="6858000" y="77189"/>
                </a:cubicBezTo>
                <a:cubicBezTo>
                  <a:pt x="6924676" y="103861"/>
                  <a:pt x="6847035" y="70438"/>
                  <a:pt x="6923314" y="112815"/>
                </a:cubicBezTo>
                <a:cubicBezTo>
                  <a:pt x="6928785" y="115855"/>
                  <a:pt x="6935656" y="115713"/>
                  <a:pt x="6941127" y="118753"/>
                </a:cubicBezTo>
                <a:cubicBezTo>
                  <a:pt x="6953603" y="125684"/>
                  <a:pt x="6965335" y="133941"/>
                  <a:pt x="6976753" y="142504"/>
                </a:cubicBezTo>
                <a:cubicBezTo>
                  <a:pt x="6984670" y="148442"/>
                  <a:pt x="6991912" y="155407"/>
                  <a:pt x="7000504" y="160317"/>
                </a:cubicBezTo>
                <a:cubicBezTo>
                  <a:pt x="7005938" y="163422"/>
                  <a:pt x="7012379" y="164275"/>
                  <a:pt x="7018317" y="166254"/>
                </a:cubicBezTo>
                <a:cubicBezTo>
                  <a:pt x="7024255" y="172192"/>
                  <a:pt x="7029143" y="179409"/>
                  <a:pt x="7036130" y="184067"/>
                </a:cubicBezTo>
                <a:cubicBezTo>
                  <a:pt x="7041338" y="187539"/>
                  <a:pt x="7049056" y="186095"/>
                  <a:pt x="7053943" y="190005"/>
                </a:cubicBezTo>
                <a:cubicBezTo>
                  <a:pt x="7059515" y="194463"/>
                  <a:pt x="7060772" y="202772"/>
                  <a:pt x="7065818" y="207818"/>
                </a:cubicBezTo>
                <a:cubicBezTo>
                  <a:pt x="7070864" y="212864"/>
                  <a:pt x="7077824" y="215545"/>
                  <a:pt x="7083631" y="219693"/>
                </a:cubicBezTo>
                <a:cubicBezTo>
                  <a:pt x="7091684" y="225445"/>
                  <a:pt x="7099465" y="231568"/>
                  <a:pt x="7107382" y="237506"/>
                </a:cubicBezTo>
                <a:lnTo>
                  <a:pt x="7154883" y="308758"/>
                </a:lnTo>
                <a:cubicBezTo>
                  <a:pt x="7158841" y="314696"/>
                  <a:pt x="7164501" y="319801"/>
                  <a:pt x="7166758" y="326571"/>
                </a:cubicBezTo>
                <a:cubicBezTo>
                  <a:pt x="7170717" y="338446"/>
                  <a:pt x="7171691" y="351781"/>
                  <a:pt x="7178634" y="362197"/>
                </a:cubicBezTo>
                <a:cubicBezTo>
                  <a:pt x="7182592" y="368135"/>
                  <a:pt x="7187318" y="373627"/>
                  <a:pt x="7190509" y="380010"/>
                </a:cubicBezTo>
                <a:cubicBezTo>
                  <a:pt x="7193308" y="385608"/>
                  <a:pt x="7193407" y="392352"/>
                  <a:pt x="7196447" y="397823"/>
                </a:cubicBezTo>
                <a:cubicBezTo>
                  <a:pt x="7203378" y="410299"/>
                  <a:pt x="7215683" y="419909"/>
                  <a:pt x="7220197" y="433449"/>
                </a:cubicBezTo>
                <a:cubicBezTo>
                  <a:pt x="7233473" y="473273"/>
                  <a:pt x="7226475" y="457879"/>
                  <a:pt x="7238010" y="4809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Freihandform 24"/>
          <p:cNvSpPr/>
          <p:nvPr/>
        </p:nvSpPr>
        <p:spPr>
          <a:xfrm>
            <a:off x="3437906" y="3123210"/>
            <a:ext cx="6382988" cy="1199424"/>
          </a:xfrm>
          <a:custGeom>
            <a:avLst/>
            <a:gdLst>
              <a:gd name="connsiteX0" fmla="*/ 0 w 6382988"/>
              <a:gd name="connsiteY0" fmla="*/ 0 h 1199424"/>
              <a:gd name="connsiteX1" fmla="*/ 65315 w 6382988"/>
              <a:gd name="connsiteY1" fmla="*/ 23751 h 1199424"/>
              <a:gd name="connsiteX2" fmla="*/ 100941 w 6382988"/>
              <a:gd name="connsiteY2" fmla="*/ 35626 h 1199424"/>
              <a:gd name="connsiteX3" fmla="*/ 207819 w 6382988"/>
              <a:gd name="connsiteY3" fmla="*/ 53439 h 1199424"/>
              <a:gd name="connsiteX4" fmla="*/ 296884 w 6382988"/>
              <a:gd name="connsiteY4" fmla="*/ 71252 h 1199424"/>
              <a:gd name="connsiteX5" fmla="*/ 332510 w 6382988"/>
              <a:gd name="connsiteY5" fmla="*/ 83128 h 1199424"/>
              <a:gd name="connsiteX6" fmla="*/ 374073 w 6382988"/>
              <a:gd name="connsiteY6" fmla="*/ 89065 h 1199424"/>
              <a:gd name="connsiteX7" fmla="*/ 421575 w 6382988"/>
              <a:gd name="connsiteY7" fmla="*/ 100941 h 1199424"/>
              <a:gd name="connsiteX8" fmla="*/ 457200 w 6382988"/>
              <a:gd name="connsiteY8" fmla="*/ 106878 h 1199424"/>
              <a:gd name="connsiteX9" fmla="*/ 504702 w 6382988"/>
              <a:gd name="connsiteY9" fmla="*/ 118754 h 1199424"/>
              <a:gd name="connsiteX10" fmla="*/ 522515 w 6382988"/>
              <a:gd name="connsiteY10" fmla="*/ 124691 h 1199424"/>
              <a:gd name="connsiteX11" fmla="*/ 605642 w 6382988"/>
              <a:gd name="connsiteY11" fmla="*/ 136567 h 1199424"/>
              <a:gd name="connsiteX12" fmla="*/ 659081 w 6382988"/>
              <a:gd name="connsiteY12" fmla="*/ 148442 h 1199424"/>
              <a:gd name="connsiteX13" fmla="*/ 795647 w 6382988"/>
              <a:gd name="connsiteY13" fmla="*/ 166255 h 1199424"/>
              <a:gd name="connsiteX14" fmla="*/ 837211 w 6382988"/>
              <a:gd name="connsiteY14" fmla="*/ 172193 h 1199424"/>
              <a:gd name="connsiteX15" fmla="*/ 872837 w 6382988"/>
              <a:gd name="connsiteY15" fmla="*/ 184068 h 1199424"/>
              <a:gd name="connsiteX16" fmla="*/ 896588 w 6382988"/>
              <a:gd name="connsiteY16" fmla="*/ 190006 h 1199424"/>
              <a:gd name="connsiteX17" fmla="*/ 926276 w 6382988"/>
              <a:gd name="connsiteY17" fmla="*/ 201881 h 1199424"/>
              <a:gd name="connsiteX18" fmla="*/ 973777 w 6382988"/>
              <a:gd name="connsiteY18" fmla="*/ 207819 h 1199424"/>
              <a:gd name="connsiteX19" fmla="*/ 1009403 w 6382988"/>
              <a:gd name="connsiteY19" fmla="*/ 213756 h 1199424"/>
              <a:gd name="connsiteX20" fmla="*/ 1056904 w 6382988"/>
              <a:gd name="connsiteY20" fmla="*/ 225632 h 1199424"/>
              <a:gd name="connsiteX21" fmla="*/ 1157845 w 6382988"/>
              <a:gd name="connsiteY21" fmla="*/ 237507 h 1199424"/>
              <a:gd name="connsiteX22" fmla="*/ 1223159 w 6382988"/>
              <a:gd name="connsiteY22" fmla="*/ 255320 h 1199424"/>
              <a:gd name="connsiteX23" fmla="*/ 1258785 w 6382988"/>
              <a:gd name="connsiteY23" fmla="*/ 261258 h 1199424"/>
              <a:gd name="connsiteX24" fmla="*/ 1288473 w 6382988"/>
              <a:gd name="connsiteY24" fmla="*/ 273133 h 1199424"/>
              <a:gd name="connsiteX25" fmla="*/ 1347850 w 6382988"/>
              <a:gd name="connsiteY25" fmla="*/ 285008 h 1199424"/>
              <a:gd name="connsiteX26" fmla="*/ 1425039 w 6382988"/>
              <a:gd name="connsiteY26" fmla="*/ 302821 h 1199424"/>
              <a:gd name="connsiteX27" fmla="*/ 1472541 w 6382988"/>
              <a:gd name="connsiteY27" fmla="*/ 314696 h 1199424"/>
              <a:gd name="connsiteX28" fmla="*/ 1579419 w 6382988"/>
              <a:gd name="connsiteY28" fmla="*/ 332509 h 1199424"/>
              <a:gd name="connsiteX29" fmla="*/ 1650671 w 6382988"/>
              <a:gd name="connsiteY29" fmla="*/ 350322 h 1199424"/>
              <a:gd name="connsiteX30" fmla="*/ 1692234 w 6382988"/>
              <a:gd name="connsiteY30" fmla="*/ 356260 h 1199424"/>
              <a:gd name="connsiteX31" fmla="*/ 1799112 w 6382988"/>
              <a:gd name="connsiteY31" fmla="*/ 374073 h 1199424"/>
              <a:gd name="connsiteX32" fmla="*/ 1876302 w 6382988"/>
              <a:gd name="connsiteY32" fmla="*/ 391886 h 1199424"/>
              <a:gd name="connsiteX33" fmla="*/ 1947554 w 6382988"/>
              <a:gd name="connsiteY33" fmla="*/ 409699 h 1199424"/>
              <a:gd name="connsiteX34" fmla="*/ 2000993 w 6382988"/>
              <a:gd name="connsiteY34" fmla="*/ 421574 h 1199424"/>
              <a:gd name="connsiteX35" fmla="*/ 2024743 w 6382988"/>
              <a:gd name="connsiteY35" fmla="*/ 427512 h 1199424"/>
              <a:gd name="connsiteX36" fmla="*/ 2179123 w 6382988"/>
              <a:gd name="connsiteY36" fmla="*/ 445325 h 1199424"/>
              <a:gd name="connsiteX37" fmla="*/ 2202873 w 6382988"/>
              <a:gd name="connsiteY37" fmla="*/ 457200 h 1199424"/>
              <a:gd name="connsiteX38" fmla="*/ 2315689 w 6382988"/>
              <a:gd name="connsiteY38" fmla="*/ 469076 h 1199424"/>
              <a:gd name="connsiteX39" fmla="*/ 2505694 w 6382988"/>
              <a:gd name="connsiteY39" fmla="*/ 486889 h 1199424"/>
              <a:gd name="connsiteX40" fmla="*/ 2701637 w 6382988"/>
              <a:gd name="connsiteY40" fmla="*/ 510639 h 1199424"/>
              <a:gd name="connsiteX41" fmla="*/ 2826328 w 6382988"/>
              <a:gd name="connsiteY41" fmla="*/ 528452 h 1199424"/>
              <a:gd name="connsiteX42" fmla="*/ 2939143 w 6382988"/>
              <a:gd name="connsiteY42" fmla="*/ 540328 h 1199424"/>
              <a:gd name="connsiteX43" fmla="*/ 3069772 w 6382988"/>
              <a:gd name="connsiteY43" fmla="*/ 552203 h 1199424"/>
              <a:gd name="connsiteX44" fmla="*/ 3117273 w 6382988"/>
              <a:gd name="connsiteY44" fmla="*/ 558141 h 1199424"/>
              <a:gd name="connsiteX45" fmla="*/ 3182588 w 6382988"/>
              <a:gd name="connsiteY45" fmla="*/ 570016 h 1199424"/>
              <a:gd name="connsiteX46" fmla="*/ 3360717 w 6382988"/>
              <a:gd name="connsiteY46" fmla="*/ 581891 h 1199424"/>
              <a:gd name="connsiteX47" fmla="*/ 3408219 w 6382988"/>
              <a:gd name="connsiteY47" fmla="*/ 593767 h 1199424"/>
              <a:gd name="connsiteX48" fmla="*/ 3479471 w 6382988"/>
              <a:gd name="connsiteY48" fmla="*/ 605642 h 1199424"/>
              <a:gd name="connsiteX49" fmla="*/ 3532910 w 6382988"/>
              <a:gd name="connsiteY49" fmla="*/ 623455 h 1199424"/>
              <a:gd name="connsiteX50" fmla="*/ 3550723 w 6382988"/>
              <a:gd name="connsiteY50" fmla="*/ 629393 h 1199424"/>
              <a:gd name="connsiteX51" fmla="*/ 3574473 w 6382988"/>
              <a:gd name="connsiteY51" fmla="*/ 635330 h 1199424"/>
              <a:gd name="connsiteX52" fmla="*/ 3621975 w 6382988"/>
              <a:gd name="connsiteY52" fmla="*/ 659081 h 1199424"/>
              <a:gd name="connsiteX53" fmla="*/ 3639788 w 6382988"/>
              <a:gd name="connsiteY53" fmla="*/ 670956 h 1199424"/>
              <a:gd name="connsiteX54" fmla="*/ 3693226 w 6382988"/>
              <a:gd name="connsiteY54" fmla="*/ 688769 h 1199424"/>
              <a:gd name="connsiteX55" fmla="*/ 3711039 w 6382988"/>
              <a:gd name="connsiteY55" fmla="*/ 700645 h 1199424"/>
              <a:gd name="connsiteX56" fmla="*/ 3776354 w 6382988"/>
              <a:gd name="connsiteY56" fmla="*/ 712520 h 1199424"/>
              <a:gd name="connsiteX57" fmla="*/ 3800104 w 6382988"/>
              <a:gd name="connsiteY57" fmla="*/ 724395 h 1199424"/>
              <a:gd name="connsiteX58" fmla="*/ 3847606 w 6382988"/>
              <a:gd name="connsiteY58" fmla="*/ 736271 h 1199424"/>
              <a:gd name="connsiteX59" fmla="*/ 3871356 w 6382988"/>
              <a:gd name="connsiteY59" fmla="*/ 748146 h 1199424"/>
              <a:gd name="connsiteX60" fmla="*/ 3912920 w 6382988"/>
              <a:gd name="connsiteY60" fmla="*/ 754084 h 1199424"/>
              <a:gd name="connsiteX61" fmla="*/ 3936671 w 6382988"/>
              <a:gd name="connsiteY61" fmla="*/ 760021 h 1199424"/>
              <a:gd name="connsiteX62" fmla="*/ 4007923 w 6382988"/>
              <a:gd name="connsiteY62" fmla="*/ 783772 h 1199424"/>
              <a:gd name="connsiteX63" fmla="*/ 4043549 w 6382988"/>
              <a:gd name="connsiteY63" fmla="*/ 795647 h 1199424"/>
              <a:gd name="connsiteX64" fmla="*/ 4091050 w 6382988"/>
              <a:gd name="connsiteY64" fmla="*/ 807522 h 1199424"/>
              <a:gd name="connsiteX65" fmla="*/ 4120738 w 6382988"/>
              <a:gd name="connsiteY65" fmla="*/ 819398 h 1199424"/>
              <a:gd name="connsiteX66" fmla="*/ 4180115 w 6382988"/>
              <a:gd name="connsiteY66" fmla="*/ 831273 h 1199424"/>
              <a:gd name="connsiteX67" fmla="*/ 4209803 w 6382988"/>
              <a:gd name="connsiteY67" fmla="*/ 843148 h 1199424"/>
              <a:gd name="connsiteX68" fmla="*/ 4269180 w 6382988"/>
              <a:gd name="connsiteY68" fmla="*/ 855024 h 1199424"/>
              <a:gd name="connsiteX69" fmla="*/ 4298868 w 6382988"/>
              <a:gd name="connsiteY69" fmla="*/ 866899 h 1199424"/>
              <a:gd name="connsiteX70" fmla="*/ 4334494 w 6382988"/>
              <a:gd name="connsiteY70" fmla="*/ 872837 h 1199424"/>
              <a:gd name="connsiteX71" fmla="*/ 4370120 w 6382988"/>
              <a:gd name="connsiteY71" fmla="*/ 890650 h 1199424"/>
              <a:gd name="connsiteX72" fmla="*/ 4459185 w 6382988"/>
              <a:gd name="connsiteY72" fmla="*/ 908463 h 1199424"/>
              <a:gd name="connsiteX73" fmla="*/ 4554188 w 6382988"/>
              <a:gd name="connsiteY73" fmla="*/ 938151 h 1199424"/>
              <a:gd name="connsiteX74" fmla="*/ 4661065 w 6382988"/>
              <a:gd name="connsiteY74" fmla="*/ 955964 h 1199424"/>
              <a:gd name="connsiteX75" fmla="*/ 4708567 w 6382988"/>
              <a:gd name="connsiteY75" fmla="*/ 979715 h 1199424"/>
              <a:gd name="connsiteX76" fmla="*/ 4756068 w 6382988"/>
              <a:gd name="connsiteY76" fmla="*/ 985652 h 1199424"/>
              <a:gd name="connsiteX77" fmla="*/ 4851071 w 6382988"/>
              <a:gd name="connsiteY77" fmla="*/ 1003465 h 1199424"/>
              <a:gd name="connsiteX78" fmla="*/ 4898572 w 6382988"/>
              <a:gd name="connsiteY78" fmla="*/ 1015341 h 1199424"/>
              <a:gd name="connsiteX79" fmla="*/ 4940136 w 6382988"/>
              <a:gd name="connsiteY79" fmla="*/ 1021278 h 1199424"/>
              <a:gd name="connsiteX80" fmla="*/ 5035138 w 6382988"/>
              <a:gd name="connsiteY80" fmla="*/ 1045029 h 1199424"/>
              <a:gd name="connsiteX81" fmla="*/ 5082639 w 6382988"/>
              <a:gd name="connsiteY81" fmla="*/ 1050967 h 1199424"/>
              <a:gd name="connsiteX82" fmla="*/ 5147954 w 6382988"/>
              <a:gd name="connsiteY82" fmla="*/ 1068780 h 1199424"/>
              <a:gd name="connsiteX83" fmla="*/ 5201393 w 6382988"/>
              <a:gd name="connsiteY83" fmla="*/ 1074717 h 1199424"/>
              <a:gd name="connsiteX84" fmla="*/ 5242956 w 6382988"/>
              <a:gd name="connsiteY84" fmla="*/ 1086593 h 1199424"/>
              <a:gd name="connsiteX85" fmla="*/ 5355772 w 6382988"/>
              <a:gd name="connsiteY85" fmla="*/ 1098468 h 1199424"/>
              <a:gd name="connsiteX86" fmla="*/ 5379523 w 6382988"/>
              <a:gd name="connsiteY86" fmla="*/ 1110343 h 1199424"/>
              <a:gd name="connsiteX87" fmla="*/ 5462650 w 6382988"/>
              <a:gd name="connsiteY87" fmla="*/ 1122219 h 1199424"/>
              <a:gd name="connsiteX88" fmla="*/ 5498276 w 6382988"/>
              <a:gd name="connsiteY88" fmla="*/ 1134094 h 1199424"/>
              <a:gd name="connsiteX89" fmla="*/ 5539839 w 6382988"/>
              <a:gd name="connsiteY89" fmla="*/ 1140032 h 1199424"/>
              <a:gd name="connsiteX90" fmla="*/ 5634842 w 6382988"/>
              <a:gd name="connsiteY90" fmla="*/ 1151907 h 1199424"/>
              <a:gd name="connsiteX91" fmla="*/ 5741720 w 6382988"/>
              <a:gd name="connsiteY91" fmla="*/ 1169720 h 1199424"/>
              <a:gd name="connsiteX92" fmla="*/ 5836723 w 6382988"/>
              <a:gd name="connsiteY92" fmla="*/ 1187533 h 1199424"/>
              <a:gd name="connsiteX93" fmla="*/ 5979226 w 6382988"/>
              <a:gd name="connsiteY93" fmla="*/ 1199408 h 1199424"/>
              <a:gd name="connsiteX94" fmla="*/ 6133606 w 6382988"/>
              <a:gd name="connsiteY94" fmla="*/ 1193471 h 1199424"/>
              <a:gd name="connsiteX95" fmla="*/ 6157356 w 6382988"/>
              <a:gd name="connsiteY95" fmla="*/ 1187533 h 1199424"/>
              <a:gd name="connsiteX96" fmla="*/ 6210795 w 6382988"/>
              <a:gd name="connsiteY96" fmla="*/ 1175658 h 1199424"/>
              <a:gd name="connsiteX97" fmla="*/ 6258297 w 6382988"/>
              <a:gd name="connsiteY97" fmla="*/ 1169720 h 1199424"/>
              <a:gd name="connsiteX98" fmla="*/ 6323611 w 6382988"/>
              <a:gd name="connsiteY98" fmla="*/ 1181595 h 1199424"/>
              <a:gd name="connsiteX99" fmla="*/ 6359237 w 6382988"/>
              <a:gd name="connsiteY99" fmla="*/ 1193471 h 1199424"/>
              <a:gd name="connsiteX100" fmla="*/ 6382988 w 6382988"/>
              <a:gd name="connsiteY100" fmla="*/ 1199408 h 11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6382988" h="1199424">
                <a:moveTo>
                  <a:pt x="0" y="0"/>
                </a:moveTo>
                <a:cubicBezTo>
                  <a:pt x="41317" y="16527"/>
                  <a:pt x="19571" y="8503"/>
                  <a:pt x="65315" y="23751"/>
                </a:cubicBezTo>
                <a:lnTo>
                  <a:pt x="100941" y="35626"/>
                </a:lnTo>
                <a:cubicBezTo>
                  <a:pt x="195121" y="54463"/>
                  <a:pt x="20143" y="19926"/>
                  <a:pt x="207819" y="53439"/>
                </a:cubicBezTo>
                <a:cubicBezTo>
                  <a:pt x="237624" y="58761"/>
                  <a:pt x="267431" y="64239"/>
                  <a:pt x="296884" y="71252"/>
                </a:cubicBezTo>
                <a:cubicBezTo>
                  <a:pt x="309061" y="74151"/>
                  <a:pt x="320313" y="80313"/>
                  <a:pt x="332510" y="83128"/>
                </a:cubicBezTo>
                <a:cubicBezTo>
                  <a:pt x="346147" y="86275"/>
                  <a:pt x="360350" y="86320"/>
                  <a:pt x="374073" y="89065"/>
                </a:cubicBezTo>
                <a:cubicBezTo>
                  <a:pt x="390077" y="92266"/>
                  <a:pt x="405616" y="97521"/>
                  <a:pt x="421575" y="100941"/>
                </a:cubicBezTo>
                <a:cubicBezTo>
                  <a:pt x="433347" y="103463"/>
                  <a:pt x="445428" y="104356"/>
                  <a:pt x="457200" y="106878"/>
                </a:cubicBezTo>
                <a:cubicBezTo>
                  <a:pt x="473159" y="110298"/>
                  <a:pt x="488956" y="114460"/>
                  <a:pt x="504702" y="118754"/>
                </a:cubicBezTo>
                <a:cubicBezTo>
                  <a:pt x="510740" y="120401"/>
                  <a:pt x="516351" y="123603"/>
                  <a:pt x="522515" y="124691"/>
                </a:cubicBezTo>
                <a:cubicBezTo>
                  <a:pt x="550079" y="129555"/>
                  <a:pt x="578032" y="131965"/>
                  <a:pt x="605642" y="136567"/>
                </a:cubicBezTo>
                <a:cubicBezTo>
                  <a:pt x="683382" y="149524"/>
                  <a:pt x="566733" y="135249"/>
                  <a:pt x="659081" y="148442"/>
                </a:cubicBezTo>
                <a:cubicBezTo>
                  <a:pt x="704527" y="154934"/>
                  <a:pt x="750201" y="159762"/>
                  <a:pt x="795647" y="166255"/>
                </a:cubicBezTo>
                <a:lnTo>
                  <a:pt x="837211" y="172193"/>
                </a:lnTo>
                <a:cubicBezTo>
                  <a:pt x="849086" y="176151"/>
                  <a:pt x="860847" y="180471"/>
                  <a:pt x="872837" y="184068"/>
                </a:cubicBezTo>
                <a:cubicBezTo>
                  <a:pt x="880654" y="186413"/>
                  <a:pt x="888846" y="187425"/>
                  <a:pt x="896588" y="190006"/>
                </a:cubicBezTo>
                <a:cubicBezTo>
                  <a:pt x="906699" y="193376"/>
                  <a:pt x="915891" y="199484"/>
                  <a:pt x="926276" y="201881"/>
                </a:cubicBezTo>
                <a:cubicBezTo>
                  <a:pt x="941824" y="205469"/>
                  <a:pt x="957980" y="205562"/>
                  <a:pt x="973777" y="207819"/>
                </a:cubicBezTo>
                <a:cubicBezTo>
                  <a:pt x="985695" y="209522"/>
                  <a:pt x="997631" y="211233"/>
                  <a:pt x="1009403" y="213756"/>
                </a:cubicBezTo>
                <a:cubicBezTo>
                  <a:pt x="1025362" y="217176"/>
                  <a:pt x="1040900" y="222431"/>
                  <a:pt x="1056904" y="225632"/>
                </a:cubicBezTo>
                <a:cubicBezTo>
                  <a:pt x="1083144" y="230880"/>
                  <a:pt x="1134308" y="235153"/>
                  <a:pt x="1157845" y="237507"/>
                </a:cubicBezTo>
                <a:cubicBezTo>
                  <a:pt x="1168389" y="240519"/>
                  <a:pt x="1207442" y="252176"/>
                  <a:pt x="1223159" y="255320"/>
                </a:cubicBezTo>
                <a:cubicBezTo>
                  <a:pt x="1234964" y="257681"/>
                  <a:pt x="1246910" y="259279"/>
                  <a:pt x="1258785" y="261258"/>
                </a:cubicBezTo>
                <a:cubicBezTo>
                  <a:pt x="1268681" y="265216"/>
                  <a:pt x="1278190" y="270329"/>
                  <a:pt x="1288473" y="273133"/>
                </a:cubicBezTo>
                <a:cubicBezTo>
                  <a:pt x="1336676" y="286279"/>
                  <a:pt x="1309350" y="272175"/>
                  <a:pt x="1347850" y="285008"/>
                </a:cubicBezTo>
                <a:cubicBezTo>
                  <a:pt x="1406599" y="304591"/>
                  <a:pt x="1345634" y="292896"/>
                  <a:pt x="1425039" y="302821"/>
                </a:cubicBezTo>
                <a:cubicBezTo>
                  <a:pt x="1440873" y="306779"/>
                  <a:pt x="1456513" y="311614"/>
                  <a:pt x="1472541" y="314696"/>
                </a:cubicBezTo>
                <a:cubicBezTo>
                  <a:pt x="1508009" y="321517"/>
                  <a:pt x="1544380" y="323749"/>
                  <a:pt x="1579419" y="332509"/>
                </a:cubicBezTo>
                <a:cubicBezTo>
                  <a:pt x="1603170" y="338447"/>
                  <a:pt x="1626435" y="346860"/>
                  <a:pt x="1650671" y="350322"/>
                </a:cubicBezTo>
                <a:cubicBezTo>
                  <a:pt x="1664525" y="352301"/>
                  <a:pt x="1678511" y="353515"/>
                  <a:pt x="1692234" y="356260"/>
                </a:cubicBezTo>
                <a:cubicBezTo>
                  <a:pt x="1792428" y="376299"/>
                  <a:pt x="1682798" y="362441"/>
                  <a:pt x="1799112" y="374073"/>
                </a:cubicBezTo>
                <a:cubicBezTo>
                  <a:pt x="1837500" y="399664"/>
                  <a:pt x="1798606" y="377759"/>
                  <a:pt x="1876302" y="391886"/>
                </a:cubicBezTo>
                <a:cubicBezTo>
                  <a:pt x="1900389" y="396265"/>
                  <a:pt x="1923655" y="404388"/>
                  <a:pt x="1947554" y="409699"/>
                </a:cubicBezTo>
                <a:lnTo>
                  <a:pt x="2000993" y="421574"/>
                </a:lnTo>
                <a:cubicBezTo>
                  <a:pt x="2008944" y="423409"/>
                  <a:pt x="2016707" y="426094"/>
                  <a:pt x="2024743" y="427512"/>
                </a:cubicBezTo>
                <a:cubicBezTo>
                  <a:pt x="2104092" y="441515"/>
                  <a:pt x="2099120" y="439171"/>
                  <a:pt x="2179123" y="445325"/>
                </a:cubicBezTo>
                <a:cubicBezTo>
                  <a:pt x="2187040" y="449283"/>
                  <a:pt x="2194249" y="455210"/>
                  <a:pt x="2202873" y="457200"/>
                </a:cubicBezTo>
                <a:cubicBezTo>
                  <a:pt x="2209560" y="458743"/>
                  <a:pt x="2312305" y="468670"/>
                  <a:pt x="2315689" y="469076"/>
                </a:cubicBezTo>
                <a:cubicBezTo>
                  <a:pt x="2464851" y="486975"/>
                  <a:pt x="2344822" y="477425"/>
                  <a:pt x="2505694" y="486889"/>
                </a:cubicBezTo>
                <a:cubicBezTo>
                  <a:pt x="2653978" y="508072"/>
                  <a:pt x="2588544" y="501216"/>
                  <a:pt x="2701637" y="510639"/>
                </a:cubicBezTo>
                <a:cubicBezTo>
                  <a:pt x="2769251" y="533178"/>
                  <a:pt x="2715834" y="518702"/>
                  <a:pt x="2826328" y="528452"/>
                </a:cubicBezTo>
                <a:cubicBezTo>
                  <a:pt x="2863994" y="531776"/>
                  <a:pt x="2901506" y="536686"/>
                  <a:pt x="2939143" y="540328"/>
                </a:cubicBezTo>
                <a:cubicBezTo>
                  <a:pt x="3038492" y="549942"/>
                  <a:pt x="2979774" y="542203"/>
                  <a:pt x="3069772" y="552203"/>
                </a:cubicBezTo>
                <a:cubicBezTo>
                  <a:pt x="3085631" y="553965"/>
                  <a:pt x="3101511" y="555652"/>
                  <a:pt x="3117273" y="558141"/>
                </a:cubicBezTo>
                <a:cubicBezTo>
                  <a:pt x="3139131" y="561592"/>
                  <a:pt x="3160564" y="567867"/>
                  <a:pt x="3182588" y="570016"/>
                </a:cubicBezTo>
                <a:cubicBezTo>
                  <a:pt x="3241815" y="575794"/>
                  <a:pt x="3360717" y="581891"/>
                  <a:pt x="3360717" y="581891"/>
                </a:cubicBezTo>
                <a:cubicBezTo>
                  <a:pt x="3376551" y="585850"/>
                  <a:pt x="3392215" y="590566"/>
                  <a:pt x="3408219" y="593767"/>
                </a:cubicBezTo>
                <a:cubicBezTo>
                  <a:pt x="3440097" y="600143"/>
                  <a:pt x="3450248" y="597672"/>
                  <a:pt x="3479471" y="605642"/>
                </a:cubicBezTo>
                <a:cubicBezTo>
                  <a:pt x="3479490" y="605647"/>
                  <a:pt x="3523994" y="620483"/>
                  <a:pt x="3532910" y="623455"/>
                </a:cubicBezTo>
                <a:cubicBezTo>
                  <a:pt x="3538848" y="625434"/>
                  <a:pt x="3544651" y="627875"/>
                  <a:pt x="3550723" y="629393"/>
                </a:cubicBezTo>
                <a:lnTo>
                  <a:pt x="3574473" y="635330"/>
                </a:lnTo>
                <a:cubicBezTo>
                  <a:pt x="3590307" y="643247"/>
                  <a:pt x="3607245" y="649261"/>
                  <a:pt x="3621975" y="659081"/>
                </a:cubicBezTo>
                <a:cubicBezTo>
                  <a:pt x="3627913" y="663039"/>
                  <a:pt x="3633201" y="668211"/>
                  <a:pt x="3639788" y="670956"/>
                </a:cubicBezTo>
                <a:cubicBezTo>
                  <a:pt x="3657120" y="678178"/>
                  <a:pt x="3693226" y="688769"/>
                  <a:pt x="3693226" y="688769"/>
                </a:cubicBezTo>
                <a:cubicBezTo>
                  <a:pt x="3699164" y="692728"/>
                  <a:pt x="3704204" y="698594"/>
                  <a:pt x="3711039" y="700645"/>
                </a:cubicBezTo>
                <a:cubicBezTo>
                  <a:pt x="3758017" y="714738"/>
                  <a:pt x="3740579" y="699104"/>
                  <a:pt x="3776354" y="712520"/>
                </a:cubicBezTo>
                <a:cubicBezTo>
                  <a:pt x="3784642" y="715628"/>
                  <a:pt x="3791707" y="721596"/>
                  <a:pt x="3800104" y="724395"/>
                </a:cubicBezTo>
                <a:cubicBezTo>
                  <a:pt x="3815588" y="729556"/>
                  <a:pt x="3833008" y="728972"/>
                  <a:pt x="3847606" y="736271"/>
                </a:cubicBezTo>
                <a:cubicBezTo>
                  <a:pt x="3855523" y="740229"/>
                  <a:pt x="3862817" y="745817"/>
                  <a:pt x="3871356" y="748146"/>
                </a:cubicBezTo>
                <a:cubicBezTo>
                  <a:pt x="3884858" y="751828"/>
                  <a:pt x="3899150" y="751581"/>
                  <a:pt x="3912920" y="754084"/>
                </a:cubicBezTo>
                <a:cubicBezTo>
                  <a:pt x="3920949" y="755544"/>
                  <a:pt x="3928754" y="758042"/>
                  <a:pt x="3936671" y="760021"/>
                </a:cubicBezTo>
                <a:cubicBezTo>
                  <a:pt x="3990223" y="786797"/>
                  <a:pt x="3923798" y="755731"/>
                  <a:pt x="4007923" y="783772"/>
                </a:cubicBezTo>
                <a:cubicBezTo>
                  <a:pt x="4019798" y="787730"/>
                  <a:pt x="4031513" y="792208"/>
                  <a:pt x="4043549" y="795647"/>
                </a:cubicBezTo>
                <a:cubicBezTo>
                  <a:pt x="4059242" y="800131"/>
                  <a:pt x="4075897" y="801460"/>
                  <a:pt x="4091050" y="807522"/>
                </a:cubicBezTo>
                <a:cubicBezTo>
                  <a:pt x="4100946" y="811481"/>
                  <a:pt x="4110455" y="816594"/>
                  <a:pt x="4120738" y="819398"/>
                </a:cubicBezTo>
                <a:cubicBezTo>
                  <a:pt x="4168999" y="832560"/>
                  <a:pt x="4141576" y="818427"/>
                  <a:pt x="4180115" y="831273"/>
                </a:cubicBezTo>
                <a:cubicBezTo>
                  <a:pt x="4190226" y="834643"/>
                  <a:pt x="4199692" y="839778"/>
                  <a:pt x="4209803" y="843148"/>
                </a:cubicBezTo>
                <a:cubicBezTo>
                  <a:pt x="4227520" y="849054"/>
                  <a:pt x="4251637" y="852100"/>
                  <a:pt x="4269180" y="855024"/>
                </a:cubicBezTo>
                <a:cubicBezTo>
                  <a:pt x="4279076" y="858982"/>
                  <a:pt x="4288585" y="864095"/>
                  <a:pt x="4298868" y="866899"/>
                </a:cubicBezTo>
                <a:cubicBezTo>
                  <a:pt x="4310483" y="870067"/>
                  <a:pt x="4323073" y="869030"/>
                  <a:pt x="4334494" y="872837"/>
                </a:cubicBezTo>
                <a:cubicBezTo>
                  <a:pt x="4347090" y="877036"/>
                  <a:pt x="4357616" y="886184"/>
                  <a:pt x="4370120" y="890650"/>
                </a:cubicBezTo>
                <a:cubicBezTo>
                  <a:pt x="4414027" y="906331"/>
                  <a:pt x="4416189" y="899864"/>
                  <a:pt x="4459185" y="908463"/>
                </a:cubicBezTo>
                <a:cubicBezTo>
                  <a:pt x="4557756" y="928177"/>
                  <a:pt x="4455488" y="910735"/>
                  <a:pt x="4554188" y="938151"/>
                </a:cubicBezTo>
                <a:cubicBezTo>
                  <a:pt x="4591015" y="948381"/>
                  <a:pt x="4623733" y="951297"/>
                  <a:pt x="4661065" y="955964"/>
                </a:cubicBezTo>
                <a:cubicBezTo>
                  <a:pt x="4676899" y="963881"/>
                  <a:pt x="4691670" y="974435"/>
                  <a:pt x="4708567" y="979715"/>
                </a:cubicBezTo>
                <a:cubicBezTo>
                  <a:pt x="4723798" y="984474"/>
                  <a:pt x="4740384" y="982711"/>
                  <a:pt x="4756068" y="985652"/>
                </a:cubicBezTo>
                <a:cubicBezTo>
                  <a:pt x="4882029" y="1009270"/>
                  <a:pt x="4725799" y="987808"/>
                  <a:pt x="4851071" y="1003465"/>
                </a:cubicBezTo>
                <a:cubicBezTo>
                  <a:pt x="4866905" y="1007424"/>
                  <a:pt x="4882568" y="1012140"/>
                  <a:pt x="4898572" y="1015341"/>
                </a:cubicBezTo>
                <a:cubicBezTo>
                  <a:pt x="4912296" y="1018086"/>
                  <a:pt x="4926460" y="1018305"/>
                  <a:pt x="4940136" y="1021278"/>
                </a:cubicBezTo>
                <a:cubicBezTo>
                  <a:pt x="4972033" y="1028212"/>
                  <a:pt x="5002748" y="1040980"/>
                  <a:pt x="5035138" y="1045029"/>
                </a:cubicBezTo>
                <a:cubicBezTo>
                  <a:pt x="5050972" y="1047008"/>
                  <a:pt x="5066868" y="1048541"/>
                  <a:pt x="5082639" y="1050967"/>
                </a:cubicBezTo>
                <a:cubicBezTo>
                  <a:pt x="5187944" y="1067167"/>
                  <a:pt x="5024189" y="1044027"/>
                  <a:pt x="5147954" y="1068780"/>
                </a:cubicBezTo>
                <a:cubicBezTo>
                  <a:pt x="5165529" y="1072295"/>
                  <a:pt x="5183580" y="1072738"/>
                  <a:pt x="5201393" y="1074717"/>
                </a:cubicBezTo>
                <a:cubicBezTo>
                  <a:pt x="5215247" y="1078676"/>
                  <a:pt x="5228867" y="1083574"/>
                  <a:pt x="5242956" y="1086593"/>
                </a:cubicBezTo>
                <a:cubicBezTo>
                  <a:pt x="5272563" y="1092937"/>
                  <a:pt x="5331113" y="1096413"/>
                  <a:pt x="5355772" y="1098468"/>
                </a:cubicBezTo>
                <a:cubicBezTo>
                  <a:pt x="5363689" y="1102426"/>
                  <a:pt x="5370882" y="1108423"/>
                  <a:pt x="5379523" y="1110343"/>
                </a:cubicBezTo>
                <a:cubicBezTo>
                  <a:pt x="5406847" y="1116415"/>
                  <a:pt x="5462650" y="1122219"/>
                  <a:pt x="5462650" y="1122219"/>
                </a:cubicBezTo>
                <a:cubicBezTo>
                  <a:pt x="5474525" y="1126177"/>
                  <a:pt x="5486079" y="1131279"/>
                  <a:pt x="5498276" y="1134094"/>
                </a:cubicBezTo>
                <a:cubicBezTo>
                  <a:pt x="5511913" y="1137241"/>
                  <a:pt x="5526007" y="1137904"/>
                  <a:pt x="5539839" y="1140032"/>
                </a:cubicBezTo>
                <a:cubicBezTo>
                  <a:pt x="5608225" y="1150553"/>
                  <a:pt x="5541776" y="1142600"/>
                  <a:pt x="5634842" y="1151907"/>
                </a:cubicBezTo>
                <a:cubicBezTo>
                  <a:pt x="5736386" y="1177292"/>
                  <a:pt x="5623757" y="1151572"/>
                  <a:pt x="5741720" y="1169720"/>
                </a:cubicBezTo>
                <a:cubicBezTo>
                  <a:pt x="5773565" y="1174619"/>
                  <a:pt x="5804598" y="1185062"/>
                  <a:pt x="5836723" y="1187533"/>
                </a:cubicBezTo>
                <a:cubicBezTo>
                  <a:pt x="5935709" y="1195148"/>
                  <a:pt x="5888212" y="1191135"/>
                  <a:pt x="5979226" y="1199408"/>
                </a:cubicBezTo>
                <a:cubicBezTo>
                  <a:pt x="6030686" y="1197429"/>
                  <a:pt x="6082222" y="1196897"/>
                  <a:pt x="6133606" y="1193471"/>
                </a:cubicBezTo>
                <a:cubicBezTo>
                  <a:pt x="6141748" y="1192928"/>
                  <a:pt x="6149405" y="1189368"/>
                  <a:pt x="6157356" y="1187533"/>
                </a:cubicBezTo>
                <a:cubicBezTo>
                  <a:pt x="6175136" y="1183430"/>
                  <a:pt x="6192825" y="1178829"/>
                  <a:pt x="6210795" y="1175658"/>
                </a:cubicBezTo>
                <a:cubicBezTo>
                  <a:pt x="6226509" y="1172885"/>
                  <a:pt x="6242463" y="1171699"/>
                  <a:pt x="6258297" y="1169720"/>
                </a:cubicBezTo>
                <a:cubicBezTo>
                  <a:pt x="6280068" y="1173678"/>
                  <a:pt x="6302071" y="1176527"/>
                  <a:pt x="6323611" y="1181595"/>
                </a:cubicBezTo>
                <a:cubicBezTo>
                  <a:pt x="6335796" y="1184462"/>
                  <a:pt x="6347362" y="1189513"/>
                  <a:pt x="6359237" y="1193471"/>
                </a:cubicBezTo>
                <a:cubicBezTo>
                  <a:pt x="6378926" y="1200034"/>
                  <a:pt x="6370792" y="1199408"/>
                  <a:pt x="6382988" y="11994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/>
          <p:cNvSpPr txBox="1"/>
          <p:nvPr/>
        </p:nvSpPr>
        <p:spPr>
          <a:xfrm>
            <a:off x="7457704" y="870288"/>
            <a:ext cx="48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Falldauer: 11.5.22 – 24.5.22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187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Interpretation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Diagnosen werden primär auf den ersten Tag des Falles datiert? </a:t>
            </a:r>
            <a:r>
              <a:rPr lang="de-CH" dirty="0" smtClean="0">
                <a:solidFill>
                  <a:srgbClr val="FF0000"/>
                </a:solidFill>
              </a:rPr>
              <a:t>JA!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395350" y="2844141"/>
            <a:ext cx="34660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" b="1" dirty="0"/>
              <a:t>SELECT</a:t>
            </a:r>
            <a:endParaRPr lang="de-CH" sz="600" dirty="0"/>
          </a:p>
          <a:p>
            <a:r>
              <a:rPr lang="de-CH" sz="600" dirty="0" err="1"/>
              <a:t>diag_date</a:t>
            </a:r>
            <a:r>
              <a:rPr lang="de-CH" sz="600" dirty="0"/>
              <a:t> </a:t>
            </a:r>
            <a:r>
              <a:rPr lang="de-CH" sz="600" b="1" dirty="0"/>
              <a:t>AS</a:t>
            </a:r>
            <a:r>
              <a:rPr lang="de-CH" sz="600" dirty="0"/>
              <a:t> DIAG_DATE_DURING_CASE,</a:t>
            </a:r>
          </a:p>
          <a:p>
            <a:r>
              <a:rPr lang="de-CH" sz="600" dirty="0"/>
              <a:t>diag_date1 </a:t>
            </a:r>
            <a:r>
              <a:rPr lang="de-CH" sz="600" b="1" dirty="0"/>
              <a:t>AS</a:t>
            </a:r>
            <a:r>
              <a:rPr lang="de-CH" sz="600" dirty="0"/>
              <a:t> DIAG_DATE_ON_1st_day, </a:t>
            </a:r>
            <a:r>
              <a:rPr lang="de-CH" sz="600" b="1" dirty="0"/>
              <a:t>COUNT</a:t>
            </a:r>
            <a:r>
              <a:rPr lang="de-CH" sz="600" dirty="0"/>
              <a:t>(*)</a:t>
            </a:r>
          </a:p>
          <a:p>
            <a:r>
              <a:rPr lang="de-CH" sz="600" b="1" dirty="0"/>
              <a:t>FROM</a:t>
            </a:r>
            <a:endParaRPr lang="de-CH" sz="600" dirty="0"/>
          </a:p>
          <a:p>
            <a:pPr lvl="1"/>
            <a:r>
              <a:rPr lang="de-CH" sz="600" dirty="0"/>
              <a:t>(</a:t>
            </a:r>
          </a:p>
          <a:p>
            <a:pPr lvl="1"/>
            <a:r>
              <a:rPr lang="de-CH" sz="600" b="1" dirty="0"/>
              <a:t>SELECT</a:t>
            </a:r>
            <a:endParaRPr lang="de-CH" sz="600" dirty="0"/>
          </a:p>
          <a:p>
            <a:pPr lvl="1"/>
            <a:r>
              <a:rPr lang="de-CH" sz="600" dirty="0"/>
              <a:t>d.*,</a:t>
            </a:r>
          </a:p>
          <a:p>
            <a:pPr lvl="1"/>
            <a:r>
              <a:rPr lang="de-CH" sz="600" dirty="0" err="1"/>
              <a:t>c.CAS_START_DATE_TS</a:t>
            </a:r>
            <a:r>
              <a:rPr lang="de-CH" sz="600" dirty="0"/>
              <a:t> ,</a:t>
            </a:r>
          </a:p>
          <a:p>
            <a:pPr lvl="1"/>
            <a:r>
              <a:rPr lang="de-CH" sz="600" dirty="0" err="1"/>
              <a:t>c.CAS_END_DATE_TS</a:t>
            </a:r>
            <a:r>
              <a:rPr lang="de-CH" sz="600" dirty="0"/>
              <a:t>,</a:t>
            </a:r>
          </a:p>
          <a:p>
            <a:pPr lvl="1"/>
            <a:r>
              <a:rPr lang="de-CH" sz="600" b="1" dirty="0"/>
              <a:t>CASE</a:t>
            </a:r>
            <a:endParaRPr lang="de-CH" sz="600" dirty="0"/>
          </a:p>
          <a:p>
            <a:pPr lvl="1"/>
            <a:r>
              <a:rPr lang="de-CH" sz="600" b="1" dirty="0"/>
              <a:t>WHEN</a:t>
            </a:r>
            <a:r>
              <a:rPr lang="de-CH" sz="600" dirty="0"/>
              <a:t> DIG_DATE_TS </a:t>
            </a:r>
            <a:r>
              <a:rPr lang="de-CH" sz="600" b="1" dirty="0"/>
              <a:t>BETWEEN</a:t>
            </a:r>
            <a:r>
              <a:rPr lang="de-CH" sz="600" dirty="0"/>
              <a:t> </a:t>
            </a:r>
            <a:r>
              <a:rPr lang="de-CH" sz="600" dirty="0" err="1"/>
              <a:t>c.CAS_START_DATE_TS</a:t>
            </a:r>
            <a:r>
              <a:rPr lang="de-CH" sz="600" dirty="0"/>
              <a:t> </a:t>
            </a:r>
            <a:r>
              <a:rPr lang="de-CH" sz="600" b="1" dirty="0"/>
              <a:t>AND</a:t>
            </a:r>
            <a:r>
              <a:rPr lang="de-CH" sz="600" dirty="0"/>
              <a:t> </a:t>
            </a:r>
            <a:r>
              <a:rPr lang="de-CH" sz="600" dirty="0" err="1"/>
              <a:t>c.CAS_END_DATE_TS</a:t>
            </a:r>
            <a:r>
              <a:rPr lang="de-CH" sz="600" dirty="0"/>
              <a:t> </a:t>
            </a:r>
            <a:r>
              <a:rPr lang="de-CH" sz="600" b="1" dirty="0"/>
              <a:t>THEN</a:t>
            </a:r>
            <a:r>
              <a:rPr lang="de-CH" sz="600" dirty="0"/>
              <a:t> 1</a:t>
            </a:r>
          </a:p>
          <a:p>
            <a:pPr lvl="1"/>
            <a:r>
              <a:rPr lang="de-CH" sz="600" b="1" dirty="0"/>
              <a:t>ELSE</a:t>
            </a:r>
            <a:r>
              <a:rPr lang="de-CH" sz="600" dirty="0"/>
              <a:t> 0</a:t>
            </a:r>
          </a:p>
          <a:p>
            <a:pPr lvl="1"/>
            <a:r>
              <a:rPr lang="de-CH" sz="600" b="1" dirty="0"/>
              <a:t>END</a:t>
            </a:r>
            <a:r>
              <a:rPr lang="de-CH" sz="600" dirty="0"/>
              <a:t> </a:t>
            </a:r>
            <a:r>
              <a:rPr lang="de-CH" sz="600" b="1" dirty="0"/>
              <a:t>AS</a:t>
            </a:r>
            <a:r>
              <a:rPr lang="de-CH" sz="600" dirty="0"/>
              <a:t> </a:t>
            </a:r>
            <a:r>
              <a:rPr lang="de-CH" sz="600" dirty="0" err="1"/>
              <a:t>diag_date</a:t>
            </a:r>
            <a:r>
              <a:rPr lang="de-CH" sz="600" dirty="0"/>
              <a:t>,</a:t>
            </a:r>
          </a:p>
          <a:p>
            <a:pPr lvl="1"/>
            <a:r>
              <a:rPr lang="de-CH" sz="600" b="1" dirty="0"/>
              <a:t>CASE</a:t>
            </a:r>
            <a:endParaRPr lang="de-CH" sz="600" dirty="0"/>
          </a:p>
          <a:p>
            <a:pPr lvl="1"/>
            <a:r>
              <a:rPr lang="de-CH" sz="600" b="1" dirty="0"/>
              <a:t>WHEN</a:t>
            </a:r>
            <a:r>
              <a:rPr lang="de-CH" sz="600" dirty="0"/>
              <a:t> </a:t>
            </a:r>
            <a:r>
              <a:rPr lang="de-CH" sz="600" b="1" dirty="0"/>
              <a:t>TO_DATE</a:t>
            </a:r>
            <a:r>
              <a:rPr lang="de-CH" sz="600" dirty="0"/>
              <a:t>(DIG_DATE_TS) = </a:t>
            </a:r>
            <a:r>
              <a:rPr lang="de-CH" sz="600" b="1" dirty="0" err="1"/>
              <a:t>to_dATE</a:t>
            </a:r>
            <a:r>
              <a:rPr lang="de-CH" sz="600" dirty="0"/>
              <a:t>(C.CAS_START_DATE_TS) </a:t>
            </a:r>
            <a:r>
              <a:rPr lang="de-CH" sz="600" b="1" dirty="0"/>
              <a:t>THEN</a:t>
            </a:r>
            <a:r>
              <a:rPr lang="de-CH" sz="600" dirty="0"/>
              <a:t> 1</a:t>
            </a:r>
          </a:p>
          <a:p>
            <a:pPr lvl="1"/>
            <a:r>
              <a:rPr lang="de-CH" sz="600" b="1" dirty="0"/>
              <a:t>ELSE</a:t>
            </a:r>
            <a:r>
              <a:rPr lang="de-CH" sz="600" dirty="0"/>
              <a:t> 0</a:t>
            </a:r>
          </a:p>
          <a:p>
            <a:pPr lvl="1"/>
            <a:r>
              <a:rPr lang="de-CH" sz="600" b="1" dirty="0"/>
              <a:t>END</a:t>
            </a:r>
            <a:r>
              <a:rPr lang="de-CH" sz="600" dirty="0"/>
              <a:t> </a:t>
            </a:r>
            <a:r>
              <a:rPr lang="de-CH" sz="600" b="1" dirty="0"/>
              <a:t>AS</a:t>
            </a:r>
            <a:r>
              <a:rPr lang="de-CH" sz="600" dirty="0"/>
              <a:t> diag_date1</a:t>
            </a:r>
          </a:p>
          <a:p>
            <a:pPr lvl="1"/>
            <a:r>
              <a:rPr lang="de-CH" sz="600" b="1" dirty="0"/>
              <a:t>FROM</a:t>
            </a:r>
            <a:endParaRPr lang="de-CH" sz="600" dirty="0"/>
          </a:p>
          <a:p>
            <a:pPr lvl="1"/>
            <a:r>
              <a:rPr lang="de-CH" sz="600" dirty="0" err="1"/>
              <a:t>cdwh.V_IL_FCT_DIAGNOSIS</a:t>
            </a:r>
            <a:r>
              <a:rPr lang="de-CH" sz="600" dirty="0"/>
              <a:t> d</a:t>
            </a:r>
          </a:p>
          <a:p>
            <a:pPr lvl="1"/>
            <a:r>
              <a:rPr lang="de-CH" sz="600" b="1" dirty="0"/>
              <a:t>JOIN</a:t>
            </a:r>
            <a:r>
              <a:rPr lang="de-CH" sz="600" dirty="0"/>
              <a:t> </a:t>
            </a:r>
            <a:r>
              <a:rPr lang="de-CH" sz="600" dirty="0" err="1"/>
              <a:t>cdwh.v_IL_DIM_CASE_CID</a:t>
            </a:r>
            <a:r>
              <a:rPr lang="de-CH" sz="600" dirty="0"/>
              <a:t> c </a:t>
            </a:r>
            <a:r>
              <a:rPr lang="de-CH" sz="600" b="1" dirty="0"/>
              <a:t>ON</a:t>
            </a:r>
            <a:endParaRPr lang="de-CH" sz="600" dirty="0"/>
          </a:p>
          <a:p>
            <a:pPr lvl="1"/>
            <a:r>
              <a:rPr lang="de-CH" sz="600" dirty="0" err="1"/>
              <a:t>d.CAS_BK</a:t>
            </a:r>
            <a:r>
              <a:rPr lang="de-CH" sz="600" dirty="0"/>
              <a:t> = </a:t>
            </a:r>
            <a:r>
              <a:rPr lang="de-CH" sz="600" dirty="0" err="1"/>
              <a:t>c.cas_bk</a:t>
            </a:r>
            <a:endParaRPr lang="de-CH" sz="600" dirty="0"/>
          </a:p>
          <a:p>
            <a:pPr lvl="1"/>
            <a:r>
              <a:rPr lang="de-CH" sz="600" b="1" dirty="0"/>
              <a:t>WHERE</a:t>
            </a:r>
            <a:endParaRPr lang="de-CH" sz="600" dirty="0"/>
          </a:p>
          <a:p>
            <a:pPr lvl="1"/>
            <a:r>
              <a:rPr lang="de-CH" sz="600" dirty="0" err="1"/>
              <a:t>c.CAS_TYPE</a:t>
            </a:r>
            <a:r>
              <a:rPr lang="de-CH" sz="600" dirty="0"/>
              <a:t> = 'stationär' </a:t>
            </a:r>
          </a:p>
          <a:p>
            <a:pPr lvl="1"/>
            <a:r>
              <a:rPr lang="de-CH" sz="600" dirty="0"/>
              <a:t>)</a:t>
            </a:r>
          </a:p>
          <a:p>
            <a:r>
              <a:rPr lang="de-CH" sz="600" b="1" dirty="0"/>
              <a:t>GROUP</a:t>
            </a:r>
            <a:r>
              <a:rPr lang="de-CH" sz="600" dirty="0"/>
              <a:t> </a:t>
            </a:r>
            <a:r>
              <a:rPr lang="de-CH" sz="600" b="1" dirty="0"/>
              <a:t>BY</a:t>
            </a:r>
            <a:endParaRPr lang="de-CH" sz="600" dirty="0"/>
          </a:p>
          <a:p>
            <a:r>
              <a:rPr lang="de-CH" sz="600" dirty="0" err="1"/>
              <a:t>diag_date</a:t>
            </a:r>
            <a:r>
              <a:rPr lang="de-CH" sz="600" dirty="0"/>
              <a:t>,</a:t>
            </a:r>
          </a:p>
          <a:p>
            <a:r>
              <a:rPr lang="de-CH" sz="600" dirty="0"/>
              <a:t>diag_date1;</a:t>
            </a:r>
          </a:p>
          <a:p>
            <a:endParaRPr lang="de-CH" sz="6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55034"/>
              </p:ext>
            </p:extLst>
          </p:nvPr>
        </p:nvGraphicFramePr>
        <p:xfrm>
          <a:off x="6838206" y="3244685"/>
          <a:ext cx="3113316" cy="1535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772">
                  <a:extLst>
                    <a:ext uri="{9D8B030D-6E8A-4147-A177-3AD203B41FA5}">
                      <a16:colId xmlns:a16="http://schemas.microsoft.com/office/drawing/2014/main" val="90062612"/>
                    </a:ext>
                  </a:extLst>
                </a:gridCol>
                <a:gridCol w="1037772">
                  <a:extLst>
                    <a:ext uri="{9D8B030D-6E8A-4147-A177-3AD203B41FA5}">
                      <a16:colId xmlns:a16="http://schemas.microsoft.com/office/drawing/2014/main" val="2028114473"/>
                    </a:ext>
                  </a:extLst>
                </a:gridCol>
                <a:gridCol w="1037772">
                  <a:extLst>
                    <a:ext uri="{9D8B030D-6E8A-4147-A177-3AD203B41FA5}">
                      <a16:colId xmlns:a16="http://schemas.microsoft.com/office/drawing/2014/main" val="2197504520"/>
                    </a:ext>
                  </a:extLst>
                </a:gridCol>
              </a:tblGrid>
              <a:tr h="478243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u="none" strike="noStrike" dirty="0">
                          <a:effectLst/>
                        </a:rPr>
                        <a:t>DIAG_DATE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u="none" strike="noStrike" dirty="0">
                          <a:effectLst/>
                        </a:rPr>
                        <a:t>DIAG_DATE1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u="none" strike="noStrike" dirty="0">
                          <a:effectLst/>
                        </a:rPr>
                        <a:t>COUNT(*)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310261"/>
                  </a:ext>
                </a:extLst>
              </a:tr>
              <a:tr h="264222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90’465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226644"/>
                  </a:ext>
                </a:extLst>
              </a:tr>
              <a:tr h="264222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165’684</a:t>
                      </a:r>
                      <a:endParaRPr lang="de-CH" sz="11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51483"/>
                  </a:ext>
                </a:extLst>
              </a:tr>
              <a:tr h="264222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18’788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21826"/>
                  </a:ext>
                </a:extLst>
              </a:tr>
              <a:tr h="264222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2’922’832</a:t>
                      </a:r>
                      <a:endParaRPr lang="de-CH" sz="11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088245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0238925" y="407323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~ 95%!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3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173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Mit ICD assoziierte Datumsangaben</vt:lpstr>
      <vt:lpstr>Beispiel  Fallnr.: 0088377320</vt:lpstr>
      <vt:lpstr>Interpretation</vt:lpstr>
    </vt:vector>
  </TitlesOfParts>
  <Company>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ICD assoziierte Datumsangaben</dc:title>
  <dc:creator>Franzeck Fabian</dc:creator>
  <cp:lastModifiedBy>Franzeck Fabian</cp:lastModifiedBy>
  <cp:revision>3</cp:revision>
  <dcterms:created xsi:type="dcterms:W3CDTF">2023-10-03T09:27:43Z</dcterms:created>
  <dcterms:modified xsi:type="dcterms:W3CDTF">2023-10-03T09:49:33Z</dcterms:modified>
</cp:coreProperties>
</file>