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sldIdLst>
    <p:sldId id="256" r:id="rId2"/>
    <p:sldId id="257" r:id="rId3"/>
    <p:sldId id="273" r:id="rId4"/>
    <p:sldId id="275" r:id="rId5"/>
    <p:sldId id="284" r:id="rId6"/>
    <p:sldId id="285" r:id="rId7"/>
    <p:sldId id="276" r:id="rId8"/>
    <p:sldId id="281" r:id="rId9"/>
    <p:sldId id="282" r:id="rId10"/>
    <p:sldId id="260" r:id="rId11"/>
    <p:sldId id="309" r:id="rId12"/>
    <p:sldId id="264" r:id="rId13"/>
    <p:sldId id="325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65421"/>
  </p:normalViewPr>
  <p:slideViewPr>
    <p:cSldViewPr snapToGrid="0" snapToObjects="1">
      <p:cViewPr varScale="1">
        <p:scale>
          <a:sx n="40" d="100"/>
          <a:sy n="40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AE034-197A-6D4A-ADC1-89A73290814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4BB50-52E2-C94B-B197-0F02051F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5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0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4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9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9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2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1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BB50-52E2-C94B-B197-0F02051F8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60342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&lt;project-name&gt;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Framework</a:t>
            </a:r>
          </a:p>
          <a:p>
            <a:r>
              <a:rPr lang="en-US" dirty="0"/>
              <a:t>Boot</a:t>
            </a:r>
          </a:p>
          <a:p>
            <a:r>
              <a:rPr lang="en-US" dirty="0"/>
              <a:t>IO platform</a:t>
            </a:r>
          </a:p>
          <a:p>
            <a:r>
              <a:rPr lang="en-US" dirty="0"/>
              <a:t>Cloud data flow</a:t>
            </a:r>
          </a:p>
          <a:p>
            <a:r>
              <a:rPr lang="en-US" dirty="0"/>
              <a:t>Cloud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Batch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Flo</a:t>
            </a:r>
          </a:p>
          <a:p>
            <a:r>
              <a:rPr lang="en-US" dirty="0"/>
              <a:t>Kafka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HATEOAS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AMQP</a:t>
            </a:r>
          </a:p>
          <a:p>
            <a:r>
              <a:rPr lang="en-US" dirty="0"/>
              <a:t>Mobile</a:t>
            </a:r>
          </a:p>
          <a:p>
            <a:r>
              <a:rPr lang="en-US" dirty="0"/>
              <a:t>for Android</a:t>
            </a:r>
          </a:p>
          <a:p>
            <a:r>
              <a:rPr lang="en-US" dirty="0"/>
              <a:t>Web flow</a:t>
            </a:r>
          </a:p>
          <a:p>
            <a:r>
              <a:rPr lang="en-US" dirty="0"/>
              <a:t>Web services</a:t>
            </a:r>
          </a:p>
          <a:p>
            <a:r>
              <a:rPr lang="en-US" dirty="0"/>
              <a:t>LDAP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82789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Framework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524000"/>
            <a:ext cx="6807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start.spring.io</a:t>
            </a:r>
            <a:r>
              <a:rPr lang="en-US" dirty="0"/>
              <a:t>/</a:t>
            </a:r>
          </a:p>
        </p:txBody>
      </p:sp>
      <p:pic>
        <p:nvPicPr>
          <p:cNvPr id="7" name="Picture 6" descr="Screen Shot 2017-03-04 at 10.27.4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4746"/>
            <a:ext cx="8354058" cy="33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CF65-EB0A-7B43-9BFA-F1C48D39D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9E831-16DE-1748-A741-659F38C8A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Typical java bean with a unique id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 spring there are basically two types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Singleton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One instance of the bean created and referenced each time it is requested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Prototype (non-singleton)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New bean created each time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Same as </a:t>
            </a:r>
            <a:r>
              <a:rPr lang="en-US" altLang="x-none" b="1" dirty="0"/>
              <a:t>new</a:t>
            </a:r>
            <a:r>
              <a:rPr lang="en-US" altLang="x-none" dirty="0"/>
              <a:t> </a:t>
            </a:r>
            <a:r>
              <a:rPr lang="en-US" altLang="x-none" dirty="0" err="1"/>
              <a:t>ClassName</a:t>
            </a:r>
            <a:r>
              <a:rPr lang="en-US" altLang="x-none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Beans are normally created by Spring as late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1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Defines a bean for Spring to manage</a:t>
            </a:r>
          </a:p>
          <a:p>
            <a:pPr lvl="1"/>
            <a:r>
              <a:rPr lang="en-US" altLang="x-none" sz="2400" dirty="0"/>
              <a:t>Key attributes</a:t>
            </a:r>
          </a:p>
          <a:p>
            <a:pPr lvl="2"/>
            <a:r>
              <a:rPr lang="en-US" altLang="x-none" sz="2000" dirty="0"/>
              <a:t>class (required): fully qualified java class name</a:t>
            </a:r>
          </a:p>
          <a:p>
            <a:pPr lvl="2"/>
            <a:r>
              <a:rPr lang="en-US" altLang="x-none" sz="2000" dirty="0"/>
              <a:t>id: the unique identifier for this bean</a:t>
            </a:r>
          </a:p>
          <a:p>
            <a:pPr lvl="2"/>
            <a:r>
              <a:rPr lang="en-US" altLang="x-none" sz="2000" i="1" dirty="0"/>
              <a:t>configuration</a:t>
            </a:r>
            <a:r>
              <a:rPr lang="en-US" altLang="x-none" sz="2000" dirty="0"/>
              <a:t>: (singleton, </a:t>
            </a:r>
            <a:r>
              <a:rPr lang="en-US" altLang="x-none" sz="2000" dirty="0" err="1"/>
              <a:t>init</a:t>
            </a:r>
            <a:r>
              <a:rPr lang="en-US" altLang="x-none" sz="2000" dirty="0"/>
              <a:t>-method, etc.)</a:t>
            </a:r>
          </a:p>
          <a:p>
            <a:pPr lvl="2"/>
            <a:r>
              <a:rPr lang="en-US" altLang="x-none" sz="2000" dirty="0"/>
              <a:t>constructor-</a:t>
            </a:r>
            <a:r>
              <a:rPr lang="en-US" altLang="x-none" sz="2000" dirty="0" err="1"/>
              <a:t>arg</a:t>
            </a:r>
            <a:r>
              <a:rPr lang="en-US" altLang="x-none" sz="2000" dirty="0"/>
              <a:t>: arguments to pass to the constructor at creation time</a:t>
            </a:r>
          </a:p>
          <a:p>
            <a:pPr lvl="2"/>
            <a:r>
              <a:rPr lang="en-US" altLang="x-none" sz="2000" dirty="0"/>
              <a:t>property: arguments to pass to the bean setters at creation time</a:t>
            </a:r>
          </a:p>
          <a:p>
            <a:pPr lvl="2"/>
            <a:r>
              <a:rPr lang="en-US" altLang="x-none" sz="2000" dirty="0"/>
              <a:t>Collaborators: other beans needed in this bean (</a:t>
            </a:r>
            <a:r>
              <a:rPr lang="en-US" altLang="x-none" sz="2000" dirty="0" err="1"/>
              <a:t>a.k.a</a:t>
            </a:r>
            <a:r>
              <a:rPr lang="en-US" altLang="x-none" sz="2000" dirty="0"/>
              <a:t> dependencies), specified in property or constructor-</a:t>
            </a:r>
            <a:r>
              <a:rPr lang="en-US" altLang="x-none" sz="2000" dirty="0" err="1"/>
              <a:t>arg</a:t>
            </a:r>
            <a:endParaRPr lang="en-US" altLang="x-none" sz="2000" dirty="0"/>
          </a:p>
          <a:p>
            <a:r>
              <a:rPr lang="en-US" altLang="x-none" sz="2800" dirty="0"/>
              <a:t>Typically defined in an XML file</a:t>
            </a:r>
          </a:p>
        </p:txBody>
      </p:sp>
    </p:spTree>
    <p:extLst>
      <p:ext uri="{BB962C8B-B14F-4D97-AF65-F5344CB8AC3E}">
        <p14:creationId xmlns:p14="http://schemas.microsoft.com/office/powerpoint/2010/main" val="56113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 = "1.0" encoding = "UTF-8"?&gt;</a:t>
            </a:r>
          </a:p>
          <a:p>
            <a:pPr marL="0" indent="0">
              <a:buNone/>
            </a:pPr>
            <a:r>
              <a:rPr lang="en-US" sz="2000" dirty="0"/>
              <a:t>&lt;beans </a:t>
            </a:r>
            <a:r>
              <a:rPr lang="en-US" sz="2000" dirty="0" err="1"/>
              <a:t>xmlns</a:t>
            </a:r>
            <a:r>
              <a:rPr lang="en-US" sz="2000" dirty="0"/>
              <a:t> = "http://</a:t>
            </a:r>
            <a:r>
              <a:rPr lang="en-US" sz="2000" dirty="0" err="1"/>
              <a:t>www.springframework.org</a:t>
            </a:r>
            <a:r>
              <a:rPr lang="en-US" sz="2000" dirty="0"/>
              <a:t>/schema/beans" </a:t>
            </a:r>
            <a:r>
              <a:rPr lang="en-US" sz="2000" dirty="0" err="1"/>
              <a:t>xmlns:xsi</a:t>
            </a:r>
            <a:r>
              <a:rPr lang="en-US" sz="2000" dirty="0"/>
              <a:t> = "http://www.w3.org/2001/</a:t>
            </a:r>
            <a:r>
              <a:rPr lang="en-US" sz="2000" dirty="0" err="1"/>
              <a:t>XMLSchema</a:t>
            </a:r>
            <a:r>
              <a:rPr lang="en-US" sz="2000" dirty="0"/>
              <a:t>-instance" </a:t>
            </a:r>
            <a:r>
              <a:rPr lang="en-US" sz="2000" dirty="0" err="1"/>
              <a:t>xsi:schemaLocation</a:t>
            </a:r>
            <a:r>
              <a:rPr lang="en-US" sz="2000" dirty="0"/>
              <a:t> = "http://</a:t>
            </a:r>
            <a:r>
              <a:rPr lang="en-US" sz="2000" dirty="0" err="1"/>
              <a:t>www.springframework.org</a:t>
            </a:r>
            <a:r>
              <a:rPr lang="en-US" sz="2000" dirty="0"/>
              <a:t>/schema/beans http://</a:t>
            </a:r>
            <a:r>
              <a:rPr lang="en-US" sz="2000" dirty="0" err="1"/>
              <a:t>www.springframework.org</a:t>
            </a:r>
            <a:r>
              <a:rPr lang="en-US" sz="2000" dirty="0"/>
              <a:t>/schema/beans/spring-beans-3.0.xsd"&gt;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&lt;bean id = "..." class = "..."&gt; &lt;/bean&gt;</a:t>
            </a:r>
          </a:p>
          <a:p>
            <a:pPr marL="0" indent="0">
              <a:buNone/>
            </a:pPr>
            <a:r>
              <a:rPr lang="en-US" sz="2000" dirty="0"/>
              <a:t>	&lt;bean id = "..." class = "..." </a:t>
            </a:r>
            <a:r>
              <a:rPr lang="en-US" sz="2000" dirty="0" err="1"/>
              <a:t>init</a:t>
            </a:r>
            <a:r>
              <a:rPr lang="en-US" sz="2000" dirty="0"/>
              <a:t>-method = "..."&gt; &lt;/bean&gt;</a:t>
            </a:r>
            <a:endParaRPr lang="en-US" altLang="x-none" sz="2000" dirty="0"/>
          </a:p>
          <a:p>
            <a:pPr marL="0" indent="0">
              <a:buNone/>
            </a:pPr>
            <a:r>
              <a:rPr lang="en-US" sz="2000" dirty="0"/>
              <a:t>	&lt;bean id = "..." class = "..." scope = "singleton"&gt; &lt;/bean&gt;</a:t>
            </a:r>
            <a:endParaRPr lang="en-US" altLang="x-none" sz="2000" dirty="0"/>
          </a:p>
          <a:p>
            <a:pPr marL="0" indent="0">
              <a:buNone/>
            </a:pPr>
            <a:r>
              <a:rPr lang="en-US" altLang="x-none" sz="20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14378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Often seen as an </a:t>
            </a:r>
            <a:r>
              <a:rPr lang="en-US" altLang="x-none" sz="2800" dirty="0" err="1"/>
              <a:t>ApplicationContext</a:t>
            </a:r>
            <a:endParaRPr lang="en-US" altLang="x-none" sz="2800" dirty="0"/>
          </a:p>
          <a:p>
            <a:pPr lvl="1"/>
            <a:r>
              <a:rPr lang="en-US" altLang="x-none" sz="2400" dirty="0" err="1"/>
              <a:t>BeanFactory</a:t>
            </a:r>
            <a:r>
              <a:rPr lang="en-US" altLang="x-none" sz="2400" dirty="0"/>
              <a:t> is not used directly often</a:t>
            </a:r>
          </a:p>
          <a:p>
            <a:pPr lvl="1"/>
            <a:r>
              <a:rPr lang="en-US" altLang="x-none" sz="2400" dirty="0" err="1"/>
              <a:t>ApplicationContext</a:t>
            </a:r>
            <a:r>
              <a:rPr lang="en-US" altLang="x-none" sz="2400" dirty="0"/>
              <a:t> is a complete superset of bean factory methods</a:t>
            </a:r>
          </a:p>
          <a:p>
            <a:pPr lvl="2"/>
            <a:r>
              <a:rPr lang="en-US" altLang="x-none" sz="2000" dirty="0"/>
              <a:t>Same interface implemented</a:t>
            </a:r>
          </a:p>
          <a:p>
            <a:pPr lvl="2"/>
            <a:r>
              <a:rPr lang="en-US" altLang="x-none" sz="2000" dirty="0"/>
              <a:t>Offers a richer set of features</a:t>
            </a:r>
          </a:p>
          <a:p>
            <a:r>
              <a:rPr lang="en-US" altLang="x-none" sz="2800" dirty="0"/>
              <a:t>Spring uses a </a:t>
            </a:r>
            <a:r>
              <a:rPr lang="en-US" altLang="x-none" sz="2800" dirty="0" err="1"/>
              <a:t>BeanFactory</a:t>
            </a:r>
            <a:r>
              <a:rPr lang="en-US" altLang="x-none" sz="2800" dirty="0"/>
              <a:t> to create, manage and locate “beans” which are basically instances of a class</a:t>
            </a:r>
          </a:p>
          <a:p>
            <a:pPr lvl="1"/>
            <a:r>
              <a:rPr lang="en-US" altLang="x-none" sz="2400" dirty="0"/>
              <a:t>Typical usage is an XML bean factory which allows configuration via XML files</a:t>
            </a:r>
          </a:p>
        </p:txBody>
      </p:sp>
    </p:spTree>
    <p:extLst>
      <p:ext uri="{BB962C8B-B14F-4D97-AF65-F5344CB8AC3E}">
        <p14:creationId xmlns:p14="http://schemas.microsoft.com/office/powerpoint/2010/main" val="151318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x-none" dirty="0"/>
              <a:t>Beans are created in order based on the dependency graph</a:t>
            </a:r>
          </a:p>
          <a:p>
            <a:pPr marL="914400" lvl="1" indent="-457200"/>
            <a:r>
              <a:rPr lang="en-US" altLang="x-none" dirty="0"/>
              <a:t>Often they are created when the factory loads the definitions</a:t>
            </a:r>
          </a:p>
          <a:p>
            <a:pPr marL="914400" lvl="1" indent="-457200"/>
            <a:r>
              <a:rPr lang="en-US" altLang="x-none" dirty="0"/>
              <a:t>Can override this behavior in bean</a:t>
            </a:r>
          </a:p>
          <a:p>
            <a:pPr marL="1295400" lvl="2" indent="-381000">
              <a:buFontTx/>
              <a:buNone/>
            </a:pPr>
            <a:r>
              <a:rPr lang="en-US" altLang="x-none" dirty="0"/>
              <a:t>&lt;bean class=“</a:t>
            </a:r>
            <a:r>
              <a:rPr lang="en-US" altLang="x-none" dirty="0" err="1"/>
              <a:t>className</a:t>
            </a:r>
            <a:r>
              <a:rPr lang="en-US" altLang="x-none" dirty="0"/>
              <a:t>” lazy-</a:t>
            </a:r>
            <a:r>
              <a:rPr lang="en-US" altLang="x-none" dirty="0" err="1"/>
              <a:t>init</a:t>
            </a:r>
            <a:r>
              <a:rPr lang="en-US" altLang="x-none" dirty="0"/>
              <a:t>=“true” /&gt;</a:t>
            </a:r>
          </a:p>
          <a:p>
            <a:pPr marL="533400" indent="-533400"/>
            <a:r>
              <a:rPr lang="en-US" altLang="x-none" dirty="0"/>
              <a:t>Spring will instantiate beans in the order required by their dependencies</a:t>
            </a:r>
          </a:p>
          <a:p>
            <a:pPr marL="914400" lvl="1" indent="-457200">
              <a:buFontTx/>
              <a:buAutoNum type="arabicPeriod"/>
            </a:pPr>
            <a:r>
              <a:rPr lang="en-US" altLang="x-none" dirty="0">
                <a:solidFill>
                  <a:srgbClr val="000000"/>
                </a:solidFill>
                <a:latin typeface="Helvetica" charset="0"/>
              </a:rPr>
              <a:t>If scope is singleton, then eagerly instantiated at container startup</a:t>
            </a:r>
          </a:p>
          <a:p>
            <a:pPr marL="914400" lvl="1" indent="-457200">
              <a:buFontTx/>
              <a:buAutoNum type="arabicPeriod"/>
            </a:pPr>
            <a:r>
              <a:rPr lang="en-US" altLang="x-none" dirty="0">
                <a:solidFill>
                  <a:srgbClr val="000000"/>
                </a:solidFill>
                <a:latin typeface="Helvetica" charset="0"/>
              </a:rPr>
              <a:t>created when dependent bean created</a:t>
            </a:r>
          </a:p>
          <a:p>
            <a:pPr marL="914400" lvl="1" indent="-457200">
              <a:buFontTx/>
              <a:buAutoNum type="arabicPeriod"/>
            </a:pPr>
            <a:r>
              <a:rPr lang="en-US" altLang="x-none" dirty="0">
                <a:solidFill>
                  <a:srgbClr val="000000"/>
                </a:solidFill>
                <a:latin typeface="Helvetica" charset="0"/>
              </a:rPr>
              <a:t>created when accessed in code</a:t>
            </a:r>
          </a:p>
        </p:txBody>
      </p:sp>
    </p:spTree>
    <p:extLst>
      <p:ext uri="{BB962C8B-B14F-4D97-AF65-F5344CB8AC3E}">
        <p14:creationId xmlns:p14="http://schemas.microsoft.com/office/powerpoint/2010/main" val="186427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 dependency graph is constructed based on the various bean definitions</a:t>
            </a:r>
          </a:p>
          <a:p>
            <a:r>
              <a:rPr lang="en-US" altLang="x-none" dirty="0"/>
              <a:t>Beans are created using constructors (mostly no-</a:t>
            </a:r>
            <a:r>
              <a:rPr lang="en-US" altLang="x-none" dirty="0" err="1"/>
              <a:t>arg</a:t>
            </a:r>
            <a:r>
              <a:rPr lang="en-US" altLang="x-none" dirty="0"/>
              <a:t>) or factory methods</a:t>
            </a:r>
          </a:p>
          <a:p>
            <a:r>
              <a:rPr lang="en-US" altLang="x-none" dirty="0"/>
              <a:t>Dependencies that were not injected via constructor are then injected using setters</a:t>
            </a:r>
          </a:p>
          <a:p>
            <a:r>
              <a:rPr lang="en-US" altLang="x-none" dirty="0"/>
              <a:t>Any dependency that has not been created is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8622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</a:t>
            </a:r>
          </a:p>
          <a:p>
            <a:r>
              <a:rPr lang="en-US" dirty="0"/>
              <a:t>Advantages/disadvantages</a:t>
            </a:r>
          </a:p>
          <a:p>
            <a:r>
              <a:rPr lang="en-US" dirty="0"/>
              <a:t>IOC, AOP</a:t>
            </a:r>
          </a:p>
          <a:p>
            <a:r>
              <a:rPr lang="en-US" dirty="0"/>
              <a:t>Spring projects</a:t>
            </a:r>
          </a:p>
          <a:p>
            <a:r>
              <a:rPr lang="en-US" dirty="0"/>
              <a:t>Beans</a:t>
            </a:r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17659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properties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7772400" cy="1219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800" dirty="0"/>
              <a:t>The primary method of dependency injection</a:t>
            </a:r>
          </a:p>
          <a:p>
            <a:r>
              <a:rPr lang="en-US" altLang="x-none" sz="2800" dirty="0"/>
              <a:t>Can be another bean, value, collection, etc.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76300" y="2564605"/>
            <a:ext cx="7239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dirty="0"/>
              <a:t>&lt;bean id="</a:t>
            </a:r>
            <a:r>
              <a:rPr lang="en-US" altLang="x-none" dirty="0" err="1"/>
              <a:t>exampleBean</a:t>
            </a:r>
            <a:r>
              <a:rPr lang="en-US" altLang="x-none" dirty="0"/>
              <a:t>" class="</a:t>
            </a:r>
            <a:r>
              <a:rPr lang="en-US" altLang="x-none" dirty="0" err="1"/>
              <a:t>org.example.ExampleBean</a:t>
            </a:r>
            <a:r>
              <a:rPr lang="en-US" altLang="x-none" dirty="0"/>
              <a:t>"&gt; </a:t>
            </a:r>
          </a:p>
          <a:p>
            <a:r>
              <a:rPr lang="en-US" altLang="x-none" dirty="0"/>
              <a:t>       &lt;property name="</a:t>
            </a:r>
            <a:r>
              <a:rPr lang="en-US" altLang="x-none" dirty="0" err="1"/>
              <a:t>anotherBean</a:t>
            </a:r>
            <a:r>
              <a:rPr lang="en-US" altLang="x-none" dirty="0"/>
              <a:t>"&gt;</a:t>
            </a:r>
          </a:p>
          <a:p>
            <a:r>
              <a:rPr lang="en-US" altLang="x-none" dirty="0"/>
              <a:t>	&lt;ref bean="</a:t>
            </a:r>
            <a:r>
              <a:rPr lang="en-US" altLang="x-none" dirty="0" err="1"/>
              <a:t>someOtherBean</a:t>
            </a:r>
            <a:r>
              <a:rPr lang="en-US" altLang="x-none" dirty="0"/>
              <a:t>" /&gt;</a:t>
            </a:r>
          </a:p>
          <a:p>
            <a:r>
              <a:rPr lang="en-US" altLang="x-none" dirty="0"/>
              <a:t>       &lt;/property&gt; </a:t>
            </a:r>
          </a:p>
          <a:p>
            <a:r>
              <a:rPr lang="en-US" altLang="x-none" dirty="0"/>
              <a:t>&lt;/bean&gt;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85800" y="411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2800"/>
              <a:t>This can be written in shorthand as follows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6300" y="4970463"/>
            <a:ext cx="723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dirty="0"/>
              <a:t>&lt;bean id="</a:t>
            </a:r>
            <a:r>
              <a:rPr lang="en-US" altLang="x-none" dirty="0" err="1"/>
              <a:t>exampleBean</a:t>
            </a:r>
            <a:r>
              <a:rPr lang="en-US" altLang="x-none" dirty="0"/>
              <a:t>" class="</a:t>
            </a:r>
            <a:r>
              <a:rPr lang="en-US" altLang="x-none" dirty="0" err="1"/>
              <a:t>org.example.ExampleBean</a:t>
            </a:r>
            <a:r>
              <a:rPr lang="en-US" altLang="x-none" dirty="0"/>
              <a:t>"&gt; </a:t>
            </a:r>
          </a:p>
          <a:p>
            <a:r>
              <a:rPr lang="en-US" altLang="x-none" dirty="0"/>
              <a:t>       &lt;property name="</a:t>
            </a:r>
            <a:r>
              <a:rPr lang="en-US" altLang="x-none" dirty="0" err="1"/>
              <a:t>anotherBean</a:t>
            </a:r>
            <a:r>
              <a:rPr lang="en-US" altLang="x-none" dirty="0"/>
              <a:t>" ref="</a:t>
            </a:r>
            <a:r>
              <a:rPr lang="en-US" altLang="x-none" dirty="0" err="1"/>
              <a:t>someOtherBean</a:t>
            </a:r>
            <a:r>
              <a:rPr lang="en-US" altLang="x-none" dirty="0"/>
              <a:t>" /&gt;</a:t>
            </a:r>
          </a:p>
          <a:p>
            <a:r>
              <a:rPr lang="en-US" altLang="x-none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212256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properties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0412" y="3803840"/>
            <a:ext cx="769778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&lt;bean id="outer" class="</a:t>
            </a:r>
            <a:r>
              <a:rPr lang="en-US" altLang="x-none" dirty="0" err="1"/>
              <a:t>org.example.SomeBean</a:t>
            </a:r>
            <a:r>
              <a:rPr lang="en-US" altLang="x-none" dirty="0"/>
              <a:t>"&gt; </a:t>
            </a:r>
          </a:p>
          <a:p>
            <a:pPr lvl="1"/>
            <a:r>
              <a:rPr lang="en-US" altLang="x-none" dirty="0"/>
              <a:t>&lt;property name="person"&gt; </a:t>
            </a:r>
          </a:p>
          <a:p>
            <a:pPr lvl="2"/>
            <a:r>
              <a:rPr lang="en-US" altLang="x-none" dirty="0"/>
              <a:t>&lt;bean class="</a:t>
            </a:r>
            <a:r>
              <a:rPr lang="en-US" altLang="x-none" dirty="0" err="1"/>
              <a:t>org.example.PersonImpl</a:t>
            </a:r>
            <a:r>
              <a:rPr lang="en-US" altLang="x-none" dirty="0"/>
              <a:t>"&gt; </a:t>
            </a:r>
          </a:p>
          <a:p>
            <a:pPr lvl="3"/>
            <a:r>
              <a:rPr lang="en-US" altLang="x-none" dirty="0"/>
              <a:t>&lt;property name="name"&gt;&lt;value&gt;Aaron&lt;/value&gt;&lt;/property&gt; </a:t>
            </a:r>
          </a:p>
          <a:p>
            <a:pPr lvl="3"/>
            <a:r>
              <a:rPr lang="en-US" altLang="x-none" dirty="0"/>
              <a:t>&lt;property name="age"&gt;&lt;value&gt;31&lt;/value&gt;&lt;/property&gt; </a:t>
            </a:r>
          </a:p>
          <a:p>
            <a:pPr lvl="2"/>
            <a:r>
              <a:rPr lang="en-US" altLang="x-none" dirty="0"/>
              <a:t>&lt;/bean&gt; </a:t>
            </a:r>
          </a:p>
          <a:p>
            <a:pPr lvl="1"/>
            <a:r>
              <a:rPr lang="en-US" altLang="x-none" dirty="0"/>
              <a:t>&lt;/property&gt; </a:t>
            </a:r>
          </a:p>
          <a:p>
            <a:r>
              <a:rPr lang="en-US" altLang="x-none" dirty="0"/>
              <a:t>&lt;/bean&gt;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501870"/>
            <a:ext cx="7772400" cy="2552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2800"/>
              <a:t>Beans that do not need to be referenced elsewhere can be defined anonymously</a:t>
            </a:r>
          </a:p>
          <a:p>
            <a:pPr>
              <a:lnSpc>
                <a:spcPct val="90000"/>
              </a:lnSpc>
            </a:pPr>
            <a:r>
              <a:rPr lang="en-US" altLang="x-none" sz="2800"/>
              <a:t>This bean is identified (has an id) and can be accessed to inject it into another bean</a:t>
            </a:r>
          </a:p>
          <a:p>
            <a:pPr>
              <a:lnSpc>
                <a:spcPct val="90000"/>
              </a:lnSpc>
            </a:pPr>
            <a:r>
              <a:rPr lang="en-US" altLang="x-none" sz="2800"/>
              <a:t>Inner beans:</a:t>
            </a:r>
            <a:endParaRPr lang="en-US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4137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err="1"/>
              <a:t>init</a:t>
            </a:r>
            <a:r>
              <a:rPr lang="en-US" dirty="0"/>
              <a:t>-method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0412" y="3803840"/>
            <a:ext cx="65021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&lt;bean id="</a:t>
            </a:r>
            <a:r>
              <a:rPr lang="en-US" altLang="x-none" dirty="0" err="1"/>
              <a:t>exampleBean</a:t>
            </a:r>
            <a:r>
              <a:rPr lang="en-US" altLang="x-none" dirty="0"/>
              <a:t>" class=”</a:t>
            </a:r>
            <a:r>
              <a:rPr lang="en-US" altLang="x-none" dirty="0" err="1"/>
              <a:t>org.example.ExampleBean</a:t>
            </a:r>
            <a:r>
              <a:rPr lang="en-US" altLang="x-none" dirty="0"/>
              <a:t>" </a:t>
            </a:r>
          </a:p>
          <a:p>
            <a:r>
              <a:rPr lang="en-US" altLang="x-none" dirty="0"/>
              <a:t>	</a:t>
            </a:r>
            <a:r>
              <a:rPr lang="en-US" altLang="x-none" dirty="0" err="1"/>
              <a:t>init</a:t>
            </a:r>
            <a:r>
              <a:rPr lang="en-US" altLang="x-none" dirty="0"/>
              <a:t>-method=”</a:t>
            </a:r>
            <a:r>
              <a:rPr lang="en-US" altLang="x-none" dirty="0" err="1"/>
              <a:t>init</a:t>
            </a:r>
            <a:r>
              <a:rPr lang="en-US" altLang="x-none" dirty="0"/>
              <a:t>” /&gt;</a:t>
            </a:r>
          </a:p>
          <a:p>
            <a:endParaRPr lang="en-US" altLang="x-none" dirty="0"/>
          </a:p>
          <a:p>
            <a:r>
              <a:rPr lang="en-US" altLang="x-none" dirty="0"/>
              <a:t>public class </a:t>
            </a:r>
            <a:r>
              <a:rPr lang="en-US" altLang="x-none" dirty="0" err="1"/>
              <a:t>ExampleBean</a:t>
            </a:r>
            <a:r>
              <a:rPr lang="en-US" altLang="x-none" dirty="0"/>
              <a:t> { </a:t>
            </a:r>
          </a:p>
          <a:p>
            <a:pPr lvl="1"/>
            <a:r>
              <a:rPr lang="en-US" altLang="x-none" dirty="0"/>
              <a:t>public void </a:t>
            </a:r>
            <a:r>
              <a:rPr lang="en-US" altLang="x-none" dirty="0" err="1"/>
              <a:t>init</a:t>
            </a:r>
            <a:r>
              <a:rPr lang="en-US" altLang="x-none" dirty="0"/>
              <a:t>() {</a:t>
            </a:r>
          </a:p>
          <a:p>
            <a:pPr lvl="1"/>
            <a:r>
              <a:rPr lang="en-US" altLang="x-none" dirty="0"/>
              <a:t>	// do something</a:t>
            </a:r>
          </a:p>
          <a:p>
            <a:pPr lvl="1"/>
            <a:r>
              <a:rPr lang="en-US" altLang="x-none" dirty="0"/>
              <a:t>}</a:t>
            </a:r>
          </a:p>
          <a:p>
            <a:r>
              <a:rPr lang="en-US" altLang="x-none" dirty="0"/>
              <a:t>} </a:t>
            </a:r>
          </a:p>
          <a:p>
            <a:endParaRPr lang="en-US" altLang="x-none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501870"/>
            <a:ext cx="7772400" cy="2552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2800" dirty="0"/>
              <a:t>The </a:t>
            </a:r>
            <a:r>
              <a:rPr lang="en-US" altLang="x-none" sz="2800" dirty="0" err="1"/>
              <a:t>init</a:t>
            </a:r>
            <a:r>
              <a:rPr lang="en-US" altLang="x-none" sz="2800" dirty="0"/>
              <a:t> method runs AFTER all bean dependencies are loaded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Constructor loads when the bean is first instantiated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Allows the programmer to execute code once all dependencies are present</a:t>
            </a:r>
          </a:p>
        </p:txBody>
      </p:sp>
    </p:spTree>
    <p:extLst>
      <p:ext uri="{BB962C8B-B14F-4D97-AF65-F5344CB8AC3E}">
        <p14:creationId xmlns:p14="http://schemas.microsoft.com/office/powerpoint/2010/main" val="135822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altLang="x-none" dirty="0"/>
              <a:t>values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9725" y="3995678"/>
            <a:ext cx="854439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dirty="0"/>
              <a:t>&lt;bean class="</a:t>
            </a:r>
            <a:r>
              <a:rPr lang="en-US" altLang="x-none" dirty="0" err="1"/>
              <a:t>org.example.ExampleBean</a:t>
            </a:r>
            <a:r>
              <a:rPr lang="en-US" altLang="x-none" dirty="0"/>
              <a:t>"&gt; </a:t>
            </a:r>
          </a:p>
          <a:p>
            <a:r>
              <a:rPr lang="en-US" altLang="x-none" dirty="0"/>
              <a:t>    &lt;property name="email"&gt;</a:t>
            </a:r>
          </a:p>
          <a:p>
            <a:r>
              <a:rPr lang="en-US" altLang="x-none" dirty="0"/>
              <a:t>	&lt;value&gt;</a:t>
            </a:r>
            <a:r>
              <a:rPr lang="en-US" altLang="x-none" dirty="0" err="1"/>
              <a:t>test@test.com</a:t>
            </a:r>
            <a:r>
              <a:rPr lang="en-US" altLang="x-none" dirty="0"/>
              <a:t>&lt;/value&gt;</a:t>
            </a:r>
          </a:p>
          <a:p>
            <a:r>
              <a:rPr lang="en-US" altLang="x-none" dirty="0"/>
              <a:t>    &lt;/property&gt; </a:t>
            </a:r>
          </a:p>
          <a:p>
            <a:r>
              <a:rPr lang="en-US" altLang="x-none" dirty="0"/>
              <a:t>&lt;/bean&gt;</a:t>
            </a:r>
          </a:p>
          <a:p>
            <a:endParaRPr lang="en-US" altLang="x-none" dirty="0"/>
          </a:p>
          <a:p>
            <a:r>
              <a:rPr lang="en-US" dirty="0"/>
              <a:t>&lt;property name=”</a:t>
            </a:r>
            <a:r>
              <a:rPr lang="en-US" dirty="0" err="1"/>
              <a:t>anotherExample</a:t>
            </a:r>
            <a:r>
              <a:rPr lang="en-US" dirty="0"/>
              <a:t>" value=”Example number #{5}"/&gt; </a:t>
            </a:r>
            <a:endParaRPr lang="en-US" altLang="x-none" dirty="0"/>
          </a:p>
          <a:p>
            <a:endParaRPr lang="en-US" dirty="0"/>
          </a:p>
          <a:p>
            <a:r>
              <a:rPr lang="en-US" dirty="0"/>
              <a:t>&lt;property name="song" value="#{</a:t>
            </a:r>
            <a:r>
              <a:rPr lang="en-US" dirty="0" err="1"/>
              <a:t>songSelector.selectSong</a:t>
            </a:r>
            <a:r>
              <a:rPr lang="en-US" dirty="0"/>
              <a:t>()?.</a:t>
            </a:r>
            <a:r>
              <a:rPr lang="en-US" dirty="0" err="1"/>
              <a:t>toUpperCase</a:t>
            </a:r>
            <a:r>
              <a:rPr lang="en-US" dirty="0"/>
              <a:t>()}"/&gt; </a:t>
            </a:r>
          </a:p>
          <a:p>
            <a:endParaRPr lang="en-US" altLang="x-none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501870"/>
            <a:ext cx="7772400" cy="2552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800" dirty="0"/>
              <a:t>Spring can inject more than just other beans</a:t>
            </a:r>
          </a:p>
          <a:p>
            <a:r>
              <a:rPr lang="en-US" altLang="x-none" sz="2800" dirty="0"/>
              <a:t>Values on beans can be of a few types</a:t>
            </a:r>
          </a:p>
          <a:p>
            <a:pPr lvl="1"/>
            <a:r>
              <a:rPr lang="en-US" altLang="x-none" sz="2400" dirty="0"/>
              <a:t>Direct value (string, </a:t>
            </a:r>
            <a:r>
              <a:rPr lang="en-US" altLang="x-none" sz="2400" dirty="0" err="1"/>
              <a:t>int</a:t>
            </a:r>
            <a:r>
              <a:rPr lang="en-US" altLang="x-none" sz="2400" dirty="0"/>
              <a:t>, etc.)</a:t>
            </a:r>
          </a:p>
          <a:p>
            <a:pPr lvl="1"/>
            <a:r>
              <a:rPr lang="en-US" altLang="x-none" sz="2400" dirty="0"/>
              <a:t>Collection (list, set, map, props)</a:t>
            </a:r>
          </a:p>
          <a:p>
            <a:pPr lvl="1"/>
            <a:r>
              <a:rPr lang="en-US" altLang="x-none" sz="2400" dirty="0"/>
              <a:t>Bean</a:t>
            </a:r>
          </a:p>
          <a:p>
            <a:pPr lvl="1"/>
            <a:r>
              <a:rPr lang="en-US" altLang="x-none" sz="2400" dirty="0"/>
              <a:t>Compound property</a:t>
            </a:r>
          </a:p>
        </p:txBody>
      </p:sp>
    </p:spTree>
    <p:extLst>
      <p:ext uri="{BB962C8B-B14F-4D97-AF65-F5344CB8AC3E}">
        <p14:creationId xmlns:p14="http://schemas.microsoft.com/office/powerpoint/2010/main" val="31968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hello world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212" y="1524000"/>
            <a:ext cx="77549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err="1"/>
              <a:t>com.example.hello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class HelloWorld { </a:t>
            </a:r>
          </a:p>
          <a:p>
            <a:r>
              <a:rPr lang="en-US" dirty="0"/>
              <a:t>	private String greeting; </a:t>
            </a:r>
          </a:p>
          <a:p>
            <a:r>
              <a:rPr lang="en-US" dirty="0"/>
              <a:t>	public void </a:t>
            </a:r>
            <a:r>
              <a:rPr lang="en-US" dirty="0" err="1"/>
              <a:t>setGreeting</a:t>
            </a:r>
            <a:r>
              <a:rPr lang="en-US" dirty="0"/>
              <a:t>(String  greeting){ </a:t>
            </a:r>
          </a:p>
          <a:p>
            <a:r>
              <a:rPr lang="en-US" dirty="0"/>
              <a:t>		</a:t>
            </a:r>
            <a:r>
              <a:rPr lang="en-US" dirty="0" err="1"/>
              <a:t>this.greeting</a:t>
            </a:r>
            <a:r>
              <a:rPr lang="en-US" dirty="0"/>
              <a:t> =  greeting;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public void </a:t>
            </a:r>
            <a:r>
              <a:rPr lang="en-US" dirty="0" err="1"/>
              <a:t>getGreeting</a:t>
            </a:r>
            <a:r>
              <a:rPr lang="en-US" dirty="0"/>
              <a:t>(){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(greeting);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  <a:endParaRPr lang="en-US" altLang="x-none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4212" y="5101471"/>
            <a:ext cx="752633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is-IS" altLang="x-none" dirty="0"/>
              <a:t>…</a:t>
            </a:r>
            <a:endParaRPr lang="en-US" altLang="x-none" dirty="0"/>
          </a:p>
          <a:p>
            <a:r>
              <a:rPr lang="en-US" dirty="0"/>
              <a:t>&lt;bean id = ”</a:t>
            </a:r>
            <a:r>
              <a:rPr lang="en-US" dirty="0" err="1"/>
              <a:t>helloWorld</a:t>
            </a:r>
            <a:r>
              <a:rPr lang="en-US" dirty="0"/>
              <a:t>" class = "</a:t>
            </a:r>
            <a:r>
              <a:rPr lang="en-US" dirty="0" err="1"/>
              <a:t>com.example.hello.HelloWorld</a:t>
            </a:r>
            <a:r>
              <a:rPr lang="en-US" dirty="0"/>
              <a:t>"&gt; </a:t>
            </a:r>
          </a:p>
          <a:p>
            <a:r>
              <a:rPr lang="en-US" dirty="0"/>
              <a:t>	&lt;property name = ”greeting" value = "Hello World!"/&gt;</a:t>
            </a:r>
          </a:p>
          <a:p>
            <a:r>
              <a:rPr lang="en-US" dirty="0"/>
              <a:t>&lt;/bean&gt;</a:t>
            </a:r>
            <a:endParaRPr lang="en-US" altLang="x-none" dirty="0"/>
          </a:p>
          <a:p>
            <a:r>
              <a:rPr lang="is-IS" altLang="x-non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29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hello world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org.springframework.context.ApplicationContext</a:t>
            </a:r>
            <a:r>
              <a:rPr lang="en-US" dirty="0"/>
              <a:t>;</a:t>
            </a:r>
          </a:p>
          <a:p>
            <a:r>
              <a:rPr lang="en-US" dirty="0"/>
              <a:t>import org.springframework.context.support.ClassPathXmlApplicationContext; 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MainApp</a:t>
            </a:r>
            <a:r>
              <a:rPr lang="en-US" dirty="0"/>
              <a:t> { 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r>
              <a:rPr lang="en-US" dirty="0"/>
              <a:t>		</a:t>
            </a: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ClassPathXmlApplicationContext</a:t>
            </a:r>
            <a:r>
              <a:rPr lang="en-US" dirty="0"/>
              <a:t>("</a:t>
            </a:r>
            <a:r>
              <a:rPr lang="en-US" dirty="0" err="1"/>
              <a:t>Beans.xml</a:t>
            </a:r>
            <a:r>
              <a:rPr lang="en-US" dirty="0"/>
              <a:t>"); </a:t>
            </a:r>
          </a:p>
          <a:p>
            <a:endParaRPr lang="en-US" dirty="0"/>
          </a:p>
          <a:p>
            <a:r>
              <a:rPr lang="en-US" dirty="0"/>
              <a:t>		HelloWorld </a:t>
            </a:r>
            <a:r>
              <a:rPr lang="en-US" dirty="0" err="1"/>
              <a:t>helloWorld</a:t>
            </a:r>
            <a:r>
              <a:rPr lang="en-US" dirty="0"/>
              <a:t> = (HelloWorld) </a:t>
            </a:r>
            <a:r>
              <a:rPr lang="en-US" dirty="0" err="1"/>
              <a:t>context.getBean</a:t>
            </a:r>
            <a:r>
              <a:rPr lang="en-US" dirty="0"/>
              <a:t>("</a:t>
            </a:r>
            <a:r>
              <a:rPr lang="en-US" dirty="0" err="1"/>
              <a:t>helloWorld</a:t>
            </a:r>
            <a:r>
              <a:rPr lang="en-US" dirty="0"/>
              <a:t>");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dirty="0" err="1"/>
              <a:t>helloWorld.getGreeting</a:t>
            </a:r>
            <a:r>
              <a:rPr lang="en-US" dirty="0"/>
              <a:t>();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385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hello world via annotations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212" y="1524000"/>
            <a:ext cx="77549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err="1"/>
              <a:t>com.example.hello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org.springframework.context.annotation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@Configuration</a:t>
            </a:r>
          </a:p>
          <a:p>
            <a:r>
              <a:rPr lang="en-US" dirty="0"/>
              <a:t>public class </a:t>
            </a:r>
            <a:r>
              <a:rPr lang="en-US" dirty="0" err="1"/>
              <a:t>HelloWorldConfig</a:t>
            </a:r>
            <a:r>
              <a:rPr lang="en-US" dirty="0"/>
              <a:t> { </a:t>
            </a:r>
          </a:p>
          <a:p>
            <a:r>
              <a:rPr lang="en-US" dirty="0"/>
              <a:t>	</a:t>
            </a:r>
            <a:r>
              <a:rPr lang="en-US" b="1" dirty="0"/>
              <a:t>@Bean </a:t>
            </a:r>
          </a:p>
          <a:p>
            <a:r>
              <a:rPr lang="en-US" dirty="0"/>
              <a:t>	public HelloWorld </a:t>
            </a:r>
            <a:r>
              <a:rPr lang="en-US" dirty="0" err="1"/>
              <a:t>helloWorld</a:t>
            </a:r>
            <a:r>
              <a:rPr lang="en-US" dirty="0"/>
              <a:t>(){ </a:t>
            </a:r>
          </a:p>
          <a:p>
            <a:r>
              <a:rPr lang="en-US" dirty="0"/>
              <a:t>		return new HelloWorld(); </a:t>
            </a:r>
          </a:p>
          <a:p>
            <a:r>
              <a:rPr lang="en-US" dirty="0"/>
              <a:t>	} </a:t>
            </a:r>
            <a:endParaRPr lang="en-US" altLang="x-none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Same as: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5376922"/>
            <a:ext cx="752633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is-IS" altLang="x-none" dirty="0"/>
              <a:t>…</a:t>
            </a:r>
            <a:endParaRPr lang="en-US" altLang="x-none" dirty="0"/>
          </a:p>
          <a:p>
            <a:r>
              <a:rPr lang="en-US" dirty="0"/>
              <a:t>&lt;bean id = "</a:t>
            </a:r>
            <a:r>
              <a:rPr lang="en-US" dirty="0" err="1"/>
              <a:t>helloWorld</a:t>
            </a:r>
            <a:r>
              <a:rPr lang="en-US" dirty="0"/>
              <a:t>" class = "</a:t>
            </a:r>
            <a:r>
              <a:rPr lang="en-US" dirty="0" err="1"/>
              <a:t>com.example.hello.HelloWorld</a:t>
            </a:r>
            <a:r>
              <a:rPr lang="en-US" dirty="0"/>
              <a:t>”/&gt; </a:t>
            </a:r>
          </a:p>
          <a:p>
            <a:r>
              <a:rPr lang="is-IS" altLang="x-non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6084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hello world via annotations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686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org.springframework.context.ApplicationContext</a:t>
            </a:r>
            <a:r>
              <a:rPr lang="en-US" dirty="0"/>
              <a:t>;</a:t>
            </a:r>
          </a:p>
          <a:p>
            <a:r>
              <a:rPr lang="en-US" dirty="0"/>
              <a:t>import org.springframework.context.support.ClassPathXmlApplicationContext; 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MainApp</a:t>
            </a:r>
            <a:r>
              <a:rPr lang="en-US" dirty="0"/>
              <a:t> { 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r>
              <a:rPr lang="en-US" dirty="0"/>
              <a:t>		</a:t>
            </a: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HelloWorldConfig.class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		HelloWorld </a:t>
            </a:r>
            <a:r>
              <a:rPr lang="en-US" dirty="0" err="1"/>
              <a:t>helloWorld</a:t>
            </a:r>
            <a:r>
              <a:rPr lang="en-US" dirty="0"/>
              <a:t> = </a:t>
            </a:r>
            <a:r>
              <a:rPr lang="en-US" dirty="0" err="1"/>
              <a:t>ctx.getBean</a:t>
            </a:r>
            <a:r>
              <a:rPr lang="en-US" dirty="0"/>
              <a:t>(</a:t>
            </a:r>
            <a:r>
              <a:rPr lang="en-US" dirty="0" err="1"/>
              <a:t>HelloWorld.class</a:t>
            </a:r>
            <a:r>
              <a:rPr lang="en-US" dirty="0"/>
              <a:t>); </a:t>
            </a:r>
          </a:p>
          <a:p>
            <a:r>
              <a:rPr lang="en-US" dirty="0"/>
              <a:t>		</a:t>
            </a:r>
            <a:r>
              <a:rPr lang="en-US" dirty="0" err="1"/>
              <a:t>helloWorld.setGreeting</a:t>
            </a:r>
            <a:r>
              <a:rPr lang="en-US" dirty="0"/>
              <a:t>(“Hello World!”); </a:t>
            </a:r>
          </a:p>
          <a:p>
            <a:r>
              <a:rPr lang="en-US" dirty="0"/>
              <a:t>		</a:t>
            </a:r>
            <a:r>
              <a:rPr lang="en-US" dirty="0" err="1"/>
              <a:t>helloWorld.getGreeting</a:t>
            </a:r>
            <a:r>
              <a:rPr lang="en-US" dirty="0"/>
              <a:t>();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2832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dirty="0"/>
              <a:t>Popular application development framework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Supports all major application servers and JEE standards</a:t>
            </a:r>
          </a:p>
        </p:txBody>
      </p:sp>
    </p:spTree>
    <p:extLst>
      <p:ext uri="{BB962C8B-B14F-4D97-AF65-F5344CB8AC3E}">
        <p14:creationId xmlns:p14="http://schemas.microsoft.com/office/powerpoint/2010/main" val="15180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Simplicity with POJOs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Testability</a:t>
            </a:r>
          </a:p>
          <a:p>
            <a:r>
              <a:rPr lang="en-US" dirty="0"/>
              <a:t>Modular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  <a:p>
            <a:r>
              <a:rPr lang="en-US" dirty="0"/>
              <a:t>Longer configuration</a:t>
            </a:r>
          </a:p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02970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altLang="x-none" dirty="0"/>
              <a:t>Dependency Injection</a:t>
            </a:r>
          </a:p>
          <a:p>
            <a:pPr lvl="1"/>
            <a:r>
              <a:rPr lang="en-US" altLang="x-none" dirty="0"/>
              <a:t>Also known as </a:t>
            </a:r>
            <a:r>
              <a:rPr lang="en-US" altLang="x-none" dirty="0" err="1"/>
              <a:t>IoC</a:t>
            </a:r>
            <a:r>
              <a:rPr lang="en-US" altLang="x-none" dirty="0"/>
              <a:t> (Inversion of Control)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Aspect Oriented Programming</a:t>
            </a:r>
          </a:p>
          <a:p>
            <a:pPr lvl="1"/>
            <a:r>
              <a:rPr lang="en-US" altLang="x-none" dirty="0"/>
              <a:t>Runtime injection-based</a:t>
            </a:r>
          </a:p>
        </p:txBody>
      </p:sp>
    </p:spTree>
    <p:extLst>
      <p:ext uri="{BB962C8B-B14F-4D97-AF65-F5344CB8AC3E}">
        <p14:creationId xmlns:p14="http://schemas.microsoft.com/office/powerpoint/2010/main" val="90464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Oriented programming (AOP)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Attempts to separate concerns, increase modularity, and decrease redundancy</a:t>
            </a:r>
          </a:p>
          <a:p>
            <a:pPr lvl="1"/>
            <a:r>
              <a:rPr lang="en-US" altLang="x-none" sz="2400" dirty="0"/>
              <a:t>Separation of Concerns (</a:t>
            </a:r>
            <a:r>
              <a:rPr lang="en-US" altLang="x-none" sz="2400" dirty="0" err="1"/>
              <a:t>SoC</a:t>
            </a:r>
            <a:r>
              <a:rPr lang="en-US" altLang="x-none" sz="2400" dirty="0"/>
              <a:t>)</a:t>
            </a:r>
          </a:p>
          <a:p>
            <a:pPr lvl="2"/>
            <a:r>
              <a:rPr lang="en-US" altLang="x-none" sz="2000" dirty="0"/>
              <a:t>Break up features to minimize overlap</a:t>
            </a:r>
          </a:p>
          <a:p>
            <a:pPr lvl="1"/>
            <a:r>
              <a:rPr lang="en-US" altLang="x-none" sz="2400" dirty="0"/>
              <a:t>Don’t Repeat Yourself (DRY)</a:t>
            </a:r>
          </a:p>
          <a:p>
            <a:pPr lvl="2"/>
            <a:r>
              <a:rPr lang="en-US" altLang="x-none" sz="2000" dirty="0"/>
              <a:t>Minimize code duplication </a:t>
            </a:r>
          </a:p>
          <a:p>
            <a:pPr lvl="1"/>
            <a:r>
              <a:rPr lang="en-US" altLang="x-none" sz="2400" dirty="0"/>
              <a:t>Cross-Cutting Concerns</a:t>
            </a:r>
          </a:p>
          <a:p>
            <a:pPr lvl="2"/>
            <a:r>
              <a:rPr lang="en-US" altLang="x-none" sz="2000" dirty="0"/>
              <a:t>Program aspects that affect many others (e.g. logging)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r>
              <a:rPr lang="en-US" dirty="0"/>
              <a:t>In Spring: </a:t>
            </a:r>
            <a:r>
              <a:rPr lang="en-US" b="1" dirty="0"/>
              <a:t>AspectJ</a:t>
            </a:r>
            <a:r>
              <a:rPr lang="en-US" dirty="0"/>
              <a:t> or </a:t>
            </a:r>
            <a:r>
              <a:rPr lang="en-US" b="1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48935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The ability to supply (inject) an external dependency into a software component. </a:t>
            </a:r>
          </a:p>
          <a:p>
            <a:endParaRPr lang="en-US" altLang="x-none" dirty="0"/>
          </a:p>
          <a:p>
            <a:r>
              <a:rPr lang="en-US" altLang="x-none" dirty="0"/>
              <a:t>Types of Dependency Injection: </a:t>
            </a:r>
          </a:p>
          <a:p>
            <a:pPr lvl="1"/>
            <a:r>
              <a:rPr lang="en-US" altLang="x-none" dirty="0"/>
              <a:t>Constructor </a:t>
            </a:r>
          </a:p>
          <a:p>
            <a:pPr lvl="1"/>
            <a:r>
              <a:rPr lang="en-US" altLang="x-none" dirty="0"/>
              <a:t>Setter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x-none" dirty="0"/>
              <a:t>Primary goal is reduction of dependencies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5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CustomerService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ICustomerRepository</a:t>
            </a:r>
            <a:r>
              <a:rPr lang="en-US" dirty="0"/>
              <a:t> repo;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CustomerService</a:t>
            </a:r>
            <a:r>
              <a:rPr lang="en-US" dirty="0"/>
              <a:t>(</a:t>
            </a:r>
            <a:r>
              <a:rPr lang="en-US" dirty="0" err="1"/>
              <a:t>ICustomerRepository</a:t>
            </a:r>
            <a:r>
              <a:rPr lang="en-US" dirty="0"/>
              <a:t> repo){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this.repo</a:t>
            </a:r>
            <a:r>
              <a:rPr lang="en-US" dirty="0"/>
              <a:t> = repo;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73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CustomerService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ICustomerRepository</a:t>
            </a:r>
            <a:r>
              <a:rPr lang="en-US" dirty="0"/>
              <a:t> repo;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setCustomerService</a:t>
            </a:r>
            <a:r>
              <a:rPr lang="en-US" dirty="0"/>
              <a:t>(</a:t>
            </a:r>
            <a:r>
              <a:rPr lang="en-US" dirty="0" err="1"/>
              <a:t>ICustomerRepository</a:t>
            </a:r>
            <a:r>
              <a:rPr lang="en-US" dirty="0"/>
              <a:t> repo)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this.repo</a:t>
            </a:r>
            <a:r>
              <a:rPr lang="en-US" dirty="0"/>
              <a:t> = repo;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ICustomerRepository</a:t>
            </a:r>
            <a:r>
              <a:rPr lang="en-US" dirty="0"/>
              <a:t> </a:t>
            </a:r>
            <a:r>
              <a:rPr lang="en-US" dirty="0" err="1"/>
              <a:t>getCustomerService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returnthis.repo</a:t>
            </a:r>
            <a:r>
              <a:rPr lang="en-US" dirty="0"/>
              <a:t> = repo;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2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4331</TotalTime>
  <Words>1085</Words>
  <Application>Microsoft Macintosh PowerPoint</Application>
  <PresentationFormat>On-screen Show (4:3)</PresentationFormat>
  <Paragraphs>292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Helvetica</vt:lpstr>
      <vt:lpstr>Clarity</vt:lpstr>
      <vt:lpstr>Spring</vt:lpstr>
      <vt:lpstr>Agenda</vt:lpstr>
      <vt:lpstr>What is Spring?</vt:lpstr>
      <vt:lpstr>Pros &amp; cons</vt:lpstr>
      <vt:lpstr>Main features</vt:lpstr>
      <vt:lpstr>Aspect Oriented programming (AOP)</vt:lpstr>
      <vt:lpstr>Inversion of Control (IoC)</vt:lpstr>
      <vt:lpstr>Inversion of Control (IoC)</vt:lpstr>
      <vt:lpstr>Inversion of Control (IoC)</vt:lpstr>
      <vt:lpstr>Spring &lt;project-name&gt;</vt:lpstr>
      <vt:lpstr>Spring Framework</vt:lpstr>
      <vt:lpstr>Spring Boot</vt:lpstr>
      <vt:lpstr>Beans</vt:lpstr>
      <vt:lpstr>Bean</vt:lpstr>
      <vt:lpstr>Bean</vt:lpstr>
      <vt:lpstr>Bean: example</vt:lpstr>
      <vt:lpstr>Bean Factory</vt:lpstr>
      <vt:lpstr>Bean creation</vt:lpstr>
      <vt:lpstr>Bean injection</vt:lpstr>
      <vt:lpstr>Bean properties</vt:lpstr>
      <vt:lpstr>Bean properties</vt:lpstr>
      <vt:lpstr>Bean init-method</vt:lpstr>
      <vt:lpstr>Bean values</vt:lpstr>
      <vt:lpstr>Spring hello world</vt:lpstr>
      <vt:lpstr>Spring hello world</vt:lpstr>
      <vt:lpstr>Spring hello world via annotations</vt:lpstr>
      <vt:lpstr>Spring hello world via annotations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user</dc:creator>
  <cp:lastModifiedBy>Saipuka, Jelena</cp:lastModifiedBy>
  <cp:revision>78</cp:revision>
  <dcterms:created xsi:type="dcterms:W3CDTF">2017-03-04T07:32:44Z</dcterms:created>
  <dcterms:modified xsi:type="dcterms:W3CDTF">2018-03-21T13:32:17Z</dcterms:modified>
</cp:coreProperties>
</file>