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6" r:id="rId2"/>
    <p:sldId id="273" r:id="rId3"/>
    <p:sldId id="328" r:id="rId4"/>
    <p:sldId id="329" r:id="rId5"/>
    <p:sldId id="331" r:id="rId6"/>
    <p:sldId id="330" r:id="rId7"/>
    <p:sldId id="326" r:id="rId8"/>
    <p:sldId id="332" r:id="rId9"/>
    <p:sldId id="327" r:id="rId10"/>
    <p:sldId id="334" r:id="rId11"/>
    <p:sldId id="335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65421"/>
  </p:normalViewPr>
  <p:slideViewPr>
    <p:cSldViewPr snapToGrid="0" snapToObjects="1">
      <p:cViewPr varScale="1">
        <p:scale>
          <a:sx n="40" d="100"/>
          <a:sy n="40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AE034-197A-6D4A-ADC1-89A73290814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4BB50-52E2-C94B-B197-0F02051F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4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 forward slashes suggest a hierarchical breakdown.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Don’t use query </a:t>
            </a:r>
            <a:r>
              <a:rPr lang="en-US" altLang="en-US" dirty="0" err="1"/>
              <a:t>params</a:t>
            </a:r>
            <a:r>
              <a:rPr lang="en-US" altLang="en-US" dirty="0"/>
              <a:t> for everything.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0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and full guide at https://</a:t>
            </a:r>
            <a:r>
              <a:rPr lang="en-US" dirty="0" err="1"/>
              <a:t>spring.io</a:t>
            </a:r>
            <a:r>
              <a:rPr lang="en-US" dirty="0"/>
              <a:t>/guides/</a:t>
            </a:r>
            <a:r>
              <a:rPr lang="en-US" dirty="0" err="1"/>
              <a:t>gs</a:t>
            </a:r>
            <a:r>
              <a:rPr lang="en-US" dirty="0"/>
              <a:t>/rest-service/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March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March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ee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80/greeting?name=Joh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.com/users/Ja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est.com/sales/2000/Q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.com/users/Ja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ru-RU" dirty="0"/>
              <a:t> </a:t>
            </a:r>
            <a:r>
              <a:rPr lang="en-US" dirty="0"/>
              <a:t>with spring</a:t>
            </a:r>
          </a:p>
        </p:txBody>
      </p:sp>
    </p:spTree>
    <p:extLst>
      <p:ext uri="{BB962C8B-B14F-4D97-AF65-F5344CB8AC3E}">
        <p14:creationId xmlns:p14="http://schemas.microsoft.com/office/powerpoint/2010/main" val="360342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RESTful </a:t>
            </a:r>
            <a:r>
              <a:rPr lang="en-US" dirty="0" err="1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660774"/>
          </a:xfrm>
        </p:spPr>
        <p:txBody>
          <a:bodyPr>
            <a:normAutofit/>
          </a:bodyPr>
          <a:lstStyle/>
          <a:p>
            <a:r>
              <a:rPr lang="en-US" dirty="0"/>
              <a:t>Create a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B102-3106-F345-84AA-8712390163A8}"/>
              </a:ext>
            </a:extLst>
          </p:cNvPr>
          <p:cNvSpPr txBox="1"/>
          <p:nvPr/>
        </p:nvSpPr>
        <p:spPr>
          <a:xfrm>
            <a:off x="457200" y="2333685"/>
            <a:ext cx="8518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RestController</a:t>
            </a:r>
            <a:br>
              <a:rPr lang="en-US" dirty="0"/>
            </a:br>
            <a:r>
              <a:rPr lang="en-US" sz="2400" b="1" dirty="0"/>
              <a:t>public class </a:t>
            </a:r>
            <a:r>
              <a:rPr lang="en-US" sz="2400" dirty="0" err="1"/>
              <a:t>GreetingController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private static final </a:t>
            </a:r>
            <a:r>
              <a:rPr lang="en-US" sz="2400" dirty="0"/>
              <a:t>String </a:t>
            </a:r>
            <a:r>
              <a:rPr lang="en-US" sz="2400" b="1" i="1" dirty="0"/>
              <a:t>template </a:t>
            </a:r>
            <a:r>
              <a:rPr lang="en-US" sz="2400" dirty="0"/>
              <a:t>= </a:t>
            </a:r>
            <a:r>
              <a:rPr lang="en-US" sz="2400" b="1" dirty="0"/>
              <a:t>”My name is %s!"</a:t>
            </a:r>
            <a:r>
              <a:rPr lang="en-US" sz="2400" dirty="0"/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@</a:t>
            </a:r>
            <a:r>
              <a:rPr lang="en-US" sz="2400" dirty="0" err="1"/>
              <a:t>RequestMapping</a:t>
            </a:r>
            <a:r>
              <a:rPr lang="en-US" sz="2400" dirty="0"/>
              <a:t>(</a:t>
            </a:r>
            <a:r>
              <a:rPr lang="en-US" sz="2400" b="1" dirty="0"/>
              <a:t>"/greeting"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public </a:t>
            </a:r>
            <a:r>
              <a:rPr lang="en-US" sz="2400" dirty="0"/>
              <a:t>Greeting greeting(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RequestParam</a:t>
            </a:r>
            <a:r>
              <a:rPr lang="en-US" sz="2400" dirty="0"/>
              <a:t>(</a:t>
            </a:r>
          </a:p>
          <a:p>
            <a:r>
              <a:rPr lang="en-US" sz="2400" dirty="0"/>
              <a:t>		value=</a:t>
            </a:r>
            <a:r>
              <a:rPr lang="en-US" sz="2400" b="1" dirty="0"/>
              <a:t>"name"</a:t>
            </a:r>
            <a:r>
              <a:rPr lang="en-US" sz="2400" dirty="0"/>
              <a:t>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defaultValue</a:t>
            </a:r>
            <a:r>
              <a:rPr lang="en-US" sz="2400" dirty="0"/>
              <a:t>=</a:t>
            </a:r>
            <a:r>
              <a:rPr lang="en-US" sz="2400" b="1" dirty="0"/>
              <a:t>"Spring"</a:t>
            </a:r>
            <a:r>
              <a:rPr lang="en-US" sz="2400" dirty="0"/>
              <a:t>) String name)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new </a:t>
            </a:r>
            <a:r>
              <a:rPr lang="en-US" sz="2400" dirty="0"/>
              <a:t>Greeting(</a:t>
            </a:r>
            <a:r>
              <a:rPr lang="en-US" sz="2400" dirty="0" err="1"/>
              <a:t>String.</a:t>
            </a:r>
            <a:r>
              <a:rPr lang="en-US" sz="2400" i="1" dirty="0" err="1"/>
              <a:t>format</a:t>
            </a:r>
            <a:r>
              <a:rPr lang="en-US" sz="2400" dirty="0"/>
              <a:t>(</a:t>
            </a:r>
            <a:r>
              <a:rPr lang="en-US" sz="2400" b="1" i="1" dirty="0"/>
              <a:t>template</a:t>
            </a:r>
            <a:r>
              <a:rPr lang="en-US" sz="2400" dirty="0"/>
              <a:t>, name));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80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RESTful </a:t>
            </a:r>
            <a:r>
              <a:rPr lang="en-US" dirty="0" err="1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660774"/>
          </a:xfrm>
        </p:spPr>
        <p:txBody>
          <a:bodyPr>
            <a:normAutofit/>
          </a:bodyPr>
          <a:lstStyle/>
          <a:p>
            <a:r>
              <a:rPr lang="en-US" dirty="0"/>
              <a:t>Create Spring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B102-3106-F345-84AA-8712390163A8}"/>
              </a:ext>
            </a:extLst>
          </p:cNvPr>
          <p:cNvSpPr txBox="1"/>
          <p:nvPr/>
        </p:nvSpPr>
        <p:spPr>
          <a:xfrm>
            <a:off x="639403" y="2334126"/>
            <a:ext cx="8047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SpringBootApplication</a:t>
            </a:r>
            <a:br>
              <a:rPr lang="en-US" sz="2400" dirty="0"/>
            </a:br>
            <a:r>
              <a:rPr lang="en-US" sz="2400" b="1" dirty="0"/>
              <a:t>public class </a:t>
            </a:r>
            <a:r>
              <a:rPr lang="en-US" sz="2400" dirty="0"/>
              <a:t>Application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public static void </a:t>
            </a:r>
            <a:r>
              <a:rPr lang="en-US" sz="2400" dirty="0"/>
              <a:t>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SpringApplication.</a:t>
            </a:r>
            <a:r>
              <a:rPr lang="en-US" sz="2400" i="1" dirty="0" err="1"/>
              <a:t>run</a:t>
            </a:r>
            <a:r>
              <a:rPr lang="en-US" sz="2400" dirty="0"/>
              <a:t>(</a:t>
            </a:r>
            <a:r>
              <a:rPr lang="en-US" sz="2400" dirty="0" err="1"/>
              <a:t>Application.</a:t>
            </a:r>
            <a:r>
              <a:rPr lang="en-US" sz="2400" b="1" dirty="0" err="1"/>
              <a:t>class</a:t>
            </a:r>
            <a:r>
              <a:rPr lang="en-US" sz="2400" dirty="0"/>
              <a:t>, </a:t>
            </a:r>
            <a:r>
              <a:rPr lang="en-US" sz="2400" dirty="0" err="1"/>
              <a:t>args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RESTful </a:t>
            </a:r>
            <a:r>
              <a:rPr lang="en-US" dirty="0" err="1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r>
              <a:rPr lang="en-US" dirty="0"/>
              <a:t>Run</a:t>
            </a:r>
          </a:p>
          <a:p>
            <a:r>
              <a:rPr lang="en-US" dirty="0"/>
              <a:t>Play around with links: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>
                <a:hlinkClick r:id="rId3"/>
              </a:rPr>
              <a:t>http://localhost:8080/greeting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{"</a:t>
            </a:r>
            <a:r>
              <a:rPr lang="en-US" dirty="0" err="1"/>
              <a:t>content":"Hello</a:t>
            </a:r>
            <a:r>
              <a:rPr lang="en-US" dirty="0"/>
              <a:t>, my name is Spring!"}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>
                <a:hlinkClick r:id="rId4"/>
              </a:rPr>
              <a:t>http://localhost:8080/greeting?name=John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{"</a:t>
            </a:r>
            <a:r>
              <a:rPr lang="en-US" dirty="0" err="1"/>
              <a:t>content":"Hello</a:t>
            </a:r>
            <a:r>
              <a:rPr lang="en-US" dirty="0"/>
              <a:t>, my name is John!"}</a:t>
            </a:r>
          </a:p>
        </p:txBody>
      </p:sp>
    </p:spTree>
    <p:extLst>
      <p:ext uri="{BB962C8B-B14F-4D97-AF65-F5344CB8AC3E}">
        <p14:creationId xmlns:p14="http://schemas.microsoft.com/office/powerpoint/2010/main" val="24486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r>
              <a:rPr lang="en-US" altLang="en-US" b="1" dirty="0"/>
              <a:t>REST</a:t>
            </a:r>
            <a:r>
              <a:rPr lang="en-US" altLang="en-US" dirty="0"/>
              <a:t> (</a:t>
            </a:r>
            <a:r>
              <a:rPr lang="en-US" altLang="en-US" b="1" dirty="0"/>
              <a:t>Representational State Transfer</a:t>
            </a:r>
            <a:r>
              <a:rPr lang="en-US" altLang="en-US" dirty="0"/>
              <a:t>) is a term coined by Roy Fielding to describe an architecture style of networked systems.</a:t>
            </a:r>
          </a:p>
          <a:p>
            <a:endParaRPr lang="en-US" dirty="0"/>
          </a:p>
          <a:p>
            <a:r>
              <a:rPr lang="en-US" altLang="en-US" dirty="0"/>
              <a:t>REST is a set of design criteria and not the physical structure (architecture) of the system</a:t>
            </a:r>
          </a:p>
          <a:p>
            <a:endParaRPr lang="en-US" altLang="en-US" dirty="0">
              <a:sym typeface="Wingdings" pitchFamily="2" charset="2"/>
            </a:endParaRPr>
          </a:p>
          <a:p>
            <a:r>
              <a:rPr lang="en-US" altLang="en-US" dirty="0">
                <a:sym typeface="Wingdings" pitchFamily="2" charset="2"/>
              </a:rPr>
              <a:t>REST is not tied to the ‘Web’ i.e. doesn’t depend on the mechanics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r>
              <a:rPr lang="en-US" altLang="en-US" dirty="0"/>
              <a:t>Anything that’s important enough to be referenced as a thing in itself</a:t>
            </a:r>
          </a:p>
          <a:p>
            <a:endParaRPr lang="en-US" altLang="en-US" dirty="0"/>
          </a:p>
          <a:p>
            <a:r>
              <a:rPr lang="en-US" altLang="en-US" dirty="0"/>
              <a:t>Something that can be stored on a computer and represented as a stream of bits:</a:t>
            </a:r>
          </a:p>
          <a:p>
            <a:pPr lvl="1"/>
            <a:r>
              <a:rPr lang="en-US" altLang="en-US" dirty="0"/>
              <a:t>A document </a:t>
            </a:r>
          </a:p>
          <a:p>
            <a:pPr lvl="1"/>
            <a:r>
              <a:rPr lang="en-US" altLang="en-US" dirty="0"/>
              <a:t>Row in DB</a:t>
            </a:r>
          </a:p>
          <a:p>
            <a:pPr lvl="1"/>
            <a:r>
              <a:rPr lang="en-US" altLang="en-US" dirty="0"/>
              <a:t>Result of running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268453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URIs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URI is an ‘address’ of a resource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resource must have </a:t>
            </a:r>
            <a:r>
              <a:rPr lang="en-US" altLang="en-US" i="1" dirty="0"/>
              <a:t>at least one </a:t>
            </a:r>
            <a:r>
              <a:rPr lang="en-US" altLang="en-US" dirty="0"/>
              <a:t>URI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>
                <a:sym typeface="Wingdings" pitchFamily="2" charset="2"/>
              </a:rPr>
              <a:t>URIs should be descriptive. Example:</a:t>
            </a:r>
          </a:p>
          <a:p>
            <a:pPr marL="274320" lvl="1" indent="0">
              <a:buNone/>
            </a:pPr>
            <a:r>
              <a:rPr lang="en-US" altLang="en-US" dirty="0">
                <a:sym typeface="Wingdings" pitchFamily="2" charset="2"/>
                <a:hlinkClick r:id="rId3"/>
              </a:rPr>
              <a:t>http://www.test.com/users/Jane</a:t>
            </a:r>
            <a:endParaRPr lang="en-US" altLang="en-US" dirty="0"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n-US" altLang="en-US" dirty="0">
                <a:sym typeface="Wingdings" pitchFamily="2" charset="2"/>
                <a:hlinkClick r:id="rId4"/>
              </a:rPr>
              <a:t>http://www.test.com/sales/2000/Q1</a:t>
            </a:r>
            <a:endParaRPr lang="en-US" altLang="en-US" dirty="0">
              <a:sym typeface="Wingdings" pitchFamily="2" charset="2"/>
            </a:endParaRPr>
          </a:p>
          <a:p>
            <a:pPr marL="274320" lvl="1" indent="0">
              <a:buNone/>
            </a:pPr>
            <a:endParaRPr lang="en-US" altLang="en-US" dirty="0">
              <a:sym typeface="Wingdings" pitchFamily="2" charset="2"/>
            </a:endParaRPr>
          </a:p>
          <a:p>
            <a:pPr marL="274320" lvl="1" indent="0">
              <a:buNone/>
            </a:pPr>
            <a:endParaRPr lang="en-US" altLang="en-US" dirty="0">
              <a:sym typeface="Wingdings" pitchFamily="2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74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Resource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As JSON: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GET </a:t>
            </a:r>
            <a:r>
              <a:rPr lang="en-US" altLang="en-US" dirty="0">
                <a:sym typeface="Wingdings" pitchFamily="2" charset="2"/>
                <a:hlinkClick r:id="rId3"/>
              </a:rPr>
              <a:t>http://www.test.com/users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[ { id: 1, name: "John" }, { id: 2, name: "Jane" } ]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GET </a:t>
            </a:r>
            <a:r>
              <a:rPr lang="en-US" altLang="en-US" dirty="0">
                <a:sym typeface="Wingdings" pitchFamily="2" charset="2"/>
                <a:hlinkClick r:id="rId3"/>
              </a:rPr>
              <a:t>http://www.test.com/users/Jane</a:t>
            </a:r>
            <a:endParaRPr lang="en-US" altLang="en-US" dirty="0"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{ id: 2, name: "Jane" 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043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Any information that can be named can be a resource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All interactions are context-free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representation of a resource is a sequence of bytes + representation metadata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Components perform only a small set of well-defined methods on a resource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Idempotent operations and representation metadata are encouraged in support of caching and representation reuse.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08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CBC80-447B-CB41-9DBE-E25593FA97A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2863139"/>
              </p:ext>
            </p:extLst>
          </p:nvPr>
        </p:nvGraphicFramePr>
        <p:xfrm>
          <a:off x="312821" y="1524000"/>
          <a:ext cx="8518358" cy="5169658"/>
        </p:xfrm>
        <a:graphic>
          <a:graphicData uri="http://schemas.openxmlformats.org/drawingml/2006/table">
            <a:tbl>
              <a:tblPr/>
              <a:tblGrid>
                <a:gridCol w="1145744">
                  <a:extLst>
                    <a:ext uri="{9D8B030D-6E8A-4147-A177-3AD203B41FA5}">
                      <a16:colId xmlns:a16="http://schemas.microsoft.com/office/drawing/2014/main" val="1790799681"/>
                    </a:ext>
                  </a:extLst>
                </a:gridCol>
                <a:gridCol w="3902172">
                  <a:extLst>
                    <a:ext uri="{9D8B030D-6E8A-4147-A177-3AD203B41FA5}">
                      <a16:colId xmlns:a16="http://schemas.microsoft.com/office/drawing/2014/main" val="4260773099"/>
                    </a:ext>
                  </a:extLst>
                </a:gridCol>
                <a:gridCol w="3470442">
                  <a:extLst>
                    <a:ext uri="{9D8B030D-6E8A-4147-A177-3AD203B41FA5}">
                      <a16:colId xmlns:a16="http://schemas.microsoft.com/office/drawing/2014/main" val="258347201"/>
                    </a:ext>
                  </a:extLst>
                </a:gridCol>
              </a:tblGrid>
              <a:tr h="6814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Request Entity-Body/Representation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Response Entity-Body/Representation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46297"/>
                  </a:ext>
                </a:extLst>
              </a:tr>
              <a:tr h="98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(Usually) Empty Representation/entity-body sent by 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Server returns representation of resource in HTTP 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59854"/>
                  </a:ext>
                </a:extLst>
              </a:tr>
              <a:tr h="98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DELETE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(Usually) Empty Representation/entity-body sent by 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Server may return entity body with status message or nothing at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09428"/>
                  </a:ext>
                </a:extLst>
              </a:tr>
              <a:tr h="12284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(Usually) Client’s proposed representation of resource in entity-body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Server may respond back with status message or with copy of representation or nothing at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41399"/>
                  </a:ext>
                </a:extLst>
              </a:tr>
              <a:tr h="12284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POST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Client’s proposed representation of resource in entity-body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Server may respond back with status message or with copy of representation or nothing at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4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2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Status/Response Codes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0A6C4-6452-6A4C-AEFF-509904AC1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/>
          </a:bodyPr>
          <a:lstStyle/>
          <a:p>
            <a:r>
              <a:rPr lang="en-US" altLang="en-US" dirty="0"/>
              <a:t>HTTP is built in with a set of status codes for various types of scenarios:</a:t>
            </a:r>
          </a:p>
          <a:p>
            <a:pPr lvl="1"/>
            <a:r>
              <a:rPr lang="en-US" altLang="en-US" dirty="0"/>
              <a:t>2xx Success (</a:t>
            </a:r>
            <a:r>
              <a:rPr lang="en-US" altLang="en-US" i="1" dirty="0"/>
              <a:t>200 OK</a:t>
            </a:r>
            <a:r>
              <a:rPr lang="en-US" altLang="en-US" dirty="0"/>
              <a:t>, </a:t>
            </a:r>
            <a:r>
              <a:rPr lang="en-US" altLang="en-US" i="1" dirty="0"/>
              <a:t>201 Created</a:t>
            </a:r>
            <a:r>
              <a:rPr lang="en-US" altLang="en-US" dirty="0"/>
              <a:t>…)</a:t>
            </a:r>
          </a:p>
          <a:p>
            <a:pPr lvl="1"/>
            <a:r>
              <a:rPr lang="en-US" altLang="en-US" dirty="0"/>
              <a:t>3xx Redirection (</a:t>
            </a:r>
            <a:r>
              <a:rPr lang="en-US" altLang="en-US" i="1" dirty="0"/>
              <a:t>303 See other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4xx Client error (400 Bad Request, </a:t>
            </a:r>
            <a:r>
              <a:rPr lang="en-US" altLang="en-US" i="1" dirty="0"/>
              <a:t>404 Not Found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5xx Server error (</a:t>
            </a:r>
            <a:r>
              <a:rPr lang="en-US" altLang="en-US" i="1" dirty="0"/>
              <a:t>500 Internal Server Error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9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RESTful </a:t>
            </a:r>
            <a:r>
              <a:rPr lang="en-US" dirty="0" err="1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660774"/>
          </a:xfrm>
        </p:spPr>
        <p:txBody>
          <a:bodyPr>
            <a:normAutofit/>
          </a:bodyPr>
          <a:lstStyle/>
          <a:p>
            <a:r>
              <a:rPr lang="en-US" dirty="0"/>
              <a:t>Create a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B102-3106-F345-84AA-8712390163A8}"/>
              </a:ext>
            </a:extLst>
          </p:cNvPr>
          <p:cNvSpPr txBox="1"/>
          <p:nvPr/>
        </p:nvSpPr>
        <p:spPr>
          <a:xfrm>
            <a:off x="639404" y="2334126"/>
            <a:ext cx="59779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 class </a:t>
            </a:r>
            <a:r>
              <a:rPr lang="en-US" sz="2400" dirty="0"/>
              <a:t>Greeting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private final </a:t>
            </a:r>
            <a:r>
              <a:rPr lang="en-US" sz="2400" dirty="0"/>
              <a:t>String </a:t>
            </a:r>
            <a:r>
              <a:rPr lang="en-US" sz="2400" b="1" dirty="0"/>
              <a:t>content</a:t>
            </a:r>
            <a:r>
              <a:rPr lang="en-US" sz="2400" dirty="0"/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public </a:t>
            </a:r>
            <a:r>
              <a:rPr lang="en-US" sz="2400" dirty="0"/>
              <a:t>Greeting(String content)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 err="1"/>
              <a:t>this</a:t>
            </a:r>
            <a:r>
              <a:rPr lang="en-US" sz="2400" dirty="0" err="1"/>
              <a:t>.</a:t>
            </a:r>
            <a:r>
              <a:rPr lang="en-US" sz="2400" b="1" dirty="0" err="1"/>
              <a:t>content</a:t>
            </a:r>
            <a:r>
              <a:rPr lang="en-US" sz="2400" b="1" dirty="0"/>
              <a:t> </a:t>
            </a:r>
            <a:r>
              <a:rPr lang="en-US" sz="2400" dirty="0"/>
              <a:t>= content;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public </a:t>
            </a:r>
            <a:r>
              <a:rPr lang="en-US" sz="2400" dirty="0"/>
              <a:t>String </a:t>
            </a:r>
            <a:r>
              <a:rPr lang="en-US" sz="2400" dirty="0" err="1"/>
              <a:t>getContent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content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13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4475</TotalTime>
  <Words>567</Words>
  <Application>Microsoft Macintosh PowerPoint</Application>
  <PresentationFormat>On-screen Show (4:3)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Clarity</vt:lpstr>
      <vt:lpstr>REST with spring</vt:lpstr>
      <vt:lpstr>What is REST?</vt:lpstr>
      <vt:lpstr>REST: Resources</vt:lpstr>
      <vt:lpstr>REST: URIs and Resources</vt:lpstr>
      <vt:lpstr>REST: Resource representation</vt:lpstr>
      <vt:lpstr>REST: Principles</vt:lpstr>
      <vt:lpstr>CRUD operations</vt:lpstr>
      <vt:lpstr>HTTP Status/Response Codes</vt:lpstr>
      <vt:lpstr>Build a RESTful webservice</vt:lpstr>
      <vt:lpstr>Build a RESTful webservice</vt:lpstr>
      <vt:lpstr>Build a RESTful webservice</vt:lpstr>
      <vt:lpstr>Build a RESTful webservice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user</dc:creator>
  <cp:lastModifiedBy>Saipuka, Jelena</cp:lastModifiedBy>
  <cp:revision>86</cp:revision>
  <dcterms:created xsi:type="dcterms:W3CDTF">2017-03-04T07:32:44Z</dcterms:created>
  <dcterms:modified xsi:type="dcterms:W3CDTF">2018-03-23T13:13:19Z</dcterms:modified>
</cp:coreProperties>
</file>