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8" r:id="rId3"/>
    <p:sldId id="316" r:id="rId4"/>
    <p:sldId id="260" r:id="rId5"/>
    <p:sldId id="298" r:id="rId6"/>
    <p:sldId id="319" r:id="rId7"/>
    <p:sldId id="323" r:id="rId8"/>
    <p:sldId id="324" r:id="rId9"/>
    <p:sldId id="262" r:id="rId10"/>
    <p:sldId id="263" r:id="rId11"/>
    <p:sldId id="265" r:id="rId12"/>
    <p:sldId id="266" r:id="rId13"/>
    <p:sldId id="305" r:id="rId14"/>
    <p:sldId id="304" r:id="rId15"/>
    <p:sldId id="306" r:id="rId16"/>
    <p:sldId id="307" r:id="rId17"/>
    <p:sldId id="267" r:id="rId18"/>
    <p:sldId id="308" r:id="rId19"/>
    <p:sldId id="271" r:id="rId20"/>
    <p:sldId id="309" r:id="rId21"/>
    <p:sldId id="310" r:id="rId22"/>
    <p:sldId id="312" r:id="rId23"/>
    <p:sldId id="273" r:id="rId24"/>
    <p:sldId id="274" r:id="rId25"/>
    <p:sldId id="314" r:id="rId26"/>
    <p:sldId id="317" r:id="rId27"/>
    <p:sldId id="275" r:id="rId28"/>
    <p:sldId id="277" r:id="rId29"/>
    <p:sldId id="278" r:id="rId30"/>
    <p:sldId id="279" r:id="rId31"/>
    <p:sldId id="280" r:id="rId32"/>
    <p:sldId id="281" r:id="rId33"/>
    <p:sldId id="327" r:id="rId34"/>
    <p:sldId id="282" r:id="rId35"/>
    <p:sldId id="283" r:id="rId36"/>
    <p:sldId id="328" r:id="rId37"/>
    <p:sldId id="329" r:id="rId38"/>
    <p:sldId id="284" r:id="rId39"/>
    <p:sldId id="285" r:id="rId40"/>
    <p:sldId id="286" r:id="rId41"/>
    <p:sldId id="287" r:id="rId42"/>
    <p:sldId id="330" r:id="rId43"/>
    <p:sldId id="289" r:id="rId44"/>
    <p:sldId id="291" r:id="rId45"/>
    <p:sldId id="292" r:id="rId46"/>
    <p:sldId id="293" r:id="rId47"/>
    <p:sldId id="294" r:id="rId48"/>
    <p:sldId id="295" r:id="rId49"/>
    <p:sldId id="297" r:id="rId50"/>
    <p:sldId id="331" r:id="rId5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DC4E84-DA61-4CF6-AFF5-201ECDF4521A}">
  <a:tblStyle styleId="{BDDC4E84-DA61-4CF6-AFF5-201ECDF4521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46012"/>
  </p:normalViewPr>
  <p:slideViewPr>
    <p:cSldViewPr snapToGrid="0">
      <p:cViewPr varScale="1">
        <p:scale>
          <a:sx n="58" d="100"/>
          <a:sy n="58" d="100"/>
        </p:scale>
        <p:origin x="366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32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9DDCE-B3A6-4838-BB36-C479BEE15654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83674-FE0E-4F9A-8F3F-4DDE0DE90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91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32991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784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6990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391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647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0594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219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6550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Possible, but not by convention.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0542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4043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832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9462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8195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9840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86923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080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0808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/>
              <a:t>No</a:t>
            </a:r>
            <a:r>
              <a:rPr lang="en-US" b="1" baseline="0" dirty="0"/>
              <a:t> string interpolation. Use concatenation or </a:t>
            </a:r>
            <a:r>
              <a:rPr lang="en-US" b="1" baseline="0" dirty="0" err="1"/>
              <a:t>Sring.format</a:t>
            </a:r>
            <a:r>
              <a:rPr lang="en-US" b="1" baseline="0" dirty="0"/>
              <a:t>.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0994293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8478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74474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80239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1423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877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Java the directory structure should match the package structure. No such restriction in C#.</a:t>
            </a:r>
          </a:p>
          <a:p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C# you can have multiple namespaces in one file. In Java one file belongs to one package (see previous).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55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821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911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75977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03742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5159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90001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530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58246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3197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496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763" lvl="0" algn="l"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25466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45269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33865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02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62406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0752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Naming convention </a:t>
            </a:r>
            <a:r>
              <a:rPr lang="ru-RU" dirty="0"/>
              <a:t>можно найти на сайте самого </a:t>
            </a:r>
            <a:r>
              <a:rPr lang="ru-RU" dirty="0" err="1"/>
              <a:t>оракла</a:t>
            </a:r>
            <a:r>
              <a:rPr lang="ru-RU" dirty="0"/>
              <a:t> </a:t>
            </a:r>
            <a:r>
              <a:rPr lang="en-US" dirty="0"/>
              <a:t>http://</a:t>
            </a:r>
            <a:r>
              <a:rPr lang="en-US" dirty="0" err="1"/>
              <a:t>www.oracle.com</a:t>
            </a:r>
            <a:r>
              <a:rPr lang="en-US" dirty="0"/>
              <a:t>/</a:t>
            </a:r>
            <a:r>
              <a:rPr lang="en-US" dirty="0" err="1"/>
              <a:t>technetwork</a:t>
            </a:r>
            <a:r>
              <a:rPr lang="en-US" dirty="0"/>
              <a:t>/java/codeconventions-135099.html</a:t>
            </a:r>
            <a:br>
              <a:rPr lang="ru-RU" dirty="0"/>
            </a:br>
            <a:br>
              <a:rPr lang="ru-RU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59580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To delete this slide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63926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8419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9418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4612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95058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061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7986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9619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2379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Usual variables and other thing – camel case.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Constants – screaming snake case.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696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Main 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13">
            <a:alphaModFix/>
          </a:blip>
          <a:srcRect l="10844" t="23442" r="18228" b="36764"/>
          <a:stretch/>
        </p:blipFill>
        <p:spPr>
          <a:xfrm>
            <a:off x="7964175" y="48725"/>
            <a:ext cx="1109375" cy="32677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nutsandbolts/index.html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11708" y="13847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Basic Syntax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Variables</a:t>
            </a:r>
            <a:r>
              <a:rPr lang="en-US" dirty="0"/>
              <a:t>: Naming convention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Guidelines: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Begin each variable with a lowercase letter. Subsequent words should be capitalized (for example, 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myVariable</a:t>
            </a:r>
            <a:r>
              <a:rPr lang="en" dirty="0"/>
              <a:t>).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Choose names that are mnemonic and that indicate to the casual observer the intent of the variable.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Arrays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2057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A container object that holds a fixed number of values of a single type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Length established when created (fixed after creation)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Each item in an array is called an </a:t>
            </a:r>
            <a:r>
              <a:rPr lang="en" i="1" dirty="0"/>
              <a:t>element</a:t>
            </a:r>
            <a:r>
              <a:rPr lang="en" dirty="0"/>
              <a:t>,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Each </a:t>
            </a:r>
            <a:r>
              <a:rPr lang="en" i="1" dirty="0"/>
              <a:t>element</a:t>
            </a:r>
            <a:r>
              <a:rPr lang="en" dirty="0"/>
              <a:t> is accessed by its numerical </a:t>
            </a:r>
            <a:r>
              <a:rPr lang="en" i="1" dirty="0"/>
              <a:t>index</a:t>
            </a:r>
          </a:p>
        </p:txBody>
      </p:sp>
      <p:grpSp>
        <p:nvGrpSpPr>
          <p:cNvPr id="119" name="Shape 119"/>
          <p:cNvGrpSpPr/>
          <p:nvPr/>
        </p:nvGrpSpPr>
        <p:grpSpPr>
          <a:xfrm>
            <a:off x="1656875" y="3464675"/>
            <a:ext cx="5060612" cy="1362075"/>
            <a:chOff x="1656875" y="3464675"/>
            <a:chExt cx="5060612" cy="1362075"/>
          </a:xfrm>
        </p:grpSpPr>
        <p:sp>
          <p:nvSpPr>
            <p:cNvPr id="120" name="Shape 120"/>
            <p:cNvSpPr/>
            <p:nvPr/>
          </p:nvSpPr>
          <p:spPr>
            <a:xfrm>
              <a:off x="2655562" y="4133550"/>
              <a:ext cx="3542999" cy="354599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655562" y="4133550"/>
              <a:ext cx="354300" cy="354599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3009862" y="4133550"/>
              <a:ext cx="354300" cy="354599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3364162" y="4133550"/>
              <a:ext cx="354300" cy="354599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3718462" y="4133550"/>
              <a:ext cx="354300" cy="354599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4072762" y="4133550"/>
              <a:ext cx="354300" cy="354599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4427062" y="4133550"/>
              <a:ext cx="354300" cy="354599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4781362" y="4133550"/>
              <a:ext cx="354300" cy="354599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5135662" y="4133550"/>
              <a:ext cx="354300" cy="354599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5489962" y="4133550"/>
              <a:ext cx="354300" cy="354599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5844262" y="4133550"/>
              <a:ext cx="354300" cy="354599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655562" y="3966325"/>
              <a:ext cx="3542999" cy="16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2655562" y="3966325"/>
              <a:ext cx="354300" cy="16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434343"/>
                  </a:solidFill>
                </a:rPr>
                <a:t>0</a:t>
              </a:r>
            </a:p>
          </p:txBody>
        </p:sp>
        <p:sp>
          <p:nvSpPr>
            <p:cNvPr id="133" name="Shape 133"/>
            <p:cNvSpPr/>
            <p:nvPr/>
          </p:nvSpPr>
          <p:spPr>
            <a:xfrm>
              <a:off x="3009862" y="3966325"/>
              <a:ext cx="354300" cy="16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434343"/>
                  </a:solidFill>
                </a:rPr>
                <a:t>1</a:t>
              </a:r>
            </a:p>
          </p:txBody>
        </p:sp>
        <p:sp>
          <p:nvSpPr>
            <p:cNvPr id="134" name="Shape 134"/>
            <p:cNvSpPr/>
            <p:nvPr/>
          </p:nvSpPr>
          <p:spPr>
            <a:xfrm>
              <a:off x="3364162" y="3966325"/>
              <a:ext cx="354300" cy="16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434343"/>
                  </a:solidFill>
                </a:rPr>
                <a:t>2</a:t>
              </a:r>
            </a:p>
          </p:txBody>
        </p:sp>
        <p:sp>
          <p:nvSpPr>
            <p:cNvPr id="135" name="Shape 135"/>
            <p:cNvSpPr/>
            <p:nvPr/>
          </p:nvSpPr>
          <p:spPr>
            <a:xfrm>
              <a:off x="3718462" y="3966325"/>
              <a:ext cx="354300" cy="16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434343"/>
                  </a:solidFill>
                </a:rPr>
                <a:t>3</a:t>
              </a:r>
            </a:p>
          </p:txBody>
        </p:sp>
        <p:sp>
          <p:nvSpPr>
            <p:cNvPr id="136" name="Shape 136"/>
            <p:cNvSpPr/>
            <p:nvPr/>
          </p:nvSpPr>
          <p:spPr>
            <a:xfrm>
              <a:off x="4072762" y="3966325"/>
              <a:ext cx="354300" cy="16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434343"/>
                  </a:solidFill>
                </a:rPr>
                <a:t>4</a:t>
              </a:r>
            </a:p>
          </p:txBody>
        </p:sp>
        <p:sp>
          <p:nvSpPr>
            <p:cNvPr id="137" name="Shape 137"/>
            <p:cNvSpPr/>
            <p:nvPr/>
          </p:nvSpPr>
          <p:spPr>
            <a:xfrm>
              <a:off x="4427062" y="3966325"/>
              <a:ext cx="354300" cy="16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434343"/>
                  </a:solidFill>
                </a:rPr>
                <a:t>5</a:t>
              </a:r>
            </a:p>
          </p:txBody>
        </p:sp>
        <p:sp>
          <p:nvSpPr>
            <p:cNvPr id="138" name="Shape 138"/>
            <p:cNvSpPr/>
            <p:nvPr/>
          </p:nvSpPr>
          <p:spPr>
            <a:xfrm>
              <a:off x="4781362" y="3966325"/>
              <a:ext cx="354300" cy="16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434343"/>
                  </a:solidFill>
                </a:rPr>
                <a:t>6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5135662" y="3966325"/>
              <a:ext cx="354300" cy="16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434343"/>
                  </a:solidFill>
                </a:rPr>
                <a:t>7</a:t>
              </a:r>
            </a:p>
          </p:txBody>
        </p:sp>
        <p:sp>
          <p:nvSpPr>
            <p:cNvPr id="140" name="Shape 140"/>
            <p:cNvSpPr/>
            <p:nvPr/>
          </p:nvSpPr>
          <p:spPr>
            <a:xfrm>
              <a:off x="5489962" y="3966325"/>
              <a:ext cx="354300" cy="16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434343"/>
                  </a:solidFill>
                </a:rPr>
                <a:t>8</a:t>
              </a:r>
            </a:p>
          </p:txBody>
        </p:sp>
        <p:sp>
          <p:nvSpPr>
            <p:cNvPr id="141" name="Shape 141"/>
            <p:cNvSpPr/>
            <p:nvPr/>
          </p:nvSpPr>
          <p:spPr>
            <a:xfrm>
              <a:off x="5844262" y="3966325"/>
              <a:ext cx="354300" cy="16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434343"/>
                  </a:solidFill>
                </a:rPr>
                <a:t>9</a:t>
              </a:r>
            </a:p>
          </p:txBody>
        </p:sp>
        <p:cxnSp>
          <p:nvCxnSpPr>
            <p:cNvPr id="142" name="Shape 142"/>
            <p:cNvCxnSpPr>
              <a:stCxn id="143" idx="2"/>
              <a:endCxn id="132" idx="0"/>
            </p:cNvCxnSpPr>
            <p:nvPr/>
          </p:nvCxnSpPr>
          <p:spPr>
            <a:xfrm>
              <a:off x="2832712" y="3732075"/>
              <a:ext cx="0" cy="234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43" name="Shape 143"/>
            <p:cNvSpPr txBox="1"/>
            <p:nvPr/>
          </p:nvSpPr>
          <p:spPr>
            <a:xfrm>
              <a:off x="2426512" y="3498075"/>
              <a:ext cx="812399" cy="234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/>
                <a:t>First index</a:t>
              </a:r>
            </a:p>
          </p:txBody>
        </p:sp>
        <p:sp>
          <p:nvSpPr>
            <p:cNvPr id="144" name="Shape 144"/>
            <p:cNvSpPr/>
            <p:nvPr/>
          </p:nvSpPr>
          <p:spPr>
            <a:xfrm>
              <a:off x="5573762" y="4233850"/>
              <a:ext cx="177000" cy="1671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45" name="Shape 145"/>
            <p:cNvCxnSpPr>
              <a:stCxn id="146" idx="2"/>
              <a:endCxn id="144" idx="0"/>
            </p:cNvCxnSpPr>
            <p:nvPr/>
          </p:nvCxnSpPr>
          <p:spPr>
            <a:xfrm flipH="1">
              <a:off x="5662237" y="3698975"/>
              <a:ext cx="386400" cy="53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46" name="Shape 146"/>
            <p:cNvSpPr txBox="1"/>
            <p:nvPr/>
          </p:nvSpPr>
          <p:spPr>
            <a:xfrm>
              <a:off x="5379787" y="3464675"/>
              <a:ext cx="1337699" cy="234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434343"/>
                  </a:solidFill>
                </a:rPr>
                <a:t>Element (at index 8)</a:t>
              </a:r>
            </a:p>
          </p:txBody>
        </p:sp>
        <p:cxnSp>
          <p:nvCxnSpPr>
            <p:cNvPr id="147" name="Shape 147"/>
            <p:cNvCxnSpPr>
              <a:stCxn id="148" idx="3"/>
              <a:endCxn id="132" idx="1"/>
            </p:cNvCxnSpPr>
            <p:nvPr/>
          </p:nvCxnSpPr>
          <p:spPr>
            <a:xfrm>
              <a:off x="2301275" y="4049875"/>
              <a:ext cx="354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48" name="Shape 148"/>
            <p:cNvSpPr txBox="1"/>
            <p:nvPr/>
          </p:nvSpPr>
          <p:spPr>
            <a:xfrm>
              <a:off x="1656875" y="3835825"/>
              <a:ext cx="644400" cy="428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434343"/>
                  </a:solidFill>
                </a:rPr>
                <a:t>Indices</a:t>
              </a:r>
            </a:p>
          </p:txBody>
        </p:sp>
        <p:sp>
          <p:nvSpPr>
            <p:cNvPr id="149" name="Shape 149"/>
            <p:cNvSpPr txBox="1"/>
            <p:nvPr/>
          </p:nvSpPr>
          <p:spPr>
            <a:xfrm>
              <a:off x="3839087" y="4601750"/>
              <a:ext cx="1175999" cy="220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/>
                <a:t>Array length is 10</a:t>
              </a:r>
            </a:p>
          </p:txBody>
        </p:sp>
        <p:cxnSp>
          <p:nvCxnSpPr>
            <p:cNvPr id="150" name="Shape 150"/>
            <p:cNvCxnSpPr>
              <a:stCxn id="149" idx="1"/>
              <a:endCxn id="151" idx="3"/>
            </p:cNvCxnSpPr>
            <p:nvPr/>
          </p:nvCxnSpPr>
          <p:spPr>
            <a:xfrm flipH="1">
              <a:off x="2655587" y="4712150"/>
              <a:ext cx="1183500" cy="4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51" name="Shape 151"/>
            <p:cNvSpPr txBox="1"/>
            <p:nvPr/>
          </p:nvSpPr>
          <p:spPr>
            <a:xfrm>
              <a:off x="2528275" y="4605950"/>
              <a:ext cx="127199" cy="220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1000"/>
            </a:p>
          </p:txBody>
        </p:sp>
        <p:sp>
          <p:nvSpPr>
            <p:cNvPr id="152" name="Shape 152"/>
            <p:cNvSpPr txBox="1"/>
            <p:nvPr/>
          </p:nvSpPr>
          <p:spPr>
            <a:xfrm>
              <a:off x="6198575" y="4601750"/>
              <a:ext cx="127199" cy="220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1000"/>
            </a:p>
          </p:txBody>
        </p:sp>
        <p:cxnSp>
          <p:nvCxnSpPr>
            <p:cNvPr id="153" name="Shape 153"/>
            <p:cNvCxnSpPr>
              <a:stCxn id="149" idx="3"/>
              <a:endCxn id="152" idx="1"/>
            </p:cNvCxnSpPr>
            <p:nvPr/>
          </p:nvCxnSpPr>
          <p:spPr>
            <a:xfrm>
              <a:off x="5015087" y="4712150"/>
              <a:ext cx="1183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Arrays</a:t>
            </a:r>
            <a:endParaRPr lang="en" dirty="0"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60352" cy="369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80000"/>
              <a:buFont typeface="Arial"/>
            </a:pPr>
            <a:r>
              <a:rPr lang="en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anArray</a:t>
            </a:r>
            <a:r>
              <a:rPr lang="en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lang="en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[10];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80000"/>
              <a:buFont typeface="Arial"/>
            </a:pPr>
            <a:r>
              <a:rPr lang="en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anArray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[0] = 100; </a:t>
            </a:r>
            <a:endParaRPr lang="en-US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80000"/>
              <a:buFont typeface="Arial"/>
            </a:pPr>
            <a:endParaRPr lang="en-US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>
              <a:buSzPct val="180000"/>
              <a:buFont typeface="Arial"/>
            </a:pP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anArray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lang="en-US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Arrays</a:t>
            </a:r>
            <a:endParaRPr lang="en" dirty="0"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60352" cy="369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80000"/>
              <a:buFont typeface="Arial"/>
            </a:pPr>
            <a:r>
              <a:rPr lang="en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anArray</a:t>
            </a:r>
            <a:r>
              <a:rPr lang="en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lang="en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[10];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80000"/>
              <a:buFont typeface="Arial"/>
            </a:pPr>
            <a:r>
              <a:rPr lang="en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anArray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[0] = 100; </a:t>
            </a:r>
            <a:endParaRPr lang="en-US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80000"/>
              <a:buFont typeface="Arial"/>
            </a:pPr>
            <a:endParaRPr lang="en-US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>
              <a:buSzPct val="180000"/>
              <a:buFont typeface="Arial"/>
            </a:pP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anArray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13325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Arrays</a:t>
            </a:r>
            <a:endParaRPr lang="en" dirty="0"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60352" cy="369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80000"/>
            </a:pPr>
            <a:r>
              <a:rPr lang="en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anArray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{ </a:t>
            </a:r>
            <a:b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100, 200, 300,</a:t>
            </a:r>
            <a:b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400, 500, 600, </a:t>
            </a:r>
            <a:b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700, 800, 900, 1000</a:t>
            </a:r>
            <a:b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lang="en-US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>
              <a:buSzPct val="180000"/>
            </a:pP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anArray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lang="en-US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80000"/>
            </a:pPr>
            <a:endParaRPr lang="en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63047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Arrays</a:t>
            </a:r>
            <a:endParaRPr lang="en" dirty="0"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60352" cy="369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80000"/>
            </a:pPr>
            <a:r>
              <a:rPr lang="en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anArray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{ </a:t>
            </a:r>
            <a:b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100, 200, 300,</a:t>
            </a:r>
            <a:b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400, 500, 600, </a:t>
            </a:r>
            <a:b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700, 800, 900, 1000</a:t>
            </a:r>
            <a:b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lang="en-US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>
              <a:buSzPct val="180000"/>
            </a:pP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exception is thrown</a:t>
            </a:r>
            <a:endParaRPr lang="en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6646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Arrays</a:t>
            </a:r>
            <a:endParaRPr lang="en" dirty="0"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60352" cy="369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80000"/>
            </a:pPr>
            <a:r>
              <a:rPr lang="en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anArray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80000"/>
            </a:pPr>
            <a:endParaRPr lang="en-US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>
              <a:buSzPct val="180000"/>
            </a:pPr>
            <a:r>
              <a:rPr lang="en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an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80000"/>
            </a:pPr>
            <a:endParaRPr lang="en-US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>
              <a:buSzPct val="180000"/>
            </a:pP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Note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Second way of declaring an array is not by convention.</a:t>
            </a:r>
            <a:endParaRPr lang="en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97639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Multidimensional arrays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1489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An array of arrays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Declaration: </a:t>
            </a: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[][] name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Access elements as in a matrix: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7" name="Shape 167"/>
          <p:cNvSpPr txBox="1"/>
          <p:nvPr/>
        </p:nvSpPr>
        <p:spPr>
          <a:xfrm>
            <a:off x="889575" y="2675425"/>
            <a:ext cx="6093300" cy="13844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char[][] values = {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        {‘A’,’B’,’C’},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        {‘X’, ‘Y’}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    };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[0][0] + “ ” + 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[1][0]);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[0][2] + ” ” + 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[1][1]);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889575" y="4134975"/>
            <a:ext cx="6093300" cy="856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A X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 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Array Manipulations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865227"/>
            <a:ext cx="3999899" cy="2824760"/>
          </a:xfrm>
        </p:spPr>
        <p:txBody>
          <a:bodyPr/>
          <a:lstStyle/>
          <a:p>
            <a:pPr marL="457200" lvl="0" indent="-228600"/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java.lang.System</a:t>
            </a:r>
            <a:r>
              <a:rPr lang="en" sz="2000" dirty="0"/>
              <a:t> class</a:t>
            </a:r>
          </a:p>
          <a:p>
            <a:pPr marL="914400" lvl="1" indent="-228600"/>
            <a:r>
              <a:rPr lang="en" sz="2000" dirty="0" err="1"/>
              <a:t>arraycopy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832400" y="1865228"/>
            <a:ext cx="3999899" cy="2824759"/>
          </a:xfrm>
        </p:spPr>
        <p:txBody>
          <a:bodyPr/>
          <a:lstStyle/>
          <a:p>
            <a:pPr marL="457200" lvl="0" indent="-228600"/>
            <a:r>
              <a:rPr lang="en" sz="2000" dirty="0" err="1">
                <a:latin typeface="Courier New"/>
                <a:ea typeface="Courier New"/>
                <a:cs typeface="Courier New"/>
                <a:sym typeface="Courier New"/>
              </a:rPr>
              <a:t>java.util.Arrays</a:t>
            </a:r>
            <a:r>
              <a:rPr lang="en" sz="2000" dirty="0"/>
              <a:t> class</a:t>
            </a:r>
          </a:p>
          <a:p>
            <a:pPr marL="914400" lvl="1" indent="-228600"/>
            <a:r>
              <a:rPr lang="en" sz="2000" dirty="0"/>
              <a:t>copying</a:t>
            </a:r>
          </a:p>
          <a:p>
            <a:pPr marL="914400" lvl="1" indent="-228600"/>
            <a:r>
              <a:rPr lang="en" sz="2000" dirty="0"/>
              <a:t>sorting</a:t>
            </a:r>
          </a:p>
          <a:p>
            <a:pPr marL="914400" lvl="1" indent="-228600"/>
            <a:r>
              <a:rPr lang="en" sz="2000" dirty="0"/>
              <a:t>searching</a:t>
            </a:r>
            <a:endParaRPr lang="en-US" sz="2000" dirty="0"/>
          </a:p>
          <a:p>
            <a:pPr marL="914400" lvl="1" indent="-228600"/>
            <a:r>
              <a:rPr lang="en-US" sz="2000" dirty="0"/>
              <a:t>comparing</a:t>
            </a:r>
            <a:endParaRPr lang="en" sz="2000" dirty="0"/>
          </a:p>
          <a:p>
            <a:pPr marL="457200" lvl="0" indent="-228600"/>
            <a:endParaRPr lang="en-US" dirty="0"/>
          </a:p>
        </p:txBody>
      </p:sp>
      <p:sp>
        <p:nvSpPr>
          <p:cNvPr id="6" name="Shape 186"/>
          <p:cNvSpPr txBox="1">
            <a:spLocks/>
          </p:cNvSpPr>
          <p:nvPr/>
        </p:nvSpPr>
        <p:spPr>
          <a:xfrm>
            <a:off x="311700" y="1162307"/>
            <a:ext cx="8520599" cy="558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228600"/>
            <a:r>
              <a:rPr lang="en" dirty="0"/>
              <a:t>Java SE provides methods to perform some of the most common manipulations related </a:t>
            </a:r>
            <a:r>
              <a:rPr lang="en"/>
              <a:t>to arrays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24382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Array Manipulations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78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Useful operations provided by 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java.util.Arrays</a:t>
            </a:r>
            <a:r>
              <a:rPr lang="en" dirty="0"/>
              <a:t> class: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binarySearch</a:t>
            </a:r>
            <a:r>
              <a:rPr lang="en" dirty="0"/>
              <a:t>: searching an array for a specific value to get the index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lang="en" dirty="0"/>
              <a:t>: compare two arrays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fill</a:t>
            </a:r>
            <a:r>
              <a:rPr lang="en" dirty="0"/>
              <a:t>: fill an array to place a specific value at each index 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" dirty="0"/>
              <a:t>: sort an array into ascending order </a:t>
            </a:r>
          </a:p>
          <a:p>
            <a:pPr marL="914400" lvl="1" indent="-228600" rtl="0"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sequentially, using the sort method</a:t>
            </a:r>
          </a:p>
          <a:p>
            <a:pPr marL="914400" lvl="1" indent="-228600" rtl="0"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concurrently, using the 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parallelSort</a:t>
            </a:r>
            <a:r>
              <a:rPr lang="en" dirty="0"/>
              <a:t> method introduced in Java SE 8. </a:t>
            </a:r>
          </a:p>
          <a:p>
            <a:pPr marL="1371600" lvl="2" indent="-228600" rtl="0"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For large arrays on multiprocessor systems is faster than sequential array sorting.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Agenda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dirty="0"/>
              <a:t>Following topics are covered:</a:t>
            </a:r>
          </a:p>
          <a:p>
            <a:pPr marL="914400" lvl="1" indent="-228600">
              <a:lnSpc>
                <a:spcPct val="100000"/>
              </a:lnSpc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Java vs C#: Hello World!</a:t>
            </a:r>
            <a:endParaRPr lang="en" dirty="0">
              <a:solidFill>
                <a:srgbClr val="000000"/>
              </a:solidFill>
            </a:endParaRP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Primitive variables, arrays and strings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Arithmetic, relational and logical operators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If-else, if-else-then and switch statements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Functions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</a:pPr>
            <a:r>
              <a:rPr lang="en" dirty="0">
                <a:solidFill>
                  <a:srgbClr val="434343"/>
                </a:solidFill>
              </a:rPr>
              <a:t>Basic advices in clean </a:t>
            </a:r>
            <a:r>
              <a:rPr lang="en" dirty="0" err="1">
                <a:solidFill>
                  <a:srgbClr val="434343"/>
                </a:solidFill>
              </a:rPr>
              <a:t>codin</a:t>
            </a:r>
            <a:r>
              <a:rPr lang="en-US" dirty="0">
                <a:solidFill>
                  <a:srgbClr val="434343"/>
                </a:solidFill>
              </a:rPr>
              <a:t>g</a:t>
            </a:r>
            <a:endParaRPr lang="en" dirty="0">
              <a:solidFill>
                <a:srgbClr val="434343"/>
              </a:solidFill>
            </a:endParaRPr>
          </a:p>
        </p:txBody>
      </p:sp>
      <p:sp>
        <p:nvSpPr>
          <p:cNvPr id="70" name="Shape 70"/>
          <p:cNvSpPr/>
          <p:nvPr/>
        </p:nvSpPr>
        <p:spPr>
          <a:xfrm>
            <a:off x="742425" y="1618625"/>
            <a:ext cx="187199" cy="1939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Array Manipulations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78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Useful operations provided by 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java.util.Arrays</a:t>
            </a:r>
            <a:r>
              <a:rPr lang="en" dirty="0"/>
              <a:t> class: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asList</a:t>
            </a:r>
            <a:r>
              <a:rPr lang="en" dirty="0"/>
              <a:t>:</a:t>
            </a:r>
            <a:r>
              <a:rPr lang="en-US" dirty="0"/>
              <a:t> convert to List type</a:t>
            </a:r>
            <a:endParaRPr lang="en" dirty="0"/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copyOf</a:t>
            </a:r>
            <a:r>
              <a:rPr lang="en" dirty="0"/>
              <a:t>: </a:t>
            </a:r>
            <a:r>
              <a:rPr lang="en-US" dirty="0"/>
              <a:t>copies to array with specified length</a:t>
            </a:r>
            <a:endParaRPr lang="en" dirty="0"/>
          </a:p>
          <a:p>
            <a:pPr marL="457200" indent="-228600">
              <a:spcAft>
                <a:spcPts val="1000"/>
              </a:spcAft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copyOfRange</a:t>
            </a:r>
            <a:r>
              <a:rPr lang="en" dirty="0"/>
              <a:t>: </a:t>
            </a:r>
            <a:r>
              <a:rPr lang="en-US" dirty="0"/>
              <a:t>copies specified range of values from one array to another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6928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Array Manipulations: Example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688258" y="1219201"/>
            <a:ext cx="7659329" cy="34216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char[] copyFrom = { 'd', 'e', 'j', 'a', 'v', 'a', 'e',</a:t>
            </a:r>
            <a:b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			    'i', 'n', 'a', 't', 'e', 'd' };</a:t>
            </a:r>
            <a:endParaRPr lang="en-US"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b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char[] copyTo = new char[7];</a:t>
            </a:r>
            <a:b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System.arraycopy(copyFrom, 2, copyTo, 0, 4);</a:t>
            </a:r>
            <a:b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</a:b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 sz="1600" dirty="0" err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copyTo</a:t>
            </a:r>
            <a:r>
              <a:rPr lang="en-US" sz="16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holds characters:</a:t>
            </a:r>
            <a:endParaRPr lang="en" sz="1600" dirty="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708278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Array Manipulations: Example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688258" y="1219201"/>
            <a:ext cx="7659329" cy="34216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char[] copyFrom = { 'd', 'e', 'j', 'a', 'v', 'a', 'e',</a:t>
            </a:r>
            <a:b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			    'i', 'n', 'a', 't', 'e', 'd' };</a:t>
            </a:r>
            <a:endParaRPr lang="en-US"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b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char[] copyTo = </a:t>
            </a:r>
            <a:r>
              <a:rPr lang="en" sz="1600" dirty="0" err="1">
                <a:latin typeface="Courier New"/>
                <a:ea typeface="Courier New"/>
                <a:cs typeface="Courier New"/>
                <a:sym typeface="Courier New"/>
              </a:rPr>
              <a:t>java.util.Arrays.copyOfRange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dirty="0" err="1">
                <a:latin typeface="Courier New"/>
                <a:ea typeface="Courier New"/>
                <a:cs typeface="Courier New"/>
                <a:sym typeface="Courier New"/>
              </a:rPr>
              <a:t>copyFrom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, 2, 6); </a:t>
            </a:r>
            <a:b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</a:b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 sz="1600" dirty="0" err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copyTo</a:t>
            </a:r>
            <a:r>
              <a:rPr lang="en-US" sz="16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holds characters:</a:t>
            </a:r>
            <a:endParaRPr lang="en" sz="1600" dirty="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101284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String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91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Sequence of characters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Are objects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The Java platform provides the String class to create and manipulate strings</a:t>
            </a:r>
            <a:br>
              <a:rPr lang="en" dirty="0"/>
            </a:b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Have accessible “length” method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Individual elements can be accessed through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String </a:t>
            </a:r>
            <a:r>
              <a:rPr lang="en" sz="950" dirty="0">
                <a:solidFill>
                  <a:schemeClr val="dk1"/>
                </a:solidFill>
              </a:rPr>
              <a:t> </a:t>
            </a:r>
            <a:r>
              <a:rPr lang="en" dirty="0"/>
              <a:t>method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charAt(i)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5" name="Shape 205"/>
          <p:cNvSpPr txBox="1"/>
          <p:nvPr/>
        </p:nvSpPr>
        <p:spPr>
          <a:xfrm>
            <a:off x="796325" y="2229175"/>
            <a:ext cx="6929400" cy="122431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greeting = "</a:t>
            </a:r>
            <a:r>
              <a:rPr lang="en" sz="1600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Hello!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";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b="1" dirty="0">
                <a:solidFill>
                  <a:schemeClr val="dk2"/>
                </a:solidFill>
              </a:rPr>
              <a:t>OR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[] helloArray = { '</a:t>
            </a:r>
            <a:r>
              <a:rPr lang="en" sz="1600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sz="1600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sz="1600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sz="1600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sz="1600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', ’</a:t>
            </a:r>
            <a:r>
              <a:rPr lang="en-US" sz="1600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' };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helloString = new String(</a:t>
            </a:r>
            <a:r>
              <a:rPr lang="en" sz="1600" dirty="0" err="1">
                <a:latin typeface="Courier New"/>
                <a:ea typeface="Courier New"/>
                <a:cs typeface="Courier New"/>
                <a:sym typeface="Courier New"/>
              </a:rPr>
              <a:t>helloArray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Concatenating Strings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When you use a string literal in Java code, it is instantiated and becomes a String reference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Concatenate strings:</a:t>
            </a:r>
            <a:br>
              <a:rPr lang="en" dirty="0"/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String name1 = "Fred"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theirNames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= name1 + " and " + "Anne Smith";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The concatenation creates a new string, and the String reference 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theirNames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/>
              <a:t>now points to this new string.</a:t>
            </a:r>
          </a:p>
          <a:p>
            <a:pPr marL="457200" lvl="0" indent="-228600" rtl="0">
              <a:spcBef>
                <a:spcPts val="400"/>
              </a:spcBef>
              <a:spcAft>
                <a:spcPts val="0"/>
              </a:spcAft>
            </a:pPr>
            <a:r>
              <a:rPr lang="en" u="sng" dirty="0"/>
              <a:t>String is immutable</a:t>
            </a:r>
            <a:r>
              <a:rPr lang="en" dirty="0"/>
              <a:t>, concatenating two strings </a:t>
            </a:r>
            <a:r>
              <a:rPr lang="en" b="1" dirty="0"/>
              <a:t>requires creating a new string</a:t>
            </a:r>
            <a:r>
              <a:rPr lang="en" dirty="0"/>
              <a:t>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String</a:t>
            </a:r>
            <a:r>
              <a:rPr lang="en" dirty="0"/>
              <a:t> Manipulations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78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Useful operations provided by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java.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dirty="0"/>
              <a:t> class: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length()</a:t>
            </a:r>
            <a:r>
              <a:rPr lang="en" dirty="0"/>
              <a:t>: </a:t>
            </a:r>
            <a:r>
              <a:rPr lang="en-US" dirty="0"/>
              <a:t>length of the string</a:t>
            </a:r>
            <a:endParaRPr lang="en" dirty="0"/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lang="en" dirty="0"/>
              <a:t>: </a:t>
            </a:r>
            <a:r>
              <a:rPr lang="en-US" dirty="0"/>
              <a:t>check two string equality</a:t>
            </a:r>
          </a:p>
          <a:p>
            <a:pPr marL="457200" indent="-228600">
              <a:spcAft>
                <a:spcPts val="1000"/>
              </a:spcAft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trim</a:t>
            </a:r>
            <a:r>
              <a:rPr lang="en" dirty="0"/>
              <a:t>: </a:t>
            </a:r>
            <a:r>
              <a:rPr lang="en-US" dirty="0"/>
              <a:t>new string with removed leading and trailing whitespaces</a:t>
            </a:r>
            <a:endParaRPr lang="en" dirty="0"/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substring</a:t>
            </a:r>
            <a:r>
              <a:rPr lang="en" dirty="0"/>
              <a:t>: </a:t>
            </a:r>
            <a:r>
              <a:rPr lang="en-US" dirty="0"/>
              <a:t>returns new string</a:t>
            </a:r>
            <a:r>
              <a:rPr lang="en" dirty="0"/>
              <a:t> 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indexOf</a:t>
            </a:r>
            <a:r>
              <a:rPr lang="en" dirty="0"/>
              <a:t>: </a:t>
            </a:r>
            <a:r>
              <a:rPr lang="en-US" dirty="0"/>
              <a:t>get index of some string</a:t>
            </a:r>
          </a:p>
          <a:p>
            <a:pPr marL="457200" indent="-228600">
              <a:spcAft>
                <a:spcPts val="1000"/>
              </a:spcAft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" dirty="0"/>
              <a:t>: </a:t>
            </a:r>
            <a:r>
              <a:rPr lang="en-US" dirty="0"/>
              <a:t>splits string into array of string by a regex</a:t>
            </a:r>
          </a:p>
          <a:p>
            <a:pPr marL="457200" indent="-228600">
              <a:spcAft>
                <a:spcPts val="1000"/>
              </a:spcAft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replaceAll</a:t>
            </a:r>
            <a:r>
              <a:rPr lang="en" dirty="0"/>
              <a:t>: </a:t>
            </a:r>
            <a:r>
              <a:rPr lang="en-US" dirty="0"/>
              <a:t>new string with a matching regex replaced by some string</a:t>
            </a:r>
          </a:p>
          <a:p>
            <a:pPr marL="457200" indent="-228600">
              <a:spcAft>
                <a:spcPts val="1000"/>
              </a:spcAft>
            </a:pPr>
            <a:endParaRPr lang="en-US" dirty="0"/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587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String</a:t>
            </a:r>
            <a:r>
              <a:rPr lang="en" dirty="0"/>
              <a:t> Manipulations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78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Useful operations provided by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java.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en" dirty="0"/>
              <a:t> class:</a:t>
            </a:r>
          </a:p>
          <a:p>
            <a:pPr marL="457200" lvl="0" indent="-228600">
              <a:spcAft>
                <a:spcPts val="1000"/>
              </a:spcAft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" dirty="0"/>
              <a:t>: </a:t>
            </a:r>
            <a:r>
              <a:rPr lang="en-US" dirty="0"/>
              <a:t>a</a:t>
            </a:r>
            <a:r>
              <a:rPr lang="en" dirty="0" err="1"/>
              <a:t>ppends</a:t>
            </a:r>
            <a:r>
              <a:rPr lang="en" dirty="0"/>
              <a:t> the argument to this string builder</a:t>
            </a:r>
          </a:p>
          <a:p>
            <a:pPr marL="457200" lvl="0" indent="-228600">
              <a:spcAft>
                <a:spcPts val="1000"/>
              </a:spcAft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reverse</a:t>
            </a:r>
            <a:r>
              <a:rPr lang="en" dirty="0"/>
              <a:t>: </a:t>
            </a:r>
            <a:r>
              <a:rPr lang="en-US" dirty="0"/>
              <a:t>r</a:t>
            </a:r>
            <a:r>
              <a:rPr lang="en" dirty="0" err="1"/>
              <a:t>everses</a:t>
            </a:r>
            <a:r>
              <a:rPr lang="en" dirty="0"/>
              <a:t> the sequence of characters in this string builder</a:t>
            </a:r>
            <a:endParaRPr lang="en-US" dirty="0"/>
          </a:p>
          <a:p>
            <a:pPr marL="457200" indent="-228600">
              <a:spcAft>
                <a:spcPts val="1000"/>
              </a:spcAft>
            </a:pPr>
            <a:endParaRPr lang="en-US" dirty="0"/>
          </a:p>
          <a:p>
            <a:pPr marL="457200" indent="-228600">
              <a:spcAft>
                <a:spcPts val="1000"/>
              </a:spcAft>
            </a:pPr>
            <a:endParaRPr lang="en-US" dirty="0"/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endParaRPr lang="en-US" dirty="0"/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-US" b="1" dirty="0"/>
              <a:t>Note: </a:t>
            </a:r>
            <a:r>
              <a:rPr lang="en-US" dirty="0"/>
              <a:t>Same as String class, but </a:t>
            </a:r>
            <a:r>
              <a:rPr lang="en-US" b="1" i="1" dirty="0"/>
              <a:t>mutable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0012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String</a:t>
            </a:r>
            <a:r>
              <a:rPr lang="en" dirty="0"/>
              <a:t> </a:t>
            </a:r>
            <a:r>
              <a:rPr lang="en-US" dirty="0"/>
              <a:t>conversion</a:t>
            </a:r>
            <a:endParaRPr lang="en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54899" cy="387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Numerical value to string using 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dirty="0"/>
              <a:t> function</a:t>
            </a:r>
            <a:endParaRPr lang="en-US" dirty="0"/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endParaRPr lang="en" dirty="0"/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String to numerical values: </a:t>
            </a:r>
            <a:r>
              <a:rPr lang="en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.parse</a:t>
            </a:r>
            <a:r>
              <a:rPr lang="en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(string)</a:t>
            </a:r>
          </a:p>
          <a:p>
            <a:pPr marL="914400" lvl="1" indent="-228600" rtl="0">
              <a:spcBef>
                <a:spcPts val="0"/>
              </a:spcBef>
              <a:buFont typeface="Courier New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Example: 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exampleValue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.parse</a:t>
            </a:r>
            <a:r>
              <a:rPr lang="en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textToNumExampleValue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Arithmetic Operators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990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b="1"/>
              <a:t>+ ( Addition )</a:t>
            </a:r>
            <a:r>
              <a:rPr lang="en"/>
              <a:t> Adds values on either side of the operator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b="1"/>
              <a:t>- ( Subtraction )</a:t>
            </a:r>
            <a:r>
              <a:rPr lang="en"/>
              <a:t> Subtracts right hand operand from left hand operand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b="1"/>
              <a:t>* ( Multiplication )</a:t>
            </a:r>
            <a:r>
              <a:rPr lang="en"/>
              <a:t> Multiplies values on either side of the operator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b="1"/>
              <a:t>/ (Division)</a:t>
            </a:r>
            <a:r>
              <a:rPr lang="en"/>
              <a:t> Divides left hand operand by right hand operand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b="1"/>
              <a:t>% (Modulus)</a:t>
            </a:r>
            <a:r>
              <a:rPr lang="en"/>
              <a:t> Divides left hand operand by right hand operand and returns remainder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b="1"/>
              <a:t>++ (Increment)</a:t>
            </a:r>
            <a:r>
              <a:rPr lang="en"/>
              <a:t> Increases the value of operand by 1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b="1"/>
              <a:t>-- ( Decrement )</a:t>
            </a:r>
            <a:r>
              <a:rPr lang="en"/>
              <a:t> Decreases the value of operand by 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Relational Operators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599" cy="4103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 b="1"/>
              <a:t>== (equal to)</a:t>
            </a:r>
            <a:r>
              <a:rPr lang="en" sz="1600"/>
              <a:t> Checks if the values of two operands are equal or not, if yes then condition becomes true.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 b="1"/>
              <a:t>!= (not equal to)</a:t>
            </a:r>
            <a:r>
              <a:rPr lang="en" sz="1600"/>
              <a:t> Checks if the values of two operands are equal or not, if values are not equal then condition becomes true.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 b="1"/>
              <a:t>&gt; (greater than)</a:t>
            </a:r>
            <a:r>
              <a:rPr lang="en" sz="1600"/>
              <a:t> Checks if the value of left operand is greater than the value of right operand, if yes then condition becomes true.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 b="1"/>
              <a:t>&lt; (less than)</a:t>
            </a:r>
            <a:r>
              <a:rPr lang="en" sz="1600"/>
              <a:t> Checks if the value of left operand is less than the value of right operand, if yes then condition becomes true.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 b="1"/>
              <a:t>&gt;= (greater than or equal to)</a:t>
            </a:r>
            <a:r>
              <a:rPr lang="en" sz="1600"/>
              <a:t> Checks if the value of left operand is greater than or equal to the value of right operand, if yes then condition becomes true.</a:t>
            </a:r>
          </a:p>
          <a:p>
            <a:pPr marL="457200" lvl="0" indent="-330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600" b="1"/>
              <a:t>&lt;= (less than or equal to)</a:t>
            </a:r>
            <a:r>
              <a:rPr lang="en" sz="1600"/>
              <a:t> Checks if the value of left operand is less than or equal to the value of right operand, if yes then condition becomes true.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Hello World!</a:t>
            </a:r>
            <a:endParaRPr lang="en-US" dirty="0"/>
          </a:p>
        </p:txBody>
      </p:sp>
      <p:sp>
        <p:nvSpPr>
          <p:cNvPr id="5" name="Shape 347"/>
          <p:cNvSpPr txBox="1">
            <a:spLocks noGrp="1"/>
          </p:cNvSpPr>
          <p:nvPr>
            <p:ph type="body" idx="1"/>
          </p:nvPr>
        </p:nvSpPr>
        <p:spPr>
          <a:xfrm>
            <a:off x="147484" y="1585095"/>
            <a:ext cx="4345858" cy="3416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525"/>
            <a:r>
              <a:rPr lang="en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en" sz="12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HelloWorld {</a:t>
            </a:r>
            <a:endParaRPr sz="12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525"/>
            <a:r>
              <a:rPr lang="en" sz="12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en" sz="12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(String[]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9525"/>
            <a:r>
              <a:rPr lang="en" sz="12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" sz="1200" dirty="0" err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" sz="1200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525"/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   </a:t>
            </a:r>
          </a:p>
          <a:p>
            <a:pPr marL="9525"/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6" name="Shape 347"/>
          <p:cNvSpPr txBox="1">
            <a:spLocks noGrp="1"/>
          </p:cNvSpPr>
          <p:nvPr>
            <p:ph type="body" idx="2"/>
          </p:nvPr>
        </p:nvSpPr>
        <p:spPr>
          <a:xfrm>
            <a:off x="4571999" y="1585095"/>
            <a:ext cx="4631786" cy="3416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525"/>
            <a:r>
              <a:rPr lang="en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en" sz="12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HelloWorld {</a:t>
            </a:r>
            <a:endParaRPr sz="12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525"/>
            <a:r>
              <a:rPr lang="en" sz="12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en" sz="12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200" i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ain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marL="9525"/>
            <a:r>
              <a:rPr lang="en" sz="12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-US" sz="12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WriteLine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" sz="1200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525"/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   </a:t>
            </a:r>
          </a:p>
          <a:p>
            <a:pPr marL="9525"/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7" name="Shape 82"/>
          <p:cNvSpPr txBox="1">
            <a:spLocks/>
          </p:cNvSpPr>
          <p:nvPr/>
        </p:nvSpPr>
        <p:spPr>
          <a:xfrm>
            <a:off x="147484" y="1017724"/>
            <a:ext cx="4345859" cy="5673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61963" algn="ctr">
              <a:spcAft>
                <a:spcPts val="0"/>
              </a:spcAft>
            </a:pPr>
            <a:r>
              <a:rPr lang="en-US" sz="2800" dirty="0"/>
              <a:t>Java</a:t>
            </a:r>
            <a:endParaRPr lang="en-US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Shape 82"/>
          <p:cNvSpPr txBox="1">
            <a:spLocks/>
          </p:cNvSpPr>
          <p:nvPr/>
        </p:nvSpPr>
        <p:spPr>
          <a:xfrm>
            <a:off x="4571998" y="1017723"/>
            <a:ext cx="4631787" cy="5673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61963" algn="ctr">
              <a:spcAft>
                <a:spcPts val="0"/>
              </a:spcAft>
            </a:pPr>
            <a:r>
              <a:rPr lang="en-US" sz="2800" dirty="0"/>
              <a:t>C#</a:t>
            </a:r>
            <a:endParaRPr lang="en-US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17070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Logical Operators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b="1"/>
              <a:t>&amp;&amp; (logical and) </a:t>
            </a:r>
            <a:r>
              <a:rPr lang="en"/>
              <a:t>Called Logical AND operator. If both the operands are non-zero, then the condition becomes true.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b="1"/>
              <a:t>|| (logical or)</a:t>
            </a:r>
            <a:r>
              <a:rPr lang="en"/>
              <a:t> Called Logical OR Operator. If any of the two operands are non-zero, then the condition becomes true.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b="1"/>
              <a:t>! (logical not)</a:t>
            </a:r>
            <a:r>
              <a:rPr lang="en"/>
              <a:t> Called Logical NOT Operator. Use to reverses the logical state of its operand. If a condition is true then Logical NOT operator will make false.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 b="1"/>
              <a:t>if-then</a:t>
            </a:r>
            <a:r>
              <a:rPr lang="en"/>
              <a:t> Statements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if-then</a:t>
            </a:r>
            <a:r>
              <a:rPr lang="en"/>
              <a:t> statement is the most basic of all the control flow statements.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Execute a certain section of code </a:t>
            </a:r>
            <a:r>
              <a:rPr lang="en" i="1"/>
              <a:t>only </a:t>
            </a:r>
            <a:r>
              <a:rPr lang="en"/>
              <a:t>if a particular test evaluates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/>
              <a:t>.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2302250" y="2345650"/>
            <a:ext cx="5066700" cy="1448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(condition){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// Do something that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// corresponds to the condition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The </a:t>
            </a:r>
            <a:r>
              <a:rPr lang="en" b="1" dirty="0"/>
              <a:t>if-then</a:t>
            </a:r>
            <a:r>
              <a:rPr lang="en" dirty="0"/>
              <a:t> Statements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267850" y="11525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Example: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Set maximum driving speed of a vehicle</a:t>
            </a:r>
            <a:endParaRPr lang="en" dirty="0"/>
          </a:p>
        </p:txBody>
      </p:sp>
      <p:sp>
        <p:nvSpPr>
          <p:cNvPr id="285" name="Shape 285"/>
          <p:cNvSpPr txBox="1"/>
          <p:nvPr/>
        </p:nvSpPr>
        <p:spPr>
          <a:xfrm>
            <a:off x="545350" y="2234975"/>
            <a:ext cx="7965600" cy="2334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US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WithinTown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true;</a:t>
            </a:r>
            <a:endParaRPr lang="en-US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//checks if the vehicle is </a:t>
            </a:r>
            <a:r>
              <a:rPr lang="en-US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driving within a town area.</a:t>
            </a:r>
            <a:endParaRPr lang="en" b="1" dirty="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tabLst>
                <a:tab pos="107950" algn="l"/>
              </a:tabLst>
            </a:pPr>
            <a:r>
              <a:rPr lang="en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(is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WithinTown</a:t>
            </a:r>
            <a:r>
              <a:rPr lang="en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br>
              <a:rPr lang="en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50;</a:t>
            </a:r>
            <a:r>
              <a:rPr lang="en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if vehicle in town, then set maximum speed to 50 km/h</a:t>
            </a:r>
            <a:br>
              <a:rPr lang="en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</a:p>
          <a:p>
            <a:pPr lvl="1">
              <a:tabLst>
                <a:tab pos="107950" algn="l"/>
              </a:tabLst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90; </a:t>
            </a:r>
            <a:b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b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The </a:t>
            </a:r>
            <a:r>
              <a:rPr lang="en" b="1" dirty="0"/>
              <a:t>if-then</a:t>
            </a:r>
            <a:r>
              <a:rPr lang="en" dirty="0"/>
              <a:t> Statements</a:t>
            </a:r>
            <a:r>
              <a:rPr lang="en-US" dirty="0"/>
              <a:t>: Ternary operator</a:t>
            </a:r>
            <a:endParaRPr lang="en" dirty="0"/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267850" y="11525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Example: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Set maximum driving speed of a vehicle</a:t>
            </a:r>
            <a:endParaRPr lang="en" dirty="0"/>
          </a:p>
        </p:txBody>
      </p:sp>
      <p:sp>
        <p:nvSpPr>
          <p:cNvPr id="285" name="Shape 285"/>
          <p:cNvSpPr txBox="1"/>
          <p:nvPr/>
        </p:nvSpPr>
        <p:spPr>
          <a:xfrm>
            <a:off x="545350" y="2234975"/>
            <a:ext cx="7965600" cy="2334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US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WithinTown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true;</a:t>
            </a:r>
            <a:endParaRPr lang="en-US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WithinTown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? 50 : 90;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if vehicle in town, then set maximum speed to 50 km/h, otherwise 90</a:t>
            </a:r>
            <a:br>
              <a:rPr lang="en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1412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If-then-else Statements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2344650" y="1103575"/>
            <a:ext cx="4454700" cy="3248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(condition1){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// Do something that 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// corresponds to the condition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(condition2){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//Do something else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conditionN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//Do something else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//Do something else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The switch Statement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40500" cy="284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Unlike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if-then</a:t>
            </a:r>
            <a:r>
              <a:rPr lang="en" dirty="0"/>
              <a:t> and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if-then-else</a:t>
            </a:r>
            <a:r>
              <a:rPr lang="en" dirty="0"/>
              <a:t> statements, the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n" dirty="0"/>
              <a:t>statement can have </a:t>
            </a:r>
            <a:r>
              <a:rPr lang="en" b="1" dirty="0"/>
              <a:t>any number of possible execution paths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When </a:t>
            </a:r>
            <a:r>
              <a:rPr lang="en" i="1" dirty="0"/>
              <a:t>break</a:t>
            </a:r>
            <a:r>
              <a:rPr lang="en" dirty="0"/>
              <a:t> is reached, the switch terminates, and the flow of control jumps to the next line following the switch statement.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5825725" y="1072225"/>
            <a:ext cx="3168300" cy="3007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(expression)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   case value:</a:t>
            </a:r>
            <a:b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//Statements</a:t>
            </a:r>
            <a:b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      break; </a:t>
            </a:r>
            <a:r>
              <a:rPr lang="en" sz="12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//optional</a:t>
            </a:r>
            <a:b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   case value:</a:t>
            </a:r>
            <a:b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//Statements</a:t>
            </a:r>
            <a:b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      break; </a:t>
            </a:r>
            <a:r>
              <a:rPr lang="en" sz="12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//optional</a:t>
            </a:r>
            <a:b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You can have any number 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of case statements.</a:t>
            </a:r>
            <a:br>
              <a:rPr lang="en" sz="12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   default: </a:t>
            </a:r>
            <a:r>
              <a:rPr lang="en" sz="12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//Optional</a:t>
            </a:r>
            <a:br>
              <a:rPr lang="en" sz="12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//Statements</a:t>
            </a:r>
            <a:br>
              <a:rPr lang="en" sz="12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The switch Statement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60352" cy="369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6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expression = 2;</a:t>
            </a:r>
          </a:p>
          <a:p>
            <a:pPr lvl="0"/>
            <a:r>
              <a:rPr lang="en-US" sz="16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result = 0;</a:t>
            </a:r>
          </a:p>
          <a:p>
            <a:pPr lvl="0">
              <a:spcAft>
                <a:spcPts val="400"/>
              </a:spcAft>
            </a:pPr>
            <a:r>
              <a:rPr lang="en-US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witch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(expression){</a:t>
            </a:r>
            <a:b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case 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result++;</a:t>
            </a:r>
            <a:b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case 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result++;</a:t>
            </a:r>
            <a:b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case 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result++;</a:t>
            </a:r>
            <a:b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break;</a:t>
            </a:r>
            <a:b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default: 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result++;</a:t>
            </a:r>
            <a:b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114300">
              <a:buSzPct val="180000"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result = ?</a:t>
            </a:r>
            <a:endParaRPr lang="en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30200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The switch Statement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60352" cy="369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6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expression = 2;</a:t>
            </a:r>
          </a:p>
          <a:p>
            <a:pPr lvl="0"/>
            <a:r>
              <a:rPr lang="en-US" sz="16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result = 0;</a:t>
            </a:r>
          </a:p>
          <a:p>
            <a:pPr>
              <a:spcAft>
                <a:spcPts val="400"/>
              </a:spcAft>
            </a:pPr>
            <a:r>
              <a:rPr lang="en-US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witch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(expression){</a:t>
            </a:r>
            <a:b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case 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result++;</a:t>
            </a:r>
            <a:b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case 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result++;</a:t>
            </a:r>
            <a:r>
              <a:rPr lang="en" sz="16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//</a:t>
            </a:r>
            <a:r>
              <a:rPr lang="en-US" sz="16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Matches this case and executes any code until a ‘break’ found</a:t>
            </a:r>
            <a:b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case 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result++;</a:t>
            </a:r>
            <a:b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break;</a:t>
            </a:r>
            <a:b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default: 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result++;</a:t>
            </a:r>
            <a:b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114300">
              <a:buSzPct val="180000"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result = 2;</a:t>
            </a:r>
            <a:endParaRPr lang="en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96251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Loop Controls: While, Do While, FOR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934200"/>
          </a:xfrm>
          <a:prstGeom prst="rect">
            <a:avLst/>
          </a:prstGeom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</a:t>
            </a:r>
            <a:r>
              <a:rPr lang="en" dirty="0" err="1"/>
              <a:t>hile</a:t>
            </a:r>
            <a:endParaRPr lang="en" dirty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dirty="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Boolean_expression</a:t>
            </a:r>
            <a:r>
              <a:rPr lang="en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600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6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 sz="16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lang="en" sz="1600" dirty="0" err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tatements</a:t>
            </a:r>
            <a:endParaRPr lang="en" sz="1600" dirty="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</a:t>
            </a:r>
            <a:r>
              <a:rPr lang="en" dirty="0"/>
              <a:t>o </a:t>
            </a:r>
            <a:r>
              <a:rPr lang="en-US" dirty="0"/>
              <a:t>w</a:t>
            </a:r>
            <a:r>
              <a:rPr lang="en" dirty="0" err="1"/>
              <a:t>hile</a:t>
            </a:r>
            <a:endParaRPr lang="en" dirty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 sz="16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lang="en" sz="1600" dirty="0" err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tatements</a:t>
            </a:r>
            <a:br>
              <a:rPr lang="en" sz="16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dirty="0" err="1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Boolean_expression</a:t>
            </a:r>
            <a:r>
              <a:rPr lang="en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666600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for</a:t>
            </a:r>
            <a:endParaRPr lang="en" dirty="0"/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(initialization; </a:t>
            </a:r>
            <a:r>
              <a:rPr lang="en" sz="1600" dirty="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Boolean_expression</a:t>
            </a:r>
            <a:r>
              <a:rPr lang="en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update) {</a:t>
            </a:r>
            <a:br>
              <a:rPr lang="en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 sz="16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lang="en" sz="1600" dirty="0" err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tatements</a:t>
            </a:r>
            <a:br>
              <a:rPr lang="en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Functions (methods in OOP context)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172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b="1"/>
              <a:t>Named block of code</a:t>
            </a:r>
            <a:r>
              <a:rPr lang="en"/>
              <a:t> containing a series of statements.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Program fragment that 'knows' how to perform a defined task.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Takes an input , does some calculations on the input, and then gives back a result.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11" name="Shape 311"/>
          <p:cNvGrpSpPr/>
          <p:nvPr/>
        </p:nvGrpSpPr>
        <p:grpSpPr>
          <a:xfrm>
            <a:off x="2489025" y="2975450"/>
            <a:ext cx="4165939" cy="1504875"/>
            <a:chOff x="1959750" y="3243950"/>
            <a:chExt cx="3967183" cy="1504875"/>
          </a:xfrm>
        </p:grpSpPr>
        <p:sp>
          <p:nvSpPr>
            <p:cNvPr id="312" name="Shape 312"/>
            <p:cNvSpPr/>
            <p:nvPr/>
          </p:nvSpPr>
          <p:spPr>
            <a:xfrm>
              <a:off x="1959750" y="3645275"/>
              <a:ext cx="1300200" cy="909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200"/>
                <a:t>Input arguments</a:t>
              </a:r>
            </a:p>
          </p:txBody>
        </p:sp>
        <p:sp>
          <p:nvSpPr>
            <p:cNvPr id="313" name="Shape 313"/>
            <p:cNvSpPr/>
            <p:nvPr/>
          </p:nvSpPr>
          <p:spPr>
            <a:xfrm>
              <a:off x="3318100" y="3531425"/>
              <a:ext cx="1250399" cy="1217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200"/>
                <a:t>Some calculations</a:t>
              </a:r>
            </a:p>
          </p:txBody>
        </p:sp>
        <p:sp>
          <p:nvSpPr>
            <p:cNvPr id="314" name="Shape 314"/>
            <p:cNvSpPr/>
            <p:nvPr/>
          </p:nvSpPr>
          <p:spPr>
            <a:xfrm>
              <a:off x="4626733" y="3645350"/>
              <a:ext cx="1300200" cy="909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200"/>
                <a:t>Output value</a:t>
              </a:r>
            </a:p>
          </p:txBody>
        </p:sp>
        <p:sp>
          <p:nvSpPr>
            <p:cNvPr id="315" name="Shape 315"/>
            <p:cNvSpPr txBox="1"/>
            <p:nvPr/>
          </p:nvSpPr>
          <p:spPr>
            <a:xfrm>
              <a:off x="3318075" y="3243950"/>
              <a:ext cx="1250399" cy="234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Function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Variables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91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61963">
              <a:spcAft>
                <a:spcPts val="0"/>
              </a:spcAft>
            </a:pPr>
            <a:r>
              <a:rPr lang="en" sz="2800" dirty="0"/>
              <a:t>Fields: </a:t>
            </a:r>
            <a:endParaRPr lang="en-US" sz="2800" dirty="0"/>
          </a:p>
          <a:p>
            <a:pPr marL="461963">
              <a:spcAft>
                <a:spcPts val="0"/>
              </a:spcAft>
            </a:pPr>
            <a:r>
              <a:rPr lang="en" sz="2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[modifiers] type</a:t>
            </a:r>
            <a:r>
              <a:rPr lang="en" sz="2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identifier [=value]</a:t>
            </a:r>
            <a:endParaRPr lang="en-US" sz="28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1963">
              <a:spcAft>
                <a:spcPts val="0"/>
              </a:spcAft>
            </a:pPr>
            <a:endParaRPr lang="en" sz="28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1963">
              <a:spcAft>
                <a:spcPts val="0"/>
              </a:spcAft>
            </a:pPr>
            <a:r>
              <a:rPr lang="en" sz="2800" dirty="0"/>
              <a:t>Local variables:</a:t>
            </a:r>
            <a:endParaRPr lang="en-US" sz="2800" dirty="0"/>
          </a:p>
          <a:p>
            <a:pPr marL="461963">
              <a:spcAft>
                <a:spcPts val="0"/>
              </a:spcAft>
            </a:pPr>
            <a:r>
              <a:rPr lang="en" sz="2800" dirty="0"/>
              <a:t> </a:t>
            </a:r>
            <a:r>
              <a:rPr lang="en" sz="2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2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identifier [=value]</a:t>
            </a:r>
            <a:endParaRPr lang="en-US" sz="2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1963" lvl="1">
              <a:spcAft>
                <a:spcPts val="0"/>
              </a:spcAft>
            </a:pPr>
            <a:endParaRPr lang="en-US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1963" lvl="1">
              <a:spcAft>
                <a:spcPts val="0"/>
              </a:spcAft>
            </a:pPr>
            <a:endParaRPr lang="en-US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1963" lvl="1">
              <a:spcAft>
                <a:spcPts val="0"/>
              </a:spcAft>
            </a:pPr>
            <a:endParaRPr lang="en-US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Functions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863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ctr" rtl="0"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Should be as small as possible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endParaRPr lang="en" dirty="0"/>
          </a:p>
          <a:p>
            <a:pPr marL="45720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b="1" dirty="0"/>
              <a:t>FUNCTIONS SHOULD DO ONE THING. THEY SHOULD DO IT WELL. THEY SHOULD DO IT ONLY</a:t>
            </a:r>
            <a:r>
              <a:rPr lang="en" dirty="0"/>
              <a:t>. [Robert C. Martin, 2008, </a:t>
            </a:r>
            <a:r>
              <a:rPr lang="en" i="1" dirty="0"/>
              <a:t>Clean Code</a:t>
            </a:r>
            <a:r>
              <a:rPr lang="en" dirty="0"/>
              <a:t>]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Defining functions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Required elements of a function declaration </a:t>
            </a:r>
          </a:p>
          <a:p>
            <a:pPr marL="914400" lvl="1" indent="-228600" rtl="0"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Return type, </a:t>
            </a:r>
          </a:p>
          <a:p>
            <a:pPr marL="914400" lvl="1" indent="-228600" rtl="0"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Name, </a:t>
            </a:r>
          </a:p>
          <a:p>
            <a:pPr marL="914400" lvl="1" indent="-228600" rtl="0"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A pair of parentheses for arguments, </a:t>
            </a:r>
            <a:r>
              <a:rPr lang="en" dirty="0">
                <a:solidFill>
                  <a:srgbClr val="FF0000"/>
                </a:solidFill>
              </a:rPr>
              <a:t>(type param1, type param2, ….)</a:t>
            </a:r>
            <a:r>
              <a:rPr lang="en" dirty="0"/>
              <a:t>, or simply </a:t>
            </a:r>
            <a:r>
              <a:rPr lang="en" dirty="0">
                <a:solidFill>
                  <a:srgbClr val="FF0000"/>
                </a:solidFill>
              </a:rPr>
              <a:t>()</a:t>
            </a:r>
            <a:r>
              <a:rPr lang="en" dirty="0"/>
              <a:t> </a:t>
            </a:r>
          </a:p>
          <a:p>
            <a:pPr marL="914400" lvl="1" indent="-228600" rtl="0"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A body between braces, </a:t>
            </a:r>
            <a:r>
              <a:rPr lang="en" dirty="0">
                <a:solidFill>
                  <a:srgbClr val="FF0000"/>
                </a:solidFill>
              </a:rPr>
              <a:t>{}</a:t>
            </a:r>
            <a:r>
              <a:rPr lang="en" dirty="0"/>
              <a:t>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" name="Shape 334"/>
          <p:cNvSpPr txBox="1"/>
          <p:nvPr/>
        </p:nvSpPr>
        <p:spPr>
          <a:xfrm>
            <a:off x="1148441" y="3291690"/>
            <a:ext cx="6847115" cy="160787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</a:t>
            </a:r>
            <a:r>
              <a:rPr lang="en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dirty="0" err="1"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a, </a:t>
            </a:r>
            <a:r>
              <a:rPr lang="en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b, </a:t>
            </a:r>
            <a:r>
              <a:rPr lang="en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c){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result = (a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c)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3;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result;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Arbitrary Number of Arguments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132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Use </a:t>
            </a:r>
            <a:r>
              <a:rPr lang="en" i="1" dirty="0" err="1"/>
              <a:t>varargs</a:t>
            </a:r>
            <a:endParaRPr lang="en" i="1" dirty="0"/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 shortcut to creating an array manually</a:t>
            </a:r>
          </a:p>
          <a:p>
            <a:pPr marL="914400" lvl="1" indent="-228600">
              <a:spcBef>
                <a:spcPts val="0"/>
              </a:spcBef>
            </a:pPr>
            <a:r>
              <a:rPr lang="en" dirty="0"/>
              <a:t>type of the last parameter +  three dots ‘</a:t>
            </a:r>
            <a:r>
              <a:rPr lang="en" dirty="0">
                <a:solidFill>
                  <a:srgbClr val="FF0000"/>
                </a:solidFill>
              </a:rPr>
              <a:t>...</a:t>
            </a:r>
            <a:r>
              <a:rPr lang="en" dirty="0"/>
              <a:t>’ + parameter name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982075" y="2609626"/>
            <a:ext cx="7619400" cy="2033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Polygon 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polygonOfPoints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(Point... 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cornerPoints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numberOfSides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cornerPoints.length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double squareOfSide1, lengthOfSide1;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squareOfSide1    = (</a:t>
            </a:r>
            <a:r>
              <a:rPr lang="en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cornerPoints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[1].x - </a:t>
            </a:r>
            <a:r>
              <a:rPr lang="en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cornerPoints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[0].x)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                 * (</a:t>
            </a:r>
            <a:r>
              <a:rPr lang="en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cornerPoints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[1].x - </a:t>
            </a:r>
            <a:r>
              <a:rPr lang="en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cornerPoints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[0].x) 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                 + (</a:t>
            </a:r>
            <a:r>
              <a:rPr lang="en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cornerPoints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[1].y - </a:t>
            </a:r>
            <a:r>
              <a:rPr lang="en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cornerPoints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[0].y)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                 * (</a:t>
            </a:r>
            <a:r>
              <a:rPr lang="en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cornerPoints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[1].y - </a:t>
            </a:r>
            <a:r>
              <a:rPr lang="en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cornerPoints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[0].y);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lengthOfSide1    = 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Math.sqrt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(squareOfSide1);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40607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Putting everything together: Hello World!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398785" y="1357745"/>
            <a:ext cx="8433514" cy="324691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65088" lvl="0" rtl="0">
              <a:lnSpc>
                <a:spcPct val="115000"/>
              </a:lnSpc>
              <a:spcBef>
                <a:spcPts val="0"/>
              </a:spcBef>
            </a:pPr>
            <a:r>
              <a:rPr lang="en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package </a:t>
            </a:r>
            <a:r>
              <a:rPr lang="en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helloworld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65088" lvl="0" rtl="0">
              <a:lnSpc>
                <a:spcPct val="115000"/>
              </a:lnSpc>
              <a:spcBef>
                <a:spcPts val="0"/>
              </a:spcBef>
            </a:pPr>
            <a:r>
              <a:rPr lang="en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en" sz="2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HelloWorld {</a:t>
            </a:r>
          </a:p>
          <a:p>
            <a:pPr marL="65088" lvl="0" rtl="0">
              <a:lnSpc>
                <a:spcPct val="115000"/>
              </a:lnSpc>
              <a:spcBef>
                <a:spcPts val="0"/>
              </a:spcBef>
            </a:pPr>
            <a:endParaRPr sz="24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5088" lvl="0" rtl="0">
              <a:lnSpc>
                <a:spcPct val="115000"/>
              </a:lnSpc>
              <a:spcBef>
                <a:spcPts val="0"/>
              </a:spcBef>
            </a:pPr>
            <a:r>
              <a:rPr lang="en" sz="2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en" sz="2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(String[] </a:t>
            </a:r>
            <a:r>
              <a:rPr lang="en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65088" lvl="0" rtl="0">
              <a:lnSpc>
                <a:spcPct val="115000"/>
              </a:lnSpc>
              <a:spcBef>
                <a:spcPts val="0"/>
              </a:spcBef>
            </a:pPr>
            <a:r>
              <a:rPr lang="en" sz="2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" sz="2400" dirty="0" err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400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" sz="2400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5088" lvl="0" rtl="0">
              <a:lnSpc>
                <a:spcPct val="115000"/>
              </a:lnSpc>
              <a:spcBef>
                <a:spcPts val="0"/>
              </a:spcBef>
            </a:pP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   </a:t>
            </a:r>
          </a:p>
          <a:p>
            <a:pPr marL="65088" lvl="0" rtl="0">
              <a:lnSpc>
                <a:spcPct val="115000"/>
              </a:lnSpc>
              <a:spcBef>
                <a:spcPts val="0"/>
              </a:spcBef>
            </a:pP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Summary: JAVA keywords</a:t>
            </a:r>
          </a:p>
        </p:txBody>
      </p:sp>
      <p:graphicFrame>
        <p:nvGraphicFramePr>
          <p:cNvPr id="360" name="Shape 360"/>
          <p:cNvGraphicFramePr/>
          <p:nvPr/>
        </p:nvGraphicFramePr>
        <p:xfrm>
          <a:off x="404012" y="1566000"/>
          <a:ext cx="8335950" cy="2011500"/>
        </p:xfrm>
        <a:graphic>
          <a:graphicData uri="http://schemas.openxmlformats.org/drawingml/2006/table">
            <a:tbl>
              <a:tblPr>
                <a:noFill/>
                <a:tableStyleId>{BDDC4E84-DA61-4CF6-AFF5-201ECDF4521A}</a:tableStyleId>
              </a:tblPr>
              <a:tblGrid>
                <a:gridCol w="7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9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5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27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abstract</a:t>
                      </a:r>
                    </a:p>
                  </a:txBody>
                  <a:tcPr marL="91425" marR="91425" marT="91425" marB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assert</a:t>
                      </a:r>
                    </a:p>
                  </a:txBody>
                  <a:tcPr marL="91425" marR="91425" marT="91425" marB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boolean</a:t>
                      </a:r>
                    </a:p>
                  </a:txBody>
                  <a:tcPr marL="91425" marR="91425" marT="91425" marB="914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break</a:t>
                      </a:r>
                    </a:p>
                  </a:txBody>
                  <a:tcPr marL="91425" marR="91425" marT="91425" marB="914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import</a:t>
                      </a:r>
                    </a:p>
                  </a:txBody>
                  <a:tcPr marL="91425" marR="91425" marT="91425" marB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instanceof</a:t>
                      </a:r>
                    </a:p>
                  </a:txBody>
                  <a:tcPr marL="91425" marR="91425" marT="91425" marB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int</a:t>
                      </a: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interface</a:t>
                      </a: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volatile</a:t>
                      </a:r>
                    </a:p>
                  </a:txBody>
                  <a:tcPr marL="91425" marR="91425" marT="91425" marB="91425" anchor="ctr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while</a:t>
                      </a:r>
                    </a:p>
                  </a:txBody>
                  <a:tcPr marL="91425" marR="91425" marT="91425" marB="91425" anchor="ctr"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byte</a:t>
                      </a:r>
                    </a:p>
                  </a:txBody>
                  <a:tcPr marL="91425" marR="91425" marT="91425" marB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case</a:t>
                      </a:r>
                    </a:p>
                  </a:txBody>
                  <a:tcPr marL="91425" marR="91425" marT="91425" marB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catch</a:t>
                      </a:r>
                    </a:p>
                  </a:txBody>
                  <a:tcPr marL="91425" marR="91425" marT="91425" marB="914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char</a:t>
                      </a:r>
                    </a:p>
                  </a:txBody>
                  <a:tcPr marL="91425" marR="91425" marT="91425" marB="914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long</a:t>
                      </a:r>
                    </a:p>
                  </a:txBody>
                  <a:tcPr marL="91425" marR="91425" marT="91425" marB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native</a:t>
                      </a:r>
                    </a:p>
                  </a:txBody>
                  <a:tcPr marL="91425" marR="91425" marT="91425" marB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new</a:t>
                      </a: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package</a:t>
                      </a: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 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 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class</a:t>
                      </a:r>
                    </a:p>
                  </a:txBody>
                  <a:tcPr marL="91425" marR="91425" marT="91425" marB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const</a:t>
                      </a:r>
                    </a:p>
                  </a:txBody>
                  <a:tcPr marL="91425" marR="91425" marT="91425" marB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continue</a:t>
                      </a:r>
                    </a:p>
                  </a:txBody>
                  <a:tcPr marL="91425" marR="91425" marT="91425" marB="914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default</a:t>
                      </a:r>
                    </a:p>
                  </a:txBody>
                  <a:tcPr marL="91425" marR="91425" marT="91425" marB="914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private</a:t>
                      </a:r>
                    </a:p>
                  </a:txBody>
                  <a:tcPr marL="91425" marR="91425" marT="91425" marB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protected</a:t>
                      </a:r>
                    </a:p>
                  </a:txBody>
                  <a:tcPr marL="91425" marR="91425" marT="91425" marB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public</a:t>
                      </a: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return</a:t>
                      </a: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 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 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do</a:t>
                      </a:r>
                    </a:p>
                  </a:txBody>
                  <a:tcPr marL="91425" marR="91425" marT="91425" marB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double</a:t>
                      </a:r>
                    </a:p>
                  </a:txBody>
                  <a:tcPr marL="91425" marR="91425" marT="91425" marB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else</a:t>
                      </a:r>
                    </a:p>
                  </a:txBody>
                  <a:tcPr marL="91425" marR="91425" marT="91425" marB="914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enum</a:t>
                      </a:r>
                    </a:p>
                  </a:txBody>
                  <a:tcPr marL="91425" marR="91425" marT="91425" marB="914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short</a:t>
                      </a:r>
                    </a:p>
                  </a:txBody>
                  <a:tcPr marL="91425" marR="91425" marT="91425" marB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static</a:t>
                      </a:r>
                    </a:p>
                  </a:txBody>
                  <a:tcPr marL="91425" marR="91425" marT="91425" marB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strictfp</a:t>
                      </a: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super</a:t>
                      </a: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 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 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extends</a:t>
                      </a:r>
                    </a:p>
                  </a:txBody>
                  <a:tcPr marL="91425" marR="91425" marT="91425" marB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final</a:t>
                      </a:r>
                    </a:p>
                  </a:txBody>
                  <a:tcPr marL="91425" marR="91425" marT="91425" marB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finally</a:t>
                      </a:r>
                    </a:p>
                  </a:txBody>
                  <a:tcPr marL="91425" marR="91425" marT="91425" marB="914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float</a:t>
                      </a:r>
                    </a:p>
                  </a:txBody>
                  <a:tcPr marL="91425" marR="91425" marT="91425" marB="914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switch</a:t>
                      </a:r>
                    </a:p>
                  </a:txBody>
                  <a:tcPr marL="91425" marR="91425" marT="91425" marB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synchronized</a:t>
                      </a:r>
                    </a:p>
                  </a:txBody>
                  <a:tcPr marL="91425" marR="91425" marT="91425" marB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this</a:t>
                      </a: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throw</a:t>
                      </a: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 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 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for</a:t>
                      </a:r>
                    </a:p>
                  </a:txBody>
                  <a:tcPr marL="91425" marR="91425" marT="91425" marB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goto</a:t>
                      </a:r>
                    </a:p>
                  </a:txBody>
                  <a:tcPr marL="91425" marR="91425" marT="91425" marB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if</a:t>
                      </a:r>
                    </a:p>
                  </a:txBody>
                  <a:tcPr marL="91425" marR="91425" marT="91425" marB="914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implements</a:t>
                      </a:r>
                    </a:p>
                  </a:txBody>
                  <a:tcPr marL="91425" marR="91425" marT="91425" marB="914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throws</a:t>
                      </a:r>
                    </a:p>
                  </a:txBody>
                  <a:tcPr marL="91425" marR="91425" marT="91425" marB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transient</a:t>
                      </a:r>
                    </a:p>
                  </a:txBody>
                  <a:tcPr marL="91425" marR="91425" marT="91425" marB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try</a:t>
                      </a: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void</a:t>
                      </a: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 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 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Summary: Clean Code</a:t>
            </a:r>
          </a:p>
        </p:txBody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861999" cy="381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dirty="0"/>
              <a:t>Goal: 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dirty="0"/>
              <a:t>understand code 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dirty="0"/>
              <a:t>quality (bug-free) and efficiency (optimal use of resources)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dirty="0"/>
              <a:t>Good variable names: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dirty="0"/>
              <a:t>Variable names should be self-descriptive</a:t>
            </a:r>
          </a:p>
          <a:p>
            <a:pPr marL="91440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d; </a:t>
            </a:r>
            <a:r>
              <a:rPr lang="en" sz="14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elapsed time in days</a:t>
            </a:r>
            <a:endParaRPr lang="lv-LV" sz="1400" dirty="0">
              <a:solidFill>
                <a:schemeClr val="dk1"/>
              </a:solidFill>
            </a:endParaRPr>
          </a:p>
          <a:p>
            <a:pPr marL="914400" lvl="0" indent="0" rtl="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lv-LV" sz="1400" dirty="0">
                <a:solidFill>
                  <a:schemeClr val="dk1"/>
                </a:solidFill>
              </a:rPr>
              <a:t>OR</a:t>
            </a:r>
            <a:endParaRPr sz="1400" dirty="0">
              <a:solidFill>
                <a:schemeClr val="dk1"/>
              </a:solidFill>
            </a:endParaRPr>
          </a:p>
          <a:p>
            <a:pPr marL="91440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elapsedTimeInDays; </a:t>
            </a:r>
          </a:p>
          <a:p>
            <a:pPr marL="91440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daysSinceCreation; </a:t>
            </a:r>
          </a:p>
          <a:p>
            <a:pPr marL="91440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daysSinceModification; </a:t>
            </a:r>
          </a:p>
          <a:p>
            <a:pPr marL="91440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fileAgeInDays;</a:t>
            </a:r>
          </a:p>
        </p:txBody>
      </p:sp>
      <p:grpSp>
        <p:nvGrpSpPr>
          <p:cNvPr id="367" name="Shape 367"/>
          <p:cNvGrpSpPr/>
          <p:nvPr/>
        </p:nvGrpSpPr>
        <p:grpSpPr>
          <a:xfrm>
            <a:off x="4737661" y="2756725"/>
            <a:ext cx="1618800" cy="300899"/>
            <a:chOff x="4688675" y="2795925"/>
            <a:chExt cx="1618800" cy="300899"/>
          </a:xfrm>
        </p:grpSpPr>
        <p:sp>
          <p:nvSpPr>
            <p:cNvPr id="368" name="Shape 368"/>
            <p:cNvSpPr/>
            <p:nvPr/>
          </p:nvSpPr>
          <p:spPr>
            <a:xfrm>
              <a:off x="4688675" y="2882775"/>
              <a:ext cx="902999" cy="127199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 txBox="1"/>
            <p:nvPr/>
          </p:nvSpPr>
          <p:spPr>
            <a:xfrm>
              <a:off x="5591675" y="2795925"/>
              <a:ext cx="715800" cy="300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dirty="0"/>
                <a:t>BAD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Summary: Clean coding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447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Variable name VS its contained information</a:t>
            </a:r>
          </a:p>
          <a:p>
            <a:pPr marL="9144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class_size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95; </a:t>
            </a:r>
          </a:p>
          <a:p>
            <a:pPr marL="9144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class_size_is_95 = true;</a:t>
            </a:r>
          </a:p>
        </p:txBody>
      </p:sp>
      <p:grpSp>
        <p:nvGrpSpPr>
          <p:cNvPr id="376" name="Shape 376"/>
          <p:cNvGrpSpPr/>
          <p:nvPr/>
        </p:nvGrpSpPr>
        <p:grpSpPr>
          <a:xfrm>
            <a:off x="4975183" y="1936847"/>
            <a:ext cx="1458376" cy="300899"/>
            <a:chOff x="4651545" y="2842750"/>
            <a:chExt cx="1618800" cy="300899"/>
          </a:xfrm>
        </p:grpSpPr>
        <p:sp>
          <p:nvSpPr>
            <p:cNvPr id="377" name="Shape 377"/>
            <p:cNvSpPr/>
            <p:nvPr/>
          </p:nvSpPr>
          <p:spPr>
            <a:xfrm>
              <a:off x="4651545" y="2929600"/>
              <a:ext cx="902999" cy="127199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 txBox="1"/>
            <p:nvPr/>
          </p:nvSpPr>
          <p:spPr>
            <a:xfrm>
              <a:off x="5554545" y="2842750"/>
              <a:ext cx="715800" cy="300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BAD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Summary: Clean coding</a:t>
            </a:r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255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600"/>
              </a:spcAft>
            </a:pPr>
            <a:r>
              <a:rPr lang="en" dirty="0"/>
              <a:t>Understanding and changing the code</a:t>
            </a:r>
          </a:p>
          <a:p>
            <a:pPr marL="914400" lvl="1" indent="-228600" rtl="0">
              <a:spcBef>
                <a:spcPts val="0"/>
              </a:spcBef>
              <a:spcAft>
                <a:spcPts val="600"/>
              </a:spcAft>
            </a:pPr>
            <a:r>
              <a:rPr lang="en" dirty="0"/>
              <a:t>May be hard even without complex expressions</a:t>
            </a:r>
          </a:p>
          <a:p>
            <a:pPr marL="914400" lvl="1" indent="-228600" rtl="0">
              <a:spcBef>
                <a:spcPts val="0"/>
              </a:spcBef>
              <a:spcAft>
                <a:spcPts val="600"/>
              </a:spcAft>
            </a:pPr>
            <a:r>
              <a:rPr lang="en" dirty="0"/>
              <a:t>Problem - implicitly not simplicity: the degree to which the context is not explicit in the code itself</a:t>
            </a:r>
          </a:p>
          <a:p>
            <a:pPr marL="457200" lvl="0" indent="-228600" rtl="0">
              <a:spcBef>
                <a:spcPts val="0"/>
              </a:spcBef>
              <a:spcAft>
                <a:spcPts val="600"/>
              </a:spcAft>
            </a:pPr>
            <a:r>
              <a:rPr lang="en" dirty="0"/>
              <a:t>Avoid disinformation</a:t>
            </a:r>
          </a:p>
          <a:p>
            <a:pPr marL="914400" lvl="1" indent="-228600" rtl="0">
              <a:spcBef>
                <a:spcPts val="0"/>
              </a:spcBef>
              <a:spcAft>
                <a:spcPts val="600"/>
              </a:spcAft>
            </a:pPr>
            <a:r>
              <a:rPr lang="en" dirty="0"/>
              <a:t>Avoid leaving false clues that obscure the meaning of code</a:t>
            </a:r>
          </a:p>
          <a:p>
            <a:pPr marL="914400" lvl="1" indent="-228600" rtl="0">
              <a:spcBef>
                <a:spcPts val="0"/>
              </a:spcBef>
              <a:spcAft>
                <a:spcPts val="600"/>
              </a:spcAft>
            </a:pPr>
            <a:r>
              <a:rPr lang="en" dirty="0"/>
              <a:t>Do not encode the container type into the name (for example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accountList</a:t>
            </a:r>
            <a:r>
              <a:rPr lang="en" dirty="0"/>
              <a:t>)</a:t>
            </a:r>
          </a:p>
          <a:p>
            <a:pPr marL="914400" lvl="1" indent="-228600" rtl="0">
              <a:spcBef>
                <a:spcPts val="0"/>
              </a:spcBef>
              <a:spcAft>
                <a:spcPts val="600"/>
              </a:spcAft>
            </a:pPr>
            <a:r>
              <a:rPr lang="en" dirty="0"/>
              <a:t>Beware of using names which vary in small ways</a:t>
            </a:r>
          </a:p>
          <a:p>
            <a:pPr marL="914400" lvl="1" indent="-228600" rtl="0">
              <a:spcBef>
                <a:spcPts val="0"/>
              </a:spcBef>
              <a:spcAft>
                <a:spcPts val="600"/>
              </a:spcAft>
            </a:pPr>
            <a:r>
              <a:rPr lang="en" dirty="0"/>
              <a:t>Example: lower-case </a:t>
            </a:r>
            <a:r>
              <a:rPr lang="en" b="1" dirty="0"/>
              <a:t>L</a:t>
            </a:r>
            <a:r>
              <a:rPr lang="en" dirty="0"/>
              <a:t> or uppercase </a:t>
            </a:r>
            <a:r>
              <a:rPr lang="en" b="1" dirty="0"/>
              <a:t>O</a:t>
            </a:r>
            <a:r>
              <a:rPr lang="en" dirty="0"/>
              <a:t> as variable names, especially in combination: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028701" y="3931298"/>
            <a:ext cx="1877786" cy="1190721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 = l; </a:t>
            </a:r>
            <a:br>
              <a:rPr lang="en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 O == l ) </a:t>
            </a:r>
            <a:br>
              <a:rPr lang="en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a = O1; </a:t>
            </a:r>
            <a:br>
              <a:rPr lang="en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br>
              <a:rPr lang="en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l = 01;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Summary: Clean coding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Avoid noise words: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Why? They are redundant (for example,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info </a:t>
            </a:r>
            <a:r>
              <a:rPr lang="en" dirty="0"/>
              <a:t>and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dirty="0"/>
              <a:t>).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The word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variable </a:t>
            </a:r>
            <a:r>
              <a:rPr lang="en" dirty="0"/>
              <a:t>should never appear in a variable name. The word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table </a:t>
            </a:r>
            <a:r>
              <a:rPr lang="en" dirty="0"/>
              <a:t>should never appear in a table name. 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Pronounceable, searchable names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Avoid magic numbers ()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Don’t pun: </a:t>
            </a:r>
            <a:r>
              <a:rPr lang="en" b="1" dirty="0"/>
              <a:t>Say what you mean! Mean what you say!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Develop good descriptive skills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Write code for other person not for computer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Thank you for attention</a:t>
            </a:r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Primitives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555884"/>
              </p:ext>
            </p:extLst>
          </p:nvPr>
        </p:nvGraphicFramePr>
        <p:xfrm>
          <a:off x="1209122" y="1017724"/>
          <a:ext cx="6725754" cy="3952240"/>
        </p:xfrm>
        <a:graphic>
          <a:graphicData uri="http://schemas.openxmlformats.org/drawingml/2006/table">
            <a:tbl>
              <a:tblPr firstRow="1" bandRow="1">
                <a:tableStyleId>{BDDC4E84-DA61-4CF6-AFF5-201ECDF4521A}</a:tableStyleId>
              </a:tblPr>
              <a:tblGrid>
                <a:gridCol w="2241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1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1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83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charset="0"/>
                          <a:ea typeface="Arial" charset="0"/>
                          <a:cs typeface="Arial" charset="0"/>
                        </a:rPr>
                        <a:t>Primitive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charset="0"/>
                          <a:ea typeface="Arial" charset="0"/>
                          <a:cs typeface="Arial" charset="0"/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charset="0"/>
                          <a:ea typeface="Arial" charset="0"/>
                          <a:cs typeface="Arial" charset="0"/>
                        </a:rPr>
                        <a:t>Default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38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defRPr>
                      </a:pPr>
                      <a:r>
                        <a:rPr lang="en-US" sz="2000" dirty="0">
                          <a:latin typeface="Arial" charset="0"/>
                          <a:ea typeface="Arial" charset="0"/>
                          <a:cs typeface="Arial" charset="0"/>
                        </a:rPr>
                        <a:t>8-bit</a:t>
                      </a:r>
                      <a:endParaRPr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38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defRPr>
                      </a:pPr>
                      <a:r>
                        <a:rPr lang="en-US" sz="2000" dirty="0">
                          <a:latin typeface="Arial" charset="0"/>
                          <a:ea typeface="Arial" charset="0"/>
                          <a:cs typeface="Arial" charset="0"/>
                        </a:rPr>
                        <a:t>16-bit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386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70C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int</a:t>
                      </a:r>
                      <a:endParaRPr lang="en-US" sz="2000" dirty="0">
                        <a:solidFill>
                          <a:srgbClr val="0070C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defRPr>
                      </a:pPr>
                      <a:r>
                        <a:rPr lang="en-US" sz="2000" dirty="0">
                          <a:latin typeface="Arial" charset="0"/>
                          <a:ea typeface="Arial" charset="0"/>
                          <a:cs typeface="Arial" charset="0"/>
                        </a:rPr>
                        <a:t>32-bit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38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defRPr>
                      </a:pPr>
                      <a:r>
                        <a:rPr lang="en-US" sz="2000" dirty="0">
                          <a:latin typeface="Arial" charset="0"/>
                          <a:ea typeface="Arial" charset="0"/>
                          <a:cs typeface="Arial" charset="0"/>
                        </a:rPr>
                        <a:t>64-bit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Avenir Next Demi Bold"/>
                        </a:rPr>
                        <a:t>0L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38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defRPr>
                      </a:pPr>
                      <a:r>
                        <a:rPr lang="en-US" sz="2000" dirty="0">
                          <a:latin typeface="Arial" charset="0"/>
                          <a:ea typeface="Arial" charset="0"/>
                          <a:cs typeface="Arial" charset="0"/>
                        </a:rPr>
                        <a:t>32-bit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Avenir Next Demi Bold"/>
                        </a:rPr>
                        <a:t>0.0f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38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defRPr>
                      </a:pPr>
                      <a:r>
                        <a:rPr lang="en-US" sz="2000" dirty="0">
                          <a:latin typeface="Arial" charset="0"/>
                          <a:ea typeface="Arial" charset="0"/>
                          <a:cs typeface="Arial" charset="0"/>
                        </a:rPr>
                        <a:t>64-bit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Avenir Next Demi Bold"/>
                        </a:rPr>
                        <a:t>0.0d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3046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FFC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boolean</a:t>
                      </a:r>
                      <a:endParaRPr lang="en-US" sz="2000" dirty="0">
                        <a:solidFill>
                          <a:srgbClr val="FFC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Avenir Next Demi Bold"/>
                        </a:rPr>
                        <a:t>1 bit, size not defined</a:t>
                      </a:r>
                      <a:endParaRPr sz="20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  <a:sym typeface="Avenir Next Demi Bold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Avenir Next Demi Bold"/>
                        </a:rPr>
                        <a:t>false</a:t>
                      </a:r>
                      <a:endParaRPr sz="20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  <a:sym typeface="Avenir Next Demi Bold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38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" sz="2000" dirty="0"/>
                        <a:t>16-bit</a:t>
                      </a:r>
                      <a:endParaRPr sz="20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  <a:sym typeface="Avenir Next Demi Bold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Avenir Next Demi Bold"/>
                        </a:rPr>
                        <a:t>'\u0000'</a:t>
                      </a:r>
                      <a:endParaRPr sz="20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  <a:sym typeface="Avenir Next Demi Bold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183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870F-8191-724B-9546-06CAD698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reading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58CE8-B949-2249-BA08-2C0A031DD9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https://docs.oracle.com/javase/tutorial/java/nutsandbolts/index.html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12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Implicit Casting</a:t>
            </a:r>
          </a:p>
        </p:txBody>
      </p:sp>
      <p:sp>
        <p:nvSpPr>
          <p:cNvPr id="224" name="Shape 224"/>
          <p:cNvSpPr/>
          <p:nvPr/>
        </p:nvSpPr>
        <p:spPr>
          <a:xfrm>
            <a:off x="1323260" y="1688748"/>
            <a:ext cx="702900" cy="2136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dirty="0">
                <a:solidFill>
                  <a:srgbClr val="FFFFFF"/>
                </a:solidFill>
              </a:rPr>
              <a:t>byte</a:t>
            </a:r>
          </a:p>
        </p:txBody>
      </p:sp>
      <p:sp>
        <p:nvSpPr>
          <p:cNvPr id="225" name="Shape 225"/>
          <p:cNvSpPr/>
          <p:nvPr/>
        </p:nvSpPr>
        <p:spPr>
          <a:xfrm>
            <a:off x="1323260" y="2216866"/>
            <a:ext cx="702900" cy="2136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short</a:t>
            </a:r>
          </a:p>
        </p:txBody>
      </p:sp>
      <p:sp>
        <p:nvSpPr>
          <p:cNvPr id="226" name="Shape 226"/>
          <p:cNvSpPr/>
          <p:nvPr/>
        </p:nvSpPr>
        <p:spPr>
          <a:xfrm>
            <a:off x="1323260" y="2744984"/>
            <a:ext cx="702900" cy="2136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int</a:t>
            </a:r>
          </a:p>
        </p:txBody>
      </p:sp>
      <p:sp>
        <p:nvSpPr>
          <p:cNvPr id="227" name="Shape 227"/>
          <p:cNvSpPr/>
          <p:nvPr/>
        </p:nvSpPr>
        <p:spPr>
          <a:xfrm>
            <a:off x="1323260" y="3273102"/>
            <a:ext cx="702900" cy="2136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FFFFFF"/>
                </a:solidFill>
              </a:rPr>
              <a:t>long</a:t>
            </a:r>
          </a:p>
        </p:txBody>
      </p:sp>
      <p:sp>
        <p:nvSpPr>
          <p:cNvPr id="228" name="Shape 228"/>
          <p:cNvSpPr/>
          <p:nvPr/>
        </p:nvSpPr>
        <p:spPr>
          <a:xfrm>
            <a:off x="1323260" y="3801220"/>
            <a:ext cx="702900" cy="2136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/>
              <a:t>float</a:t>
            </a:r>
          </a:p>
        </p:txBody>
      </p:sp>
      <p:sp>
        <p:nvSpPr>
          <p:cNvPr id="229" name="Shape 229"/>
          <p:cNvSpPr/>
          <p:nvPr/>
        </p:nvSpPr>
        <p:spPr>
          <a:xfrm>
            <a:off x="1323260" y="4279797"/>
            <a:ext cx="702900" cy="2136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/>
              <a:t>double</a:t>
            </a:r>
          </a:p>
        </p:txBody>
      </p:sp>
      <p:sp>
        <p:nvSpPr>
          <p:cNvPr id="230" name="Shape 230"/>
          <p:cNvSpPr/>
          <p:nvPr/>
        </p:nvSpPr>
        <p:spPr>
          <a:xfrm>
            <a:off x="2539160" y="2744984"/>
            <a:ext cx="702900" cy="2136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/>
              <a:t>char</a:t>
            </a:r>
          </a:p>
        </p:txBody>
      </p:sp>
      <p:sp>
        <p:nvSpPr>
          <p:cNvPr id="231" name="Shape 231"/>
          <p:cNvSpPr/>
          <p:nvPr/>
        </p:nvSpPr>
        <p:spPr>
          <a:xfrm>
            <a:off x="1587710" y="1952807"/>
            <a:ext cx="174000" cy="21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1587710" y="2480925"/>
            <a:ext cx="174000" cy="21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1587710" y="3009043"/>
            <a:ext cx="174000" cy="21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1587710" y="3537161"/>
            <a:ext cx="174000" cy="21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1587710" y="4040508"/>
            <a:ext cx="174000" cy="21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/>
          <p:nvPr/>
        </p:nvSpPr>
        <p:spPr>
          <a:xfrm rot="5400000">
            <a:off x="2214860" y="2714740"/>
            <a:ext cx="135600" cy="274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223210" y="951900"/>
            <a:ext cx="8520599" cy="80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Implicit (narrower to wider data type) - original value is preserved</a:t>
            </a:r>
          </a:p>
        </p:txBody>
      </p:sp>
      <p:sp>
        <p:nvSpPr>
          <p:cNvPr id="251" name="Shape 251"/>
          <p:cNvSpPr txBox="1"/>
          <p:nvPr/>
        </p:nvSpPr>
        <p:spPr>
          <a:xfrm rot="-5400000">
            <a:off x="313760" y="2722799"/>
            <a:ext cx="1444800" cy="37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Implicit</a:t>
            </a:r>
          </a:p>
        </p:txBody>
      </p:sp>
      <p:sp>
        <p:nvSpPr>
          <p:cNvPr id="33" name="Shape 218"/>
          <p:cNvSpPr txBox="1"/>
          <p:nvPr/>
        </p:nvSpPr>
        <p:spPr>
          <a:xfrm>
            <a:off x="3868560" y="1688748"/>
            <a:ext cx="4875249" cy="2903291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endParaRPr lang="en-US"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byte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num1 = 53;</a:t>
            </a:r>
            <a:endParaRPr lang="en-US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US" sz="2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num1;</a:t>
            </a:r>
            <a:endParaRPr lang="en-US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7995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Ex</a:t>
            </a:r>
            <a:r>
              <a:rPr lang="en" dirty="0" err="1"/>
              <a:t>plicit</a:t>
            </a:r>
            <a:r>
              <a:rPr lang="en" dirty="0"/>
              <a:t> Casting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223210" y="951900"/>
            <a:ext cx="8520599" cy="80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-US" dirty="0"/>
              <a:t>Ex</a:t>
            </a:r>
            <a:r>
              <a:rPr lang="en" dirty="0" err="1"/>
              <a:t>plicit</a:t>
            </a:r>
            <a:r>
              <a:rPr lang="en" dirty="0"/>
              <a:t> (wider to narrower data type) - loss of precision</a:t>
            </a:r>
          </a:p>
        </p:txBody>
      </p:sp>
      <p:sp>
        <p:nvSpPr>
          <p:cNvPr id="33" name="Shape 218"/>
          <p:cNvSpPr txBox="1"/>
          <p:nvPr/>
        </p:nvSpPr>
        <p:spPr>
          <a:xfrm>
            <a:off x="3868560" y="1688748"/>
            <a:ext cx="4875249" cy="2903291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endParaRPr lang="en-US"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num1 = 53;</a:t>
            </a:r>
            <a:endParaRPr lang="en-US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endParaRPr lang="en-US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byte </a:t>
            </a:r>
            <a:r>
              <a:rPr lang="en" sz="2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(byte)</a:t>
            </a: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num1;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" name="Shape 237"/>
          <p:cNvSpPr/>
          <p:nvPr/>
        </p:nvSpPr>
        <p:spPr>
          <a:xfrm>
            <a:off x="1296523" y="1665595"/>
            <a:ext cx="702900" cy="2136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byte</a:t>
            </a:r>
          </a:p>
        </p:txBody>
      </p:sp>
      <p:sp>
        <p:nvSpPr>
          <p:cNvPr id="20" name="Shape 238"/>
          <p:cNvSpPr/>
          <p:nvPr/>
        </p:nvSpPr>
        <p:spPr>
          <a:xfrm>
            <a:off x="1296523" y="2193713"/>
            <a:ext cx="702900" cy="2136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short</a:t>
            </a:r>
          </a:p>
        </p:txBody>
      </p:sp>
      <p:sp>
        <p:nvSpPr>
          <p:cNvPr id="21" name="Shape 239"/>
          <p:cNvSpPr/>
          <p:nvPr/>
        </p:nvSpPr>
        <p:spPr>
          <a:xfrm>
            <a:off x="1296523" y="2721831"/>
            <a:ext cx="702900" cy="2136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int</a:t>
            </a:r>
          </a:p>
        </p:txBody>
      </p:sp>
      <p:sp>
        <p:nvSpPr>
          <p:cNvPr id="22" name="Shape 240"/>
          <p:cNvSpPr/>
          <p:nvPr/>
        </p:nvSpPr>
        <p:spPr>
          <a:xfrm>
            <a:off x="1296523" y="3249949"/>
            <a:ext cx="702900" cy="2136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long</a:t>
            </a:r>
          </a:p>
        </p:txBody>
      </p:sp>
      <p:sp>
        <p:nvSpPr>
          <p:cNvPr id="23" name="Shape 241"/>
          <p:cNvSpPr/>
          <p:nvPr/>
        </p:nvSpPr>
        <p:spPr>
          <a:xfrm>
            <a:off x="1296523" y="3778067"/>
            <a:ext cx="702900" cy="2136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/>
              <a:t>float</a:t>
            </a:r>
          </a:p>
        </p:txBody>
      </p:sp>
      <p:sp>
        <p:nvSpPr>
          <p:cNvPr id="24" name="Shape 242"/>
          <p:cNvSpPr/>
          <p:nvPr/>
        </p:nvSpPr>
        <p:spPr>
          <a:xfrm>
            <a:off x="1296523" y="4256643"/>
            <a:ext cx="702900" cy="2136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/>
              <a:t>double</a:t>
            </a:r>
          </a:p>
        </p:txBody>
      </p:sp>
      <p:sp>
        <p:nvSpPr>
          <p:cNvPr id="25" name="Shape 243"/>
          <p:cNvSpPr/>
          <p:nvPr/>
        </p:nvSpPr>
        <p:spPr>
          <a:xfrm>
            <a:off x="2512423" y="2721831"/>
            <a:ext cx="702900" cy="2136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/>
              <a:t>char</a:t>
            </a:r>
          </a:p>
        </p:txBody>
      </p:sp>
      <p:sp>
        <p:nvSpPr>
          <p:cNvPr id="26" name="Shape 244"/>
          <p:cNvSpPr/>
          <p:nvPr/>
        </p:nvSpPr>
        <p:spPr>
          <a:xfrm rot="10800000">
            <a:off x="1560973" y="4017512"/>
            <a:ext cx="174000" cy="21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45"/>
          <p:cNvSpPr/>
          <p:nvPr/>
        </p:nvSpPr>
        <p:spPr>
          <a:xfrm rot="-5400000">
            <a:off x="2188123" y="2691632"/>
            <a:ext cx="135600" cy="274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46"/>
          <p:cNvSpPr/>
          <p:nvPr/>
        </p:nvSpPr>
        <p:spPr>
          <a:xfrm rot="10800000">
            <a:off x="1560973" y="3514165"/>
            <a:ext cx="174000" cy="21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47"/>
          <p:cNvSpPr/>
          <p:nvPr/>
        </p:nvSpPr>
        <p:spPr>
          <a:xfrm rot="10800000">
            <a:off x="1560973" y="2986047"/>
            <a:ext cx="174000" cy="21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248"/>
          <p:cNvSpPr/>
          <p:nvPr/>
        </p:nvSpPr>
        <p:spPr>
          <a:xfrm rot="10800000">
            <a:off x="1560973" y="2457929"/>
            <a:ext cx="174000" cy="21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249"/>
          <p:cNvSpPr/>
          <p:nvPr/>
        </p:nvSpPr>
        <p:spPr>
          <a:xfrm rot="10800000">
            <a:off x="1560973" y="1929811"/>
            <a:ext cx="174000" cy="21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252"/>
          <p:cNvSpPr txBox="1"/>
          <p:nvPr/>
        </p:nvSpPr>
        <p:spPr>
          <a:xfrm rot="-5400000">
            <a:off x="340498" y="2642289"/>
            <a:ext cx="1444800" cy="37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Explicit</a:t>
            </a:r>
          </a:p>
        </p:txBody>
      </p:sp>
    </p:spTree>
    <p:extLst>
      <p:ext uri="{BB962C8B-B14F-4D97-AF65-F5344CB8AC3E}">
        <p14:creationId xmlns:p14="http://schemas.microsoft.com/office/powerpoint/2010/main" val="586393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Implicit</a:t>
            </a:r>
            <a:r>
              <a:rPr lang="en-US" dirty="0"/>
              <a:t> / </a:t>
            </a:r>
            <a:r>
              <a:rPr lang="en" dirty="0"/>
              <a:t>Explicit Casting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60352" cy="369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80000"/>
              <a:buFont typeface="Arial"/>
            </a:pPr>
            <a:r>
              <a:rPr lang="en-US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isSkyBlue</a:t>
            </a:r>
            <a:r>
              <a:rPr lang="en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true;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>
              <a:buSzPct val="180000"/>
              <a:buFont typeface="Arial"/>
            </a:pPr>
            <a:r>
              <a:rPr lang="en-US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skyBlue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isSkyBlue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-US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80000"/>
              <a:buFont typeface="Arial"/>
            </a:pPr>
            <a:endParaRPr lang="en-US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>
              <a:buSzPct val="180000"/>
              <a:buFont typeface="Arial"/>
            </a:pP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Is cast possible?</a:t>
            </a:r>
          </a:p>
          <a:p>
            <a:pPr marL="457200" indent="-342900">
              <a:buSzPct val="180000"/>
            </a:pP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No. Cannot cast </a:t>
            </a:r>
            <a:r>
              <a:rPr lang="en-US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marL="457200" lvl="0" indent="-342900">
              <a:buSzPct val="180000"/>
              <a:buFont typeface="Arial"/>
            </a:pPr>
            <a:endParaRPr lang="en-US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6564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923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Examples: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br>
              <a:rPr lang="en" dirty="0"/>
            </a:br>
            <a:endParaRPr lang="en" dirty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Rules: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dirty="0"/>
              <a:t>Variable identifiers must start with either an uppercase or lowercase letter, an underscore “</a:t>
            </a:r>
            <a:r>
              <a:rPr lang="en" dirty="0">
                <a:solidFill>
                  <a:srgbClr val="FF0000"/>
                </a:solidFill>
              </a:rPr>
              <a:t>_</a:t>
            </a:r>
            <a:r>
              <a:rPr lang="en" dirty="0"/>
              <a:t>”, or a dollar sign (</a:t>
            </a:r>
            <a:r>
              <a:rPr lang="en" dirty="0">
                <a:solidFill>
                  <a:srgbClr val="FF0000"/>
                </a:solidFill>
              </a:rPr>
              <a:t>$</a:t>
            </a:r>
            <a:r>
              <a:rPr lang="en" dirty="0"/>
              <a:t>).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dirty="0"/>
              <a:t>Variable identifiers cannot contain punctuation, spaces, or dashes.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dirty="0"/>
              <a:t>Java technology </a:t>
            </a:r>
            <a:r>
              <a:rPr lang="en" b="1" dirty="0"/>
              <a:t>keywords</a:t>
            </a:r>
            <a:r>
              <a:rPr lang="en" dirty="0"/>
              <a:t> </a:t>
            </a:r>
            <a:r>
              <a:rPr lang="en" u="sng" dirty="0"/>
              <a:t>cannot be used</a:t>
            </a:r>
            <a:r>
              <a:rPr lang="en" dirty="0"/>
              <a:t> as names.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Variables</a:t>
            </a:r>
            <a:r>
              <a:rPr lang="en-US" dirty="0"/>
              <a:t>: Naming convention</a:t>
            </a:r>
            <a:endParaRPr lang="en" dirty="0"/>
          </a:p>
        </p:txBody>
      </p:sp>
      <p:sp>
        <p:nvSpPr>
          <p:cNvPr id="95" name="Shape 95"/>
          <p:cNvSpPr txBox="1"/>
          <p:nvPr/>
        </p:nvSpPr>
        <p:spPr>
          <a:xfrm>
            <a:off x="415400" y="1631725"/>
            <a:ext cx="5667900" cy="1342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shirtID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String description = "-description required-";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char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colorCode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'U';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double price = 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1e2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115000"/>
              </a:lnSpc>
              <a:spcBef>
                <a:spcPts val="400"/>
              </a:spcBef>
            </a:pPr>
            <a:r>
              <a:rPr lang="en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quantityInStock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15_000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2225</Words>
  <Application>Microsoft Macintosh PowerPoint</Application>
  <PresentationFormat>On-screen Show (16:9)</PresentationFormat>
  <Paragraphs>454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Avenir Next Demi Bold</vt:lpstr>
      <vt:lpstr>Consolas</vt:lpstr>
      <vt:lpstr>Courier New</vt:lpstr>
      <vt:lpstr>simple-light-2</vt:lpstr>
      <vt:lpstr>Basic Syntax</vt:lpstr>
      <vt:lpstr>Agenda</vt:lpstr>
      <vt:lpstr>Hello World!</vt:lpstr>
      <vt:lpstr>Variables</vt:lpstr>
      <vt:lpstr>Primitives</vt:lpstr>
      <vt:lpstr>Implicit Casting</vt:lpstr>
      <vt:lpstr>Explicit Casting</vt:lpstr>
      <vt:lpstr>Implicit / Explicit Casting</vt:lpstr>
      <vt:lpstr>Variables: Naming convention</vt:lpstr>
      <vt:lpstr>Variables: Naming convention</vt:lpstr>
      <vt:lpstr>Arrays</vt:lpstr>
      <vt:lpstr>Arrays</vt:lpstr>
      <vt:lpstr>Arrays</vt:lpstr>
      <vt:lpstr>Arrays</vt:lpstr>
      <vt:lpstr>Arrays</vt:lpstr>
      <vt:lpstr>Arrays</vt:lpstr>
      <vt:lpstr>Multidimensional arrays</vt:lpstr>
      <vt:lpstr>Array Manipulations</vt:lpstr>
      <vt:lpstr>Array Manipulations</vt:lpstr>
      <vt:lpstr>Array Manipulations</vt:lpstr>
      <vt:lpstr>Array Manipulations: Example</vt:lpstr>
      <vt:lpstr>Array Manipulations: Example</vt:lpstr>
      <vt:lpstr>String</vt:lpstr>
      <vt:lpstr>Concatenating Strings</vt:lpstr>
      <vt:lpstr>String Manipulations</vt:lpstr>
      <vt:lpstr>String Manipulations</vt:lpstr>
      <vt:lpstr>String conversion</vt:lpstr>
      <vt:lpstr>The Arithmetic Operators</vt:lpstr>
      <vt:lpstr>The Relational Operators</vt:lpstr>
      <vt:lpstr>The Logical Operators</vt:lpstr>
      <vt:lpstr>The if-then Statements</vt:lpstr>
      <vt:lpstr>The if-then Statements</vt:lpstr>
      <vt:lpstr>The if-then Statements: Ternary operator</vt:lpstr>
      <vt:lpstr>If-then-else Statements</vt:lpstr>
      <vt:lpstr>The switch Statement</vt:lpstr>
      <vt:lpstr>The switch Statement</vt:lpstr>
      <vt:lpstr>The switch Statement</vt:lpstr>
      <vt:lpstr>Loop Controls: While, Do While, FOR</vt:lpstr>
      <vt:lpstr>Functions (methods in OOP context)</vt:lpstr>
      <vt:lpstr>Functions</vt:lpstr>
      <vt:lpstr>Defining functions</vt:lpstr>
      <vt:lpstr>Arbitrary Number of Arguments</vt:lpstr>
      <vt:lpstr>Putting everything together: Hello World!</vt:lpstr>
      <vt:lpstr>Summary: JAVA keywords</vt:lpstr>
      <vt:lpstr>Summary: Clean Code</vt:lpstr>
      <vt:lpstr>Summary: Clean coding</vt:lpstr>
      <vt:lpstr>Summary: Clean coding</vt:lpstr>
      <vt:lpstr>Summary: Clean coding</vt:lpstr>
      <vt:lpstr>Thank you for attention</vt:lpstr>
      <vt:lpstr>Home reading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language</dc:title>
  <cp:lastModifiedBy>Saipuka, Jelena</cp:lastModifiedBy>
  <cp:revision>74</cp:revision>
  <dcterms:modified xsi:type="dcterms:W3CDTF">2018-02-07T12:26:49Z</dcterms:modified>
</cp:coreProperties>
</file>