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306" r:id="rId3"/>
    <p:sldId id="309" r:id="rId4"/>
    <p:sldId id="258" r:id="rId5"/>
    <p:sldId id="262" r:id="rId6"/>
    <p:sldId id="318" r:id="rId7"/>
    <p:sldId id="274" r:id="rId8"/>
    <p:sldId id="311" r:id="rId9"/>
    <p:sldId id="313" r:id="rId10"/>
    <p:sldId id="315" r:id="rId11"/>
    <p:sldId id="316" r:id="rId12"/>
    <p:sldId id="314" r:id="rId13"/>
    <p:sldId id="317" r:id="rId14"/>
    <p:sldId id="335" r:id="rId15"/>
    <p:sldId id="319" r:id="rId16"/>
    <p:sldId id="284" r:id="rId17"/>
    <p:sldId id="325" r:id="rId18"/>
    <p:sldId id="286" r:id="rId19"/>
    <p:sldId id="324" r:id="rId20"/>
    <p:sldId id="287" r:id="rId21"/>
    <p:sldId id="320" r:id="rId22"/>
    <p:sldId id="321" r:id="rId23"/>
    <p:sldId id="293" r:id="rId24"/>
    <p:sldId id="294" r:id="rId25"/>
    <p:sldId id="295" r:id="rId26"/>
    <p:sldId id="296" r:id="rId27"/>
    <p:sldId id="330" r:id="rId28"/>
    <p:sldId id="331" r:id="rId29"/>
    <p:sldId id="336" r:id="rId30"/>
    <p:sldId id="332" r:id="rId31"/>
    <p:sldId id="300" r:id="rId32"/>
    <p:sldId id="301" r:id="rId33"/>
    <p:sldId id="333" r:id="rId34"/>
    <p:sldId id="337"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644ACA-8CEC-4396-97AC-9E3E6F6D05F3}">
  <a:tblStyle styleId="{73644ACA-8CEC-4396-97AC-9E3E6F6D05F3}"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7"/>
    <p:restoredTop sz="81442"/>
  </p:normalViewPr>
  <p:slideViewPr>
    <p:cSldViewPr snapToGrid="0">
      <p:cViewPr varScale="1">
        <p:scale>
          <a:sx n="115" d="100"/>
          <a:sy n="115" d="100"/>
        </p:scale>
        <p:origin x="1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941920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21007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Once we have added a custom constructor Point(</a:t>
            </a:r>
            <a:r>
              <a:rPr lang="en-US" dirty="0" err="1"/>
              <a:t>a,b</a:t>
            </a:r>
            <a:r>
              <a:rPr lang="en-US" dirty="0"/>
              <a:t>), the default one Point() is no longer accessible.</a:t>
            </a:r>
          </a:p>
        </p:txBody>
      </p:sp>
    </p:spTree>
    <p:extLst>
      <p:ext uri="{BB962C8B-B14F-4D97-AF65-F5344CB8AC3E}">
        <p14:creationId xmlns:p14="http://schemas.microsoft.com/office/powerpoint/2010/main" val="131773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49334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Example of </a:t>
            </a:r>
            <a:r>
              <a:rPr lang="en" dirty="0"/>
              <a:t>Overloading Methods</a:t>
            </a:r>
            <a:r>
              <a:rPr lang="en-US" dirty="0"/>
              <a:t>.</a:t>
            </a:r>
          </a:p>
          <a:p>
            <a:pPr marL="457200" lvl="0" indent="-228600" rtl="0">
              <a:spcBef>
                <a:spcPts val="0"/>
              </a:spcBef>
            </a:pPr>
            <a:r>
              <a:rPr lang="en" dirty="0"/>
              <a:t>Java can distinguish between methods with different method signatures</a:t>
            </a:r>
          </a:p>
          <a:p>
            <a:pPr marL="457200" lvl="0" indent="-228600" rtl="0">
              <a:spcBef>
                <a:spcPts val="0"/>
              </a:spcBef>
            </a:pPr>
            <a:r>
              <a:rPr lang="en" dirty="0"/>
              <a:t>Methods within a class can have the same name if they have different parameter lists</a:t>
            </a:r>
            <a:endParaRPr lang="en-US" dirty="0"/>
          </a:p>
          <a:p>
            <a:pPr lvl="0">
              <a:spcBef>
                <a:spcPts val="0"/>
              </a:spcBef>
              <a:buNone/>
            </a:pPr>
            <a:r>
              <a:rPr lang="en-US" dirty="0"/>
              <a:t>this() – calls</a:t>
            </a:r>
            <a:r>
              <a:rPr lang="en-US" baseline="0" dirty="0"/>
              <a:t> this class constructor</a:t>
            </a:r>
            <a:endParaRPr dirty="0"/>
          </a:p>
        </p:txBody>
      </p:sp>
    </p:spTree>
    <p:extLst>
      <p:ext uri="{BB962C8B-B14F-4D97-AF65-F5344CB8AC3E}">
        <p14:creationId xmlns:p14="http://schemas.microsoft.com/office/powerpoint/2010/main" val="948010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endParaRPr lang="en" sz="950" dirty="0">
              <a:solidFill>
                <a:schemeClr val="dk1"/>
              </a:solidFill>
            </a:endParaRPr>
          </a:p>
        </p:txBody>
      </p:sp>
    </p:spTree>
    <p:extLst>
      <p:ext uri="{BB962C8B-B14F-4D97-AF65-F5344CB8AC3E}">
        <p14:creationId xmlns:p14="http://schemas.microsoft.com/office/powerpoint/2010/main" val="16062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42900" algn="l" rtl="0">
              <a:lnSpc>
                <a:spcPct val="115000"/>
              </a:lnSpc>
              <a:spcBef>
                <a:spcPts val="0"/>
              </a:spcBef>
              <a:spcAft>
                <a:spcPts val="1600"/>
              </a:spcAft>
              <a:buClr>
                <a:schemeClr val="dk2"/>
              </a:buClr>
              <a:buSzPct val="100000"/>
              <a:buFont typeface="Arial"/>
            </a:pPr>
            <a:r>
              <a:rPr lang="en" dirty="0"/>
              <a:t>Are accessed via references</a:t>
            </a:r>
            <a:endParaRPr lang="en-US" dirty="0"/>
          </a:p>
          <a:p>
            <a:pPr marL="457200" marR="0" lvl="0" indent="-342900" algn="l" rtl="0">
              <a:lnSpc>
                <a:spcPct val="115000"/>
              </a:lnSpc>
              <a:spcBef>
                <a:spcPts val="0"/>
              </a:spcBef>
              <a:spcAft>
                <a:spcPts val="1600"/>
              </a:spcAft>
              <a:buClr>
                <a:schemeClr val="dk2"/>
              </a:buClr>
              <a:buSzPct val="100000"/>
              <a:buFont typeface="Arial"/>
            </a:pPr>
            <a:r>
              <a:rPr lang="en" dirty="0"/>
              <a:t>Instantiated versions of their class</a:t>
            </a:r>
            <a:endParaRPr lang="en-US" dirty="0"/>
          </a:p>
          <a:p>
            <a:pPr marL="457200" marR="0" lvl="0" indent="-342900" algn="l" rtl="0">
              <a:lnSpc>
                <a:spcPct val="115000"/>
              </a:lnSpc>
              <a:spcBef>
                <a:spcPts val="0"/>
              </a:spcBef>
              <a:spcAft>
                <a:spcPts val="1600"/>
              </a:spcAft>
              <a:buClr>
                <a:schemeClr val="dk2"/>
              </a:buClr>
              <a:buSzPct val="100000"/>
              <a:buFont typeface="Arial"/>
            </a:pPr>
            <a:r>
              <a:rPr lang="en" dirty="0"/>
              <a:t>Consist of attributes and operations (In Java: </a:t>
            </a:r>
            <a:r>
              <a:rPr lang="en" i="1" dirty="0"/>
              <a:t>fields </a:t>
            </a:r>
            <a:r>
              <a:rPr lang="en" dirty="0"/>
              <a:t>and </a:t>
            </a:r>
            <a:r>
              <a:rPr lang="en" i="1" dirty="0"/>
              <a:t>methods)</a:t>
            </a:r>
          </a:p>
          <a:p>
            <a:pPr marL="914400" lvl="1" indent="-228600" rtl="0">
              <a:spcBef>
                <a:spcPts val="0"/>
              </a:spcBef>
            </a:pPr>
            <a:r>
              <a:rPr lang="en" i="1" dirty="0"/>
              <a:t>Fields </a:t>
            </a:r>
            <a:r>
              <a:rPr lang="en" dirty="0"/>
              <a:t>- defines variables of different types and modifiers</a:t>
            </a:r>
          </a:p>
          <a:p>
            <a:pPr marL="914400" lvl="1" indent="-228600" rtl="0">
              <a:spcBef>
                <a:spcPts val="0"/>
              </a:spcBef>
            </a:pPr>
            <a:r>
              <a:rPr lang="en" i="1" dirty="0"/>
              <a:t>Methods </a:t>
            </a:r>
            <a:r>
              <a:rPr lang="en" dirty="0"/>
              <a:t>- defines behavior or functionality of different types and modifiers</a:t>
            </a:r>
          </a:p>
          <a:p>
            <a:endParaRPr lang="en-US" dirty="0"/>
          </a:p>
        </p:txBody>
      </p:sp>
    </p:spTree>
    <p:extLst>
      <p:ext uri="{BB962C8B-B14F-4D97-AF65-F5344CB8AC3E}">
        <p14:creationId xmlns:p14="http://schemas.microsoft.com/office/powerpoint/2010/main" val="537181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spcAft>
                <a:spcPts val="0"/>
              </a:spcAft>
            </a:pPr>
            <a:r>
              <a:rPr lang="en" b="1" dirty="0"/>
              <a:t>Package</a:t>
            </a:r>
            <a:r>
              <a:rPr lang="en" dirty="0"/>
              <a:t> - named groups of related classes</a:t>
            </a:r>
          </a:p>
          <a:p>
            <a:pPr marL="457200" lvl="0" indent="-228600" rtl="0">
              <a:spcBef>
                <a:spcPts val="0"/>
              </a:spcBef>
              <a:spcAft>
                <a:spcPts val="0"/>
              </a:spcAft>
            </a:pPr>
            <a:r>
              <a:rPr lang="en" dirty="0"/>
              <a:t>Members</a:t>
            </a:r>
          </a:p>
          <a:p>
            <a:pPr marL="914400" lvl="1" indent="-228600" rtl="0">
              <a:spcBef>
                <a:spcPts val="0"/>
              </a:spcBef>
              <a:spcAft>
                <a:spcPts val="0"/>
              </a:spcAft>
            </a:pPr>
            <a:r>
              <a:rPr lang="en" dirty="0">
                <a:latin typeface="Courier New"/>
                <a:ea typeface="Courier New"/>
                <a:cs typeface="Courier New"/>
                <a:sym typeface="Courier New"/>
              </a:rPr>
              <a:t>public </a:t>
            </a:r>
            <a:r>
              <a:rPr lang="en" dirty="0"/>
              <a:t>- seen everywhere</a:t>
            </a:r>
          </a:p>
          <a:p>
            <a:pPr marL="914400" lvl="1" indent="-228600" rtl="0">
              <a:spcBef>
                <a:spcPts val="0"/>
              </a:spcBef>
              <a:spcAft>
                <a:spcPts val="0"/>
              </a:spcAft>
            </a:pPr>
            <a:r>
              <a:rPr lang="en" dirty="0">
                <a:latin typeface="Courier New"/>
                <a:ea typeface="Courier New"/>
                <a:cs typeface="Courier New"/>
                <a:sym typeface="Courier New"/>
              </a:rPr>
              <a:t>private</a:t>
            </a:r>
            <a:r>
              <a:rPr lang="en" dirty="0"/>
              <a:t> - can be accessed only in its class</a:t>
            </a:r>
          </a:p>
          <a:p>
            <a:pPr marL="914400" lvl="1" indent="-228600" rtl="0">
              <a:spcBef>
                <a:spcPts val="0"/>
              </a:spcBef>
              <a:spcAft>
                <a:spcPts val="0"/>
              </a:spcAft>
            </a:pPr>
            <a:r>
              <a:rPr lang="en" dirty="0">
                <a:latin typeface="Courier New"/>
                <a:ea typeface="Courier New"/>
                <a:cs typeface="Courier New"/>
                <a:sym typeface="Courier New"/>
              </a:rPr>
              <a:t>protected</a:t>
            </a:r>
            <a:r>
              <a:rPr lang="en" dirty="0"/>
              <a:t>, or </a:t>
            </a:r>
            <a:r>
              <a:rPr lang="en" i="1" dirty="0"/>
              <a:t>package-private</a:t>
            </a:r>
            <a:r>
              <a:rPr lang="en" dirty="0"/>
              <a:t> (no explicit modifier) </a:t>
            </a:r>
          </a:p>
          <a:p>
            <a:pPr marL="1371600" lvl="2" indent="-228600" rtl="0">
              <a:spcBef>
                <a:spcPts val="0"/>
              </a:spcBef>
              <a:spcAft>
                <a:spcPts val="0"/>
              </a:spcAft>
            </a:pPr>
            <a:r>
              <a:rPr lang="en" dirty="0"/>
              <a:t>can only be accessed within its own package</a:t>
            </a:r>
          </a:p>
          <a:p>
            <a:pPr marL="1371600" lvl="2" indent="-228600" rtl="0">
              <a:spcBef>
                <a:spcPts val="0"/>
              </a:spcBef>
              <a:spcAft>
                <a:spcPts val="0"/>
              </a:spcAft>
            </a:pPr>
            <a:r>
              <a:rPr lang="en" dirty="0"/>
              <a:t>by a subclass of its class in another package.</a:t>
            </a:r>
          </a:p>
          <a:p>
            <a:pPr lvl="0">
              <a:spcBef>
                <a:spcPts val="0"/>
              </a:spcBef>
              <a:buNone/>
            </a:pPr>
            <a:endParaRPr dirty="0"/>
          </a:p>
        </p:txBody>
      </p:sp>
    </p:spTree>
    <p:extLst>
      <p:ext uri="{BB962C8B-B14F-4D97-AF65-F5344CB8AC3E}">
        <p14:creationId xmlns:p14="http://schemas.microsoft.com/office/powerpoint/2010/main" val="252486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61331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4835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spcAft>
                <a:spcPts val="1000"/>
              </a:spcAft>
            </a:pPr>
            <a:r>
              <a:rPr lang="en" dirty="0">
                <a:latin typeface="Courier New"/>
                <a:ea typeface="Courier New"/>
                <a:cs typeface="Courier New"/>
                <a:sym typeface="Courier New"/>
              </a:rPr>
              <a:t>static</a:t>
            </a:r>
            <a:r>
              <a:rPr lang="en" dirty="0"/>
              <a:t> modifier</a:t>
            </a:r>
          </a:p>
          <a:p>
            <a:pPr marL="914400" lvl="1" indent="-228600" rtl="0">
              <a:spcBef>
                <a:spcPts val="0"/>
              </a:spcBef>
            </a:pPr>
            <a:r>
              <a:rPr lang="en" dirty="0"/>
              <a:t>Common to all objects</a:t>
            </a:r>
          </a:p>
          <a:p>
            <a:pPr marL="914400" lvl="1" indent="-228600" rtl="0">
              <a:spcBef>
                <a:spcPts val="0"/>
              </a:spcBef>
            </a:pPr>
            <a:r>
              <a:rPr lang="en" dirty="0"/>
              <a:t>Called as </a:t>
            </a:r>
            <a:r>
              <a:rPr lang="en" i="1" dirty="0"/>
              <a:t>static fields</a:t>
            </a:r>
            <a:r>
              <a:rPr lang="en" dirty="0"/>
              <a:t> or </a:t>
            </a:r>
            <a:r>
              <a:rPr lang="en" i="1" dirty="0"/>
              <a:t>class variables</a:t>
            </a:r>
          </a:p>
          <a:p>
            <a:pPr marL="914400" lvl="1" indent="-228600" rtl="0">
              <a:spcBef>
                <a:spcPts val="0"/>
              </a:spcBef>
            </a:pPr>
            <a:r>
              <a:rPr lang="en" dirty="0"/>
              <a:t>Associated with the class, rather than with any object</a:t>
            </a:r>
          </a:p>
          <a:p>
            <a:pPr marL="914400" lvl="1" indent="-228600" rtl="0">
              <a:spcBef>
                <a:spcPts val="0"/>
              </a:spcBef>
            </a:pPr>
            <a:r>
              <a:rPr lang="en" dirty="0"/>
              <a:t>Every instance of the class shares a class variable, which is in </a:t>
            </a:r>
            <a:r>
              <a:rPr lang="en" b="1" dirty="0"/>
              <a:t>one fixed location in memory</a:t>
            </a:r>
          </a:p>
          <a:p>
            <a:pPr marL="914400" lvl="1" indent="-228600" rtl="0">
              <a:spcBef>
                <a:spcPts val="0"/>
              </a:spcBef>
            </a:pPr>
            <a:r>
              <a:rPr lang="en" dirty="0"/>
              <a:t>Any object can change the value of a class variable</a:t>
            </a:r>
          </a:p>
          <a:p>
            <a:pPr marL="914400" lvl="1" indent="-228600">
              <a:spcBef>
                <a:spcPts val="0"/>
              </a:spcBef>
            </a:pPr>
            <a:r>
              <a:rPr lang="en" dirty="0"/>
              <a:t>Can be manipulated without creating an instance of the class</a:t>
            </a:r>
            <a:endParaRPr dirty="0"/>
          </a:p>
        </p:txBody>
      </p:sp>
    </p:spTree>
    <p:extLst>
      <p:ext uri="{BB962C8B-B14F-4D97-AF65-F5344CB8AC3E}">
        <p14:creationId xmlns:p14="http://schemas.microsoft.com/office/powerpoint/2010/main" val="509590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spcAft>
                <a:spcPts val="1000"/>
              </a:spcAft>
            </a:pPr>
            <a:endParaRPr dirty="0"/>
          </a:p>
        </p:txBody>
      </p:sp>
    </p:spTree>
    <p:extLst>
      <p:ext uri="{BB962C8B-B14F-4D97-AF65-F5344CB8AC3E}">
        <p14:creationId xmlns:p14="http://schemas.microsoft.com/office/powerpoint/2010/main" val="264088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1789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66542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i="0" kern="1200" dirty="0">
                <a:solidFill>
                  <a:schemeClr val="tx1"/>
                </a:solidFill>
                <a:effectLst/>
                <a:latin typeface="+mn-lt"/>
                <a:ea typeface="+mn-ea"/>
                <a:cs typeface="+mn-cs"/>
              </a:rPr>
              <a:t>Static variable can be changed.</a:t>
            </a:r>
          </a:p>
        </p:txBody>
      </p:sp>
    </p:spTree>
    <p:extLst>
      <p:ext uri="{BB962C8B-B14F-4D97-AF65-F5344CB8AC3E}">
        <p14:creationId xmlns:p14="http://schemas.microsoft.com/office/powerpoint/2010/main" val="58444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90530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3242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CONSTANTS : the </a:t>
            </a:r>
            <a:r>
              <a:rPr lang="en" dirty="0">
                <a:latin typeface="Courier New"/>
                <a:ea typeface="Courier New"/>
                <a:cs typeface="Courier New"/>
                <a:sym typeface="Courier New"/>
              </a:rPr>
              <a:t>final</a:t>
            </a:r>
            <a:r>
              <a:rPr lang="en" dirty="0"/>
              <a:t> modifier indicates that the </a:t>
            </a:r>
            <a:r>
              <a:rPr lang="en" b="1" dirty="0"/>
              <a:t>value </a:t>
            </a:r>
            <a:r>
              <a:rPr lang="en" dirty="0"/>
              <a:t>of this field </a:t>
            </a:r>
            <a:r>
              <a:rPr lang="en" b="1" dirty="0"/>
              <a:t>cannot change</a:t>
            </a:r>
          </a:p>
          <a:p>
            <a:pPr marL="914400" lvl="1" indent="-228600" rtl="0">
              <a:spcBef>
                <a:spcPts val="0"/>
              </a:spcBef>
              <a:spcAft>
                <a:spcPts val="0"/>
              </a:spcAft>
            </a:pPr>
            <a:r>
              <a:rPr lang="en" dirty="0"/>
              <a:t>Can be initialized only once</a:t>
            </a:r>
          </a:p>
          <a:p>
            <a:pPr marL="914400" lvl="1" indent="-228600" rtl="0">
              <a:spcBef>
                <a:spcPts val="0"/>
              </a:spcBef>
              <a:spcAft>
                <a:spcPts val="0"/>
              </a:spcAft>
            </a:pPr>
            <a:r>
              <a:rPr lang="en" dirty="0">
                <a:latin typeface="Courier New"/>
                <a:ea typeface="Courier New"/>
                <a:cs typeface="Courier New"/>
                <a:sym typeface="Courier New"/>
              </a:rPr>
              <a:t>final </a:t>
            </a:r>
            <a:r>
              <a:rPr lang="en" dirty="0"/>
              <a:t>reference variable </a:t>
            </a:r>
          </a:p>
          <a:p>
            <a:pPr marL="1371600" lvl="2" indent="-228600" rtl="0">
              <a:spcBef>
                <a:spcPts val="0"/>
              </a:spcBef>
              <a:spcAft>
                <a:spcPts val="0"/>
              </a:spcAft>
            </a:pPr>
            <a:r>
              <a:rPr lang="en" dirty="0"/>
              <a:t>can be reassigned to refer to different object. </a:t>
            </a:r>
          </a:p>
          <a:p>
            <a:pPr marL="1371600" lvl="2" indent="-228600">
              <a:spcAft>
                <a:spcPts val="0"/>
              </a:spcAft>
            </a:pPr>
            <a:r>
              <a:rPr lang="en" dirty="0"/>
              <a:t>The data never or state within </a:t>
            </a:r>
            <a:r>
              <a:rPr lang="en" dirty="0">
                <a:latin typeface="Courier New"/>
                <a:ea typeface="Courier New"/>
                <a:cs typeface="Courier New"/>
                <a:sym typeface="Courier New"/>
              </a:rPr>
              <a:t>final </a:t>
            </a:r>
            <a:r>
              <a:rPr lang="en" dirty="0"/>
              <a:t>object can change</a:t>
            </a:r>
          </a:p>
          <a:p>
            <a:pPr marL="914400" lvl="1" indent="-228600" rtl="0">
              <a:spcBef>
                <a:spcPts val="0"/>
              </a:spcBef>
              <a:spcAft>
                <a:spcPts val="0"/>
              </a:spcAft>
            </a:pPr>
            <a:r>
              <a:rPr lang="en" dirty="0"/>
              <a:t>should are spelled in uppercase letters, words separated using underscore “</a:t>
            </a:r>
            <a:r>
              <a:rPr lang="en" dirty="0">
                <a:solidFill>
                  <a:srgbClr val="FF0000"/>
                </a:solidFill>
              </a:rPr>
              <a:t>_</a:t>
            </a:r>
            <a:r>
              <a:rPr lang="en" dirty="0"/>
              <a:t>”</a:t>
            </a:r>
          </a:p>
          <a:p>
            <a:pPr marL="457200" lvl="0" indent="-228600" rtl="0">
              <a:spcBef>
                <a:spcPts val="0"/>
              </a:spcBef>
              <a:spcAft>
                <a:spcPts val="0"/>
              </a:spcAft>
            </a:pPr>
            <a:r>
              <a:rPr lang="en" dirty="0"/>
              <a:t>Often used with </a:t>
            </a:r>
            <a:r>
              <a:rPr lang="en" dirty="0">
                <a:latin typeface="Courier New"/>
                <a:ea typeface="Courier New"/>
                <a:cs typeface="Courier New"/>
                <a:sym typeface="Courier New"/>
              </a:rPr>
              <a:t>static</a:t>
            </a:r>
            <a:r>
              <a:rPr lang="en" dirty="0"/>
              <a:t> modifier</a:t>
            </a:r>
          </a:p>
          <a:p>
            <a:pPr marL="914400" lvl="1" indent="-228600" rtl="0">
              <a:spcBef>
                <a:spcPts val="0"/>
              </a:spcBef>
            </a:pPr>
            <a:r>
              <a:rPr lang="en" dirty="0"/>
              <a:t>Constants that are shared among all instances - class variable</a:t>
            </a:r>
          </a:p>
          <a:p>
            <a:pPr lvl="0">
              <a:spcBef>
                <a:spcPts val="0"/>
              </a:spcBef>
              <a:buNone/>
            </a:pPr>
            <a:endParaRPr lang="en-US" dirty="0"/>
          </a:p>
        </p:txBody>
      </p:sp>
    </p:spTree>
    <p:extLst>
      <p:ext uri="{BB962C8B-B14F-4D97-AF65-F5344CB8AC3E}">
        <p14:creationId xmlns:p14="http://schemas.microsoft.com/office/powerpoint/2010/main" val="4126581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32128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r>
              <a:rPr lang="en-US" dirty="0"/>
              <a:t>Abstract </a:t>
            </a:r>
            <a:r>
              <a:rPr lang="en" dirty="0"/>
              <a:t>Classes</a:t>
            </a:r>
          </a:p>
          <a:p>
            <a:pPr marL="914400" lvl="1" indent="-228600" rtl="0">
              <a:spcBef>
                <a:spcPts val="0"/>
              </a:spcBef>
            </a:pPr>
            <a:r>
              <a:rPr lang="en" dirty="0"/>
              <a:t>Can never be instantiated</a:t>
            </a:r>
          </a:p>
          <a:p>
            <a:pPr marL="914400" lvl="1" indent="-228600" rtl="0">
              <a:spcBef>
                <a:spcPts val="0"/>
              </a:spcBef>
            </a:pPr>
            <a:r>
              <a:rPr lang="en" dirty="0"/>
              <a:t>Sole purpose is for the class to be extended</a:t>
            </a:r>
          </a:p>
          <a:p>
            <a:pPr marL="914400" lvl="1" indent="-228600" rtl="0">
              <a:spcBef>
                <a:spcPts val="0"/>
              </a:spcBef>
            </a:pPr>
            <a:r>
              <a:rPr lang="en" b="1" dirty="0"/>
              <a:t>Cannot </a:t>
            </a:r>
            <a:r>
              <a:rPr lang="en" dirty="0"/>
              <a:t>be both: abstract and final</a:t>
            </a:r>
          </a:p>
          <a:p>
            <a:pPr marL="914400" lvl="1" indent="-228600" rtl="0">
              <a:spcBef>
                <a:spcPts val="0"/>
              </a:spcBef>
              <a:buClr>
                <a:srgbClr val="134F5C"/>
              </a:buClr>
            </a:pPr>
            <a:r>
              <a:rPr lang="en" b="1" dirty="0">
                <a:solidFill>
                  <a:srgbClr val="134F5C"/>
                </a:solidFill>
              </a:rPr>
              <a:t>If a class contains abstract methods - class must be declared abstract</a:t>
            </a:r>
          </a:p>
          <a:p>
            <a:pPr marL="914400" lvl="1" indent="-228600" rtl="0">
              <a:spcBef>
                <a:spcPts val="0"/>
              </a:spcBef>
              <a:buClr>
                <a:srgbClr val="134F5C"/>
              </a:buClr>
            </a:pPr>
            <a:r>
              <a:rPr lang="en" b="1" dirty="0">
                <a:solidFill>
                  <a:srgbClr val="134F5C"/>
                </a:solidFill>
              </a:rPr>
              <a:t>An abstract class does not need to contain abstract methods</a:t>
            </a:r>
          </a:p>
          <a:p>
            <a:pPr marL="914400" lvl="1" indent="-228600" rtl="0">
              <a:spcBef>
                <a:spcPts val="0"/>
              </a:spcBef>
            </a:pPr>
            <a:r>
              <a:rPr lang="en" dirty="0"/>
              <a:t>Can contain both abstract methods as well normal methods</a:t>
            </a:r>
          </a:p>
          <a:p>
            <a:pPr lvl="0">
              <a:spcBef>
                <a:spcPts val="0"/>
              </a:spcBef>
              <a:buNone/>
            </a:pPr>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9330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r>
              <a:rPr lang="en-US" dirty="0"/>
              <a:t>Abstract </a:t>
            </a:r>
            <a:r>
              <a:rPr lang="en" dirty="0"/>
              <a:t>Methods</a:t>
            </a:r>
          </a:p>
          <a:p>
            <a:pPr marL="914400" lvl="1" indent="-228600" rtl="0">
              <a:spcBef>
                <a:spcPts val="0"/>
              </a:spcBef>
            </a:pPr>
            <a:r>
              <a:rPr lang="en" dirty="0"/>
              <a:t>Declared without any implementation</a:t>
            </a:r>
          </a:p>
          <a:p>
            <a:pPr marL="914400" lvl="1" indent="-228600" rtl="0">
              <a:spcBef>
                <a:spcPts val="0"/>
              </a:spcBef>
            </a:pPr>
            <a:r>
              <a:rPr lang="en" dirty="0"/>
              <a:t>Implementation is provided by the subclass</a:t>
            </a:r>
          </a:p>
          <a:p>
            <a:pPr marL="914400" lvl="1" indent="-228600" rtl="0">
              <a:spcBef>
                <a:spcPts val="0"/>
              </a:spcBef>
            </a:pPr>
            <a:r>
              <a:rPr lang="en" dirty="0"/>
              <a:t>Can never be final or strict</a:t>
            </a:r>
          </a:p>
          <a:p>
            <a:pPr marL="914400" lvl="1" indent="-228600" rtl="0">
              <a:spcBef>
                <a:spcPts val="0"/>
              </a:spcBef>
            </a:pPr>
            <a:r>
              <a:rPr lang="en" dirty="0"/>
              <a:t>Subclass must implement all abstract methods inherited from abstract superclass unless subclass is also abstract</a:t>
            </a:r>
          </a:p>
        </p:txBody>
      </p:sp>
    </p:spTree>
    <p:extLst>
      <p:ext uri="{BB962C8B-B14F-4D97-AF65-F5344CB8AC3E}">
        <p14:creationId xmlns:p14="http://schemas.microsoft.com/office/powerpoint/2010/main" val="1090012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endParaRPr lang="en" sz="950" dirty="0">
              <a:solidFill>
                <a:schemeClr val="dk1"/>
              </a:solidFill>
            </a:endParaRPr>
          </a:p>
        </p:txBody>
      </p:sp>
    </p:spTree>
    <p:extLst>
      <p:ext uri="{BB962C8B-B14F-4D97-AF65-F5344CB8AC3E}">
        <p14:creationId xmlns:p14="http://schemas.microsoft.com/office/powerpoint/2010/main" val="1082758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204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t>First letter </a:t>
            </a:r>
            <a:r>
              <a:rPr lang="en-US" dirty="0"/>
              <a:t>of the class name </a:t>
            </a:r>
            <a:r>
              <a:rPr lang="en" dirty="0"/>
              <a:t>should be capitalized.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t>Fields – </a:t>
            </a:r>
            <a:r>
              <a:rPr lang="en-US" dirty="0"/>
              <a:t>are also called</a:t>
            </a:r>
            <a:r>
              <a:rPr lang="en-US" baseline="0" dirty="0"/>
              <a:t> </a:t>
            </a:r>
            <a:r>
              <a:rPr lang="en" i="1" dirty="0"/>
              <a:t>member variables</a:t>
            </a: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t>Variables in a method or block of code –</a:t>
            </a:r>
            <a:r>
              <a:rPr lang="en-US" dirty="0"/>
              <a:t> a.k.a.</a:t>
            </a:r>
            <a:r>
              <a:rPr lang="en" dirty="0"/>
              <a:t> </a:t>
            </a:r>
            <a:r>
              <a:rPr lang="en" i="1" dirty="0"/>
              <a:t>local variables</a:t>
            </a: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t>Variables in method declarations -</a:t>
            </a:r>
            <a:r>
              <a:rPr lang="en-US" dirty="0"/>
              <a:t> a.k.a.</a:t>
            </a:r>
            <a:r>
              <a:rPr lang="en" dirty="0"/>
              <a:t> </a:t>
            </a:r>
            <a:r>
              <a:rPr lang="en" i="1" dirty="0"/>
              <a:t>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dirty="0"/>
          </a:p>
          <a:p>
            <a:pPr lvl="0">
              <a:spcBef>
                <a:spcPts val="0"/>
              </a:spcBef>
              <a:buNone/>
            </a:pPr>
            <a:endParaRPr dirty="0"/>
          </a:p>
        </p:txBody>
      </p:sp>
    </p:spTree>
    <p:extLst>
      <p:ext uri="{BB962C8B-B14F-4D97-AF65-F5344CB8AC3E}">
        <p14:creationId xmlns:p14="http://schemas.microsoft.com/office/powerpoint/2010/main" val="353169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r>
              <a:rPr lang="en" dirty="0"/>
              <a:t>Two categories: static and non-static</a:t>
            </a:r>
          </a:p>
          <a:p>
            <a:pPr marL="457200" lvl="0" indent="-228600" rtl="0">
              <a:spcBef>
                <a:spcPts val="0"/>
              </a:spcBef>
            </a:pPr>
            <a:r>
              <a:rPr lang="en" dirty="0"/>
              <a:t>Member of its enclosing class</a:t>
            </a:r>
          </a:p>
          <a:p>
            <a:pPr marL="457200" lvl="0" indent="-228600" rtl="0">
              <a:spcBef>
                <a:spcPts val="0"/>
              </a:spcBef>
            </a:pPr>
            <a:r>
              <a:rPr lang="en" dirty="0"/>
              <a:t>Inner classes have access to other members of the enclosing class, even if they are declared private</a:t>
            </a:r>
          </a:p>
          <a:p>
            <a:pPr marL="457200" lvl="0" indent="-228600">
              <a:spcBef>
                <a:spcPts val="0"/>
              </a:spcBef>
            </a:pPr>
            <a:r>
              <a:rPr lang="en" dirty="0"/>
              <a:t>Static nested classes do not have access to other members of the enclosing class.</a:t>
            </a:r>
          </a:p>
          <a:p>
            <a:pPr lvl="0">
              <a:spcBef>
                <a:spcPts val="0"/>
              </a:spcBef>
              <a:buNone/>
            </a:pPr>
            <a:endParaRPr dirty="0"/>
          </a:p>
        </p:txBody>
      </p:sp>
    </p:spTree>
    <p:extLst>
      <p:ext uri="{BB962C8B-B14F-4D97-AF65-F5344CB8AC3E}">
        <p14:creationId xmlns:p14="http://schemas.microsoft.com/office/powerpoint/2010/main" val="811770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r>
              <a:rPr lang="en" sz="1000" dirty="0"/>
              <a:t>Nested class can be declared </a:t>
            </a:r>
            <a:r>
              <a:rPr lang="en" sz="1000" dirty="0">
                <a:latin typeface="Courier New"/>
                <a:ea typeface="Courier New"/>
                <a:cs typeface="Courier New"/>
                <a:sym typeface="Courier New"/>
              </a:rPr>
              <a:t>private, public, protected</a:t>
            </a:r>
            <a:r>
              <a:rPr lang="en" sz="1000" dirty="0"/>
              <a:t>, or </a:t>
            </a:r>
            <a:r>
              <a:rPr lang="en" sz="1000" i="1" dirty="0"/>
              <a:t>package private</a:t>
            </a:r>
            <a:endParaRPr lang="en-US" sz="1000" i="1" dirty="0"/>
          </a:p>
          <a:p>
            <a:pPr marL="457200" lvl="0" indent="-228600" rtl="0">
              <a:spcBef>
                <a:spcPts val="0"/>
              </a:spcBef>
            </a:pPr>
            <a:r>
              <a:rPr lang="en" sz="1000" dirty="0"/>
              <a:t>Outer classes can only be declared </a:t>
            </a:r>
            <a:r>
              <a:rPr lang="en" sz="1000" dirty="0">
                <a:latin typeface="Courier New"/>
                <a:ea typeface="Courier New"/>
                <a:cs typeface="Courier New"/>
                <a:sym typeface="Courier New"/>
              </a:rPr>
              <a:t>public</a:t>
            </a:r>
            <a:r>
              <a:rPr lang="en" sz="1000" dirty="0"/>
              <a:t> or </a:t>
            </a:r>
            <a:r>
              <a:rPr lang="en" sz="1000" i="1" dirty="0"/>
              <a:t>package private</a:t>
            </a:r>
            <a:endParaRPr lang="en-US" sz="1000" i="1" dirty="0"/>
          </a:p>
          <a:p>
            <a:pPr marL="457200" lvl="0" indent="-228600" rtl="0">
              <a:spcBef>
                <a:spcPts val="0"/>
              </a:spcBef>
            </a:pPr>
            <a:endParaRPr lang="en-US" sz="950" dirty="0">
              <a:solidFill>
                <a:schemeClr val="dk1"/>
              </a:solidFill>
            </a:endParaRPr>
          </a:p>
          <a:p>
            <a:pPr lvl="0" rtl="0">
              <a:lnSpc>
                <a:spcPct val="151578"/>
              </a:lnSpc>
              <a:spcBef>
                <a:spcPts val="0"/>
              </a:spcBef>
              <a:buClr>
                <a:schemeClr val="dk1"/>
              </a:buClr>
              <a:buSzPct val="110000"/>
              <a:buFont typeface="Arial"/>
              <a:buNone/>
            </a:pPr>
            <a:r>
              <a:rPr lang="en" sz="950" dirty="0">
                <a:solidFill>
                  <a:schemeClr val="dk1"/>
                </a:solidFill>
              </a:rPr>
              <a:t>Compelling reasons for using nested classes include the following:</a:t>
            </a:r>
          </a:p>
          <a:p>
            <a:pPr marL="457200" lvl="0" indent="-288925" rtl="0">
              <a:lnSpc>
                <a:spcPct val="151578"/>
              </a:lnSpc>
              <a:spcBef>
                <a:spcPts val="0"/>
              </a:spcBef>
              <a:buClr>
                <a:schemeClr val="dk1"/>
              </a:buClr>
              <a:buSzPct val="95000"/>
            </a:pPr>
            <a:r>
              <a:rPr lang="en" sz="950" b="1" dirty="0">
                <a:solidFill>
                  <a:schemeClr val="dk1"/>
                </a:solidFill>
              </a:rPr>
              <a:t>It is a way of logically grouping classes that are only used in one place</a:t>
            </a:r>
            <a:r>
              <a:rPr lang="en" sz="950" dirty="0">
                <a:solidFill>
                  <a:schemeClr val="dk1"/>
                </a:solidFill>
              </a:rPr>
              <a:t>: If a class is useful to only one other class, then it is logical to embed it in that class and keep the two together. Nesting such "helper classes" makes their package more streamlined.</a:t>
            </a:r>
          </a:p>
          <a:p>
            <a:pPr marL="457200" lvl="0" indent="-288925" rtl="0">
              <a:lnSpc>
                <a:spcPct val="151578"/>
              </a:lnSpc>
              <a:spcBef>
                <a:spcPts val="0"/>
              </a:spcBef>
              <a:buClr>
                <a:schemeClr val="dk1"/>
              </a:buClr>
              <a:buSzPct val="95000"/>
            </a:pPr>
            <a:r>
              <a:rPr lang="en" sz="950" b="1" dirty="0">
                <a:solidFill>
                  <a:schemeClr val="dk1"/>
                </a:solidFill>
              </a:rPr>
              <a:t>It increases encapsulation</a:t>
            </a:r>
            <a:r>
              <a:rPr lang="en" sz="950" dirty="0">
                <a:solidFill>
                  <a:schemeClr val="dk1"/>
                </a:solidFill>
              </a:rPr>
              <a:t>: Consider two top-level classes, A and B, where B needs access to members of A that would otherwise be declared </a:t>
            </a:r>
            <a:r>
              <a:rPr lang="en" sz="950" dirty="0">
                <a:solidFill>
                  <a:schemeClr val="dk1"/>
                </a:solidFill>
                <a:latin typeface="Courier New"/>
                <a:ea typeface="Courier New"/>
                <a:cs typeface="Courier New"/>
                <a:sym typeface="Courier New"/>
              </a:rPr>
              <a:t>private</a:t>
            </a:r>
            <a:r>
              <a:rPr lang="en" sz="950" dirty="0">
                <a:solidFill>
                  <a:schemeClr val="dk1"/>
                </a:solidFill>
              </a:rPr>
              <a:t>. By hiding class B within class A, A's members can be declared private and B can access them. In addition, B itself can be hidden from the outside world.</a:t>
            </a:r>
          </a:p>
          <a:p>
            <a:pPr marL="457200" lvl="0" indent="-288925" rtl="0">
              <a:lnSpc>
                <a:spcPct val="151578"/>
              </a:lnSpc>
              <a:spcBef>
                <a:spcPts val="0"/>
              </a:spcBef>
              <a:buClr>
                <a:schemeClr val="dk1"/>
              </a:buClr>
              <a:buSzPct val="95000"/>
            </a:pPr>
            <a:r>
              <a:rPr lang="en" sz="950" b="1" dirty="0">
                <a:solidFill>
                  <a:schemeClr val="dk1"/>
                </a:solidFill>
              </a:rPr>
              <a:t>It can lead to more readable and maintainable code</a:t>
            </a:r>
            <a:r>
              <a:rPr lang="en" sz="950" dirty="0">
                <a:solidFill>
                  <a:schemeClr val="dk1"/>
                </a:solidFill>
              </a:rPr>
              <a:t>: Nesting small classes within top-level classes places the code closer to where it is used.</a:t>
            </a:r>
          </a:p>
        </p:txBody>
      </p:sp>
    </p:spTree>
    <p:extLst>
      <p:ext uri="{BB962C8B-B14F-4D97-AF65-F5344CB8AC3E}">
        <p14:creationId xmlns:p14="http://schemas.microsoft.com/office/powerpoint/2010/main" val="1738910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endParaRPr lang="en" sz="950" dirty="0">
              <a:solidFill>
                <a:schemeClr val="dk1"/>
              </a:solidFill>
            </a:endParaRPr>
          </a:p>
        </p:txBody>
      </p:sp>
    </p:spTree>
    <p:extLst>
      <p:ext uri="{BB962C8B-B14F-4D97-AF65-F5344CB8AC3E}">
        <p14:creationId xmlns:p14="http://schemas.microsoft.com/office/powerpoint/2010/main" val="147009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5218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42900" algn="l" rtl="0">
              <a:lnSpc>
                <a:spcPct val="115000"/>
              </a:lnSpc>
              <a:spcBef>
                <a:spcPts val="0"/>
              </a:spcBef>
              <a:spcAft>
                <a:spcPts val="1600"/>
              </a:spcAft>
              <a:buClr>
                <a:schemeClr val="dk2"/>
              </a:buClr>
              <a:buSzPct val="100000"/>
              <a:buFont typeface="Arial"/>
            </a:pPr>
            <a:r>
              <a:rPr lang="en" dirty="0"/>
              <a:t>Are accessed via references</a:t>
            </a:r>
            <a:endParaRPr lang="en-US" dirty="0"/>
          </a:p>
          <a:p>
            <a:pPr marL="457200" marR="0" lvl="0" indent="-342900" algn="l" rtl="0">
              <a:lnSpc>
                <a:spcPct val="115000"/>
              </a:lnSpc>
              <a:spcBef>
                <a:spcPts val="0"/>
              </a:spcBef>
              <a:spcAft>
                <a:spcPts val="1600"/>
              </a:spcAft>
              <a:buClr>
                <a:schemeClr val="dk2"/>
              </a:buClr>
              <a:buSzPct val="100000"/>
              <a:buFont typeface="Arial"/>
            </a:pPr>
            <a:r>
              <a:rPr lang="en" dirty="0"/>
              <a:t>Instantiated versions of their class</a:t>
            </a:r>
            <a:endParaRPr lang="en-US" dirty="0"/>
          </a:p>
          <a:p>
            <a:pPr marL="457200" marR="0" lvl="0" indent="-342900" algn="l" rtl="0">
              <a:lnSpc>
                <a:spcPct val="115000"/>
              </a:lnSpc>
              <a:spcBef>
                <a:spcPts val="0"/>
              </a:spcBef>
              <a:spcAft>
                <a:spcPts val="1600"/>
              </a:spcAft>
              <a:buClr>
                <a:schemeClr val="dk2"/>
              </a:buClr>
              <a:buSzPct val="100000"/>
              <a:buFont typeface="Arial"/>
            </a:pPr>
            <a:r>
              <a:rPr lang="en" dirty="0"/>
              <a:t>Consist of attributes and operations (In Java: </a:t>
            </a:r>
            <a:r>
              <a:rPr lang="en" i="1" dirty="0"/>
              <a:t>fields </a:t>
            </a:r>
            <a:r>
              <a:rPr lang="en" dirty="0"/>
              <a:t>and </a:t>
            </a:r>
            <a:r>
              <a:rPr lang="en" i="1" dirty="0"/>
              <a:t>methods)</a:t>
            </a:r>
          </a:p>
          <a:p>
            <a:pPr marL="914400" lvl="1" indent="-228600" rtl="0">
              <a:spcBef>
                <a:spcPts val="0"/>
              </a:spcBef>
            </a:pPr>
            <a:r>
              <a:rPr lang="en" i="1" dirty="0"/>
              <a:t>Fields </a:t>
            </a:r>
            <a:r>
              <a:rPr lang="en" dirty="0"/>
              <a:t>- defines variables of different types and modifiers</a:t>
            </a:r>
          </a:p>
          <a:p>
            <a:pPr marL="914400" lvl="1" indent="-228600" rtl="0">
              <a:spcBef>
                <a:spcPts val="0"/>
              </a:spcBef>
            </a:pPr>
            <a:r>
              <a:rPr lang="en" i="1" dirty="0"/>
              <a:t>Methods </a:t>
            </a:r>
            <a:r>
              <a:rPr lang="en" dirty="0"/>
              <a:t>- defines behavior or functionality of different types and modifiers</a:t>
            </a:r>
          </a:p>
          <a:p>
            <a:endParaRPr lang="en-US" dirty="0"/>
          </a:p>
        </p:txBody>
      </p:sp>
    </p:spTree>
    <p:extLst>
      <p:ext uri="{BB962C8B-B14F-4D97-AF65-F5344CB8AC3E}">
        <p14:creationId xmlns:p14="http://schemas.microsoft.com/office/powerpoint/2010/main" val="105014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8332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228600" rtl="0">
              <a:spcBef>
                <a:spcPts val="0"/>
              </a:spcBef>
            </a:pPr>
            <a:r>
              <a:rPr lang="en" dirty="0"/>
              <a:t>Invoked to create objects from the class blueprint</a:t>
            </a:r>
          </a:p>
          <a:p>
            <a:pPr marL="457200" lvl="0" indent="-228600" rtl="0">
              <a:spcBef>
                <a:spcPts val="0"/>
              </a:spcBef>
            </a:pPr>
            <a:r>
              <a:rPr lang="en" dirty="0"/>
              <a:t>Look like method declarations, but have:</a:t>
            </a:r>
          </a:p>
          <a:p>
            <a:pPr marL="914400" lvl="1" indent="-228600" rtl="0">
              <a:spcBef>
                <a:spcPts val="0"/>
              </a:spcBef>
            </a:pPr>
            <a:r>
              <a:rPr lang="en" dirty="0"/>
              <a:t>The same name of the class</a:t>
            </a:r>
          </a:p>
          <a:p>
            <a:pPr marL="914400" lvl="1" indent="-228600" rtl="0">
              <a:spcBef>
                <a:spcPts val="0"/>
              </a:spcBef>
            </a:pPr>
            <a:r>
              <a:rPr lang="en" dirty="0"/>
              <a:t>No return type</a:t>
            </a:r>
          </a:p>
          <a:p>
            <a:pPr marL="914400" lvl="1" indent="-228600" rtl="0">
              <a:spcBef>
                <a:spcPts val="0"/>
              </a:spcBef>
            </a:pPr>
            <a:r>
              <a:rPr lang="en" dirty="0"/>
              <a:t>Can have multiple or no arguments</a:t>
            </a:r>
          </a:p>
          <a:p>
            <a:pPr marL="914400" lvl="1" indent="-228600">
              <a:spcBef>
                <a:spcPts val="0"/>
              </a:spcBef>
            </a:pPr>
            <a:r>
              <a:rPr lang="en" dirty="0"/>
              <a:t>Overloading</a:t>
            </a:r>
          </a:p>
          <a:p>
            <a:pPr lvl="0">
              <a:spcBef>
                <a:spcPts val="0"/>
              </a:spcBef>
              <a:buNone/>
            </a:pPr>
            <a:endParaRPr lang="en" dirty="0"/>
          </a:p>
          <a:p>
            <a:endParaRPr lang="en-US" dirty="0"/>
          </a:p>
        </p:txBody>
      </p:sp>
    </p:spTree>
    <p:extLst>
      <p:ext uri="{BB962C8B-B14F-4D97-AF65-F5344CB8AC3E}">
        <p14:creationId xmlns:p14="http://schemas.microsoft.com/office/powerpoint/2010/main" val="532661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i="0" kern="1200" dirty="0">
                <a:solidFill>
                  <a:schemeClr val="tx1"/>
                </a:solidFill>
                <a:effectLst/>
                <a:latin typeface="+mn-lt"/>
                <a:ea typeface="+mn-ea"/>
                <a:cs typeface="+mn-cs"/>
              </a:rPr>
              <a:t>The compiler automatically provides a no-argument, default constructor for any class without constructors. </a:t>
            </a:r>
          </a:p>
        </p:txBody>
      </p:sp>
    </p:spTree>
    <p:extLst>
      <p:ext uri="{BB962C8B-B14F-4D97-AF65-F5344CB8AC3E}">
        <p14:creationId xmlns:p14="http://schemas.microsoft.com/office/powerpoint/2010/main" val="990873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This default constructor will call the no-argument constructor of the superclass. </a:t>
            </a:r>
            <a:endParaRPr lang="en-US" dirty="0"/>
          </a:p>
          <a:p>
            <a:pPr lvl="0">
              <a:spcBef>
                <a:spcPts val="0"/>
              </a:spcBef>
              <a:buNone/>
            </a:pPr>
            <a:r>
              <a:rPr lang="en-US" dirty="0"/>
              <a:t>The superclass</a:t>
            </a:r>
            <a:r>
              <a:rPr lang="en-US" baseline="0" dirty="0"/>
              <a:t> of our Point class is Object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super() – calls</a:t>
            </a:r>
            <a:r>
              <a:rPr lang="en-US" baseline="0" dirty="0"/>
              <a:t> superclass constructor</a:t>
            </a:r>
            <a:endParaRPr lang="en-US" dirty="0"/>
          </a:p>
          <a:p>
            <a:pPr lvl="0">
              <a:spcBef>
                <a:spcPts val="0"/>
              </a:spcBef>
              <a:buNone/>
            </a:pPr>
            <a:endParaRPr dirty="0"/>
          </a:p>
        </p:txBody>
      </p:sp>
    </p:spTree>
    <p:extLst>
      <p:ext uri="{BB962C8B-B14F-4D97-AF65-F5344CB8AC3E}">
        <p14:creationId xmlns:p14="http://schemas.microsoft.com/office/powerpoint/2010/main" val="172870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4" name="Shape 14"/>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1" name="Shape 41"/>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pic>
        <p:nvPicPr>
          <p:cNvPr id="10" name="Shape 10"/>
          <p:cNvPicPr preferRelativeResize="0"/>
          <p:nvPr/>
        </p:nvPicPr>
        <p:blipFill rotWithShape="1">
          <a:blip r:embed="rId11">
            <a:alphaModFix/>
          </a:blip>
          <a:srcRect l="10844" t="23442" r="18228" b="36764"/>
          <a:stretch/>
        </p:blipFill>
        <p:spPr>
          <a:xfrm>
            <a:off x="7964175" y="48725"/>
            <a:ext cx="1109375" cy="326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
              <a:t>Classes &amp; objects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a:t>Classes: </a:t>
            </a:r>
            <a:r>
              <a:rPr lang="en" dirty="0"/>
              <a:t>Constructors</a:t>
            </a:r>
            <a:r>
              <a:rPr lang="en-US" dirty="0"/>
              <a:t> Example</a:t>
            </a:r>
            <a:endParaRPr lang="en" dirty="0"/>
          </a:p>
        </p:txBody>
      </p:sp>
      <p:sp>
        <p:nvSpPr>
          <p:cNvPr id="107" name="Shape 107"/>
          <p:cNvSpPr txBox="1"/>
          <p:nvPr/>
        </p:nvSpPr>
        <p:spPr>
          <a:xfrm>
            <a:off x="620629" y="1249829"/>
            <a:ext cx="7942457" cy="2483075"/>
          </a:xfrm>
          <a:prstGeom prst="rect">
            <a:avLst/>
          </a:prstGeom>
          <a:solidFill>
            <a:srgbClr val="D9D9D9"/>
          </a:solidFill>
          <a:ln>
            <a:noFill/>
          </a:ln>
        </p:spPr>
        <p:txBody>
          <a:bodyPr lIns="91425" tIns="91425" rIns="91425" bIns="91425" anchor="t" anchorCtr="0">
            <a:noAutofit/>
          </a:bodyPr>
          <a:lstStyle/>
          <a:p>
            <a:pPr lvl="0" rtl="0">
              <a:spcBef>
                <a:spcPts val="0"/>
              </a:spcBef>
              <a:buNone/>
            </a:pPr>
            <a:r>
              <a:rPr lang="en" sz="1800" dirty="0">
                <a:solidFill>
                  <a:srgbClr val="0000FF"/>
                </a:solidFill>
                <a:latin typeface="Courier New"/>
                <a:ea typeface="Courier New"/>
                <a:cs typeface="Courier New"/>
                <a:sym typeface="Courier New"/>
              </a:rPr>
              <a:t>public class</a:t>
            </a:r>
            <a:r>
              <a:rPr lang="en" sz="1800" dirty="0">
                <a:latin typeface="Courier New"/>
                <a:ea typeface="Courier New"/>
                <a:cs typeface="Courier New"/>
                <a:sym typeface="Courier New"/>
              </a:rPr>
              <a:t> Point </a:t>
            </a:r>
            <a:r>
              <a:rPr lang="en-US" sz="1800" dirty="0">
                <a:latin typeface="Courier New"/>
                <a:ea typeface="Courier New"/>
                <a:cs typeface="Courier New"/>
                <a:sym typeface="Courier New"/>
              </a:rPr>
              <a:t>extends Object </a:t>
            </a:r>
            <a:r>
              <a:rPr lang="en" sz="1800" dirty="0">
                <a:latin typeface="Courier New"/>
                <a:ea typeface="Courier New"/>
                <a:cs typeface="Courier New"/>
                <a:sym typeface="Courier New"/>
              </a:rPr>
              <a:t>{</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x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y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dirty="0">
                <a:solidFill>
                  <a:srgbClr val="38761D"/>
                </a:solidFill>
                <a:latin typeface="Courier New"/>
                <a:ea typeface="Courier New"/>
                <a:cs typeface="Courier New"/>
                <a:sym typeface="Courier New"/>
              </a:rPr>
              <a:t>//</a:t>
            </a:r>
            <a:r>
              <a:rPr lang="en-US" sz="1800" dirty="0">
                <a:solidFill>
                  <a:srgbClr val="38761D"/>
                </a:solidFill>
                <a:latin typeface="Courier New"/>
                <a:ea typeface="Courier New"/>
                <a:cs typeface="Courier New"/>
                <a:sym typeface="Courier New"/>
              </a:rPr>
              <a:t> default </a:t>
            </a:r>
            <a:r>
              <a:rPr lang="en" sz="1800" dirty="0">
                <a:solidFill>
                  <a:srgbClr val="38761D"/>
                </a:solidFill>
                <a:latin typeface="Courier New"/>
                <a:ea typeface="Courier New"/>
                <a:cs typeface="Courier New"/>
                <a:sym typeface="Courier New"/>
              </a:rPr>
              <a:t>constructor</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b="1" dirty="0">
                <a:latin typeface="Courier New"/>
                <a:ea typeface="Courier New"/>
                <a:cs typeface="Courier New"/>
                <a:sym typeface="Courier New"/>
              </a:rPr>
              <a:t>public Point() {</a:t>
            </a:r>
            <a:endParaRPr lang="en-US" sz="1800" b="1" dirty="0">
              <a:latin typeface="Courier New"/>
              <a:ea typeface="Courier New"/>
              <a:cs typeface="Courier New"/>
              <a:sym typeface="Courier New"/>
            </a:endParaRPr>
          </a:p>
          <a:p>
            <a:pPr lvl="0"/>
            <a:r>
              <a:rPr lang="en-US" sz="1800" b="1" dirty="0">
                <a:latin typeface="Courier New"/>
                <a:ea typeface="Courier New"/>
                <a:cs typeface="Courier New"/>
                <a:sym typeface="Courier New"/>
              </a:rPr>
              <a:t>	</a:t>
            </a:r>
            <a:r>
              <a:rPr lang="en" sz="1800" dirty="0">
                <a:solidFill>
                  <a:srgbClr val="38761D"/>
                </a:solidFill>
                <a:latin typeface="Courier New"/>
                <a:ea typeface="Courier New"/>
                <a:cs typeface="Courier New"/>
                <a:sym typeface="Courier New"/>
              </a:rPr>
              <a:t>//</a:t>
            </a:r>
            <a:r>
              <a:rPr lang="en-US" sz="1800" dirty="0">
                <a:solidFill>
                  <a:srgbClr val="38761D"/>
                </a:solidFill>
                <a:latin typeface="Courier New"/>
                <a:ea typeface="Courier New"/>
                <a:cs typeface="Courier New"/>
                <a:sym typeface="Courier New"/>
              </a:rPr>
              <a:t> calls superclass </a:t>
            </a:r>
            <a:r>
              <a:rPr lang="en" sz="1800" dirty="0">
                <a:solidFill>
                  <a:srgbClr val="38761D"/>
                </a:solidFill>
                <a:latin typeface="Courier New"/>
                <a:ea typeface="Courier New"/>
                <a:cs typeface="Courier New"/>
                <a:sym typeface="Courier New"/>
              </a:rPr>
              <a:t>constructor</a:t>
            </a:r>
            <a:endParaRPr lang="en-US" sz="1800" dirty="0">
              <a:solidFill>
                <a:srgbClr val="38761D"/>
              </a:solidFill>
              <a:latin typeface="Courier New"/>
              <a:ea typeface="Courier New"/>
              <a:cs typeface="Courier New"/>
              <a:sym typeface="Courier New"/>
            </a:endParaRPr>
          </a:p>
          <a:p>
            <a:pPr lvl="0"/>
            <a:r>
              <a:rPr lang="en-US" sz="1800" b="1" dirty="0">
                <a:solidFill>
                  <a:srgbClr val="38761D"/>
                </a:solidFill>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 </a:t>
            </a:r>
            <a:r>
              <a:rPr lang="en-US" sz="1800" dirty="0">
                <a:solidFill>
                  <a:schemeClr val="dk1"/>
                </a:solidFill>
                <a:latin typeface="Courier New"/>
                <a:ea typeface="Courier New"/>
                <a:cs typeface="Courier New"/>
                <a:sym typeface="Courier New"/>
              </a:rPr>
              <a:t>super();</a:t>
            </a:r>
            <a:endParaRPr lang="en-US" sz="1800" b="1" dirty="0">
              <a:latin typeface="Courier New"/>
              <a:ea typeface="Courier New"/>
              <a:cs typeface="Courier New"/>
              <a:sym typeface="Courier New"/>
            </a:endParaRPr>
          </a:p>
          <a:p>
            <a:pPr lvl="0" rtl="0">
              <a:spcBef>
                <a:spcPts val="0"/>
              </a:spcBef>
              <a:buNone/>
            </a:pPr>
            <a:r>
              <a:rPr lang="en-US" sz="1800" b="1" dirty="0">
                <a:latin typeface="Courier New"/>
                <a:ea typeface="Courier New"/>
                <a:cs typeface="Courier New"/>
                <a:sym typeface="Courier New"/>
              </a:rPr>
              <a:t>    </a:t>
            </a:r>
            <a:r>
              <a:rPr lang="en" sz="1800" b="1" dirty="0">
                <a:latin typeface="Courier New"/>
                <a:ea typeface="Courier New"/>
                <a:cs typeface="Courier New"/>
                <a:sym typeface="Courier New"/>
              </a:rPr>
              <a:t>}</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a:t>
            </a:r>
          </a:p>
        </p:txBody>
      </p:sp>
      <p:sp>
        <p:nvSpPr>
          <p:cNvPr id="108" name="Shape 108"/>
          <p:cNvSpPr txBox="1"/>
          <p:nvPr/>
        </p:nvSpPr>
        <p:spPr>
          <a:xfrm>
            <a:off x="620630" y="4366612"/>
            <a:ext cx="7942456" cy="442055"/>
          </a:xfrm>
          <a:prstGeom prst="rect">
            <a:avLst/>
          </a:prstGeom>
          <a:solidFill>
            <a:srgbClr val="D9D9D9"/>
          </a:solidFill>
          <a:ln>
            <a:noFill/>
          </a:ln>
        </p:spPr>
        <p:txBody>
          <a:bodyPr lIns="91425" tIns="91425" rIns="91425" bIns="91425" anchor="ctr" anchorCtr="0">
            <a:noAutofit/>
          </a:bodyPr>
          <a:lstStyle/>
          <a:p>
            <a:pPr lvl="0"/>
            <a:r>
              <a:rPr lang="en" sz="1800" dirty="0">
                <a:latin typeface="Courier New"/>
                <a:ea typeface="Courier New"/>
                <a:cs typeface="Courier New"/>
                <a:sym typeface="Courier New"/>
              </a:rPr>
              <a:t>Point </a:t>
            </a:r>
            <a:r>
              <a:rPr lang="en-US" sz="1800" dirty="0">
                <a:latin typeface="Courier New"/>
                <a:ea typeface="Courier New"/>
                <a:cs typeface="Courier New"/>
                <a:sym typeface="Courier New"/>
              </a:rPr>
              <a:t>origin </a:t>
            </a:r>
            <a:r>
              <a:rPr lang="en" sz="1800" dirty="0">
                <a:latin typeface="Courier New"/>
                <a:ea typeface="Courier New"/>
                <a:cs typeface="Courier New"/>
                <a:sym typeface="Courier New"/>
              </a:rPr>
              <a:t>= new </a:t>
            </a:r>
            <a:r>
              <a:rPr lang="en" sz="1800" b="1" dirty="0">
                <a:latin typeface="Courier New"/>
                <a:ea typeface="Courier New"/>
                <a:cs typeface="Courier New"/>
                <a:sym typeface="Courier New"/>
              </a:rPr>
              <a:t>Point()</a:t>
            </a:r>
            <a:r>
              <a:rPr lang="en" sz="1800" dirty="0">
                <a:latin typeface="Courier New"/>
                <a:ea typeface="Courier New"/>
                <a:cs typeface="Courier New"/>
                <a:sym typeface="Courier New"/>
              </a:rPr>
              <a:t>;</a:t>
            </a:r>
          </a:p>
        </p:txBody>
      </p:sp>
    </p:spTree>
    <p:extLst>
      <p:ext uri="{BB962C8B-B14F-4D97-AF65-F5344CB8AC3E}">
        <p14:creationId xmlns:p14="http://schemas.microsoft.com/office/powerpoint/2010/main" val="57367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a:t>Classes: </a:t>
            </a:r>
            <a:r>
              <a:rPr lang="en" dirty="0"/>
              <a:t>Constructors</a:t>
            </a:r>
            <a:r>
              <a:rPr lang="en-US" dirty="0"/>
              <a:t> Example</a:t>
            </a:r>
            <a:endParaRPr lang="en" dirty="0"/>
          </a:p>
        </p:txBody>
      </p:sp>
      <p:sp>
        <p:nvSpPr>
          <p:cNvPr id="107" name="Shape 107"/>
          <p:cNvSpPr txBox="1"/>
          <p:nvPr/>
        </p:nvSpPr>
        <p:spPr>
          <a:xfrm>
            <a:off x="620629" y="1249829"/>
            <a:ext cx="7942457" cy="2483075"/>
          </a:xfrm>
          <a:prstGeom prst="rect">
            <a:avLst/>
          </a:prstGeom>
          <a:solidFill>
            <a:srgbClr val="D9D9D9"/>
          </a:solidFill>
          <a:ln>
            <a:noFill/>
          </a:ln>
        </p:spPr>
        <p:txBody>
          <a:bodyPr lIns="91425" tIns="91425" rIns="91425" bIns="91425" anchor="t" anchorCtr="0">
            <a:noAutofit/>
          </a:bodyPr>
          <a:lstStyle/>
          <a:p>
            <a:pPr lvl="0" rtl="0">
              <a:spcBef>
                <a:spcPts val="0"/>
              </a:spcBef>
              <a:buNone/>
            </a:pPr>
            <a:r>
              <a:rPr lang="en" sz="1800" dirty="0">
                <a:solidFill>
                  <a:srgbClr val="0000FF"/>
                </a:solidFill>
                <a:latin typeface="Courier New"/>
                <a:ea typeface="Courier New"/>
                <a:cs typeface="Courier New"/>
                <a:sym typeface="Courier New"/>
              </a:rPr>
              <a:t>public class</a:t>
            </a:r>
            <a:r>
              <a:rPr lang="en" sz="1800" dirty="0">
                <a:latin typeface="Courier New"/>
                <a:ea typeface="Courier New"/>
                <a:cs typeface="Courier New"/>
                <a:sym typeface="Courier New"/>
              </a:rPr>
              <a:t> Point</a:t>
            </a:r>
            <a:r>
              <a:rPr lang="en-US" sz="1800" dirty="0">
                <a:latin typeface="Courier New"/>
                <a:ea typeface="Courier New"/>
                <a:cs typeface="Courier New"/>
                <a:sym typeface="Courier New"/>
              </a:rPr>
              <a:t> </a:t>
            </a:r>
            <a:r>
              <a:rPr lang="en" sz="1800" dirty="0">
                <a:latin typeface="Courier New"/>
                <a:ea typeface="Courier New"/>
                <a:cs typeface="Courier New"/>
                <a:sym typeface="Courier New"/>
              </a:rPr>
              <a:t>{</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x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y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dirty="0">
                <a:solidFill>
                  <a:srgbClr val="38761D"/>
                </a:solidFill>
                <a:latin typeface="Courier New"/>
                <a:ea typeface="Courier New"/>
                <a:cs typeface="Courier New"/>
                <a:sym typeface="Courier New"/>
              </a:rPr>
              <a:t>//</a:t>
            </a:r>
            <a:r>
              <a:rPr lang="en-US" sz="1800" dirty="0">
                <a:solidFill>
                  <a:srgbClr val="38761D"/>
                </a:solidFill>
                <a:latin typeface="Courier New"/>
                <a:ea typeface="Courier New"/>
                <a:cs typeface="Courier New"/>
                <a:sym typeface="Courier New"/>
              </a:rPr>
              <a:t> custom </a:t>
            </a:r>
            <a:r>
              <a:rPr lang="en" sz="1800" dirty="0">
                <a:solidFill>
                  <a:srgbClr val="38761D"/>
                </a:solidFill>
                <a:latin typeface="Courier New"/>
                <a:ea typeface="Courier New"/>
                <a:cs typeface="Courier New"/>
                <a:sym typeface="Courier New"/>
              </a:rPr>
              <a:t>constructor</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b="1" dirty="0">
                <a:latin typeface="Courier New"/>
                <a:ea typeface="Courier New"/>
                <a:cs typeface="Courier New"/>
                <a:sym typeface="Courier New"/>
              </a:rPr>
              <a:t>public Point(</a:t>
            </a:r>
            <a:r>
              <a:rPr lang="en" sz="1800" b="1" dirty="0" err="1">
                <a:latin typeface="Courier New"/>
                <a:ea typeface="Courier New"/>
                <a:cs typeface="Courier New"/>
                <a:sym typeface="Courier New"/>
              </a:rPr>
              <a:t>int</a:t>
            </a:r>
            <a:r>
              <a:rPr lang="en" sz="1800" b="1" dirty="0">
                <a:latin typeface="Courier New"/>
                <a:ea typeface="Courier New"/>
                <a:cs typeface="Courier New"/>
                <a:sym typeface="Courier New"/>
              </a:rPr>
              <a:t> a, </a:t>
            </a:r>
            <a:r>
              <a:rPr lang="en" sz="1800" b="1" dirty="0" err="1">
                <a:latin typeface="Courier New"/>
                <a:ea typeface="Courier New"/>
                <a:cs typeface="Courier New"/>
                <a:sym typeface="Courier New"/>
              </a:rPr>
              <a:t>int</a:t>
            </a:r>
            <a:r>
              <a:rPr lang="en" sz="1800" b="1" dirty="0">
                <a:latin typeface="Courier New"/>
                <a:ea typeface="Courier New"/>
                <a:cs typeface="Courier New"/>
                <a:sym typeface="Courier New"/>
              </a:rPr>
              <a:t> b) {</a:t>
            </a:r>
            <a:br>
              <a:rPr lang="en" sz="1800" b="1" dirty="0">
                <a:latin typeface="Courier New"/>
                <a:ea typeface="Courier New"/>
                <a:cs typeface="Courier New"/>
                <a:sym typeface="Courier New"/>
              </a:rPr>
            </a:br>
            <a:r>
              <a:rPr lang="en" sz="1800" b="1" dirty="0">
                <a:latin typeface="Courier New"/>
                <a:ea typeface="Courier New"/>
                <a:cs typeface="Courier New"/>
                <a:sym typeface="Courier New"/>
              </a:rPr>
              <a:t>        x = a;</a:t>
            </a:r>
            <a:br>
              <a:rPr lang="en" sz="1800" b="1" dirty="0">
                <a:latin typeface="Courier New"/>
                <a:ea typeface="Courier New"/>
                <a:cs typeface="Courier New"/>
                <a:sym typeface="Courier New"/>
              </a:rPr>
            </a:br>
            <a:r>
              <a:rPr lang="en" sz="1800" b="1" dirty="0">
                <a:latin typeface="Courier New"/>
                <a:ea typeface="Courier New"/>
                <a:cs typeface="Courier New"/>
                <a:sym typeface="Courier New"/>
              </a:rPr>
              <a:t>        y = b;</a:t>
            </a:r>
            <a:br>
              <a:rPr lang="en" sz="1800" b="1" dirty="0">
                <a:latin typeface="Courier New"/>
                <a:ea typeface="Courier New"/>
                <a:cs typeface="Courier New"/>
                <a:sym typeface="Courier New"/>
              </a:rPr>
            </a:br>
            <a:r>
              <a:rPr lang="en" sz="1800" b="1" dirty="0">
                <a:latin typeface="Courier New"/>
                <a:ea typeface="Courier New"/>
                <a:cs typeface="Courier New"/>
                <a:sym typeface="Courier New"/>
              </a:rPr>
              <a:t>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a:t>
            </a:r>
          </a:p>
        </p:txBody>
      </p:sp>
      <p:sp>
        <p:nvSpPr>
          <p:cNvPr id="108" name="Shape 108"/>
          <p:cNvSpPr txBox="1"/>
          <p:nvPr/>
        </p:nvSpPr>
        <p:spPr>
          <a:xfrm>
            <a:off x="620630" y="4366612"/>
            <a:ext cx="7942456" cy="442055"/>
          </a:xfrm>
          <a:prstGeom prst="rect">
            <a:avLst/>
          </a:prstGeom>
          <a:solidFill>
            <a:srgbClr val="D9D9D9"/>
          </a:solidFill>
          <a:ln>
            <a:noFill/>
          </a:ln>
        </p:spPr>
        <p:txBody>
          <a:bodyPr lIns="91425" tIns="91425" rIns="91425" bIns="91425" anchor="ctr" anchorCtr="0">
            <a:noAutofit/>
          </a:bodyPr>
          <a:lstStyle/>
          <a:p>
            <a:pPr lvl="0"/>
            <a:r>
              <a:rPr lang="en" sz="1800" dirty="0">
                <a:latin typeface="Courier New"/>
                <a:ea typeface="Courier New"/>
                <a:cs typeface="Courier New"/>
                <a:sym typeface="Courier New"/>
              </a:rPr>
              <a:t>Point </a:t>
            </a:r>
            <a:r>
              <a:rPr lang="en-US" sz="1800" dirty="0">
                <a:latin typeface="Courier New"/>
                <a:ea typeface="Courier New"/>
                <a:cs typeface="Courier New"/>
                <a:sym typeface="Courier New"/>
              </a:rPr>
              <a:t>origin </a:t>
            </a:r>
            <a:r>
              <a:rPr lang="en" sz="1800" dirty="0">
                <a:latin typeface="Courier New"/>
                <a:ea typeface="Courier New"/>
                <a:cs typeface="Courier New"/>
                <a:sym typeface="Courier New"/>
              </a:rPr>
              <a:t>= new </a:t>
            </a:r>
            <a:r>
              <a:rPr lang="en" sz="1800" b="1" dirty="0">
                <a:latin typeface="Courier New"/>
                <a:ea typeface="Courier New"/>
                <a:cs typeface="Courier New"/>
                <a:sym typeface="Courier New"/>
              </a:rPr>
              <a:t>Point()</a:t>
            </a:r>
            <a:r>
              <a:rPr lang="en" sz="1800" dirty="0">
                <a:latin typeface="Courier New"/>
                <a:ea typeface="Courier New"/>
                <a:cs typeface="Courier New"/>
                <a:sym typeface="Courier New"/>
              </a:rPr>
              <a:t>;</a:t>
            </a:r>
            <a:r>
              <a:rPr lang="en-US" sz="1800" dirty="0">
                <a:latin typeface="Courier New"/>
                <a:ea typeface="Courier New"/>
                <a:cs typeface="Courier New"/>
                <a:sym typeface="Courier New"/>
              </a:rPr>
              <a:t> </a:t>
            </a:r>
            <a:r>
              <a:rPr lang="en" sz="1800" dirty="0">
                <a:solidFill>
                  <a:srgbClr val="38761D"/>
                </a:solidFill>
                <a:latin typeface="Courier New"/>
                <a:ea typeface="Courier New"/>
                <a:cs typeface="Courier New"/>
                <a:sym typeface="Courier New"/>
              </a:rPr>
              <a:t>//</a:t>
            </a:r>
            <a:r>
              <a:rPr lang="en-US" sz="1800" dirty="0">
                <a:solidFill>
                  <a:srgbClr val="38761D"/>
                </a:solidFill>
                <a:latin typeface="Courier New"/>
                <a:ea typeface="Courier New"/>
                <a:cs typeface="Courier New"/>
                <a:sym typeface="Courier New"/>
              </a:rPr>
              <a:t> Error</a:t>
            </a:r>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98891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a:t>Classes: </a:t>
            </a:r>
            <a:r>
              <a:rPr lang="en" dirty="0"/>
              <a:t>Constructors</a:t>
            </a:r>
            <a:r>
              <a:rPr lang="en-US" dirty="0"/>
              <a:t> Example</a:t>
            </a:r>
            <a:endParaRPr lang="en" dirty="0"/>
          </a:p>
        </p:txBody>
      </p:sp>
      <p:sp>
        <p:nvSpPr>
          <p:cNvPr id="107" name="Shape 107"/>
          <p:cNvSpPr txBox="1"/>
          <p:nvPr/>
        </p:nvSpPr>
        <p:spPr>
          <a:xfrm>
            <a:off x="620629" y="1249829"/>
            <a:ext cx="7942457" cy="2483075"/>
          </a:xfrm>
          <a:prstGeom prst="rect">
            <a:avLst/>
          </a:prstGeom>
          <a:solidFill>
            <a:srgbClr val="D9D9D9"/>
          </a:solidFill>
          <a:ln>
            <a:noFill/>
          </a:ln>
        </p:spPr>
        <p:txBody>
          <a:bodyPr lIns="91425" tIns="91425" rIns="91425" bIns="91425" anchor="t" anchorCtr="0">
            <a:noAutofit/>
          </a:bodyPr>
          <a:lstStyle/>
          <a:p>
            <a:pPr lvl="0" rtl="0">
              <a:spcBef>
                <a:spcPts val="0"/>
              </a:spcBef>
              <a:buNone/>
            </a:pPr>
            <a:r>
              <a:rPr lang="en" sz="1800" dirty="0">
                <a:solidFill>
                  <a:srgbClr val="0000FF"/>
                </a:solidFill>
                <a:latin typeface="Courier New"/>
                <a:ea typeface="Courier New"/>
                <a:cs typeface="Courier New"/>
                <a:sym typeface="Courier New"/>
              </a:rPr>
              <a:t>public class</a:t>
            </a:r>
            <a:r>
              <a:rPr lang="en" sz="1800" dirty="0">
                <a:latin typeface="Courier New"/>
                <a:ea typeface="Courier New"/>
                <a:cs typeface="Courier New"/>
                <a:sym typeface="Courier New"/>
              </a:rPr>
              <a:t> Point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x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y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dirty="0">
                <a:solidFill>
                  <a:srgbClr val="38761D"/>
                </a:solidFill>
                <a:latin typeface="Courier New"/>
                <a:ea typeface="Courier New"/>
                <a:cs typeface="Courier New"/>
                <a:sym typeface="Courier New"/>
              </a:rPr>
              <a:t>//</a:t>
            </a:r>
            <a:r>
              <a:rPr lang="en-US" sz="1800" dirty="0">
                <a:solidFill>
                  <a:srgbClr val="38761D"/>
                </a:solidFill>
                <a:latin typeface="Courier New"/>
                <a:ea typeface="Courier New"/>
                <a:cs typeface="Courier New"/>
                <a:sym typeface="Courier New"/>
              </a:rPr>
              <a:t> custom </a:t>
            </a:r>
            <a:r>
              <a:rPr lang="en" sz="1800" dirty="0">
                <a:solidFill>
                  <a:srgbClr val="38761D"/>
                </a:solidFill>
                <a:latin typeface="Courier New"/>
                <a:ea typeface="Courier New"/>
                <a:cs typeface="Courier New"/>
                <a:sym typeface="Courier New"/>
              </a:rPr>
              <a:t>constructor</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b="1" dirty="0">
                <a:latin typeface="Courier New"/>
                <a:ea typeface="Courier New"/>
                <a:cs typeface="Courier New"/>
                <a:sym typeface="Courier New"/>
              </a:rPr>
              <a:t>public Point(</a:t>
            </a:r>
            <a:r>
              <a:rPr lang="en" sz="1800" b="1" dirty="0" err="1">
                <a:latin typeface="Courier New"/>
                <a:ea typeface="Courier New"/>
                <a:cs typeface="Courier New"/>
                <a:sym typeface="Courier New"/>
              </a:rPr>
              <a:t>int</a:t>
            </a:r>
            <a:r>
              <a:rPr lang="en" sz="1800" b="1" dirty="0">
                <a:latin typeface="Courier New"/>
                <a:ea typeface="Courier New"/>
                <a:cs typeface="Courier New"/>
                <a:sym typeface="Courier New"/>
              </a:rPr>
              <a:t> a, </a:t>
            </a:r>
            <a:r>
              <a:rPr lang="en" sz="1800" b="1" dirty="0" err="1">
                <a:latin typeface="Courier New"/>
                <a:ea typeface="Courier New"/>
                <a:cs typeface="Courier New"/>
                <a:sym typeface="Courier New"/>
              </a:rPr>
              <a:t>int</a:t>
            </a:r>
            <a:r>
              <a:rPr lang="en" sz="1800" b="1" dirty="0">
                <a:latin typeface="Courier New"/>
                <a:ea typeface="Courier New"/>
                <a:cs typeface="Courier New"/>
                <a:sym typeface="Courier New"/>
              </a:rPr>
              <a:t> b) {</a:t>
            </a:r>
            <a:br>
              <a:rPr lang="en" sz="1800" b="1" dirty="0">
                <a:latin typeface="Courier New"/>
                <a:ea typeface="Courier New"/>
                <a:cs typeface="Courier New"/>
                <a:sym typeface="Courier New"/>
              </a:rPr>
            </a:br>
            <a:r>
              <a:rPr lang="en" sz="1800" b="1" dirty="0">
                <a:latin typeface="Courier New"/>
                <a:ea typeface="Courier New"/>
                <a:cs typeface="Courier New"/>
                <a:sym typeface="Courier New"/>
              </a:rPr>
              <a:t>        x = a;</a:t>
            </a:r>
            <a:br>
              <a:rPr lang="en" sz="1800" b="1" dirty="0">
                <a:latin typeface="Courier New"/>
                <a:ea typeface="Courier New"/>
                <a:cs typeface="Courier New"/>
                <a:sym typeface="Courier New"/>
              </a:rPr>
            </a:br>
            <a:r>
              <a:rPr lang="en" sz="1800" b="1" dirty="0">
                <a:latin typeface="Courier New"/>
                <a:ea typeface="Courier New"/>
                <a:cs typeface="Courier New"/>
                <a:sym typeface="Courier New"/>
              </a:rPr>
              <a:t>        y = b;</a:t>
            </a:r>
            <a:br>
              <a:rPr lang="en" sz="1800" b="1" dirty="0">
                <a:latin typeface="Courier New"/>
                <a:ea typeface="Courier New"/>
                <a:cs typeface="Courier New"/>
                <a:sym typeface="Courier New"/>
              </a:rPr>
            </a:br>
            <a:r>
              <a:rPr lang="en" sz="1800" b="1" dirty="0">
                <a:latin typeface="Courier New"/>
                <a:ea typeface="Courier New"/>
                <a:cs typeface="Courier New"/>
                <a:sym typeface="Courier New"/>
              </a:rPr>
              <a:t>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a:t>
            </a:r>
          </a:p>
        </p:txBody>
      </p:sp>
      <p:sp>
        <p:nvSpPr>
          <p:cNvPr id="108" name="Shape 108"/>
          <p:cNvSpPr txBox="1"/>
          <p:nvPr/>
        </p:nvSpPr>
        <p:spPr>
          <a:xfrm>
            <a:off x="620630" y="4366612"/>
            <a:ext cx="7942456" cy="442055"/>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800" dirty="0">
                <a:latin typeface="Courier New"/>
                <a:ea typeface="Courier New"/>
                <a:cs typeface="Courier New"/>
                <a:sym typeface="Courier New"/>
              </a:rPr>
              <a:t>Point </a:t>
            </a:r>
            <a:r>
              <a:rPr lang="en" sz="1800" dirty="0" err="1">
                <a:latin typeface="Courier New"/>
                <a:ea typeface="Courier New"/>
                <a:cs typeface="Courier New"/>
                <a:sym typeface="Courier New"/>
              </a:rPr>
              <a:t>firstDot</a:t>
            </a:r>
            <a:r>
              <a:rPr lang="en" sz="1800" dirty="0">
                <a:latin typeface="Courier New"/>
                <a:ea typeface="Courier New"/>
                <a:cs typeface="Courier New"/>
                <a:sym typeface="Courier New"/>
              </a:rPr>
              <a:t> = new </a:t>
            </a:r>
            <a:r>
              <a:rPr lang="en" sz="1800" b="1" dirty="0">
                <a:latin typeface="Courier New"/>
                <a:ea typeface="Courier New"/>
                <a:cs typeface="Courier New"/>
                <a:sym typeface="Courier New"/>
              </a:rPr>
              <a:t>Point(10, 20)</a:t>
            </a:r>
            <a:r>
              <a:rPr lang="en" sz="1800" dirty="0">
                <a:latin typeface="Courier New"/>
                <a:ea typeface="Courier New"/>
                <a:cs typeface="Courier New"/>
                <a:sym typeface="Courier New"/>
              </a:rPr>
              <a:t>;</a:t>
            </a:r>
          </a:p>
        </p:txBody>
      </p:sp>
    </p:spTree>
    <p:extLst>
      <p:ext uri="{BB962C8B-B14F-4D97-AF65-F5344CB8AC3E}">
        <p14:creationId xmlns:p14="http://schemas.microsoft.com/office/powerpoint/2010/main" val="101040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a:t>Classes: </a:t>
            </a:r>
            <a:r>
              <a:rPr lang="en" dirty="0"/>
              <a:t>Constructors</a:t>
            </a:r>
            <a:r>
              <a:rPr lang="en-US" dirty="0"/>
              <a:t> Example</a:t>
            </a:r>
            <a:endParaRPr lang="en" dirty="0"/>
          </a:p>
        </p:txBody>
      </p:sp>
      <p:sp>
        <p:nvSpPr>
          <p:cNvPr id="107" name="Shape 107"/>
          <p:cNvSpPr txBox="1"/>
          <p:nvPr/>
        </p:nvSpPr>
        <p:spPr>
          <a:xfrm>
            <a:off x="620629" y="1249829"/>
            <a:ext cx="7942457" cy="2483075"/>
          </a:xfrm>
          <a:prstGeom prst="rect">
            <a:avLst/>
          </a:prstGeom>
          <a:solidFill>
            <a:srgbClr val="D9D9D9"/>
          </a:solidFill>
          <a:ln>
            <a:noFill/>
          </a:ln>
        </p:spPr>
        <p:txBody>
          <a:bodyPr lIns="91425" tIns="91425" rIns="91425" bIns="91425" anchor="t" anchorCtr="0">
            <a:noAutofit/>
          </a:bodyPr>
          <a:lstStyle/>
          <a:p>
            <a:pPr lvl="0" rtl="0">
              <a:spcBef>
                <a:spcPts val="0"/>
              </a:spcBef>
              <a:buNone/>
            </a:pPr>
            <a:r>
              <a:rPr lang="en" sz="1800" dirty="0">
                <a:solidFill>
                  <a:srgbClr val="0000FF"/>
                </a:solidFill>
                <a:latin typeface="Courier New"/>
                <a:ea typeface="Courier New"/>
                <a:cs typeface="Courier New"/>
                <a:sym typeface="Courier New"/>
              </a:rPr>
              <a:t>public class</a:t>
            </a:r>
            <a:r>
              <a:rPr lang="en" sz="1800" dirty="0">
                <a:latin typeface="Courier New"/>
                <a:ea typeface="Courier New"/>
                <a:cs typeface="Courier New"/>
                <a:sym typeface="Courier New"/>
              </a:rPr>
              <a:t> Point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x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y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dirty="0">
                <a:solidFill>
                  <a:srgbClr val="38761D"/>
                </a:solidFill>
                <a:latin typeface="Courier New"/>
                <a:ea typeface="Courier New"/>
                <a:cs typeface="Courier New"/>
                <a:sym typeface="Courier New"/>
              </a:rPr>
              <a:t>//</a:t>
            </a:r>
            <a:r>
              <a:rPr lang="en-US" sz="1800" dirty="0">
                <a:solidFill>
                  <a:srgbClr val="38761D"/>
                </a:solidFill>
                <a:latin typeface="Courier New"/>
                <a:ea typeface="Courier New"/>
                <a:cs typeface="Courier New"/>
                <a:sym typeface="Courier New"/>
              </a:rPr>
              <a:t> custom </a:t>
            </a:r>
            <a:r>
              <a:rPr lang="en" sz="1800" dirty="0">
                <a:solidFill>
                  <a:srgbClr val="38761D"/>
                </a:solidFill>
                <a:latin typeface="Courier New"/>
                <a:ea typeface="Courier New"/>
                <a:cs typeface="Courier New"/>
                <a:sym typeface="Courier New"/>
              </a:rPr>
              <a:t>constructor</a:t>
            </a:r>
            <a:endParaRPr lang="en-US" sz="1800" dirty="0">
              <a:solidFill>
                <a:srgbClr val="38761D"/>
              </a:solidFill>
              <a:latin typeface="Courier New"/>
              <a:ea typeface="Courier New"/>
              <a:cs typeface="Courier New"/>
              <a:sym typeface="Courier New"/>
            </a:endParaRPr>
          </a:p>
          <a:p>
            <a:pPr lvl="0"/>
            <a:r>
              <a:rPr lang="en-US" sz="1800" b="1" dirty="0">
                <a:latin typeface="Courier New"/>
                <a:ea typeface="Courier New"/>
                <a:cs typeface="Courier New"/>
                <a:sym typeface="Courier New"/>
              </a:rPr>
              <a:t>    </a:t>
            </a:r>
            <a:r>
              <a:rPr lang="en" sz="1800" b="1" dirty="0">
                <a:latin typeface="Courier New"/>
                <a:ea typeface="Courier New"/>
                <a:cs typeface="Courier New"/>
                <a:sym typeface="Courier New"/>
              </a:rPr>
              <a:t>public Point() {}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b="1" dirty="0">
                <a:latin typeface="Courier New"/>
                <a:ea typeface="Courier New"/>
                <a:cs typeface="Courier New"/>
                <a:sym typeface="Courier New"/>
              </a:rPr>
              <a:t>public Point(</a:t>
            </a:r>
            <a:r>
              <a:rPr lang="en" sz="1800" b="1" dirty="0" err="1">
                <a:latin typeface="Courier New"/>
                <a:ea typeface="Courier New"/>
                <a:cs typeface="Courier New"/>
                <a:sym typeface="Courier New"/>
              </a:rPr>
              <a:t>int</a:t>
            </a:r>
            <a:r>
              <a:rPr lang="en" sz="1800" b="1" dirty="0">
                <a:latin typeface="Courier New"/>
                <a:ea typeface="Courier New"/>
                <a:cs typeface="Courier New"/>
                <a:sym typeface="Courier New"/>
              </a:rPr>
              <a:t> a, </a:t>
            </a:r>
            <a:r>
              <a:rPr lang="en" sz="1800" b="1" dirty="0" err="1">
                <a:latin typeface="Courier New"/>
                <a:ea typeface="Courier New"/>
                <a:cs typeface="Courier New"/>
                <a:sym typeface="Courier New"/>
              </a:rPr>
              <a:t>int</a:t>
            </a:r>
            <a:r>
              <a:rPr lang="en" sz="1800" b="1" dirty="0">
                <a:latin typeface="Courier New"/>
                <a:ea typeface="Courier New"/>
                <a:cs typeface="Courier New"/>
                <a:sym typeface="Courier New"/>
              </a:rPr>
              <a:t> b) {</a:t>
            </a:r>
            <a:br>
              <a:rPr lang="en" sz="1800" b="1" dirty="0">
                <a:latin typeface="Courier New"/>
                <a:ea typeface="Courier New"/>
                <a:cs typeface="Courier New"/>
                <a:sym typeface="Courier New"/>
              </a:rPr>
            </a:br>
            <a:r>
              <a:rPr lang="en" sz="1800" b="1" dirty="0">
                <a:latin typeface="Courier New"/>
                <a:ea typeface="Courier New"/>
                <a:cs typeface="Courier New"/>
                <a:sym typeface="Courier New"/>
              </a:rPr>
              <a:t>        </a:t>
            </a:r>
            <a:r>
              <a:rPr lang="en-US" sz="1800" dirty="0">
                <a:solidFill>
                  <a:schemeClr val="dk1"/>
                </a:solidFill>
                <a:latin typeface="Courier New"/>
                <a:ea typeface="Courier New"/>
                <a:cs typeface="Courier New"/>
                <a:sym typeface="Courier New"/>
              </a:rPr>
              <a:t>this();</a:t>
            </a:r>
            <a:br>
              <a:rPr lang="en" sz="1800" b="1" dirty="0">
                <a:latin typeface="Courier New"/>
                <a:ea typeface="Courier New"/>
                <a:cs typeface="Courier New"/>
                <a:sym typeface="Courier New"/>
              </a:rPr>
            </a:br>
            <a:r>
              <a:rPr lang="en" sz="1800" b="1" dirty="0">
                <a:latin typeface="Courier New"/>
                <a:ea typeface="Courier New"/>
                <a:cs typeface="Courier New"/>
                <a:sym typeface="Courier New"/>
              </a:rPr>
              <a:t>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a:t>
            </a:r>
          </a:p>
        </p:txBody>
      </p:sp>
      <p:sp>
        <p:nvSpPr>
          <p:cNvPr id="108" name="Shape 108"/>
          <p:cNvSpPr txBox="1"/>
          <p:nvPr/>
        </p:nvSpPr>
        <p:spPr>
          <a:xfrm>
            <a:off x="620630" y="4206240"/>
            <a:ext cx="7942456" cy="677732"/>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800" dirty="0">
                <a:latin typeface="Courier New"/>
                <a:ea typeface="Courier New"/>
                <a:cs typeface="Courier New"/>
                <a:sym typeface="Courier New"/>
              </a:rPr>
              <a:t>Point </a:t>
            </a:r>
            <a:r>
              <a:rPr lang="en-US" sz="1800" dirty="0">
                <a:latin typeface="Courier New"/>
                <a:ea typeface="Courier New"/>
                <a:cs typeface="Courier New"/>
                <a:sym typeface="Courier New"/>
              </a:rPr>
              <a:t>origin</a:t>
            </a:r>
            <a:r>
              <a:rPr lang="en" sz="1800" dirty="0">
                <a:latin typeface="Courier New"/>
                <a:ea typeface="Courier New"/>
                <a:cs typeface="Courier New"/>
                <a:sym typeface="Courier New"/>
              </a:rPr>
              <a:t> = new </a:t>
            </a:r>
            <a:r>
              <a:rPr lang="en" sz="1800" b="1" dirty="0">
                <a:latin typeface="Courier New"/>
                <a:ea typeface="Courier New"/>
                <a:cs typeface="Courier New"/>
                <a:sym typeface="Courier New"/>
              </a:rPr>
              <a:t>Point()</a:t>
            </a:r>
            <a:r>
              <a:rPr lang="en" sz="1800" dirty="0">
                <a:latin typeface="Courier New"/>
                <a:ea typeface="Courier New"/>
                <a:cs typeface="Courier New"/>
                <a:sym typeface="Courier New"/>
              </a:rPr>
              <a:t>;</a:t>
            </a:r>
            <a:endParaRPr lang="en-US" sz="1800" dirty="0">
              <a:latin typeface="Courier New"/>
              <a:ea typeface="Courier New"/>
              <a:cs typeface="Courier New"/>
              <a:sym typeface="Courier New"/>
            </a:endParaRPr>
          </a:p>
          <a:p>
            <a:r>
              <a:rPr lang="en" sz="1800" dirty="0">
                <a:latin typeface="Courier New"/>
                <a:ea typeface="Courier New"/>
                <a:cs typeface="Courier New"/>
                <a:sym typeface="Courier New"/>
              </a:rPr>
              <a:t>Point </a:t>
            </a:r>
            <a:r>
              <a:rPr lang="en" sz="1800" dirty="0" err="1">
                <a:latin typeface="Courier New"/>
                <a:ea typeface="Courier New"/>
                <a:cs typeface="Courier New"/>
                <a:sym typeface="Courier New"/>
              </a:rPr>
              <a:t>firstDot</a:t>
            </a:r>
            <a:r>
              <a:rPr lang="en" sz="1800" dirty="0">
                <a:latin typeface="Courier New"/>
                <a:ea typeface="Courier New"/>
                <a:cs typeface="Courier New"/>
                <a:sym typeface="Courier New"/>
              </a:rPr>
              <a:t> = new </a:t>
            </a:r>
            <a:r>
              <a:rPr lang="en" sz="1800" b="1" dirty="0">
                <a:latin typeface="Courier New"/>
                <a:ea typeface="Courier New"/>
                <a:cs typeface="Courier New"/>
                <a:sym typeface="Courier New"/>
              </a:rPr>
              <a:t>Point(10, 20)</a:t>
            </a:r>
            <a:r>
              <a:rPr lang="en" sz="1800" dirty="0">
                <a:latin typeface="Courier New"/>
                <a:ea typeface="Courier New"/>
                <a:cs typeface="Courier New"/>
                <a:sym typeface="Courier New"/>
              </a:rPr>
              <a:t>;</a:t>
            </a:r>
          </a:p>
        </p:txBody>
      </p:sp>
    </p:spTree>
    <p:extLst>
      <p:ext uri="{BB962C8B-B14F-4D97-AF65-F5344CB8AC3E}">
        <p14:creationId xmlns:p14="http://schemas.microsoft.com/office/powerpoint/2010/main" val="167375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Checkpoint</a:t>
            </a:r>
            <a:endParaRPr lang="en" dirty="0"/>
          </a:p>
        </p:txBody>
      </p:sp>
      <p:sp>
        <p:nvSpPr>
          <p:cNvPr id="510" name="Shape 51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US" dirty="0"/>
              <a:t>Class is a blueprint of an object</a:t>
            </a:r>
          </a:p>
          <a:p>
            <a:pPr marL="457200" lvl="0" indent="-228600" rtl="0">
              <a:spcBef>
                <a:spcPts val="0"/>
              </a:spcBef>
            </a:pPr>
            <a:r>
              <a:rPr lang="en-US" dirty="0"/>
              <a:t>If not otherwise specified, class has a default no-arguments constructor</a:t>
            </a:r>
          </a:p>
          <a:p>
            <a:pPr marL="457200" lvl="0" indent="-228600" rtl="0">
              <a:spcBef>
                <a:spcPts val="0"/>
              </a:spcBef>
            </a:pPr>
            <a:r>
              <a:rPr lang="en-US" dirty="0"/>
              <a:t>You can refer to the constructor of the class with </a:t>
            </a:r>
            <a:r>
              <a:rPr lang="en-US" b="1" dirty="0"/>
              <a:t>this() </a:t>
            </a:r>
            <a:r>
              <a:rPr lang="en-US" dirty="0"/>
              <a:t>keyword</a:t>
            </a:r>
          </a:p>
          <a:p>
            <a:pPr marL="457200" indent="-228600"/>
            <a:r>
              <a:rPr lang="en-US" dirty="0"/>
              <a:t>You can refer to the constructor of the superclass with </a:t>
            </a:r>
            <a:r>
              <a:rPr lang="en-US" b="1" dirty="0"/>
              <a:t>super() </a:t>
            </a:r>
            <a:r>
              <a:rPr lang="en-US" dirty="0"/>
              <a:t>keyword</a:t>
            </a:r>
          </a:p>
          <a:p>
            <a:pPr marL="457200" indent="-228600"/>
            <a:r>
              <a:rPr lang="en-US" dirty="0"/>
              <a:t>Object is an instance of a class</a:t>
            </a:r>
          </a:p>
          <a:p>
            <a:pPr marL="457200" lvl="0" indent="-228600"/>
            <a:r>
              <a:rPr lang="en-US" dirty="0"/>
              <a:t>Object is instantiated with </a:t>
            </a:r>
            <a:r>
              <a:rPr lang="en-US" b="1" dirty="0"/>
              <a:t>new </a:t>
            </a:r>
            <a:r>
              <a:rPr lang="en-US" dirty="0"/>
              <a:t>keyword</a:t>
            </a:r>
            <a:endParaRPr lang="en" dirty="0"/>
          </a:p>
        </p:txBody>
      </p:sp>
    </p:spTree>
    <p:extLst>
      <p:ext uri="{BB962C8B-B14F-4D97-AF65-F5344CB8AC3E}">
        <p14:creationId xmlns:p14="http://schemas.microsoft.com/office/powerpoint/2010/main" val="20427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chor="ctr"/>
          <a:lstStyle/>
          <a:p>
            <a:pPr algn="ctr"/>
            <a:r>
              <a:rPr lang="en-US" sz="4800" b="1" dirty="0">
                <a:solidFill>
                  <a:schemeClr val="tx1"/>
                </a:solidFill>
              </a:rPr>
              <a:t>Modifiers</a:t>
            </a:r>
          </a:p>
        </p:txBody>
      </p:sp>
    </p:spTree>
    <p:extLst>
      <p:ext uri="{BB962C8B-B14F-4D97-AF65-F5344CB8AC3E}">
        <p14:creationId xmlns:p14="http://schemas.microsoft.com/office/powerpoint/2010/main" val="171985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a:t>Modifiers: </a:t>
            </a:r>
            <a:r>
              <a:rPr lang="en" dirty="0"/>
              <a:t>Access </a:t>
            </a:r>
            <a:r>
              <a:rPr lang="en-US" dirty="0"/>
              <a:t>modifiers</a:t>
            </a:r>
            <a:endParaRPr lang="en" dirty="0"/>
          </a:p>
        </p:txBody>
      </p:sp>
      <p:graphicFrame>
        <p:nvGraphicFramePr>
          <p:cNvPr id="365" name="Shape 365"/>
          <p:cNvGraphicFramePr/>
          <p:nvPr>
            <p:extLst>
              <p:ext uri="{D42A27DB-BD31-4B8C-83A1-F6EECF244321}">
                <p14:modId xmlns:p14="http://schemas.microsoft.com/office/powerpoint/2010/main" val="1131363965"/>
              </p:ext>
            </p:extLst>
          </p:nvPr>
        </p:nvGraphicFramePr>
        <p:xfrm>
          <a:off x="962475" y="1658725"/>
          <a:ext cx="7138034" cy="2257058"/>
        </p:xfrm>
        <a:graphic>
          <a:graphicData uri="http://schemas.openxmlformats.org/drawingml/2006/table">
            <a:tbl>
              <a:tblPr>
                <a:noFill/>
                <a:tableStyleId>{73644ACA-8CEC-4396-97AC-9E3E6F6D05F3}</a:tableStyleId>
              </a:tblPr>
              <a:tblGrid>
                <a:gridCol w="1427607">
                  <a:extLst>
                    <a:ext uri="{9D8B030D-6E8A-4147-A177-3AD203B41FA5}">
                      <a16:colId xmlns:a16="http://schemas.microsoft.com/office/drawing/2014/main" val="20000"/>
                    </a:ext>
                  </a:extLst>
                </a:gridCol>
                <a:gridCol w="1262416">
                  <a:extLst>
                    <a:ext uri="{9D8B030D-6E8A-4147-A177-3AD203B41FA5}">
                      <a16:colId xmlns:a16="http://schemas.microsoft.com/office/drawing/2014/main" val="20001"/>
                    </a:ext>
                  </a:extLst>
                </a:gridCol>
                <a:gridCol w="1592798">
                  <a:extLst>
                    <a:ext uri="{9D8B030D-6E8A-4147-A177-3AD203B41FA5}">
                      <a16:colId xmlns:a16="http://schemas.microsoft.com/office/drawing/2014/main" val="20002"/>
                    </a:ext>
                  </a:extLst>
                </a:gridCol>
                <a:gridCol w="1652862">
                  <a:extLst>
                    <a:ext uri="{9D8B030D-6E8A-4147-A177-3AD203B41FA5}">
                      <a16:colId xmlns:a16="http://schemas.microsoft.com/office/drawing/2014/main" val="20003"/>
                    </a:ext>
                  </a:extLst>
                </a:gridCol>
                <a:gridCol w="1202351">
                  <a:extLst>
                    <a:ext uri="{9D8B030D-6E8A-4147-A177-3AD203B41FA5}">
                      <a16:colId xmlns:a16="http://schemas.microsoft.com/office/drawing/2014/main" val="20004"/>
                    </a:ext>
                  </a:extLst>
                </a:gridCol>
              </a:tblGrid>
              <a:tr h="414380">
                <a:tc>
                  <a:txBody>
                    <a:bodyPr/>
                    <a:lstStyle/>
                    <a:p>
                      <a:pPr lvl="0" algn="ctr" rtl="0">
                        <a:spcBef>
                          <a:spcPts val="0"/>
                        </a:spcBef>
                        <a:buNone/>
                      </a:pPr>
                      <a:r>
                        <a:rPr lang="en" sz="1000" b="1"/>
                        <a:t>Modifier</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b="1"/>
                        <a:t>Class</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b="1"/>
                        <a:t>Package</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b="1"/>
                        <a:t>Subclass</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b="1"/>
                        <a:t>World</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extLst>
                  <a:ext uri="{0D108BD9-81ED-4DB2-BD59-A6C34878D82A}">
                    <a16:rowId xmlns:a16="http://schemas.microsoft.com/office/drawing/2014/main" val="10000"/>
                  </a:ext>
                </a:extLst>
              </a:tr>
              <a:tr h="414380">
                <a:tc>
                  <a:txBody>
                    <a:bodyPr/>
                    <a:lstStyle/>
                    <a:p>
                      <a:pPr lvl="0" algn="ctr" rtl="0">
                        <a:spcBef>
                          <a:spcPts val="0"/>
                        </a:spcBef>
                        <a:buNone/>
                      </a:pPr>
                      <a:r>
                        <a:rPr lang="en" sz="1000">
                          <a:latin typeface="Courier New"/>
                          <a:ea typeface="Courier New"/>
                          <a:cs typeface="Courier New"/>
                          <a:sym typeface="Courier New"/>
                        </a:rPr>
                        <a:t>public</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extLst>
                  <a:ext uri="{0D108BD9-81ED-4DB2-BD59-A6C34878D82A}">
                    <a16:rowId xmlns:a16="http://schemas.microsoft.com/office/drawing/2014/main" val="10001"/>
                  </a:ext>
                </a:extLst>
              </a:tr>
              <a:tr h="506959">
                <a:tc>
                  <a:txBody>
                    <a:bodyPr/>
                    <a:lstStyle/>
                    <a:p>
                      <a:pPr lvl="0" algn="ctr" rtl="0">
                        <a:spcBef>
                          <a:spcPts val="0"/>
                        </a:spcBef>
                        <a:buNone/>
                      </a:pPr>
                      <a:r>
                        <a:rPr lang="en" sz="1000">
                          <a:latin typeface="Courier New"/>
                          <a:ea typeface="Courier New"/>
                          <a:cs typeface="Courier New"/>
                          <a:sym typeface="Courier New"/>
                        </a:rPr>
                        <a:t>protected</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extLst>
                  <a:ext uri="{0D108BD9-81ED-4DB2-BD59-A6C34878D82A}">
                    <a16:rowId xmlns:a16="http://schemas.microsoft.com/office/drawing/2014/main" val="10002"/>
                  </a:ext>
                </a:extLst>
              </a:tr>
              <a:tr h="506959">
                <a:tc>
                  <a:txBody>
                    <a:bodyPr/>
                    <a:lstStyle/>
                    <a:p>
                      <a:pPr lvl="0" algn="ctr" rtl="0">
                        <a:spcBef>
                          <a:spcPts val="0"/>
                        </a:spcBef>
                        <a:buNone/>
                      </a:pPr>
                      <a:r>
                        <a:rPr lang="en" sz="1000" i="1"/>
                        <a:t>(no modifier)</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dirty="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tc>
                  <a:txBody>
                    <a:bodyPr/>
                    <a:lstStyle/>
                    <a:p>
                      <a:pPr lvl="0" algn="ctr" rtl="0">
                        <a:spcBef>
                          <a:spcPts val="0"/>
                        </a:spcBef>
                        <a:buNone/>
                      </a:pPr>
                      <a:r>
                        <a:rPr lang="en" sz="100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extLst>
                  <a:ext uri="{0D108BD9-81ED-4DB2-BD59-A6C34878D82A}">
                    <a16:rowId xmlns:a16="http://schemas.microsoft.com/office/drawing/2014/main" val="10003"/>
                  </a:ext>
                </a:extLst>
              </a:tr>
              <a:tr h="414380">
                <a:tc>
                  <a:txBody>
                    <a:bodyPr/>
                    <a:lstStyle/>
                    <a:p>
                      <a:pPr lvl="0" algn="ctr" rtl="0">
                        <a:spcBef>
                          <a:spcPts val="0"/>
                        </a:spcBef>
                        <a:buNone/>
                      </a:pPr>
                      <a:r>
                        <a:rPr lang="en" sz="1000">
                          <a:latin typeface="Courier New"/>
                          <a:ea typeface="Courier New"/>
                          <a:cs typeface="Courier New"/>
                          <a:sym typeface="Courier New"/>
                        </a:rPr>
                        <a:t>private</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tc>
                  <a:txBody>
                    <a:bodyPr/>
                    <a:lstStyle/>
                    <a:p>
                      <a:pPr lvl="0" algn="ctr" rtl="0">
                        <a:spcBef>
                          <a:spcPts val="0"/>
                        </a:spcBef>
                        <a:buNone/>
                      </a:pPr>
                      <a:r>
                        <a:rPr lang="en" sz="100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tc>
                  <a:txBody>
                    <a:bodyPr/>
                    <a:lstStyle/>
                    <a:p>
                      <a:pPr lvl="0" algn="ctr" rtl="0">
                        <a:spcBef>
                          <a:spcPts val="0"/>
                        </a:spcBef>
                        <a:buNone/>
                      </a:pPr>
                      <a:r>
                        <a:rPr lang="en" sz="1000" dirty="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a:t>Modifiers: </a:t>
            </a:r>
            <a:r>
              <a:rPr lang="en" dirty="0"/>
              <a:t>Access </a:t>
            </a:r>
            <a:r>
              <a:rPr lang="en-US" dirty="0"/>
              <a:t>modifiers</a:t>
            </a:r>
            <a:endParaRPr lang="en" dirty="0"/>
          </a:p>
        </p:txBody>
      </p:sp>
      <p:graphicFrame>
        <p:nvGraphicFramePr>
          <p:cNvPr id="365" name="Shape 365"/>
          <p:cNvGraphicFramePr/>
          <p:nvPr>
            <p:extLst>
              <p:ext uri="{D42A27DB-BD31-4B8C-83A1-F6EECF244321}">
                <p14:modId xmlns:p14="http://schemas.microsoft.com/office/powerpoint/2010/main" val="558504656"/>
              </p:ext>
            </p:extLst>
          </p:nvPr>
        </p:nvGraphicFramePr>
        <p:xfrm>
          <a:off x="962475" y="1658725"/>
          <a:ext cx="7138034" cy="2257058"/>
        </p:xfrm>
        <a:graphic>
          <a:graphicData uri="http://schemas.openxmlformats.org/drawingml/2006/table">
            <a:tbl>
              <a:tblPr>
                <a:noFill/>
                <a:tableStyleId>{73644ACA-8CEC-4396-97AC-9E3E6F6D05F3}</a:tableStyleId>
              </a:tblPr>
              <a:tblGrid>
                <a:gridCol w="1427607">
                  <a:extLst>
                    <a:ext uri="{9D8B030D-6E8A-4147-A177-3AD203B41FA5}">
                      <a16:colId xmlns:a16="http://schemas.microsoft.com/office/drawing/2014/main" val="20000"/>
                    </a:ext>
                  </a:extLst>
                </a:gridCol>
                <a:gridCol w="1262416">
                  <a:extLst>
                    <a:ext uri="{9D8B030D-6E8A-4147-A177-3AD203B41FA5}">
                      <a16:colId xmlns:a16="http://schemas.microsoft.com/office/drawing/2014/main" val="20001"/>
                    </a:ext>
                  </a:extLst>
                </a:gridCol>
                <a:gridCol w="1592798">
                  <a:extLst>
                    <a:ext uri="{9D8B030D-6E8A-4147-A177-3AD203B41FA5}">
                      <a16:colId xmlns:a16="http://schemas.microsoft.com/office/drawing/2014/main" val="20002"/>
                    </a:ext>
                  </a:extLst>
                </a:gridCol>
                <a:gridCol w="1652862">
                  <a:extLst>
                    <a:ext uri="{9D8B030D-6E8A-4147-A177-3AD203B41FA5}">
                      <a16:colId xmlns:a16="http://schemas.microsoft.com/office/drawing/2014/main" val="20003"/>
                    </a:ext>
                  </a:extLst>
                </a:gridCol>
                <a:gridCol w="1202351">
                  <a:extLst>
                    <a:ext uri="{9D8B030D-6E8A-4147-A177-3AD203B41FA5}">
                      <a16:colId xmlns:a16="http://schemas.microsoft.com/office/drawing/2014/main" val="20004"/>
                    </a:ext>
                  </a:extLst>
                </a:gridCol>
              </a:tblGrid>
              <a:tr h="414380">
                <a:tc>
                  <a:txBody>
                    <a:bodyPr/>
                    <a:lstStyle/>
                    <a:p>
                      <a:pPr lvl="0" algn="ctr" rtl="0">
                        <a:spcBef>
                          <a:spcPts val="0"/>
                        </a:spcBef>
                        <a:buNone/>
                      </a:pPr>
                      <a:r>
                        <a:rPr lang="en" sz="1000" b="1"/>
                        <a:t>Modifier</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b="1"/>
                        <a:t>Class</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b="1"/>
                        <a:t>Package</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b="1"/>
                        <a:t>Subclass</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b="1"/>
                        <a:t>World</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extLst>
                  <a:ext uri="{0D108BD9-81ED-4DB2-BD59-A6C34878D82A}">
                    <a16:rowId xmlns:a16="http://schemas.microsoft.com/office/drawing/2014/main" val="10000"/>
                  </a:ext>
                </a:extLst>
              </a:tr>
              <a:tr h="414380">
                <a:tc>
                  <a:txBody>
                    <a:bodyPr/>
                    <a:lstStyle/>
                    <a:p>
                      <a:pPr lvl="0" algn="ctr" rtl="0">
                        <a:spcBef>
                          <a:spcPts val="0"/>
                        </a:spcBef>
                        <a:buNone/>
                      </a:pPr>
                      <a:r>
                        <a:rPr lang="en" sz="1000">
                          <a:latin typeface="Courier New"/>
                          <a:ea typeface="Courier New"/>
                          <a:cs typeface="Courier New"/>
                          <a:sym typeface="Courier New"/>
                        </a:rPr>
                        <a:t>public</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dirty="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extLst>
                  <a:ext uri="{0D108BD9-81ED-4DB2-BD59-A6C34878D82A}">
                    <a16:rowId xmlns:a16="http://schemas.microsoft.com/office/drawing/2014/main" val="10001"/>
                  </a:ext>
                </a:extLst>
              </a:tr>
              <a:tr h="506959">
                <a:tc>
                  <a:txBody>
                    <a:bodyPr/>
                    <a:lstStyle/>
                    <a:p>
                      <a:pPr lvl="0" algn="ctr" rtl="0">
                        <a:spcBef>
                          <a:spcPts val="0"/>
                        </a:spcBef>
                        <a:buNone/>
                      </a:pPr>
                      <a:r>
                        <a:rPr lang="en" sz="1000">
                          <a:latin typeface="Courier New"/>
                          <a:ea typeface="Courier New"/>
                          <a:cs typeface="Courier New"/>
                          <a:sym typeface="Courier New"/>
                        </a:rPr>
                        <a:t>protected</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extLst>
                  <a:ext uri="{0D108BD9-81ED-4DB2-BD59-A6C34878D82A}">
                    <a16:rowId xmlns:a16="http://schemas.microsoft.com/office/drawing/2014/main" val="10002"/>
                  </a:ext>
                </a:extLst>
              </a:tr>
              <a:tr h="506959">
                <a:tc>
                  <a:txBody>
                    <a:bodyPr/>
                    <a:lstStyle/>
                    <a:p>
                      <a:pPr lvl="0" algn="ctr" rtl="0">
                        <a:spcBef>
                          <a:spcPts val="0"/>
                        </a:spcBef>
                        <a:buNone/>
                      </a:pPr>
                      <a:r>
                        <a:rPr lang="en" sz="1000" i="1" dirty="0"/>
                        <a:t>(no modifier)</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57150" cap="flat" cmpd="sng" algn="ctr">
                      <a:solidFill>
                        <a:srgbClr val="FF0000"/>
                      </a:solidFill>
                      <a:prstDash val="solid"/>
                      <a:round/>
                      <a:headEnd type="none" w="med" len="med"/>
                      <a:tailEnd type="none" w="med" len="med"/>
                    </a:lnB>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Y</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tc>
                  <a:txBody>
                    <a:bodyPr/>
                    <a:lstStyle/>
                    <a:p>
                      <a:pPr lvl="0" algn="ctr" rtl="0">
                        <a:spcBef>
                          <a:spcPts val="0"/>
                        </a:spcBef>
                        <a:buNone/>
                      </a:pPr>
                      <a:r>
                        <a:rPr lang="en" sz="100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extLst>
                  <a:ext uri="{0D108BD9-81ED-4DB2-BD59-A6C34878D82A}">
                    <a16:rowId xmlns:a16="http://schemas.microsoft.com/office/drawing/2014/main" val="10003"/>
                  </a:ext>
                </a:extLst>
              </a:tr>
              <a:tr h="414380">
                <a:tc>
                  <a:txBody>
                    <a:bodyPr/>
                    <a:lstStyle/>
                    <a:p>
                      <a:pPr lvl="0" algn="ctr" rtl="0">
                        <a:spcBef>
                          <a:spcPts val="0"/>
                        </a:spcBef>
                        <a:buNone/>
                      </a:pPr>
                      <a:r>
                        <a:rPr lang="en" sz="1000" dirty="0">
                          <a:latin typeface="Courier New"/>
                          <a:ea typeface="Courier New"/>
                          <a:cs typeface="Courier New"/>
                          <a:sym typeface="Courier New"/>
                        </a:rPr>
                        <a:t>private</a:t>
                      </a:r>
                    </a:p>
                  </a:txBody>
                  <a:tcPr marL="91425" marR="91425" marT="91425" marB="91425" anchor="ctr">
                    <a:lnL w="57150" cap="flat" cmpd="sng" algn="ctr">
                      <a:solidFill>
                        <a:srgbClr val="FF0000"/>
                      </a:solidFill>
                      <a:prstDash val="solid"/>
                      <a:round/>
                      <a:headEnd type="none" w="med" len="med"/>
                      <a:tailEnd type="none" w="med" len="med"/>
                    </a:lnL>
                    <a:lnR w="57150" cap="flat" cmpd="sng" algn="ctr">
                      <a:solidFill>
                        <a:srgbClr val="FF0000"/>
                      </a:solidFill>
                      <a:prstDash val="solid"/>
                      <a:round/>
                      <a:headEnd type="none" w="med" len="med"/>
                      <a:tailEnd type="none" w="med" len="med"/>
                    </a:lnR>
                    <a:lnT w="57150" cap="flat" cmpd="sng" algn="ctr">
                      <a:solidFill>
                        <a:srgbClr val="FF0000"/>
                      </a:solidFill>
                      <a:prstDash val="solid"/>
                      <a:round/>
                      <a:headEnd type="none" w="med" len="med"/>
                      <a:tailEnd type="none" w="med" len="med"/>
                    </a:lnT>
                    <a:lnB w="57150" cap="flat" cmpd="sng" algn="ctr">
                      <a:solidFill>
                        <a:srgbClr val="FF0000"/>
                      </a:solidFill>
                      <a:prstDash val="solid"/>
                      <a:round/>
                      <a:headEnd type="none" w="med" len="med"/>
                      <a:tailEnd type="none" w="med" len="med"/>
                    </a:lnB>
                  </a:tcPr>
                </a:tc>
                <a:tc>
                  <a:txBody>
                    <a:bodyPr/>
                    <a:lstStyle/>
                    <a:p>
                      <a:pPr lvl="0" algn="ctr" rtl="0">
                        <a:spcBef>
                          <a:spcPts val="0"/>
                        </a:spcBef>
                        <a:buNone/>
                      </a:pPr>
                      <a:r>
                        <a:rPr lang="en" sz="1000"/>
                        <a:t>Y</a:t>
                      </a:r>
                    </a:p>
                  </a:txBody>
                  <a:tcPr marL="91425" marR="91425" marT="91425" marB="91425" anchor="ctr">
                    <a:lnL w="57150" cap="flat" cmpd="sng" algn="ctr">
                      <a:solidFill>
                        <a:srgbClr val="FF0000"/>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B6D7A8"/>
                    </a:solidFill>
                  </a:tcPr>
                </a:tc>
                <a:tc>
                  <a:txBody>
                    <a:bodyPr/>
                    <a:lstStyle/>
                    <a:p>
                      <a:pPr lvl="0" algn="ctr" rtl="0">
                        <a:spcBef>
                          <a:spcPts val="0"/>
                        </a:spcBef>
                        <a:buNone/>
                      </a:pPr>
                      <a:r>
                        <a:rPr lang="en" sz="1000" dirty="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tc>
                  <a:txBody>
                    <a:bodyPr/>
                    <a:lstStyle/>
                    <a:p>
                      <a:pPr lvl="0" algn="ctr" rtl="0">
                        <a:spcBef>
                          <a:spcPts val="0"/>
                        </a:spcBef>
                        <a:buNone/>
                      </a:pPr>
                      <a:r>
                        <a:rPr lang="en" sz="100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tc>
                  <a:txBody>
                    <a:bodyPr/>
                    <a:lstStyle/>
                    <a:p>
                      <a:pPr lvl="0" algn="ctr" rtl="0">
                        <a:spcBef>
                          <a:spcPts val="0"/>
                        </a:spcBef>
                        <a:buNone/>
                      </a:pPr>
                      <a:r>
                        <a:rPr lang="en" sz="1000" dirty="0"/>
                        <a:t>N</a:t>
                      </a:r>
                    </a:p>
                  </a:txBody>
                  <a:tcPr marL="91425" marR="91425" marT="91425" marB="91425" anchor="ctr">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solidFill>
                      <a:srgbClr val="9FC5E8"/>
                    </a:solidFill>
                  </a:tcPr>
                </a:tc>
                <a:extLst>
                  <a:ext uri="{0D108BD9-81ED-4DB2-BD59-A6C34878D82A}">
                    <a16:rowId xmlns:a16="http://schemas.microsoft.com/office/drawing/2014/main" val="10004"/>
                  </a:ext>
                </a:extLst>
              </a:tr>
            </a:tbl>
          </a:graphicData>
        </a:graphic>
      </p:graphicFrame>
      <p:sp>
        <p:nvSpPr>
          <p:cNvPr id="4" name="Shape 387"/>
          <p:cNvSpPr txBox="1">
            <a:spLocks noGrp="1"/>
          </p:cNvSpPr>
          <p:nvPr>
            <p:ph type="body" idx="1"/>
          </p:nvPr>
        </p:nvSpPr>
        <p:spPr>
          <a:xfrm>
            <a:off x="962475" y="4230238"/>
            <a:ext cx="7138034" cy="653092"/>
          </a:xfrm>
          <a:prstGeom prst="rect">
            <a:avLst/>
          </a:prstGeom>
        </p:spPr>
        <p:txBody>
          <a:bodyPr lIns="91425" tIns="91425" rIns="91425" bIns="91425" anchor="t" anchorCtr="0">
            <a:noAutofit/>
          </a:bodyPr>
          <a:lstStyle/>
          <a:p>
            <a:pPr marL="457200" lvl="0" indent="-228600" algn="ctr" rtl="0">
              <a:spcBef>
                <a:spcPts val="0"/>
              </a:spcBef>
            </a:pPr>
            <a:r>
              <a:rPr lang="en-US" b="1" dirty="0">
                <a:latin typeface="Courier New"/>
                <a:ea typeface="Courier New"/>
                <a:cs typeface="Courier New"/>
                <a:sym typeface="Courier New"/>
              </a:rPr>
              <a:t>Prefer </a:t>
            </a:r>
            <a:r>
              <a:rPr lang="en" b="1" dirty="0" err="1">
                <a:latin typeface="Courier New"/>
                <a:ea typeface="Courier New"/>
                <a:cs typeface="Courier New"/>
                <a:sym typeface="Courier New"/>
              </a:rPr>
              <a:t>privat</a:t>
            </a:r>
            <a:r>
              <a:rPr lang="en-US" b="1" dirty="0">
                <a:latin typeface="Courier New"/>
                <a:ea typeface="Courier New"/>
                <a:cs typeface="Courier New"/>
                <a:sym typeface="Courier New"/>
              </a:rPr>
              <a:t>e</a:t>
            </a:r>
            <a:endParaRPr lang="en" dirty="0"/>
          </a:p>
        </p:txBody>
      </p:sp>
    </p:spTree>
    <p:extLst>
      <p:ext uri="{BB962C8B-B14F-4D97-AF65-F5344CB8AC3E}">
        <p14:creationId xmlns:p14="http://schemas.microsoft.com/office/powerpoint/2010/main" val="128355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 </a:t>
            </a:r>
            <a:r>
              <a:rPr lang="en" dirty="0"/>
              <a:t>Access </a:t>
            </a:r>
            <a:r>
              <a:rPr lang="en-US" dirty="0"/>
              <a:t>modifiers</a:t>
            </a:r>
            <a:endParaRPr lang="en" dirty="0"/>
          </a:p>
        </p:txBody>
      </p:sp>
      <p:sp>
        <p:nvSpPr>
          <p:cNvPr id="387" name="Shape 38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dirty="0"/>
              <a:t>Avoid possible errors</a:t>
            </a:r>
          </a:p>
          <a:p>
            <a:pPr marL="914400" lvl="1" indent="-228600" rtl="0">
              <a:spcBef>
                <a:spcPts val="0"/>
              </a:spcBef>
            </a:pPr>
            <a:r>
              <a:rPr lang="en" b="1" dirty="0"/>
              <a:t>Use </a:t>
            </a:r>
            <a:r>
              <a:rPr lang="en" b="1" dirty="0">
                <a:latin typeface="Courier New"/>
                <a:ea typeface="Courier New"/>
                <a:cs typeface="Courier New"/>
                <a:sym typeface="Courier New"/>
              </a:rPr>
              <a:t>private</a:t>
            </a:r>
            <a:r>
              <a:rPr lang="en" dirty="0">
                <a:latin typeface="Courier New"/>
                <a:ea typeface="Courier New"/>
                <a:cs typeface="Courier New"/>
                <a:sym typeface="Courier New"/>
              </a:rPr>
              <a:t>, </a:t>
            </a:r>
            <a:r>
              <a:rPr lang="en" u="sng" dirty="0"/>
              <a:t>unless </a:t>
            </a:r>
            <a:r>
              <a:rPr lang="en" dirty="0"/>
              <a:t>you have a </a:t>
            </a:r>
            <a:r>
              <a:rPr lang="en" u="sng" dirty="0"/>
              <a:t>good reason not to</a:t>
            </a:r>
          </a:p>
          <a:p>
            <a:pPr marL="914400" lvl="1" indent="-228600" rtl="0">
              <a:spcBef>
                <a:spcPts val="0"/>
              </a:spcBef>
            </a:pPr>
            <a:r>
              <a:rPr lang="en" dirty="0"/>
              <a:t>Avoid </a:t>
            </a:r>
            <a:r>
              <a:rPr lang="en" dirty="0">
                <a:latin typeface="Courier New"/>
                <a:ea typeface="Courier New"/>
                <a:cs typeface="Courier New"/>
                <a:sym typeface="Courier New"/>
              </a:rPr>
              <a:t>public </a:t>
            </a:r>
            <a:r>
              <a:rPr lang="en" dirty="0"/>
              <a:t>fields except for constants</a:t>
            </a:r>
          </a:p>
          <a:p>
            <a:pPr marL="1371600" lvl="2" indent="-228600" rtl="0">
              <a:spcBef>
                <a:spcPts val="0"/>
              </a:spcBef>
            </a:pPr>
            <a:r>
              <a:rPr lang="en" dirty="0">
                <a:latin typeface="Courier New"/>
                <a:ea typeface="Courier New"/>
                <a:cs typeface="Courier New"/>
                <a:sym typeface="Courier New"/>
              </a:rPr>
              <a:t>public </a:t>
            </a:r>
            <a:r>
              <a:rPr lang="en" dirty="0"/>
              <a:t>tend to link you to a particular implementation </a:t>
            </a:r>
          </a:p>
          <a:p>
            <a:pPr marL="1371600" lvl="2" indent="-228600">
              <a:spcBef>
                <a:spcPts val="0"/>
              </a:spcBef>
            </a:pPr>
            <a:r>
              <a:rPr lang="en" dirty="0"/>
              <a:t>limits your flexibility in changing your code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 </a:t>
            </a:r>
            <a:r>
              <a:rPr lang="en" dirty="0"/>
              <a:t>Non-access modifiers</a:t>
            </a:r>
          </a:p>
        </p:txBody>
      </p:sp>
      <p:sp>
        <p:nvSpPr>
          <p:cNvPr id="393" name="Shape 393"/>
          <p:cNvSpPr txBox="1">
            <a:spLocks noGrp="1"/>
          </p:cNvSpPr>
          <p:nvPr>
            <p:ph type="body" idx="1"/>
          </p:nvPr>
        </p:nvSpPr>
        <p:spPr>
          <a:xfrm>
            <a:off x="311700" y="1152475"/>
            <a:ext cx="4243971" cy="3912600"/>
          </a:xfrm>
          <a:prstGeom prst="rect">
            <a:avLst/>
          </a:prstGeom>
        </p:spPr>
        <p:txBody>
          <a:bodyPr lIns="91425" tIns="91425" rIns="91425" bIns="91425" anchor="t" anchorCtr="0">
            <a:noAutofit/>
          </a:bodyPr>
          <a:lstStyle/>
          <a:p>
            <a:pPr marL="457200" lvl="0" indent="-336550" rtl="0">
              <a:lnSpc>
                <a:spcPct val="100000"/>
              </a:lnSpc>
              <a:spcBef>
                <a:spcPts val="0"/>
              </a:spcBef>
              <a:spcAft>
                <a:spcPts val="600"/>
              </a:spcAft>
              <a:buClr>
                <a:srgbClr val="0000FF"/>
              </a:buClr>
              <a:buSzPct val="100000"/>
              <a:buFont typeface="Courier New"/>
            </a:pPr>
            <a:r>
              <a:rPr lang="en" sz="1700" b="1" dirty="0">
                <a:solidFill>
                  <a:srgbClr val="0000FF"/>
                </a:solidFill>
                <a:latin typeface="Courier New"/>
                <a:ea typeface="Courier New"/>
                <a:cs typeface="Courier New"/>
                <a:sym typeface="Courier New"/>
              </a:rPr>
              <a:t>static</a:t>
            </a:r>
          </a:p>
          <a:p>
            <a:pPr marL="914400" lvl="1" indent="-311150">
              <a:lnSpc>
                <a:spcPct val="100000"/>
              </a:lnSpc>
              <a:spcAft>
                <a:spcPts val="600"/>
              </a:spcAft>
              <a:buClr>
                <a:srgbClr val="0000FF"/>
              </a:buClr>
              <a:buSzPct val="100000"/>
            </a:pPr>
            <a:endParaRPr lang="en-US" sz="1300" dirty="0">
              <a:solidFill>
                <a:srgbClr val="0000FF"/>
              </a:solidFill>
            </a:endParaRPr>
          </a:p>
          <a:p>
            <a:pPr marL="914400" lvl="1" indent="-311150">
              <a:lnSpc>
                <a:spcPct val="100000"/>
              </a:lnSpc>
              <a:spcAft>
                <a:spcPts val="600"/>
              </a:spcAft>
              <a:buClr>
                <a:srgbClr val="0000FF"/>
              </a:buClr>
              <a:buSzPct val="100000"/>
            </a:pPr>
            <a:r>
              <a:rPr lang="en" sz="1800" dirty="0">
                <a:solidFill>
                  <a:srgbClr val="0000FF"/>
                </a:solidFill>
              </a:rPr>
              <a:t>Belongs to a class</a:t>
            </a:r>
            <a:endParaRPr lang="en-US" sz="1800" dirty="0">
              <a:solidFill>
                <a:srgbClr val="0000FF"/>
              </a:solidFill>
            </a:endParaRPr>
          </a:p>
          <a:p>
            <a:pPr marL="914400" lvl="1" indent="-311150">
              <a:lnSpc>
                <a:spcPct val="100000"/>
              </a:lnSpc>
              <a:spcAft>
                <a:spcPts val="600"/>
              </a:spcAft>
              <a:buClr>
                <a:srgbClr val="0000FF"/>
              </a:buClr>
              <a:buSzPct val="100000"/>
            </a:pPr>
            <a:endParaRPr lang="en" sz="1300" dirty="0">
              <a:solidFill>
                <a:srgbClr val="0000FF"/>
              </a:solidFill>
            </a:endParaRPr>
          </a:p>
          <a:p>
            <a:pPr marL="457200" lvl="0" indent="-336550" rtl="0">
              <a:lnSpc>
                <a:spcPct val="100000"/>
              </a:lnSpc>
              <a:spcBef>
                <a:spcPts val="0"/>
              </a:spcBef>
              <a:spcAft>
                <a:spcPts val="600"/>
              </a:spcAft>
              <a:buClr>
                <a:srgbClr val="FF0000"/>
              </a:buClr>
              <a:buSzPct val="100000"/>
              <a:buFont typeface="Courier New"/>
            </a:pPr>
            <a:r>
              <a:rPr lang="en" sz="1700" b="1" dirty="0">
                <a:solidFill>
                  <a:srgbClr val="FF0000"/>
                </a:solidFill>
                <a:latin typeface="Courier New"/>
                <a:ea typeface="Courier New"/>
                <a:cs typeface="Courier New"/>
                <a:sym typeface="Courier New"/>
              </a:rPr>
              <a:t>final</a:t>
            </a:r>
          </a:p>
          <a:p>
            <a:pPr marL="914400" lvl="1" indent="-311150" rtl="0">
              <a:lnSpc>
                <a:spcPct val="100000"/>
              </a:lnSpc>
              <a:spcBef>
                <a:spcPts val="0"/>
              </a:spcBef>
              <a:spcAft>
                <a:spcPts val="600"/>
              </a:spcAft>
              <a:buClr>
                <a:srgbClr val="FF0000"/>
              </a:buClr>
              <a:buSzPct val="100000"/>
            </a:pPr>
            <a:endParaRPr lang="en-US" sz="1800" dirty="0">
              <a:solidFill>
                <a:srgbClr val="FF0000"/>
              </a:solidFill>
            </a:endParaRPr>
          </a:p>
          <a:p>
            <a:pPr marL="914400" lvl="1" indent="-311150" rtl="0">
              <a:lnSpc>
                <a:spcPct val="100000"/>
              </a:lnSpc>
              <a:spcBef>
                <a:spcPts val="0"/>
              </a:spcBef>
              <a:spcAft>
                <a:spcPts val="600"/>
              </a:spcAft>
              <a:buClr>
                <a:srgbClr val="FF0000"/>
              </a:buClr>
              <a:buSzPct val="100000"/>
            </a:pPr>
            <a:r>
              <a:rPr lang="en-US" sz="1800" dirty="0">
                <a:solidFill>
                  <a:srgbClr val="FF0000"/>
                </a:solidFill>
              </a:rPr>
              <a:t>C</a:t>
            </a:r>
            <a:r>
              <a:rPr lang="en" sz="1800" dirty="0">
                <a:solidFill>
                  <a:srgbClr val="FF0000"/>
                </a:solidFill>
              </a:rPr>
              <a:t>an</a:t>
            </a:r>
            <a:r>
              <a:rPr lang="en-US" sz="1800" dirty="0">
                <a:solidFill>
                  <a:srgbClr val="FF0000"/>
                </a:solidFill>
              </a:rPr>
              <a:t>’</a:t>
            </a:r>
            <a:r>
              <a:rPr lang="en" sz="1800" dirty="0">
                <a:solidFill>
                  <a:srgbClr val="FF0000"/>
                </a:solidFill>
              </a:rPr>
              <a:t>t be modified once declared</a:t>
            </a:r>
            <a:endParaRPr lang="en-US" sz="1800" dirty="0">
              <a:solidFill>
                <a:srgbClr val="FF0000"/>
              </a:solidFill>
            </a:endParaRPr>
          </a:p>
          <a:p>
            <a:pPr marL="914400" lvl="1" indent="-311150" rtl="0">
              <a:lnSpc>
                <a:spcPct val="100000"/>
              </a:lnSpc>
              <a:spcBef>
                <a:spcPts val="0"/>
              </a:spcBef>
              <a:spcAft>
                <a:spcPts val="600"/>
              </a:spcAft>
              <a:buClr>
                <a:srgbClr val="FF0000"/>
              </a:buClr>
              <a:buSzPct val="100000"/>
            </a:pPr>
            <a:endParaRPr lang="en" sz="1800" dirty="0">
              <a:solidFill>
                <a:srgbClr val="FF0000"/>
              </a:solidFill>
            </a:endParaRPr>
          </a:p>
          <a:p>
            <a:pPr marL="457200" lvl="0" indent="-336550" rtl="0">
              <a:lnSpc>
                <a:spcPct val="100000"/>
              </a:lnSpc>
              <a:spcBef>
                <a:spcPts val="0"/>
              </a:spcBef>
              <a:spcAft>
                <a:spcPts val="600"/>
              </a:spcAft>
              <a:buClr>
                <a:srgbClr val="000000"/>
              </a:buClr>
              <a:buSzPct val="100000"/>
              <a:buFont typeface="Courier New"/>
            </a:pPr>
            <a:r>
              <a:rPr lang="en" sz="1700" b="1" dirty="0">
                <a:solidFill>
                  <a:srgbClr val="000000"/>
                </a:solidFill>
                <a:latin typeface="Courier New"/>
                <a:ea typeface="Courier New"/>
                <a:cs typeface="Courier New"/>
                <a:sym typeface="Courier New"/>
              </a:rPr>
              <a:t>abstract</a:t>
            </a:r>
          </a:p>
          <a:p>
            <a:pPr marL="914400" lvl="1" indent="-311150" rtl="0">
              <a:lnSpc>
                <a:spcPct val="100000"/>
              </a:lnSpc>
              <a:spcBef>
                <a:spcPts val="0"/>
              </a:spcBef>
              <a:spcAft>
                <a:spcPts val="600"/>
              </a:spcAft>
              <a:buClr>
                <a:srgbClr val="000000"/>
              </a:buClr>
              <a:buSzPct val="100000"/>
            </a:pPr>
            <a:endParaRPr lang="en-US" sz="1800" dirty="0">
              <a:solidFill>
                <a:srgbClr val="000000"/>
              </a:solidFill>
            </a:endParaRPr>
          </a:p>
          <a:p>
            <a:pPr marL="914400" lvl="1" indent="-311150" rtl="0">
              <a:lnSpc>
                <a:spcPct val="100000"/>
              </a:lnSpc>
              <a:spcBef>
                <a:spcPts val="0"/>
              </a:spcBef>
              <a:spcAft>
                <a:spcPts val="600"/>
              </a:spcAft>
              <a:buClr>
                <a:srgbClr val="000000"/>
              </a:buClr>
              <a:buSzPct val="100000"/>
            </a:pPr>
            <a:r>
              <a:rPr lang="en" sz="1800" dirty="0">
                <a:solidFill>
                  <a:srgbClr val="000000"/>
                </a:solidFill>
              </a:rPr>
              <a:t>Incomplete implementation</a:t>
            </a:r>
          </a:p>
        </p:txBody>
      </p:sp>
      <p:sp>
        <p:nvSpPr>
          <p:cNvPr id="4" name="Shape 393"/>
          <p:cNvSpPr txBox="1">
            <a:spLocks/>
          </p:cNvSpPr>
          <p:nvPr/>
        </p:nvSpPr>
        <p:spPr>
          <a:xfrm>
            <a:off x="4555671" y="1152475"/>
            <a:ext cx="4243971" cy="3912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457200" indent="-336550">
              <a:lnSpc>
                <a:spcPct val="100000"/>
              </a:lnSpc>
              <a:spcAft>
                <a:spcPts val="600"/>
              </a:spcAft>
              <a:buClr>
                <a:srgbClr val="666666"/>
              </a:buClr>
            </a:pPr>
            <a:r>
              <a:rPr lang="en" sz="1700" b="1" dirty="0">
                <a:solidFill>
                  <a:srgbClr val="666666"/>
                </a:solidFill>
                <a:latin typeface="Courier New"/>
                <a:ea typeface="Courier New"/>
                <a:cs typeface="Courier New"/>
                <a:sym typeface="Courier New"/>
              </a:rPr>
              <a:t>synchronized</a:t>
            </a:r>
            <a:r>
              <a:rPr lang="en" sz="1700" dirty="0">
                <a:solidFill>
                  <a:srgbClr val="666666"/>
                </a:solidFill>
              </a:rPr>
              <a:t> and </a:t>
            </a:r>
            <a:r>
              <a:rPr lang="en" sz="1700" b="1" dirty="0">
                <a:solidFill>
                  <a:srgbClr val="666666"/>
                </a:solidFill>
                <a:latin typeface="Courier New"/>
                <a:ea typeface="Courier New"/>
                <a:cs typeface="Courier New"/>
                <a:sym typeface="Courier New"/>
              </a:rPr>
              <a:t>volatile</a:t>
            </a:r>
          </a:p>
          <a:p>
            <a:pPr marL="914400" lvl="1" indent="-311150">
              <a:lnSpc>
                <a:spcPct val="100000"/>
              </a:lnSpc>
              <a:spcAft>
                <a:spcPts val="600"/>
              </a:spcAft>
              <a:buClr>
                <a:srgbClr val="666666"/>
              </a:buClr>
              <a:buSzPct val="100000"/>
            </a:pPr>
            <a:endParaRPr lang="en-US" sz="1300" dirty="0">
              <a:solidFill>
                <a:srgbClr val="666666"/>
              </a:solidFill>
            </a:endParaRPr>
          </a:p>
          <a:p>
            <a:pPr marL="914400" lvl="1" indent="-311150">
              <a:lnSpc>
                <a:spcPct val="100000"/>
              </a:lnSpc>
              <a:spcAft>
                <a:spcPts val="600"/>
              </a:spcAft>
              <a:buClr>
                <a:srgbClr val="666666"/>
              </a:buClr>
              <a:buSzPct val="100000"/>
            </a:pPr>
            <a:r>
              <a:rPr lang="en" sz="1800" dirty="0">
                <a:solidFill>
                  <a:srgbClr val="666666"/>
                </a:solidFill>
              </a:rPr>
              <a:t>Used for threads</a:t>
            </a:r>
            <a:endParaRPr lang="en-US" sz="1800" dirty="0">
              <a:solidFill>
                <a:srgbClr val="666666"/>
              </a:solidFill>
            </a:endParaRPr>
          </a:p>
          <a:p>
            <a:pPr marL="914400" lvl="1" indent="-311150">
              <a:lnSpc>
                <a:spcPct val="100000"/>
              </a:lnSpc>
              <a:spcAft>
                <a:spcPts val="600"/>
              </a:spcAft>
              <a:buClr>
                <a:srgbClr val="666666"/>
              </a:buClr>
              <a:buSzPct val="100000"/>
            </a:pPr>
            <a:endParaRPr lang="en" sz="1300" dirty="0">
              <a:solidFill>
                <a:srgbClr val="666666"/>
              </a:solidFill>
            </a:endParaRPr>
          </a:p>
          <a:p>
            <a:pPr marL="457200" indent="-336550">
              <a:lnSpc>
                <a:spcPct val="100000"/>
              </a:lnSpc>
              <a:spcAft>
                <a:spcPts val="600"/>
              </a:spcAft>
              <a:buClr>
                <a:srgbClr val="666666"/>
              </a:buClr>
              <a:buFont typeface="Courier New"/>
              <a:buNone/>
            </a:pPr>
            <a:r>
              <a:rPr lang="en" sz="1700" b="1" dirty="0">
                <a:solidFill>
                  <a:srgbClr val="666666"/>
                </a:solidFill>
                <a:latin typeface="Courier New"/>
                <a:ea typeface="Courier New"/>
                <a:cs typeface="Courier New"/>
                <a:sym typeface="Courier New"/>
              </a:rPr>
              <a:t>transient</a:t>
            </a:r>
          </a:p>
          <a:p>
            <a:pPr marL="914400" lvl="1" indent="-311150">
              <a:lnSpc>
                <a:spcPct val="100000"/>
              </a:lnSpc>
              <a:spcAft>
                <a:spcPts val="600"/>
              </a:spcAft>
              <a:buClr>
                <a:srgbClr val="666666"/>
              </a:buClr>
              <a:buSzPct val="100000"/>
            </a:pPr>
            <a:endParaRPr lang="en-US" sz="1300" dirty="0">
              <a:solidFill>
                <a:srgbClr val="666666"/>
              </a:solidFill>
            </a:endParaRPr>
          </a:p>
          <a:p>
            <a:pPr marL="914400" lvl="1" indent="-311150">
              <a:lnSpc>
                <a:spcPct val="100000"/>
              </a:lnSpc>
              <a:spcAft>
                <a:spcPts val="600"/>
              </a:spcAft>
              <a:buClr>
                <a:srgbClr val="666666"/>
              </a:buClr>
              <a:buSzPct val="100000"/>
            </a:pPr>
            <a:r>
              <a:rPr lang="en-US" sz="1800" dirty="0">
                <a:solidFill>
                  <a:srgbClr val="666666"/>
                </a:solidFill>
              </a:rPr>
              <a:t>Used in </a:t>
            </a:r>
            <a:r>
              <a:rPr lang="en" sz="1800" dirty="0" err="1">
                <a:solidFill>
                  <a:srgbClr val="666666"/>
                </a:solidFill>
              </a:rPr>
              <a:t>seriali</a:t>
            </a:r>
            <a:r>
              <a:rPr lang="en-US" sz="1800" dirty="0" err="1">
                <a:solidFill>
                  <a:srgbClr val="666666"/>
                </a:solidFill>
              </a:rPr>
              <a:t>sation</a:t>
            </a:r>
            <a:endParaRPr lang="en" sz="1800" dirty="0">
              <a:solidFill>
                <a:srgbClr val="666666"/>
              </a:solidFill>
            </a:endParaRPr>
          </a:p>
        </p:txBody>
      </p:sp>
    </p:spTree>
    <p:extLst>
      <p:ext uri="{BB962C8B-B14F-4D97-AF65-F5344CB8AC3E}">
        <p14:creationId xmlns:p14="http://schemas.microsoft.com/office/powerpoint/2010/main" val="211710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dirty="0"/>
              <a:t>Classes</a:t>
            </a:r>
          </a:p>
          <a:p>
            <a:r>
              <a:rPr lang="en-US" dirty="0"/>
              <a:t>Objects</a:t>
            </a:r>
          </a:p>
          <a:p>
            <a:r>
              <a:rPr lang="en-US" dirty="0"/>
              <a:t>Modifiers</a:t>
            </a:r>
          </a:p>
          <a:p>
            <a:r>
              <a:rPr lang="en-US" dirty="0"/>
              <a:t>Nested classes</a:t>
            </a:r>
          </a:p>
          <a:p>
            <a:r>
              <a:rPr lang="en-US" dirty="0"/>
              <a:t>Summary</a:t>
            </a:r>
          </a:p>
          <a:p>
            <a:endParaRPr lang="en-US" dirty="0"/>
          </a:p>
        </p:txBody>
      </p:sp>
    </p:spTree>
    <p:extLst>
      <p:ext uri="{BB962C8B-B14F-4D97-AF65-F5344CB8AC3E}">
        <p14:creationId xmlns:p14="http://schemas.microsoft.com/office/powerpoint/2010/main" val="230768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 </a:t>
            </a:r>
            <a:r>
              <a:rPr lang="en" dirty="0"/>
              <a:t>Non-access modifiers</a:t>
            </a:r>
          </a:p>
        </p:txBody>
      </p:sp>
      <p:sp>
        <p:nvSpPr>
          <p:cNvPr id="393" name="Shape 393"/>
          <p:cNvSpPr txBox="1">
            <a:spLocks noGrp="1"/>
          </p:cNvSpPr>
          <p:nvPr>
            <p:ph type="body" idx="1"/>
          </p:nvPr>
        </p:nvSpPr>
        <p:spPr>
          <a:xfrm>
            <a:off x="311700" y="1152475"/>
            <a:ext cx="4243971" cy="3912600"/>
          </a:xfrm>
          <a:prstGeom prst="rect">
            <a:avLst/>
          </a:prstGeom>
        </p:spPr>
        <p:txBody>
          <a:bodyPr lIns="91425" tIns="91425" rIns="91425" bIns="91425" anchor="t" anchorCtr="0">
            <a:noAutofit/>
          </a:bodyPr>
          <a:lstStyle/>
          <a:p>
            <a:pPr marL="457200" lvl="0" indent="-336550" rtl="0">
              <a:lnSpc>
                <a:spcPct val="100000"/>
              </a:lnSpc>
              <a:spcBef>
                <a:spcPts val="0"/>
              </a:spcBef>
              <a:spcAft>
                <a:spcPts val="600"/>
              </a:spcAft>
              <a:buClr>
                <a:srgbClr val="0000FF"/>
              </a:buClr>
              <a:buSzPct val="100000"/>
              <a:buFont typeface="Courier New"/>
            </a:pPr>
            <a:r>
              <a:rPr lang="en" sz="1700" b="1" dirty="0">
                <a:solidFill>
                  <a:srgbClr val="0000FF"/>
                </a:solidFill>
                <a:latin typeface="Courier New"/>
                <a:ea typeface="Courier New"/>
                <a:cs typeface="Courier New"/>
                <a:sym typeface="Courier New"/>
              </a:rPr>
              <a:t>static</a:t>
            </a:r>
          </a:p>
          <a:p>
            <a:pPr marL="914400" lvl="1" indent="-311150" rtl="0">
              <a:lnSpc>
                <a:spcPct val="100000"/>
              </a:lnSpc>
              <a:spcBef>
                <a:spcPts val="0"/>
              </a:spcBef>
              <a:spcAft>
                <a:spcPts val="600"/>
              </a:spcAft>
              <a:buClr>
                <a:srgbClr val="0000FF"/>
              </a:buClr>
              <a:buSzPct val="100000"/>
            </a:pPr>
            <a:r>
              <a:rPr lang="en" sz="1300" dirty="0">
                <a:solidFill>
                  <a:srgbClr val="0000FF"/>
                </a:solidFill>
              </a:rPr>
              <a:t>Belongs to a class</a:t>
            </a:r>
          </a:p>
          <a:p>
            <a:pPr marL="914400" lvl="1" indent="-311150" rtl="0">
              <a:lnSpc>
                <a:spcPct val="100000"/>
              </a:lnSpc>
              <a:spcBef>
                <a:spcPts val="0"/>
              </a:spcBef>
              <a:spcAft>
                <a:spcPts val="600"/>
              </a:spcAft>
              <a:buClr>
                <a:srgbClr val="0000FF"/>
              </a:buClr>
              <a:buSzPct val="100000"/>
            </a:pPr>
            <a:r>
              <a:rPr lang="en" sz="1300" dirty="0">
                <a:solidFill>
                  <a:srgbClr val="0000FF"/>
                </a:solidFill>
              </a:rPr>
              <a:t>Is  initialized once and shared by all instances of a class</a:t>
            </a:r>
          </a:p>
          <a:p>
            <a:pPr marL="914400" lvl="1" indent="-311150" rtl="0">
              <a:lnSpc>
                <a:spcPct val="100000"/>
              </a:lnSpc>
              <a:spcBef>
                <a:spcPts val="0"/>
              </a:spcBef>
              <a:spcAft>
                <a:spcPts val="600"/>
              </a:spcAft>
              <a:buClr>
                <a:srgbClr val="0000FF"/>
              </a:buClr>
              <a:buSzPct val="100000"/>
            </a:pPr>
            <a:r>
              <a:rPr lang="en" sz="1300" dirty="0">
                <a:solidFill>
                  <a:srgbClr val="0000FF"/>
                </a:solidFill>
              </a:rPr>
              <a:t>Can be applied to variables or methods</a:t>
            </a:r>
          </a:p>
          <a:p>
            <a:pPr marL="457200" lvl="0" indent="-336550" rtl="0">
              <a:lnSpc>
                <a:spcPct val="100000"/>
              </a:lnSpc>
              <a:spcBef>
                <a:spcPts val="0"/>
              </a:spcBef>
              <a:spcAft>
                <a:spcPts val="600"/>
              </a:spcAft>
              <a:buClr>
                <a:srgbClr val="FF0000"/>
              </a:buClr>
              <a:buSzPct val="100000"/>
              <a:buFont typeface="Courier New"/>
            </a:pPr>
            <a:r>
              <a:rPr lang="en" sz="1700" b="1" dirty="0">
                <a:solidFill>
                  <a:srgbClr val="FF0000"/>
                </a:solidFill>
                <a:latin typeface="Courier New"/>
                <a:ea typeface="Courier New"/>
                <a:cs typeface="Courier New"/>
                <a:sym typeface="Courier New"/>
              </a:rPr>
              <a:t>final</a:t>
            </a:r>
          </a:p>
          <a:p>
            <a:pPr marL="914400" lvl="1" indent="-311150" rtl="0">
              <a:lnSpc>
                <a:spcPct val="100000"/>
              </a:lnSpc>
              <a:spcBef>
                <a:spcPts val="0"/>
              </a:spcBef>
              <a:spcAft>
                <a:spcPts val="600"/>
              </a:spcAft>
              <a:buClr>
                <a:srgbClr val="FF0000"/>
              </a:buClr>
              <a:buSzPct val="100000"/>
            </a:pPr>
            <a:r>
              <a:rPr lang="en" sz="1300" dirty="0">
                <a:solidFill>
                  <a:srgbClr val="FF0000"/>
                </a:solidFill>
              </a:rPr>
              <a:t>Ensures that entities cannot be modified once declared</a:t>
            </a:r>
          </a:p>
          <a:p>
            <a:pPr marL="914400" lvl="1" indent="-311150" rtl="0">
              <a:lnSpc>
                <a:spcPct val="100000"/>
              </a:lnSpc>
              <a:spcBef>
                <a:spcPts val="0"/>
              </a:spcBef>
              <a:spcAft>
                <a:spcPts val="600"/>
              </a:spcAft>
              <a:buClr>
                <a:srgbClr val="FF0000"/>
              </a:buClr>
              <a:buSzPct val="100000"/>
            </a:pPr>
            <a:r>
              <a:rPr lang="en" sz="1300" dirty="0">
                <a:solidFill>
                  <a:srgbClr val="FF0000"/>
                </a:solidFill>
              </a:rPr>
              <a:t>Can be applied to variables, methods, or classes</a:t>
            </a:r>
          </a:p>
          <a:p>
            <a:pPr marL="457200" lvl="0" indent="-336550" rtl="0">
              <a:lnSpc>
                <a:spcPct val="100000"/>
              </a:lnSpc>
              <a:spcBef>
                <a:spcPts val="0"/>
              </a:spcBef>
              <a:spcAft>
                <a:spcPts val="600"/>
              </a:spcAft>
              <a:buClr>
                <a:srgbClr val="000000"/>
              </a:buClr>
              <a:buSzPct val="100000"/>
              <a:buFont typeface="Courier New"/>
            </a:pPr>
            <a:r>
              <a:rPr lang="en" sz="1700" b="1" dirty="0">
                <a:solidFill>
                  <a:srgbClr val="000000"/>
                </a:solidFill>
                <a:latin typeface="Courier New"/>
                <a:ea typeface="Courier New"/>
                <a:cs typeface="Courier New"/>
                <a:sym typeface="Courier New"/>
              </a:rPr>
              <a:t>abstract</a:t>
            </a:r>
          </a:p>
          <a:p>
            <a:pPr marL="914400" lvl="1" indent="-311150" rtl="0">
              <a:lnSpc>
                <a:spcPct val="100000"/>
              </a:lnSpc>
              <a:spcBef>
                <a:spcPts val="0"/>
              </a:spcBef>
              <a:spcAft>
                <a:spcPts val="600"/>
              </a:spcAft>
              <a:buClr>
                <a:srgbClr val="000000"/>
              </a:buClr>
              <a:buSzPct val="100000"/>
            </a:pPr>
            <a:r>
              <a:rPr lang="en" sz="1300" dirty="0">
                <a:solidFill>
                  <a:srgbClr val="000000"/>
                </a:solidFill>
              </a:rPr>
              <a:t>Incomplete implementation</a:t>
            </a:r>
          </a:p>
          <a:p>
            <a:pPr marL="914400" lvl="1" indent="-311150" rtl="0">
              <a:lnSpc>
                <a:spcPct val="100000"/>
              </a:lnSpc>
              <a:spcBef>
                <a:spcPts val="0"/>
              </a:spcBef>
              <a:spcAft>
                <a:spcPts val="600"/>
              </a:spcAft>
              <a:buClr>
                <a:srgbClr val="000000"/>
              </a:buClr>
              <a:buSzPct val="100000"/>
            </a:pPr>
            <a:r>
              <a:rPr lang="en" sz="1300" dirty="0">
                <a:solidFill>
                  <a:srgbClr val="000000"/>
                </a:solidFill>
              </a:rPr>
              <a:t>Can be applied to methods or classes</a:t>
            </a:r>
          </a:p>
        </p:txBody>
      </p:sp>
      <p:sp>
        <p:nvSpPr>
          <p:cNvPr id="4" name="Shape 393"/>
          <p:cNvSpPr txBox="1">
            <a:spLocks/>
          </p:cNvSpPr>
          <p:nvPr/>
        </p:nvSpPr>
        <p:spPr>
          <a:xfrm>
            <a:off x="4555671" y="1152475"/>
            <a:ext cx="4243971" cy="3912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457200" indent="-336550">
              <a:lnSpc>
                <a:spcPct val="100000"/>
              </a:lnSpc>
              <a:spcAft>
                <a:spcPts val="600"/>
              </a:spcAft>
              <a:buClr>
                <a:srgbClr val="666666"/>
              </a:buClr>
            </a:pPr>
            <a:r>
              <a:rPr lang="en" sz="1700" b="1" dirty="0">
                <a:solidFill>
                  <a:srgbClr val="666666"/>
                </a:solidFill>
                <a:latin typeface="Courier New"/>
                <a:ea typeface="Courier New"/>
                <a:cs typeface="Courier New"/>
                <a:sym typeface="Courier New"/>
              </a:rPr>
              <a:t>synchronized</a:t>
            </a:r>
            <a:r>
              <a:rPr lang="en" sz="1700" dirty="0">
                <a:solidFill>
                  <a:srgbClr val="666666"/>
                </a:solidFill>
              </a:rPr>
              <a:t> and </a:t>
            </a:r>
            <a:r>
              <a:rPr lang="en" sz="1700" b="1" dirty="0">
                <a:solidFill>
                  <a:srgbClr val="666666"/>
                </a:solidFill>
                <a:latin typeface="Courier New"/>
                <a:ea typeface="Courier New"/>
                <a:cs typeface="Courier New"/>
                <a:sym typeface="Courier New"/>
              </a:rPr>
              <a:t>volatile</a:t>
            </a:r>
          </a:p>
          <a:p>
            <a:pPr marL="914400" lvl="1" indent="-311150">
              <a:lnSpc>
                <a:spcPct val="100000"/>
              </a:lnSpc>
              <a:spcAft>
                <a:spcPts val="600"/>
              </a:spcAft>
              <a:buClr>
                <a:srgbClr val="666666"/>
              </a:buClr>
              <a:buSzPct val="100000"/>
            </a:pPr>
            <a:r>
              <a:rPr lang="en" sz="1300" dirty="0">
                <a:solidFill>
                  <a:srgbClr val="666666"/>
                </a:solidFill>
              </a:rPr>
              <a:t>Used for threads</a:t>
            </a:r>
          </a:p>
          <a:p>
            <a:pPr marL="457200" indent="-336550">
              <a:lnSpc>
                <a:spcPct val="100000"/>
              </a:lnSpc>
              <a:spcAft>
                <a:spcPts val="600"/>
              </a:spcAft>
              <a:buClr>
                <a:srgbClr val="666666"/>
              </a:buClr>
              <a:buFont typeface="Courier New"/>
              <a:buNone/>
            </a:pPr>
            <a:r>
              <a:rPr lang="en" sz="1700" b="1" dirty="0">
                <a:solidFill>
                  <a:srgbClr val="666666"/>
                </a:solidFill>
                <a:latin typeface="Courier New"/>
                <a:ea typeface="Courier New"/>
                <a:cs typeface="Courier New"/>
                <a:sym typeface="Courier New"/>
              </a:rPr>
              <a:t>transient</a:t>
            </a:r>
          </a:p>
          <a:p>
            <a:pPr marL="914400" lvl="1" indent="-311150">
              <a:lnSpc>
                <a:spcPct val="100000"/>
              </a:lnSpc>
              <a:spcAft>
                <a:spcPts val="600"/>
              </a:spcAft>
              <a:buClr>
                <a:srgbClr val="666666"/>
              </a:buClr>
              <a:buSzPct val="100000"/>
            </a:pPr>
            <a:r>
              <a:rPr lang="en" sz="1300" dirty="0">
                <a:solidFill>
                  <a:srgbClr val="666666"/>
                </a:solidFill>
              </a:rPr>
              <a:t>Indicate the JVM to skip the particular variable when serializing the object containing 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 Static</a:t>
            </a:r>
            <a:endParaRPr lang="en" dirty="0"/>
          </a:p>
        </p:txBody>
      </p:sp>
      <p:sp>
        <p:nvSpPr>
          <p:cNvPr id="107" name="Shape 107"/>
          <p:cNvSpPr txBox="1"/>
          <p:nvPr/>
        </p:nvSpPr>
        <p:spPr>
          <a:xfrm>
            <a:off x="620629" y="1249829"/>
            <a:ext cx="7942457" cy="1471856"/>
          </a:xfrm>
          <a:prstGeom prst="rect">
            <a:avLst/>
          </a:prstGeom>
          <a:solidFill>
            <a:srgbClr val="D9D9D9"/>
          </a:solidFill>
          <a:ln>
            <a:noFill/>
          </a:ln>
        </p:spPr>
        <p:txBody>
          <a:bodyPr lIns="91425" tIns="91425" rIns="91425" bIns="91425" anchor="t" anchorCtr="0">
            <a:noAutofit/>
          </a:bodyPr>
          <a:lstStyle/>
          <a:p>
            <a:pPr lvl="0" rtl="0">
              <a:spcBef>
                <a:spcPts val="0"/>
              </a:spcBef>
              <a:buNone/>
            </a:pPr>
            <a:r>
              <a:rPr lang="en" sz="1800" dirty="0">
                <a:solidFill>
                  <a:srgbClr val="0000FF"/>
                </a:solidFill>
                <a:latin typeface="Courier New"/>
                <a:ea typeface="Courier New"/>
                <a:cs typeface="Courier New"/>
                <a:sym typeface="Courier New"/>
              </a:rPr>
              <a:t>public class</a:t>
            </a:r>
            <a:r>
              <a:rPr lang="en" sz="1800" dirty="0">
                <a:latin typeface="Courier New"/>
                <a:ea typeface="Courier New"/>
                <a:cs typeface="Courier New"/>
                <a:sym typeface="Courier New"/>
              </a:rPr>
              <a:t> Point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p</a:t>
            </a:r>
            <a:r>
              <a:rPr lang="en-US" sz="1800" dirty="0" err="1">
                <a:latin typeface="Courier New"/>
                <a:ea typeface="Courier New"/>
                <a:cs typeface="Courier New"/>
                <a:sym typeface="Courier New"/>
              </a:rPr>
              <a:t>ublic</a:t>
            </a:r>
            <a:r>
              <a:rPr lang="en" sz="1800" dirty="0">
                <a:latin typeface="Courier New"/>
                <a:ea typeface="Courier New"/>
                <a:cs typeface="Courier New"/>
                <a:sym typeface="Courier New"/>
              </a:rPr>
              <a:t>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x = </a:t>
            </a:r>
            <a:r>
              <a:rPr lang="en-US" sz="1800" dirty="0">
                <a:latin typeface="Courier New"/>
                <a:ea typeface="Courier New"/>
                <a:cs typeface="Courier New"/>
                <a:sym typeface="Courier New"/>
              </a:rPr>
              <a:t>1</a:t>
            </a:r>
            <a:r>
              <a:rPr lang="en" sz="1800" dirty="0">
                <a:latin typeface="Courier New"/>
                <a:ea typeface="Courier New"/>
                <a:cs typeface="Courier New"/>
                <a:sym typeface="Courier New"/>
              </a:rPr>
              <a:t>;</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US" sz="1800" b="1" dirty="0">
                <a:solidFill>
                  <a:schemeClr val="dk1"/>
                </a:solidFill>
                <a:latin typeface="Courier New"/>
                <a:ea typeface="Courier New"/>
                <a:cs typeface="Courier New"/>
                <a:sym typeface="Courier New"/>
              </a:rPr>
              <a:t>public static</a:t>
            </a:r>
            <a:r>
              <a:rPr lang="en" sz="1800" b="1" dirty="0">
                <a:solidFill>
                  <a:schemeClr val="dk1"/>
                </a:solidFill>
                <a:latin typeface="Courier New"/>
                <a:ea typeface="Courier New"/>
                <a:cs typeface="Courier New"/>
                <a:sym typeface="Courier New"/>
              </a:rPr>
              <a:t> </a:t>
            </a:r>
            <a:r>
              <a:rPr lang="en" sz="1800" b="1" dirty="0" err="1">
                <a:latin typeface="Courier New"/>
                <a:ea typeface="Courier New"/>
                <a:cs typeface="Courier New"/>
                <a:sym typeface="Courier New"/>
              </a:rPr>
              <a:t>int</a:t>
            </a:r>
            <a:r>
              <a:rPr lang="en" sz="1800" b="1" dirty="0">
                <a:latin typeface="Courier New"/>
                <a:ea typeface="Courier New"/>
                <a:cs typeface="Courier New"/>
                <a:sym typeface="Courier New"/>
              </a:rPr>
              <a:t> y = </a:t>
            </a:r>
            <a:r>
              <a:rPr lang="en-US" sz="1800" b="1" dirty="0">
                <a:latin typeface="Courier New"/>
                <a:ea typeface="Courier New"/>
                <a:cs typeface="Courier New"/>
                <a:sym typeface="Courier New"/>
              </a:rPr>
              <a:t>2</a:t>
            </a:r>
            <a:r>
              <a:rPr lang="en" sz="1800" b="1" dirty="0">
                <a:latin typeface="Courier New"/>
                <a:ea typeface="Courier New"/>
                <a:cs typeface="Courier New"/>
                <a:sym typeface="Courier New"/>
              </a:rPr>
              <a:t>;</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a:t>
            </a:r>
          </a:p>
        </p:txBody>
      </p:sp>
      <p:sp>
        <p:nvSpPr>
          <p:cNvPr id="108" name="Shape 108"/>
          <p:cNvSpPr txBox="1"/>
          <p:nvPr/>
        </p:nvSpPr>
        <p:spPr>
          <a:xfrm>
            <a:off x="620630" y="3302598"/>
            <a:ext cx="7942456" cy="1506070"/>
          </a:xfrm>
          <a:prstGeom prst="rect">
            <a:avLst/>
          </a:prstGeom>
          <a:solidFill>
            <a:srgbClr val="D9D9D9"/>
          </a:solidFill>
          <a:ln>
            <a:noFill/>
          </a:ln>
        </p:spPr>
        <p:txBody>
          <a:bodyPr lIns="91425" tIns="91425" rIns="91425" bIns="91425" anchor="ctr" anchorCtr="0">
            <a:noAutofit/>
          </a:bodyPr>
          <a:lstStyle/>
          <a:p>
            <a:r>
              <a:rPr lang="en-US" sz="1800" dirty="0" err="1">
                <a:latin typeface="Courier New"/>
                <a:ea typeface="Courier New"/>
                <a:cs typeface="Courier New"/>
                <a:sym typeface="Courier New"/>
              </a:rPr>
              <a:t>int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xValue</a:t>
            </a:r>
            <a:r>
              <a:rPr lang="en-US" sz="1800" dirty="0">
                <a:latin typeface="Courier New"/>
                <a:ea typeface="Courier New"/>
                <a:cs typeface="Courier New"/>
                <a:sym typeface="Courier New"/>
              </a:rPr>
              <a:t> = </a:t>
            </a:r>
            <a:r>
              <a:rPr lang="en" sz="1800" dirty="0">
                <a:latin typeface="Courier New"/>
                <a:ea typeface="Courier New"/>
                <a:cs typeface="Courier New"/>
                <a:sym typeface="Courier New"/>
              </a:rPr>
              <a:t>Point</a:t>
            </a:r>
            <a:r>
              <a:rPr lang="en-US" sz="1800" dirty="0">
                <a:latin typeface="Courier New"/>
                <a:ea typeface="Courier New"/>
                <a:cs typeface="Courier New"/>
                <a:sym typeface="Courier New"/>
              </a:rPr>
              <a:t>.x;</a:t>
            </a:r>
            <a:r>
              <a:rPr lang="en" sz="1800" dirty="0">
                <a:solidFill>
                  <a:srgbClr val="38761D"/>
                </a:solidFill>
                <a:latin typeface="Courier New"/>
                <a:ea typeface="Courier New"/>
                <a:cs typeface="Courier New"/>
                <a:sym typeface="Courier New"/>
              </a:rPr>
              <a:t> //</a:t>
            </a:r>
            <a:r>
              <a:rPr lang="en-US" sz="1800" dirty="0">
                <a:solidFill>
                  <a:srgbClr val="38761D"/>
                </a:solidFill>
                <a:latin typeface="Courier New"/>
                <a:ea typeface="Courier New"/>
                <a:cs typeface="Courier New"/>
                <a:sym typeface="Courier New"/>
              </a:rPr>
              <a:t> Error</a:t>
            </a:r>
            <a:endParaRPr lang="en" sz="1800" dirty="0">
              <a:latin typeface="Courier New"/>
              <a:ea typeface="Courier New"/>
              <a:cs typeface="Courier New"/>
              <a:sym typeface="Courier New"/>
            </a:endParaRPr>
          </a:p>
          <a:p>
            <a:r>
              <a:rPr lang="en-US" sz="1800" dirty="0" err="1">
                <a:latin typeface="Courier New"/>
                <a:ea typeface="Courier New"/>
                <a:cs typeface="Courier New"/>
                <a:sym typeface="Courier New"/>
              </a:rPr>
              <a:t>int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yValue</a:t>
            </a:r>
            <a:r>
              <a:rPr lang="en-US" sz="1800" dirty="0">
                <a:latin typeface="Courier New"/>
                <a:ea typeface="Courier New"/>
                <a:cs typeface="Courier New"/>
                <a:sym typeface="Courier New"/>
              </a:rPr>
              <a:t> = </a:t>
            </a:r>
            <a:r>
              <a:rPr lang="en" sz="1800" dirty="0">
                <a:latin typeface="Courier New"/>
                <a:ea typeface="Courier New"/>
                <a:cs typeface="Courier New"/>
                <a:sym typeface="Courier New"/>
              </a:rPr>
              <a:t>Point</a:t>
            </a:r>
            <a:r>
              <a:rPr lang="en-US" sz="1800" dirty="0">
                <a:latin typeface="Courier New"/>
                <a:ea typeface="Courier New"/>
                <a:cs typeface="Courier New"/>
                <a:sym typeface="Courier New"/>
              </a:rPr>
              <a:t>.y;</a:t>
            </a:r>
          </a:p>
          <a:p>
            <a:pPr lvl="0"/>
            <a:endParaRPr lang="en-US" sz="1800" dirty="0">
              <a:latin typeface="Courier New"/>
              <a:ea typeface="Courier New"/>
              <a:cs typeface="Courier New"/>
              <a:sym typeface="Courier New"/>
            </a:endParaRPr>
          </a:p>
          <a:p>
            <a:pPr lvl="0" rtl="0">
              <a:spcBef>
                <a:spcPts val="0"/>
              </a:spcBef>
              <a:buNone/>
            </a:pPr>
            <a:r>
              <a:rPr lang="en" sz="1800" dirty="0">
                <a:latin typeface="Courier New"/>
                <a:ea typeface="Courier New"/>
                <a:cs typeface="Courier New"/>
                <a:sym typeface="Courier New"/>
              </a:rPr>
              <a:t>Point </a:t>
            </a:r>
            <a:r>
              <a:rPr lang="en-US" sz="1800" dirty="0">
                <a:latin typeface="Courier New"/>
                <a:ea typeface="Courier New"/>
                <a:cs typeface="Courier New"/>
                <a:sym typeface="Courier New"/>
              </a:rPr>
              <a:t>origin </a:t>
            </a:r>
            <a:r>
              <a:rPr lang="en" sz="1800" dirty="0">
                <a:latin typeface="Courier New"/>
                <a:ea typeface="Courier New"/>
                <a:cs typeface="Courier New"/>
                <a:sym typeface="Courier New"/>
              </a:rPr>
              <a:t>= new </a:t>
            </a:r>
            <a:r>
              <a:rPr lang="en" sz="1800" b="1" dirty="0">
                <a:latin typeface="Courier New"/>
                <a:ea typeface="Courier New"/>
                <a:cs typeface="Courier New"/>
                <a:sym typeface="Courier New"/>
              </a:rPr>
              <a:t>Point()</a:t>
            </a:r>
            <a:r>
              <a:rPr lang="en" sz="1800" dirty="0">
                <a:latin typeface="Courier New"/>
                <a:ea typeface="Courier New"/>
                <a:cs typeface="Courier New"/>
                <a:sym typeface="Courier New"/>
              </a:rPr>
              <a:t>;</a:t>
            </a:r>
            <a:endParaRPr lang="en-US" sz="1800" dirty="0">
              <a:latin typeface="Courier New"/>
              <a:ea typeface="Courier New"/>
              <a:cs typeface="Courier New"/>
              <a:sym typeface="Courier New"/>
            </a:endParaRPr>
          </a:p>
          <a:p>
            <a:pPr lvl="0"/>
            <a:r>
              <a:rPr lang="en-US" sz="1800" dirty="0" err="1">
                <a:latin typeface="Courier New"/>
                <a:ea typeface="Courier New"/>
                <a:cs typeface="Courier New"/>
                <a:sym typeface="Courier New"/>
              </a:rPr>
              <a:t>int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xValue</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origin.x</a:t>
            </a:r>
            <a:r>
              <a:rPr lang="en-US" sz="1800" dirty="0">
                <a:latin typeface="Courier New"/>
                <a:ea typeface="Courier New"/>
                <a:cs typeface="Courier New"/>
                <a:sym typeface="Courier New"/>
              </a:rPr>
              <a:t>; </a:t>
            </a:r>
            <a:r>
              <a:rPr lang="en" sz="1800" dirty="0">
                <a:solidFill>
                  <a:srgbClr val="38761D"/>
                </a:solidFill>
                <a:latin typeface="Courier New"/>
                <a:ea typeface="Courier New"/>
                <a:cs typeface="Courier New"/>
                <a:sym typeface="Courier New"/>
              </a:rPr>
              <a:t>//</a:t>
            </a:r>
            <a:r>
              <a:rPr lang="en-US" sz="1800" dirty="0">
                <a:solidFill>
                  <a:srgbClr val="38761D"/>
                </a:solidFill>
                <a:latin typeface="Courier New"/>
                <a:ea typeface="Courier New"/>
                <a:cs typeface="Courier New"/>
                <a:sym typeface="Courier New"/>
              </a:rPr>
              <a:t> OK</a:t>
            </a:r>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753972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 Static</a:t>
            </a:r>
            <a:endParaRPr lang="en" dirty="0"/>
          </a:p>
        </p:txBody>
      </p:sp>
      <p:sp>
        <p:nvSpPr>
          <p:cNvPr id="107" name="Shape 107"/>
          <p:cNvSpPr txBox="1"/>
          <p:nvPr/>
        </p:nvSpPr>
        <p:spPr>
          <a:xfrm>
            <a:off x="620629" y="1249828"/>
            <a:ext cx="7942457" cy="1902163"/>
          </a:xfrm>
          <a:prstGeom prst="rect">
            <a:avLst/>
          </a:prstGeom>
          <a:solidFill>
            <a:srgbClr val="D9D9D9"/>
          </a:solidFill>
          <a:ln>
            <a:noFill/>
          </a:ln>
        </p:spPr>
        <p:txBody>
          <a:bodyPr lIns="91425" tIns="91425" rIns="91425" bIns="91425" anchor="t" anchorCtr="0">
            <a:noAutofit/>
          </a:bodyPr>
          <a:lstStyle/>
          <a:p>
            <a:pPr lvl="0"/>
            <a:r>
              <a:rPr lang="en" sz="1600" dirty="0">
                <a:solidFill>
                  <a:srgbClr val="0000FF"/>
                </a:solidFill>
                <a:latin typeface="Courier New"/>
                <a:ea typeface="Courier New"/>
                <a:cs typeface="Courier New"/>
                <a:sym typeface="Courier New"/>
              </a:rPr>
              <a:t>public class</a:t>
            </a:r>
            <a:r>
              <a:rPr lang="en" sz="1600" dirty="0">
                <a:latin typeface="Courier New"/>
                <a:ea typeface="Courier New"/>
                <a:cs typeface="Courier New"/>
                <a:sym typeface="Courier New"/>
              </a:rPr>
              <a:t> Point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a:t>
            </a:r>
            <a:r>
              <a:rPr lang="en-US" sz="1600" dirty="0">
                <a:latin typeface="Courier New"/>
                <a:ea typeface="Courier New"/>
                <a:cs typeface="Courier New"/>
                <a:sym typeface="Courier New"/>
              </a:rPr>
              <a:t>   </a:t>
            </a:r>
            <a:r>
              <a:rPr lang="en" sz="1600" dirty="0">
                <a:latin typeface="Courier New"/>
                <a:ea typeface="Courier New"/>
                <a:cs typeface="Courier New"/>
                <a:sym typeface="Courier New"/>
              </a:rPr>
              <a:t>p</a:t>
            </a:r>
            <a:r>
              <a:rPr lang="en-US" sz="1600" dirty="0" err="1">
                <a:latin typeface="Courier New"/>
                <a:ea typeface="Courier New"/>
                <a:cs typeface="Courier New"/>
                <a:sym typeface="Courier New"/>
              </a:rPr>
              <a:t>ublic</a:t>
            </a:r>
            <a:r>
              <a:rPr lang="en" sz="1600" dirty="0">
                <a:latin typeface="Courier New"/>
                <a:ea typeface="Courier New"/>
                <a:cs typeface="Courier New"/>
                <a:sym typeface="Courier New"/>
              </a:rPr>
              <a:t> </a:t>
            </a:r>
            <a:r>
              <a:rPr lang="en" sz="1600" dirty="0" err="1">
                <a:latin typeface="Courier New"/>
                <a:ea typeface="Courier New"/>
                <a:cs typeface="Courier New"/>
                <a:sym typeface="Courier New"/>
              </a:rPr>
              <a:t>int</a:t>
            </a:r>
            <a:r>
              <a:rPr lang="en" sz="1600" dirty="0">
                <a:latin typeface="Courier New"/>
                <a:ea typeface="Courier New"/>
                <a:cs typeface="Courier New"/>
                <a:sym typeface="Courier New"/>
              </a:rPr>
              <a:t> x = </a:t>
            </a:r>
            <a:r>
              <a:rPr lang="en-US" sz="1600" dirty="0">
                <a:latin typeface="Courier New"/>
                <a:ea typeface="Courier New"/>
                <a:cs typeface="Courier New"/>
                <a:sym typeface="Courier New"/>
              </a:rPr>
              <a:t>1</a:t>
            </a:r>
            <a:r>
              <a:rPr lang="en" sz="1600" dirty="0">
                <a:latin typeface="Courier New"/>
                <a:ea typeface="Courier New"/>
                <a:cs typeface="Courier New"/>
                <a:sym typeface="Courier New"/>
              </a:rPr>
              <a:t>;</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a:t>
            </a:r>
            <a:r>
              <a:rPr lang="en-US" sz="1600" b="1" dirty="0">
                <a:solidFill>
                  <a:schemeClr val="dk1"/>
                </a:solidFill>
                <a:latin typeface="Courier New"/>
                <a:ea typeface="Courier New"/>
                <a:cs typeface="Courier New"/>
                <a:sym typeface="Courier New"/>
              </a:rPr>
              <a:t>public static</a:t>
            </a:r>
            <a:r>
              <a:rPr lang="en" sz="1600" b="1" dirty="0">
                <a:solidFill>
                  <a:schemeClr val="dk1"/>
                </a:solidFill>
                <a:latin typeface="Courier New"/>
                <a:ea typeface="Courier New"/>
                <a:cs typeface="Courier New"/>
                <a:sym typeface="Courier New"/>
              </a:rPr>
              <a:t> </a:t>
            </a:r>
            <a:r>
              <a:rPr lang="en" sz="1600" b="1" dirty="0" err="1">
                <a:latin typeface="Courier New"/>
                <a:ea typeface="Courier New"/>
                <a:cs typeface="Courier New"/>
                <a:sym typeface="Courier New"/>
              </a:rPr>
              <a:t>int</a:t>
            </a:r>
            <a:r>
              <a:rPr lang="en" sz="1600" b="1" dirty="0">
                <a:latin typeface="Courier New"/>
                <a:ea typeface="Courier New"/>
                <a:cs typeface="Courier New"/>
                <a:sym typeface="Courier New"/>
              </a:rPr>
              <a:t> y = </a:t>
            </a:r>
            <a:r>
              <a:rPr lang="en-US" sz="1600" b="1" dirty="0">
                <a:latin typeface="Courier New"/>
                <a:ea typeface="Courier New"/>
                <a:cs typeface="Courier New"/>
                <a:sym typeface="Courier New"/>
              </a:rPr>
              <a:t>2</a:t>
            </a:r>
            <a:r>
              <a:rPr lang="en" sz="1600" b="1" dirty="0">
                <a:latin typeface="Courier New"/>
                <a:ea typeface="Courier New"/>
                <a:cs typeface="Courier New"/>
                <a:sym typeface="Courier New"/>
              </a:rPr>
              <a:t>; </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    public Point() {</a:t>
            </a:r>
            <a:endParaRPr lang="en-US" sz="1600" dirty="0">
              <a:solidFill>
                <a:srgbClr val="38761D"/>
              </a:solidFill>
              <a:latin typeface="Courier New"/>
              <a:ea typeface="Courier New"/>
              <a:cs typeface="Courier New"/>
              <a:sym typeface="Courier New"/>
            </a:endParaRPr>
          </a:p>
          <a:p>
            <a:pPr lvl="0"/>
            <a:r>
              <a:rPr lang="en-US" sz="1600" b="1" dirty="0">
                <a:solidFill>
                  <a:srgbClr val="38761D"/>
                </a:solidFill>
                <a:latin typeface="Courier New"/>
                <a:ea typeface="Courier New"/>
                <a:cs typeface="Courier New"/>
                <a:sym typeface="Courier New"/>
              </a:rPr>
              <a:t>	</a:t>
            </a:r>
            <a:r>
              <a:rPr lang="en" sz="1600" dirty="0">
                <a:solidFill>
                  <a:schemeClr val="dk1"/>
                </a:solidFill>
                <a:latin typeface="Courier New"/>
                <a:ea typeface="Courier New"/>
                <a:cs typeface="Courier New"/>
                <a:sym typeface="Courier New"/>
              </a:rPr>
              <a:t> </a:t>
            </a:r>
            <a:r>
              <a:rPr lang="en-US" sz="1600" b="1" dirty="0">
                <a:solidFill>
                  <a:schemeClr val="dk1"/>
                </a:solidFill>
                <a:latin typeface="Courier New"/>
                <a:ea typeface="Courier New"/>
                <a:cs typeface="Courier New"/>
                <a:sym typeface="Courier New"/>
              </a:rPr>
              <a:t>++y;</a:t>
            </a:r>
            <a:endParaRPr lang="en-US" sz="1600" b="1" dirty="0">
              <a:latin typeface="Courier New"/>
              <a:ea typeface="Courier New"/>
              <a:cs typeface="Courier New"/>
              <a:sym typeface="Courier New"/>
            </a:endParaRPr>
          </a:p>
          <a:p>
            <a:pPr lvl="0"/>
            <a:r>
              <a:rPr lang="en-US" sz="1600" b="1" dirty="0">
                <a:latin typeface="Courier New"/>
                <a:ea typeface="Courier New"/>
                <a:cs typeface="Courier New"/>
                <a:sym typeface="Courier New"/>
              </a:rPr>
              <a:t>    </a:t>
            </a:r>
            <a:r>
              <a:rPr lang="en" sz="1600" dirty="0">
                <a:latin typeface="Courier New"/>
                <a:ea typeface="Courier New"/>
                <a:cs typeface="Courier New"/>
                <a:sym typeface="Courier New"/>
              </a:rPr>
              <a:t>}</a:t>
            </a:r>
            <a:br>
              <a:rPr lang="en" sz="1600" dirty="0">
                <a:latin typeface="Courier New"/>
                <a:ea typeface="Courier New"/>
                <a:cs typeface="Courier New"/>
                <a:sym typeface="Courier New"/>
              </a:rPr>
            </a:br>
            <a:r>
              <a:rPr lang="en" sz="1600" dirty="0">
                <a:latin typeface="Courier New"/>
                <a:ea typeface="Courier New"/>
                <a:cs typeface="Courier New"/>
                <a:sym typeface="Courier New"/>
              </a:rPr>
              <a:t>}</a:t>
            </a:r>
          </a:p>
        </p:txBody>
      </p:sp>
      <p:sp>
        <p:nvSpPr>
          <p:cNvPr id="108" name="Shape 108"/>
          <p:cNvSpPr txBox="1"/>
          <p:nvPr/>
        </p:nvSpPr>
        <p:spPr>
          <a:xfrm>
            <a:off x="620630" y="3384095"/>
            <a:ext cx="7942456" cy="1424573"/>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800" dirty="0">
                <a:latin typeface="Courier New"/>
                <a:ea typeface="Courier New"/>
                <a:cs typeface="Courier New"/>
                <a:sym typeface="Courier New"/>
              </a:rPr>
              <a:t>Point origin = new </a:t>
            </a:r>
            <a:r>
              <a:rPr lang="en" sz="1800" b="1" dirty="0">
                <a:latin typeface="Courier New"/>
                <a:ea typeface="Courier New"/>
                <a:cs typeface="Courier New"/>
                <a:sym typeface="Courier New"/>
              </a:rPr>
              <a:t>Point()</a:t>
            </a:r>
            <a:r>
              <a:rPr lang="en" sz="1800" dirty="0">
                <a:latin typeface="Courier New"/>
                <a:ea typeface="Courier New"/>
                <a:cs typeface="Courier New"/>
                <a:sym typeface="Courier New"/>
              </a:rPr>
              <a:t>;</a:t>
            </a:r>
            <a:endParaRPr lang="en-US" sz="1800" dirty="0">
              <a:latin typeface="Courier New"/>
              <a:ea typeface="Courier New"/>
              <a:cs typeface="Courier New"/>
              <a:sym typeface="Courier New"/>
            </a:endParaRPr>
          </a:p>
          <a:p>
            <a:r>
              <a:rPr lang="en" sz="1800" dirty="0">
                <a:latin typeface="Courier New"/>
                <a:ea typeface="Courier New"/>
                <a:cs typeface="Courier New"/>
                <a:sym typeface="Courier New"/>
              </a:rPr>
              <a:t>Point origin</a:t>
            </a:r>
            <a:r>
              <a:rPr lang="en-US" sz="1800" dirty="0">
                <a:latin typeface="Courier New"/>
                <a:ea typeface="Courier New"/>
                <a:cs typeface="Courier New"/>
                <a:sym typeface="Courier New"/>
              </a:rPr>
              <a:t>1</a:t>
            </a:r>
            <a:r>
              <a:rPr lang="en" sz="1800" dirty="0">
                <a:latin typeface="Courier New"/>
                <a:ea typeface="Courier New"/>
                <a:cs typeface="Courier New"/>
                <a:sym typeface="Courier New"/>
              </a:rPr>
              <a:t> = new </a:t>
            </a:r>
            <a:r>
              <a:rPr lang="en" sz="1800" b="1" dirty="0">
                <a:latin typeface="Courier New"/>
                <a:ea typeface="Courier New"/>
                <a:cs typeface="Courier New"/>
                <a:sym typeface="Courier New"/>
              </a:rPr>
              <a:t>Point()</a:t>
            </a:r>
            <a:r>
              <a:rPr lang="en" sz="1800" dirty="0">
                <a:latin typeface="Courier New"/>
                <a:ea typeface="Courier New"/>
                <a:cs typeface="Courier New"/>
                <a:sym typeface="Courier New"/>
              </a:rPr>
              <a:t>;</a:t>
            </a:r>
            <a:endParaRPr lang="en-US" sz="1800" dirty="0">
              <a:latin typeface="Courier New"/>
              <a:ea typeface="Courier New"/>
              <a:cs typeface="Courier New"/>
              <a:sym typeface="Courier New"/>
            </a:endParaRPr>
          </a:p>
          <a:p>
            <a:r>
              <a:rPr lang="en" sz="1800" dirty="0">
                <a:latin typeface="Courier New"/>
                <a:ea typeface="Courier New"/>
                <a:cs typeface="Courier New"/>
                <a:sym typeface="Courier New"/>
              </a:rPr>
              <a:t>Point origin</a:t>
            </a:r>
            <a:r>
              <a:rPr lang="en-US" sz="1800" dirty="0">
                <a:latin typeface="Courier New"/>
                <a:ea typeface="Courier New"/>
                <a:cs typeface="Courier New"/>
                <a:sym typeface="Courier New"/>
              </a:rPr>
              <a:t>2</a:t>
            </a:r>
            <a:r>
              <a:rPr lang="en" sz="1800" dirty="0">
                <a:latin typeface="Courier New"/>
                <a:ea typeface="Courier New"/>
                <a:cs typeface="Courier New"/>
                <a:sym typeface="Courier New"/>
              </a:rPr>
              <a:t> = new </a:t>
            </a:r>
            <a:r>
              <a:rPr lang="en" sz="1800" b="1" dirty="0">
                <a:latin typeface="Courier New"/>
                <a:ea typeface="Courier New"/>
                <a:cs typeface="Courier New"/>
                <a:sym typeface="Courier New"/>
              </a:rPr>
              <a:t>Point()</a:t>
            </a:r>
            <a:r>
              <a:rPr lang="en" sz="1800" dirty="0">
                <a:latin typeface="Courier New"/>
                <a:ea typeface="Courier New"/>
                <a:cs typeface="Courier New"/>
                <a:sym typeface="Courier New"/>
              </a:rPr>
              <a:t>;</a:t>
            </a:r>
            <a:endParaRPr lang="en-US" sz="1800" dirty="0">
              <a:latin typeface="Courier New"/>
              <a:ea typeface="Courier New"/>
              <a:cs typeface="Courier New"/>
              <a:sym typeface="Courier New"/>
            </a:endParaRPr>
          </a:p>
          <a:p>
            <a:pPr lvl="0" rtl="0">
              <a:spcBef>
                <a:spcPts val="0"/>
              </a:spcBef>
              <a:buNone/>
            </a:pPr>
            <a:endParaRPr lang="en-US" sz="1800" dirty="0">
              <a:latin typeface="Courier New"/>
              <a:ea typeface="Courier New"/>
              <a:cs typeface="Courier New"/>
              <a:sym typeface="Courier New"/>
            </a:endParaRPr>
          </a:p>
          <a:p>
            <a:pPr lvl="0"/>
            <a:r>
              <a:rPr lang="en-US" sz="1800" dirty="0" err="1">
                <a:latin typeface="Courier New"/>
                <a:ea typeface="Courier New"/>
                <a:cs typeface="Courier New"/>
                <a:sym typeface="Courier New"/>
              </a:rPr>
              <a:t>int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xValue</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origin.x</a:t>
            </a:r>
            <a:r>
              <a:rPr lang="en-US" sz="1800" dirty="0">
                <a:latin typeface="Courier New"/>
                <a:ea typeface="Courier New"/>
                <a:cs typeface="Courier New"/>
                <a:sym typeface="Courier New"/>
              </a:rPr>
              <a:t>; </a:t>
            </a:r>
            <a:r>
              <a:rPr lang="en" sz="1800" dirty="0">
                <a:solidFill>
                  <a:srgbClr val="38761D"/>
                </a:solidFill>
                <a:latin typeface="Courier New"/>
                <a:ea typeface="Courier New"/>
                <a:cs typeface="Courier New"/>
                <a:sym typeface="Courier New"/>
              </a:rPr>
              <a:t>//</a:t>
            </a:r>
            <a:r>
              <a:rPr lang="en-US" sz="1800" dirty="0">
                <a:solidFill>
                  <a:srgbClr val="38761D"/>
                </a:solidFill>
                <a:latin typeface="Courier New"/>
                <a:ea typeface="Courier New"/>
                <a:cs typeface="Courier New"/>
                <a:sym typeface="Courier New"/>
              </a:rPr>
              <a:t> 5</a:t>
            </a:r>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395286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 Static methods</a:t>
            </a:r>
            <a:endParaRPr lang="en" dirty="0"/>
          </a:p>
        </p:txBody>
      </p:sp>
      <p:sp>
        <p:nvSpPr>
          <p:cNvPr id="462" name="Shape 462"/>
          <p:cNvSpPr txBox="1">
            <a:spLocks noGrp="1"/>
          </p:cNvSpPr>
          <p:nvPr>
            <p:ph type="body" idx="1"/>
          </p:nvPr>
        </p:nvSpPr>
        <p:spPr>
          <a:xfrm>
            <a:off x="311700" y="1152475"/>
            <a:ext cx="8520599" cy="39510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Following combinations of instance and class variables and methods are allowed:</a:t>
            </a:r>
          </a:p>
          <a:p>
            <a:pPr marL="914400" lvl="1" indent="-228600" rtl="0">
              <a:spcBef>
                <a:spcPts val="0"/>
              </a:spcBef>
              <a:spcAft>
                <a:spcPts val="0"/>
              </a:spcAft>
            </a:pPr>
            <a:r>
              <a:rPr lang="en" dirty="0"/>
              <a:t>Instance methods can access directly</a:t>
            </a:r>
          </a:p>
          <a:p>
            <a:pPr marL="1371600" lvl="2" indent="-228600" rtl="0">
              <a:spcBef>
                <a:spcPts val="0"/>
              </a:spcBef>
              <a:spcAft>
                <a:spcPts val="0"/>
              </a:spcAft>
            </a:pPr>
            <a:r>
              <a:rPr lang="en" dirty="0"/>
              <a:t>instance variables </a:t>
            </a:r>
          </a:p>
          <a:p>
            <a:pPr marL="1371600" lvl="2" indent="-228600" rtl="0">
              <a:spcBef>
                <a:spcPts val="0"/>
              </a:spcBef>
              <a:spcAft>
                <a:spcPts val="1000"/>
              </a:spcAft>
            </a:pPr>
            <a:r>
              <a:rPr lang="en" dirty="0"/>
              <a:t>instance methods directly.</a:t>
            </a:r>
          </a:p>
          <a:p>
            <a:pPr marL="914400" lvl="1" indent="-228600" rtl="0">
              <a:spcBef>
                <a:spcPts val="0"/>
              </a:spcBef>
              <a:spcAft>
                <a:spcPts val="0"/>
              </a:spcAft>
            </a:pPr>
            <a:r>
              <a:rPr lang="en" dirty="0"/>
              <a:t>Instance methods can access directly</a:t>
            </a:r>
          </a:p>
          <a:p>
            <a:pPr marL="1371600" lvl="2" indent="-228600" rtl="0">
              <a:spcBef>
                <a:spcPts val="0"/>
              </a:spcBef>
              <a:spcAft>
                <a:spcPts val="0"/>
              </a:spcAft>
            </a:pPr>
            <a:r>
              <a:rPr lang="en" dirty="0"/>
              <a:t>class variables </a:t>
            </a:r>
          </a:p>
          <a:p>
            <a:pPr marL="1371600" lvl="2" indent="-228600" rtl="0">
              <a:spcBef>
                <a:spcPts val="0"/>
              </a:spcBef>
              <a:spcAft>
                <a:spcPts val="1000"/>
              </a:spcAft>
            </a:pPr>
            <a:r>
              <a:rPr lang="en" dirty="0"/>
              <a:t>class methods directly.</a:t>
            </a:r>
          </a:p>
          <a:p>
            <a:pPr marL="914400" lvl="1" indent="-228600" rtl="0">
              <a:spcBef>
                <a:spcPts val="0"/>
              </a:spcBef>
              <a:spcAft>
                <a:spcPts val="0"/>
              </a:spcAft>
            </a:pPr>
            <a:r>
              <a:rPr lang="en" dirty="0"/>
              <a:t>Class methods can access directly</a:t>
            </a:r>
          </a:p>
          <a:p>
            <a:pPr marL="1371600" lvl="2" indent="-228600" rtl="0">
              <a:spcBef>
                <a:spcPts val="0"/>
              </a:spcBef>
              <a:spcAft>
                <a:spcPts val="0"/>
              </a:spcAft>
            </a:pPr>
            <a:r>
              <a:rPr lang="en" dirty="0"/>
              <a:t>class variables</a:t>
            </a:r>
          </a:p>
          <a:p>
            <a:pPr marL="1371600" lvl="2" indent="-228600" rtl="0">
              <a:spcBef>
                <a:spcPts val="0"/>
              </a:spcBef>
              <a:spcAft>
                <a:spcPts val="1000"/>
              </a:spcAft>
            </a:pPr>
            <a:r>
              <a:rPr lang="en" dirty="0"/>
              <a:t>class methods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 Static methods</a:t>
            </a:r>
            <a:endParaRPr lang="en" dirty="0"/>
          </a:p>
        </p:txBody>
      </p:sp>
      <p:sp>
        <p:nvSpPr>
          <p:cNvPr id="468" name="Shape 46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dirty="0"/>
              <a:t>Class methods cannot access directly:</a:t>
            </a:r>
          </a:p>
          <a:p>
            <a:pPr marL="914400" lvl="1" indent="-228600" rtl="0">
              <a:spcBef>
                <a:spcPts val="0"/>
              </a:spcBef>
            </a:pPr>
            <a:r>
              <a:rPr lang="en" dirty="0"/>
              <a:t>Instance variables &amp; methods </a:t>
            </a:r>
          </a:p>
          <a:p>
            <a:pPr marL="914400" lvl="1" indent="-228600" rtl="0">
              <a:spcBef>
                <a:spcPts val="0"/>
              </a:spcBef>
            </a:pPr>
            <a:r>
              <a:rPr lang="en" dirty="0"/>
              <a:t>Instead </a:t>
            </a:r>
            <a:r>
              <a:rPr lang="en" b="1" dirty="0"/>
              <a:t>object reference</a:t>
            </a:r>
            <a:r>
              <a:rPr lang="en" dirty="0"/>
              <a:t> must be used</a:t>
            </a:r>
          </a:p>
          <a:p>
            <a:pPr marL="457200" lvl="0" indent="-228600">
              <a:spcBef>
                <a:spcPts val="0"/>
              </a:spcBef>
            </a:pPr>
            <a:r>
              <a:rPr lang="en" dirty="0"/>
              <a:t>Class methods cannot use the </a:t>
            </a:r>
            <a:r>
              <a:rPr lang="en" dirty="0">
                <a:latin typeface="Courier New"/>
                <a:ea typeface="Courier New"/>
                <a:cs typeface="Courier New"/>
                <a:sym typeface="Courier New"/>
              </a:rPr>
              <a:t>this </a:t>
            </a:r>
            <a:r>
              <a:rPr lang="en" dirty="0"/>
              <a:t>keyword - </a:t>
            </a:r>
            <a:r>
              <a:rPr lang="en" b="1" dirty="0"/>
              <a:t>there is no instance for this to refer to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 Final c</a:t>
            </a:r>
            <a:r>
              <a:rPr lang="en" dirty="0" err="1"/>
              <a:t>onstants</a:t>
            </a:r>
            <a:endParaRPr lang="en" dirty="0"/>
          </a:p>
        </p:txBody>
      </p:sp>
      <p:sp>
        <p:nvSpPr>
          <p:cNvPr id="4" name="Shape 108"/>
          <p:cNvSpPr txBox="1"/>
          <p:nvPr/>
        </p:nvSpPr>
        <p:spPr>
          <a:xfrm>
            <a:off x="600771" y="1287666"/>
            <a:ext cx="7942456" cy="1522441"/>
          </a:xfrm>
          <a:prstGeom prst="rect">
            <a:avLst/>
          </a:prstGeom>
          <a:solidFill>
            <a:srgbClr val="D9D9D9"/>
          </a:solidFill>
          <a:ln>
            <a:noFill/>
          </a:ln>
        </p:spPr>
        <p:txBody>
          <a:bodyPr lIns="91425" tIns="91425" rIns="91425" bIns="91425" anchor="ctr" anchorCtr="0">
            <a:noAutofit/>
          </a:bodyPr>
          <a:lstStyle/>
          <a:p>
            <a:pPr lvl="0"/>
            <a:r>
              <a:rPr lang="en-US" sz="1800" b="1" dirty="0">
                <a:latin typeface="Courier New"/>
                <a:ea typeface="Courier New"/>
                <a:cs typeface="Courier New"/>
                <a:sym typeface="Courier New"/>
              </a:rPr>
              <a:t>static final </a:t>
            </a:r>
            <a:r>
              <a:rPr lang="en-US" sz="1800" dirty="0">
                <a:latin typeface="Courier New"/>
                <a:ea typeface="Courier New"/>
                <a:cs typeface="Courier New"/>
                <a:sym typeface="Courier New"/>
              </a:rPr>
              <a:t>double ABSOLUTE_ZERO = 0;</a:t>
            </a:r>
            <a:r>
              <a:rPr lang="en" sz="1800" dirty="0">
                <a:solidFill>
                  <a:srgbClr val="38761D"/>
                </a:solidFill>
                <a:latin typeface="Courier New"/>
                <a:ea typeface="Courier New"/>
                <a:cs typeface="Courier New"/>
                <a:sym typeface="Courier New"/>
              </a:rPr>
              <a:t> //</a:t>
            </a:r>
            <a:r>
              <a:rPr lang="en-US" sz="1800" dirty="0">
                <a:solidFill>
                  <a:srgbClr val="38761D"/>
                </a:solidFill>
                <a:latin typeface="Courier New"/>
                <a:ea typeface="Courier New"/>
                <a:cs typeface="Courier New"/>
                <a:sym typeface="Courier New"/>
              </a:rPr>
              <a:t> constant</a:t>
            </a:r>
            <a:endParaRPr lang="en-US" sz="1800" dirty="0">
              <a:latin typeface="Courier New"/>
              <a:ea typeface="Courier New"/>
              <a:cs typeface="Courier New"/>
              <a:sym typeface="Courier New"/>
            </a:endParaRPr>
          </a:p>
          <a:p>
            <a:endParaRPr lang="en-US" sz="1800" dirty="0">
              <a:latin typeface="Courier New"/>
              <a:ea typeface="Courier New"/>
              <a:cs typeface="Courier New"/>
              <a:sym typeface="Courier New"/>
            </a:endParaRPr>
          </a:p>
          <a:p>
            <a:pPr lvl="0" rtl="0">
              <a:spcBef>
                <a:spcPts val="0"/>
              </a:spcBef>
              <a:buNone/>
            </a:pPr>
            <a:r>
              <a:rPr lang="en-US" sz="1800" b="1" dirty="0">
                <a:latin typeface="Courier New"/>
                <a:ea typeface="Courier New"/>
                <a:cs typeface="Courier New"/>
                <a:sym typeface="Courier New"/>
              </a:rPr>
              <a:t>final</a:t>
            </a:r>
            <a:r>
              <a:rPr lang="en-US" sz="1800" dirty="0">
                <a:latin typeface="Courier New"/>
                <a:ea typeface="Courier New"/>
                <a:cs typeface="Courier New"/>
                <a:sym typeface="Courier New"/>
              </a:rPr>
              <a:t> Point </a:t>
            </a:r>
            <a:r>
              <a:rPr lang="en-US" sz="1800" dirty="0" err="1">
                <a:latin typeface="Courier New"/>
                <a:ea typeface="Courier New"/>
                <a:cs typeface="Courier New"/>
                <a:sym typeface="Courier New"/>
              </a:rPr>
              <a:t>startPoint</a:t>
            </a:r>
            <a:r>
              <a:rPr lang="en-US" sz="1800" dirty="0">
                <a:latin typeface="Courier New"/>
                <a:ea typeface="Courier New"/>
                <a:cs typeface="Courier New"/>
                <a:sym typeface="Courier New"/>
              </a:rPr>
              <a:t> = </a:t>
            </a:r>
            <a:r>
              <a:rPr lang="en" sz="1800" dirty="0">
                <a:latin typeface="Courier New"/>
                <a:ea typeface="Courier New"/>
                <a:cs typeface="Courier New"/>
                <a:sym typeface="Courier New"/>
              </a:rPr>
              <a:t>new Point(</a:t>
            </a:r>
            <a:r>
              <a:rPr lang="en-US" sz="1800" dirty="0">
                <a:latin typeface="Courier New"/>
                <a:ea typeface="Courier New"/>
                <a:cs typeface="Courier New"/>
                <a:sym typeface="Courier New"/>
              </a:rPr>
              <a:t>0, 0</a:t>
            </a:r>
            <a:r>
              <a:rPr lang="en" sz="1800" dirty="0">
                <a:latin typeface="Courier New"/>
                <a:ea typeface="Courier New"/>
                <a:cs typeface="Courier New"/>
                <a:sym typeface="Courier New"/>
              </a:rPr>
              <a:t>);</a:t>
            </a:r>
            <a:endParaRPr lang="en-US" sz="1800" dirty="0">
              <a:latin typeface="Courier New"/>
              <a:ea typeface="Courier New"/>
              <a:cs typeface="Courier New"/>
              <a:sym typeface="Courier New"/>
            </a:endParaRPr>
          </a:p>
        </p:txBody>
      </p:sp>
      <p:sp>
        <p:nvSpPr>
          <p:cNvPr id="8" name="Shape 108"/>
          <p:cNvSpPr txBox="1"/>
          <p:nvPr/>
        </p:nvSpPr>
        <p:spPr>
          <a:xfrm>
            <a:off x="600771" y="3280017"/>
            <a:ext cx="7942456" cy="1522441"/>
          </a:xfrm>
          <a:prstGeom prst="rect">
            <a:avLst/>
          </a:prstGeom>
          <a:solidFill>
            <a:srgbClr val="D9D9D9"/>
          </a:solidFill>
          <a:ln>
            <a:noFill/>
          </a:ln>
        </p:spPr>
        <p:txBody>
          <a:bodyPr lIns="91425" tIns="91425" rIns="91425" bIns="91425" anchor="ctr" anchorCtr="0">
            <a:noAutofit/>
          </a:bodyPr>
          <a:lstStyle/>
          <a:p>
            <a:pPr lvl="0"/>
            <a:r>
              <a:rPr lang="en-US" sz="1800" dirty="0" err="1">
                <a:latin typeface="Courier New"/>
                <a:ea typeface="Courier New"/>
                <a:cs typeface="Courier New"/>
                <a:sym typeface="Courier New"/>
              </a:rPr>
              <a:t>KelvinTemperature.ABSOLUTE_ZERO</a:t>
            </a:r>
            <a:r>
              <a:rPr lang="en-US" sz="1800" dirty="0">
                <a:latin typeface="Courier New"/>
                <a:ea typeface="Courier New"/>
                <a:cs typeface="Courier New"/>
                <a:sym typeface="Courier New"/>
              </a:rPr>
              <a:t> = -273.15;</a:t>
            </a:r>
            <a:r>
              <a:rPr lang="en" sz="1800" dirty="0">
                <a:solidFill>
                  <a:srgbClr val="38761D"/>
                </a:solidFill>
                <a:latin typeface="Courier New"/>
                <a:ea typeface="Courier New"/>
                <a:cs typeface="Courier New"/>
                <a:sym typeface="Courier New"/>
              </a:rPr>
              <a:t> //</a:t>
            </a:r>
            <a:r>
              <a:rPr lang="en-US" sz="1800" dirty="0">
                <a:solidFill>
                  <a:srgbClr val="38761D"/>
                </a:solidFill>
                <a:latin typeface="Courier New"/>
                <a:ea typeface="Courier New"/>
                <a:cs typeface="Courier New"/>
                <a:sym typeface="Courier New"/>
              </a:rPr>
              <a:t> Error</a:t>
            </a:r>
            <a:endParaRPr lang="en-US" sz="1800" dirty="0">
              <a:latin typeface="Courier New"/>
              <a:ea typeface="Courier New"/>
              <a:cs typeface="Courier New"/>
              <a:sym typeface="Courier New"/>
            </a:endParaRPr>
          </a:p>
          <a:p>
            <a:endParaRPr lang="en-US" sz="1800" dirty="0">
              <a:latin typeface="Courier New"/>
              <a:ea typeface="Courier New"/>
              <a:cs typeface="Courier New"/>
              <a:sym typeface="Courier New"/>
            </a:endParaRPr>
          </a:p>
          <a:p>
            <a:pPr lvl="0"/>
            <a:r>
              <a:rPr lang="en-US" sz="1800" dirty="0" err="1">
                <a:latin typeface="Courier New"/>
                <a:ea typeface="Courier New"/>
                <a:cs typeface="Courier New"/>
                <a:sym typeface="Courier New"/>
              </a:rPr>
              <a:t>startPoint</a:t>
            </a:r>
            <a:r>
              <a:rPr lang="en" sz="1800" dirty="0">
                <a:latin typeface="Courier New"/>
                <a:ea typeface="Courier New"/>
                <a:cs typeface="Courier New"/>
                <a:sym typeface="Courier New"/>
              </a:rPr>
              <a:t>.</a:t>
            </a:r>
            <a:r>
              <a:rPr lang="en" sz="1800" dirty="0" err="1">
                <a:latin typeface="Courier New"/>
                <a:ea typeface="Courier New"/>
                <a:cs typeface="Courier New"/>
                <a:sym typeface="Courier New"/>
              </a:rPr>
              <a:t>setX</a:t>
            </a:r>
            <a:r>
              <a:rPr lang="en-US" sz="1800" dirty="0">
                <a:latin typeface="Courier New"/>
                <a:ea typeface="Courier New"/>
                <a:cs typeface="Courier New"/>
                <a:sym typeface="Courier New"/>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 </a:t>
            </a:r>
            <a:r>
              <a:rPr lang="en" dirty="0"/>
              <a:t>Final</a:t>
            </a:r>
          </a:p>
        </p:txBody>
      </p:sp>
      <p:sp>
        <p:nvSpPr>
          <p:cNvPr id="480" name="Shape 48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dirty="0"/>
              <a:t>Methods</a:t>
            </a:r>
          </a:p>
          <a:p>
            <a:pPr marL="914400" lvl="1" indent="-228600" rtl="0">
              <a:spcBef>
                <a:spcPts val="0"/>
              </a:spcBef>
            </a:pPr>
            <a:r>
              <a:rPr lang="en" dirty="0"/>
              <a:t>Cannot be overridden by any subclasses</a:t>
            </a:r>
          </a:p>
          <a:p>
            <a:pPr marL="914400" lvl="1" indent="-228600" rtl="0">
              <a:spcBef>
                <a:spcPts val="0"/>
              </a:spcBef>
            </a:pPr>
            <a:r>
              <a:rPr lang="en" dirty="0"/>
              <a:t>The content of the method should not be changed by any outsider</a:t>
            </a:r>
          </a:p>
          <a:p>
            <a:pPr marL="457200" lvl="0" indent="-228600" rtl="0">
              <a:spcBef>
                <a:spcPts val="0"/>
              </a:spcBef>
            </a:pPr>
            <a:r>
              <a:rPr lang="en" dirty="0"/>
              <a:t>Classes</a:t>
            </a:r>
          </a:p>
          <a:p>
            <a:pPr marL="914400" lvl="1" indent="-228600" rtl="0">
              <a:spcBef>
                <a:spcPts val="0"/>
              </a:spcBef>
            </a:pPr>
            <a:r>
              <a:rPr lang="en" dirty="0"/>
              <a:t> Prevent the class from being </a:t>
            </a:r>
            <a:r>
              <a:rPr lang="en" dirty="0" err="1"/>
              <a:t>subclassed</a:t>
            </a:r>
            <a:endParaRPr lang="en" dirty="0"/>
          </a:p>
          <a:p>
            <a:pPr marL="914400" lvl="1" indent="-228600" rtl="0">
              <a:spcBef>
                <a:spcPts val="0"/>
              </a:spcBef>
            </a:pPr>
            <a:r>
              <a:rPr lang="en" dirty="0"/>
              <a:t>Cannot inherit from </a:t>
            </a:r>
            <a:r>
              <a:rPr lang="en" dirty="0">
                <a:latin typeface="Courier New"/>
                <a:ea typeface="Courier New"/>
                <a:cs typeface="Courier New"/>
                <a:sym typeface="Courier New"/>
              </a:rPr>
              <a:t>final</a:t>
            </a:r>
            <a:r>
              <a:rPr lang="en" dirty="0"/>
              <a:t> class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a:t>
            </a:r>
            <a:r>
              <a:rPr lang="en" dirty="0"/>
              <a:t>: Abstract</a:t>
            </a:r>
          </a:p>
        </p:txBody>
      </p:sp>
      <p:sp>
        <p:nvSpPr>
          <p:cNvPr id="107" name="Shape 107"/>
          <p:cNvSpPr txBox="1"/>
          <p:nvPr/>
        </p:nvSpPr>
        <p:spPr>
          <a:xfrm>
            <a:off x="620629" y="1249829"/>
            <a:ext cx="7942457" cy="1839059"/>
          </a:xfrm>
          <a:prstGeom prst="rect">
            <a:avLst/>
          </a:prstGeom>
          <a:solidFill>
            <a:srgbClr val="D9D9D9"/>
          </a:solidFill>
          <a:ln>
            <a:noFill/>
          </a:ln>
        </p:spPr>
        <p:txBody>
          <a:bodyPr lIns="91425" tIns="91425" rIns="91425" bIns="91425" anchor="t" anchorCtr="0">
            <a:noAutofit/>
          </a:bodyPr>
          <a:lstStyle/>
          <a:p>
            <a:pPr lvl="0"/>
            <a:r>
              <a:rPr lang="en" sz="1800" dirty="0">
                <a:solidFill>
                  <a:srgbClr val="0000FF"/>
                </a:solidFill>
                <a:latin typeface="Courier New"/>
                <a:ea typeface="Courier New"/>
                <a:cs typeface="Courier New"/>
                <a:sym typeface="Courier New"/>
              </a:rPr>
              <a:t>public </a:t>
            </a:r>
            <a:r>
              <a:rPr lang="en-US" sz="1800" b="1" dirty="0">
                <a:solidFill>
                  <a:srgbClr val="0000FF"/>
                </a:solidFill>
                <a:latin typeface="Courier New"/>
                <a:ea typeface="Courier New"/>
                <a:cs typeface="Courier New"/>
                <a:sym typeface="Courier New"/>
              </a:rPr>
              <a:t>abstract </a:t>
            </a:r>
            <a:r>
              <a:rPr lang="en" sz="1800" b="1" dirty="0">
                <a:solidFill>
                  <a:srgbClr val="0000FF"/>
                </a:solidFill>
                <a:latin typeface="Courier New"/>
                <a:ea typeface="Courier New"/>
                <a:cs typeface="Courier New"/>
                <a:sym typeface="Courier New"/>
              </a:rPr>
              <a:t>class</a:t>
            </a:r>
            <a:r>
              <a:rPr lang="en" sz="1800" b="1" dirty="0">
                <a:latin typeface="Courier New"/>
                <a:ea typeface="Courier New"/>
                <a:cs typeface="Courier New"/>
                <a:sym typeface="Courier New"/>
              </a:rPr>
              <a:t> </a:t>
            </a:r>
            <a:r>
              <a:rPr lang="en-US" sz="1800" dirty="0">
                <a:latin typeface="Courier New"/>
                <a:ea typeface="Courier New"/>
                <a:cs typeface="Courier New"/>
                <a:sym typeface="Courier New"/>
              </a:rPr>
              <a:t>Temperature</a:t>
            </a:r>
            <a:r>
              <a:rPr lang="en" sz="1800" dirty="0">
                <a:latin typeface="Courier New"/>
                <a:ea typeface="Courier New"/>
                <a:cs typeface="Courier New"/>
                <a:sym typeface="Courier New"/>
              </a:rPr>
              <a:t> {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US" sz="1800" dirty="0">
                <a:solidFill>
                  <a:schemeClr val="dk1"/>
                </a:solidFill>
                <a:latin typeface="Courier New"/>
                <a:ea typeface="Courier New"/>
                <a:cs typeface="Courier New"/>
                <a:sym typeface="Courier New"/>
              </a:rPr>
              <a:t>public double </a:t>
            </a:r>
            <a:r>
              <a:rPr lang="en-US" sz="1800" dirty="0" err="1">
                <a:solidFill>
                  <a:schemeClr val="dk1"/>
                </a:solidFill>
                <a:latin typeface="Courier New"/>
                <a:ea typeface="Courier New"/>
                <a:cs typeface="Courier New"/>
                <a:sym typeface="Courier New"/>
              </a:rPr>
              <a:t>toCelsius</a:t>
            </a:r>
            <a:r>
              <a:rPr lang="en-US" sz="1800" dirty="0">
                <a:solidFill>
                  <a:schemeClr val="dk1"/>
                </a:solidFill>
                <a:latin typeface="Courier New"/>
                <a:ea typeface="Courier New"/>
                <a:cs typeface="Courier New"/>
                <a:sym typeface="Courier New"/>
              </a:rPr>
              <a:t>(double t){</a:t>
            </a:r>
          </a:p>
          <a:p>
            <a:pPr lvl="0"/>
            <a:r>
              <a:rPr lang="en-US" sz="1800" dirty="0">
                <a:solidFill>
                  <a:schemeClr val="dk1"/>
                </a:solidFill>
                <a:latin typeface="Courier New"/>
                <a:ea typeface="Courier New"/>
                <a:cs typeface="Courier New"/>
                <a:sym typeface="Courier New"/>
              </a:rPr>
              <a:t>	return t </a:t>
            </a:r>
            <a:r>
              <a:rPr lang="en-US" sz="1800" dirty="0">
                <a:latin typeface="Courier New"/>
                <a:ea typeface="Courier New"/>
                <a:cs typeface="Courier New"/>
                <a:sym typeface="Courier New"/>
              </a:rPr>
              <a:t>- 273.15;</a:t>
            </a:r>
            <a:endParaRPr lang="en-US" sz="1800" dirty="0">
              <a:solidFill>
                <a:schemeClr val="dk1"/>
              </a:solidFill>
              <a:latin typeface="Courier New"/>
              <a:ea typeface="Courier New"/>
              <a:cs typeface="Courier New"/>
              <a:sym typeface="Courier New"/>
            </a:endParaRPr>
          </a:p>
          <a:p>
            <a:pPr lvl="0"/>
            <a:r>
              <a:rPr lang="en-US" sz="1800" dirty="0">
                <a:solidFill>
                  <a:schemeClr val="dk1"/>
                </a:solidFill>
                <a:latin typeface="Courier New"/>
                <a:ea typeface="Courier New"/>
                <a:cs typeface="Courier New"/>
                <a:sym typeface="Courier New"/>
              </a:rPr>
              <a:t>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a:t>
            </a:r>
          </a:p>
        </p:txBody>
      </p:sp>
      <p:sp>
        <p:nvSpPr>
          <p:cNvPr id="108" name="Shape 108"/>
          <p:cNvSpPr txBox="1"/>
          <p:nvPr/>
        </p:nvSpPr>
        <p:spPr>
          <a:xfrm>
            <a:off x="620629" y="3320993"/>
            <a:ext cx="7942456" cy="659992"/>
          </a:xfrm>
          <a:prstGeom prst="rect">
            <a:avLst/>
          </a:prstGeom>
          <a:solidFill>
            <a:srgbClr val="D9D9D9"/>
          </a:solidFill>
          <a:ln>
            <a:noFill/>
          </a:ln>
        </p:spPr>
        <p:txBody>
          <a:bodyPr lIns="91425" tIns="91425" rIns="91425" bIns="91425" anchor="ctr" anchorCtr="0">
            <a:noAutofit/>
          </a:bodyPr>
          <a:lstStyle/>
          <a:p>
            <a:r>
              <a:rPr lang="en-US" sz="1700" dirty="0">
                <a:latin typeface="Courier New"/>
                <a:ea typeface="Courier New"/>
                <a:cs typeface="Courier New"/>
                <a:sym typeface="Courier New"/>
              </a:rPr>
              <a:t>Temperature</a:t>
            </a:r>
            <a:r>
              <a:rPr lang="en" sz="1700" dirty="0">
                <a:latin typeface="Courier New"/>
                <a:ea typeface="Courier New"/>
                <a:cs typeface="Courier New"/>
                <a:sym typeface="Courier New"/>
              </a:rPr>
              <a:t> </a:t>
            </a:r>
            <a:r>
              <a:rPr lang="en-US" sz="1700" dirty="0" err="1">
                <a:latin typeface="Courier New"/>
                <a:ea typeface="Courier New"/>
                <a:cs typeface="Courier New"/>
                <a:sym typeface="Courier New"/>
              </a:rPr>
              <a:t>temperatureKelvin</a:t>
            </a:r>
            <a:r>
              <a:rPr lang="en-US" sz="1700" dirty="0">
                <a:latin typeface="Courier New"/>
                <a:ea typeface="Courier New"/>
                <a:cs typeface="Courier New"/>
                <a:sym typeface="Courier New"/>
              </a:rPr>
              <a:t> </a:t>
            </a:r>
            <a:r>
              <a:rPr lang="en" sz="1700" dirty="0">
                <a:latin typeface="Courier New"/>
                <a:ea typeface="Courier New"/>
                <a:cs typeface="Courier New"/>
                <a:sym typeface="Courier New"/>
              </a:rPr>
              <a:t>= </a:t>
            </a:r>
            <a:r>
              <a:rPr lang="en" sz="1700" b="1" dirty="0">
                <a:latin typeface="Courier New"/>
                <a:ea typeface="Courier New"/>
                <a:cs typeface="Courier New"/>
                <a:sym typeface="Courier New"/>
              </a:rPr>
              <a:t>new </a:t>
            </a:r>
            <a:r>
              <a:rPr lang="en-US" sz="1700" b="1" dirty="0">
                <a:latin typeface="Courier New"/>
                <a:ea typeface="Courier New"/>
                <a:cs typeface="Courier New"/>
                <a:sym typeface="Courier New"/>
              </a:rPr>
              <a:t>Temperature</a:t>
            </a:r>
            <a:r>
              <a:rPr lang="en" sz="1700" b="1" dirty="0">
                <a:latin typeface="Courier New"/>
                <a:ea typeface="Courier New"/>
                <a:cs typeface="Courier New"/>
                <a:sym typeface="Courier New"/>
              </a:rPr>
              <a:t>()</a:t>
            </a:r>
            <a:r>
              <a:rPr lang="en" sz="1700" dirty="0">
                <a:latin typeface="Courier New"/>
                <a:ea typeface="Courier New"/>
                <a:cs typeface="Courier New"/>
                <a:sym typeface="Courier New"/>
              </a:rPr>
              <a:t>;</a:t>
            </a:r>
            <a:r>
              <a:rPr lang="en" sz="1700" dirty="0">
                <a:solidFill>
                  <a:srgbClr val="38761D"/>
                </a:solidFill>
                <a:latin typeface="Courier New"/>
                <a:ea typeface="Courier New"/>
                <a:cs typeface="Courier New"/>
                <a:sym typeface="Courier New"/>
              </a:rPr>
              <a:t> //</a:t>
            </a:r>
            <a:r>
              <a:rPr lang="en-US" sz="1700" dirty="0">
                <a:solidFill>
                  <a:srgbClr val="38761D"/>
                </a:solidFill>
                <a:latin typeface="Courier New"/>
                <a:ea typeface="Courier New"/>
                <a:cs typeface="Courier New"/>
                <a:sym typeface="Courier New"/>
              </a:rPr>
              <a:t> Error</a:t>
            </a:r>
            <a:endParaRPr lang="en-US" sz="1700" dirty="0">
              <a:latin typeface="Courier New"/>
              <a:ea typeface="Courier New"/>
              <a:cs typeface="Courier New"/>
              <a:sym typeface="Courier New"/>
            </a:endParaRPr>
          </a:p>
        </p:txBody>
      </p:sp>
      <p:sp>
        <p:nvSpPr>
          <p:cNvPr id="5" name="Shape 486"/>
          <p:cNvSpPr txBox="1">
            <a:spLocks noGrp="1"/>
          </p:cNvSpPr>
          <p:nvPr>
            <p:ph type="body" idx="1"/>
          </p:nvPr>
        </p:nvSpPr>
        <p:spPr>
          <a:xfrm>
            <a:off x="620629" y="4213090"/>
            <a:ext cx="7942456" cy="615388"/>
          </a:xfrm>
          <a:prstGeom prst="rect">
            <a:avLst/>
          </a:prstGeom>
        </p:spPr>
        <p:txBody>
          <a:bodyPr lIns="91425" tIns="91425" rIns="91425" bIns="91425" anchor="t" anchorCtr="0">
            <a:noAutofit/>
          </a:bodyPr>
          <a:lstStyle/>
          <a:p>
            <a:pPr marL="914400" indent="-228600"/>
            <a:r>
              <a:rPr lang="en" dirty="0"/>
              <a:t>Can contain both abstract methods as well normal methods</a:t>
            </a:r>
          </a:p>
        </p:txBody>
      </p:sp>
    </p:spTree>
    <p:extLst>
      <p:ext uri="{BB962C8B-B14F-4D97-AF65-F5344CB8AC3E}">
        <p14:creationId xmlns:p14="http://schemas.microsoft.com/office/powerpoint/2010/main" val="579337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Modifiers</a:t>
            </a:r>
            <a:r>
              <a:rPr lang="en" dirty="0"/>
              <a:t>: Abstract</a:t>
            </a:r>
          </a:p>
        </p:txBody>
      </p:sp>
      <p:sp>
        <p:nvSpPr>
          <p:cNvPr id="107" name="Shape 107"/>
          <p:cNvSpPr txBox="1"/>
          <p:nvPr/>
        </p:nvSpPr>
        <p:spPr>
          <a:xfrm>
            <a:off x="620629" y="1249829"/>
            <a:ext cx="7942457" cy="1839059"/>
          </a:xfrm>
          <a:prstGeom prst="rect">
            <a:avLst/>
          </a:prstGeom>
          <a:solidFill>
            <a:srgbClr val="D9D9D9"/>
          </a:solidFill>
          <a:ln>
            <a:noFill/>
          </a:ln>
        </p:spPr>
        <p:txBody>
          <a:bodyPr lIns="91425" tIns="91425" rIns="91425" bIns="91425" anchor="t" anchorCtr="0">
            <a:noAutofit/>
          </a:bodyPr>
          <a:lstStyle/>
          <a:p>
            <a:pPr lvl="0"/>
            <a:r>
              <a:rPr lang="en" sz="1800" dirty="0">
                <a:solidFill>
                  <a:srgbClr val="0000FF"/>
                </a:solidFill>
                <a:latin typeface="Courier New"/>
                <a:ea typeface="Courier New"/>
                <a:cs typeface="Courier New"/>
                <a:sym typeface="Courier New"/>
              </a:rPr>
              <a:t>public </a:t>
            </a:r>
            <a:r>
              <a:rPr lang="en-US" sz="1800" b="1" dirty="0">
                <a:solidFill>
                  <a:srgbClr val="0000FF"/>
                </a:solidFill>
                <a:latin typeface="Courier New"/>
                <a:ea typeface="Courier New"/>
                <a:cs typeface="Courier New"/>
                <a:sym typeface="Courier New"/>
              </a:rPr>
              <a:t>abstract</a:t>
            </a:r>
            <a:r>
              <a:rPr lang="en-US" sz="1800" dirty="0">
                <a:solidFill>
                  <a:srgbClr val="0000FF"/>
                </a:solidFill>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class</a:t>
            </a:r>
            <a:r>
              <a:rPr lang="en" sz="1800" dirty="0">
                <a:latin typeface="Courier New"/>
                <a:ea typeface="Courier New"/>
                <a:cs typeface="Courier New"/>
                <a:sym typeface="Courier New"/>
              </a:rPr>
              <a:t> </a:t>
            </a:r>
            <a:r>
              <a:rPr lang="en-US" sz="1800" dirty="0">
                <a:latin typeface="Courier New"/>
                <a:ea typeface="Courier New"/>
                <a:cs typeface="Courier New"/>
                <a:sym typeface="Courier New"/>
              </a:rPr>
              <a:t>Temperature</a:t>
            </a:r>
            <a:r>
              <a:rPr lang="en" sz="1800" dirty="0">
                <a:latin typeface="Courier New"/>
                <a:ea typeface="Courier New"/>
                <a:cs typeface="Courier New"/>
                <a:sym typeface="Courier New"/>
              </a:rPr>
              <a:t> {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US" sz="1800" dirty="0">
                <a:solidFill>
                  <a:schemeClr val="dk1"/>
                </a:solidFill>
                <a:latin typeface="Courier New"/>
                <a:ea typeface="Courier New"/>
                <a:cs typeface="Courier New"/>
                <a:sym typeface="Courier New"/>
              </a:rPr>
              <a:t>public </a:t>
            </a:r>
            <a:r>
              <a:rPr lang="en-US" sz="1800" b="1" dirty="0">
                <a:solidFill>
                  <a:schemeClr val="dk1"/>
                </a:solidFill>
                <a:latin typeface="Courier New"/>
                <a:ea typeface="Courier New"/>
                <a:cs typeface="Courier New"/>
                <a:sym typeface="Courier New"/>
              </a:rPr>
              <a:t>abstract</a:t>
            </a:r>
            <a:r>
              <a:rPr lang="en-US" sz="1800" dirty="0">
                <a:solidFill>
                  <a:schemeClr val="dk1"/>
                </a:solidFill>
                <a:latin typeface="Courier New"/>
                <a:ea typeface="Courier New"/>
                <a:cs typeface="Courier New"/>
                <a:sym typeface="Courier New"/>
              </a:rPr>
              <a:t> double </a:t>
            </a:r>
            <a:r>
              <a:rPr lang="en-US" sz="1800" dirty="0" err="1">
                <a:solidFill>
                  <a:schemeClr val="dk1"/>
                </a:solidFill>
                <a:latin typeface="Courier New"/>
                <a:ea typeface="Courier New"/>
                <a:cs typeface="Courier New"/>
                <a:sym typeface="Courier New"/>
              </a:rPr>
              <a:t>toCelsius</a:t>
            </a:r>
            <a:r>
              <a:rPr lang="en-US" sz="1800" dirty="0">
                <a:solidFill>
                  <a:schemeClr val="dk1"/>
                </a:solidFill>
                <a:latin typeface="Courier New"/>
                <a:ea typeface="Courier New"/>
                <a:cs typeface="Courier New"/>
                <a:sym typeface="Courier New"/>
              </a:rPr>
              <a:t>(double t);</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a:t>
            </a:r>
          </a:p>
        </p:txBody>
      </p:sp>
      <p:sp>
        <p:nvSpPr>
          <p:cNvPr id="108" name="Shape 108"/>
          <p:cNvSpPr txBox="1"/>
          <p:nvPr/>
        </p:nvSpPr>
        <p:spPr>
          <a:xfrm>
            <a:off x="620629" y="3320993"/>
            <a:ext cx="7942456" cy="659992"/>
          </a:xfrm>
          <a:prstGeom prst="rect">
            <a:avLst/>
          </a:prstGeom>
          <a:solidFill>
            <a:srgbClr val="D9D9D9"/>
          </a:solidFill>
          <a:ln>
            <a:noFill/>
          </a:ln>
        </p:spPr>
        <p:txBody>
          <a:bodyPr lIns="91425" tIns="91425" rIns="91425" bIns="91425" anchor="ctr" anchorCtr="0">
            <a:noAutofit/>
          </a:bodyPr>
          <a:lstStyle/>
          <a:p>
            <a:r>
              <a:rPr lang="en-US" sz="1700" dirty="0">
                <a:latin typeface="Courier New"/>
                <a:ea typeface="Courier New"/>
                <a:cs typeface="Courier New"/>
                <a:sym typeface="Courier New"/>
              </a:rPr>
              <a:t>Temperature</a:t>
            </a:r>
            <a:r>
              <a:rPr lang="en" sz="1700" dirty="0">
                <a:latin typeface="Courier New"/>
                <a:ea typeface="Courier New"/>
                <a:cs typeface="Courier New"/>
                <a:sym typeface="Courier New"/>
              </a:rPr>
              <a:t> </a:t>
            </a:r>
            <a:r>
              <a:rPr lang="en-US" sz="1700" dirty="0" err="1">
                <a:latin typeface="Courier New"/>
                <a:ea typeface="Courier New"/>
                <a:cs typeface="Courier New"/>
                <a:sym typeface="Courier New"/>
              </a:rPr>
              <a:t>temperatureKelvin</a:t>
            </a:r>
            <a:r>
              <a:rPr lang="en-US" sz="1700" dirty="0">
                <a:latin typeface="Courier New"/>
                <a:ea typeface="Courier New"/>
                <a:cs typeface="Courier New"/>
                <a:sym typeface="Courier New"/>
              </a:rPr>
              <a:t> </a:t>
            </a:r>
            <a:r>
              <a:rPr lang="en" sz="1700" dirty="0">
                <a:latin typeface="Courier New"/>
                <a:ea typeface="Courier New"/>
                <a:cs typeface="Courier New"/>
                <a:sym typeface="Courier New"/>
              </a:rPr>
              <a:t>= </a:t>
            </a:r>
            <a:r>
              <a:rPr lang="en" sz="1700" b="1" dirty="0">
                <a:latin typeface="Courier New"/>
                <a:ea typeface="Courier New"/>
                <a:cs typeface="Courier New"/>
                <a:sym typeface="Courier New"/>
              </a:rPr>
              <a:t>new </a:t>
            </a:r>
            <a:r>
              <a:rPr lang="en-US" sz="1700" b="1" dirty="0">
                <a:latin typeface="Courier New"/>
                <a:ea typeface="Courier New"/>
                <a:cs typeface="Courier New"/>
                <a:sym typeface="Courier New"/>
              </a:rPr>
              <a:t>Temperature</a:t>
            </a:r>
            <a:r>
              <a:rPr lang="en" sz="1700" b="1" dirty="0">
                <a:latin typeface="Courier New"/>
                <a:ea typeface="Courier New"/>
                <a:cs typeface="Courier New"/>
                <a:sym typeface="Courier New"/>
              </a:rPr>
              <a:t>()</a:t>
            </a:r>
            <a:r>
              <a:rPr lang="en" sz="1700" dirty="0">
                <a:latin typeface="Courier New"/>
                <a:ea typeface="Courier New"/>
                <a:cs typeface="Courier New"/>
                <a:sym typeface="Courier New"/>
              </a:rPr>
              <a:t>;</a:t>
            </a:r>
            <a:r>
              <a:rPr lang="en" sz="1700" dirty="0">
                <a:solidFill>
                  <a:srgbClr val="38761D"/>
                </a:solidFill>
                <a:latin typeface="Courier New"/>
                <a:ea typeface="Courier New"/>
                <a:cs typeface="Courier New"/>
                <a:sym typeface="Courier New"/>
              </a:rPr>
              <a:t> //</a:t>
            </a:r>
            <a:r>
              <a:rPr lang="en-US" sz="1700" dirty="0">
                <a:solidFill>
                  <a:srgbClr val="38761D"/>
                </a:solidFill>
                <a:latin typeface="Courier New"/>
                <a:ea typeface="Courier New"/>
                <a:cs typeface="Courier New"/>
                <a:sym typeface="Courier New"/>
              </a:rPr>
              <a:t> Error</a:t>
            </a:r>
            <a:endParaRPr lang="en-US" sz="1700" dirty="0">
              <a:latin typeface="Courier New"/>
              <a:ea typeface="Courier New"/>
              <a:cs typeface="Courier New"/>
              <a:sym typeface="Courier New"/>
            </a:endParaRPr>
          </a:p>
        </p:txBody>
      </p:sp>
      <p:sp>
        <p:nvSpPr>
          <p:cNvPr id="5" name="Shape 486"/>
          <p:cNvSpPr txBox="1">
            <a:spLocks noGrp="1"/>
          </p:cNvSpPr>
          <p:nvPr>
            <p:ph type="body" idx="1"/>
          </p:nvPr>
        </p:nvSpPr>
        <p:spPr>
          <a:xfrm>
            <a:off x="620629" y="4213090"/>
            <a:ext cx="7942456" cy="615388"/>
          </a:xfrm>
          <a:prstGeom prst="rect">
            <a:avLst/>
          </a:prstGeom>
        </p:spPr>
        <p:txBody>
          <a:bodyPr lIns="91425" tIns="91425" rIns="91425" bIns="91425" anchor="t" anchorCtr="0">
            <a:noAutofit/>
          </a:bodyPr>
          <a:lstStyle/>
          <a:p>
            <a:pPr marL="233363" indent="-233363" algn="ctr"/>
            <a:r>
              <a:rPr lang="en" dirty="0"/>
              <a:t>If a class contains abstract methods - class must be declared abstract</a:t>
            </a:r>
          </a:p>
        </p:txBody>
      </p:sp>
    </p:spTree>
    <p:extLst>
      <p:ext uri="{BB962C8B-B14F-4D97-AF65-F5344CB8AC3E}">
        <p14:creationId xmlns:p14="http://schemas.microsoft.com/office/powerpoint/2010/main" val="1583685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Checkpoint</a:t>
            </a:r>
            <a:endParaRPr lang="en" dirty="0"/>
          </a:p>
        </p:txBody>
      </p:sp>
      <p:sp>
        <p:nvSpPr>
          <p:cNvPr id="510" name="Shape 51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indent="-228600"/>
            <a:r>
              <a:rPr lang="en-US" dirty="0"/>
              <a:t>There are 4 access modifiers: private, </a:t>
            </a:r>
            <a:r>
              <a:rPr lang="en-US" i="1" dirty="0"/>
              <a:t>no-modifier</a:t>
            </a:r>
            <a:r>
              <a:rPr lang="en-US" dirty="0"/>
              <a:t>, protected and public</a:t>
            </a:r>
          </a:p>
          <a:p>
            <a:pPr marL="457200" lvl="0" indent="-228600" rtl="0">
              <a:spcBef>
                <a:spcPts val="0"/>
              </a:spcBef>
            </a:pPr>
            <a:r>
              <a:rPr lang="en-US" dirty="0"/>
              <a:t>Prefer to go from less permissive to more permissive access</a:t>
            </a:r>
          </a:p>
          <a:p>
            <a:pPr marL="457200" lvl="0" indent="-228600" rtl="0">
              <a:spcBef>
                <a:spcPts val="0"/>
              </a:spcBef>
            </a:pPr>
            <a:r>
              <a:rPr lang="en-US" dirty="0"/>
              <a:t>Static variable – belongs to a class and can be changed</a:t>
            </a:r>
          </a:p>
          <a:p>
            <a:pPr marL="457200" lvl="0" indent="-228600" rtl="0">
              <a:spcBef>
                <a:spcPts val="0"/>
              </a:spcBef>
            </a:pPr>
            <a:r>
              <a:rPr lang="en-US" dirty="0"/>
              <a:t>Final variable – cannot be changed after initialization, but objects state can</a:t>
            </a:r>
          </a:p>
          <a:p>
            <a:pPr marL="457200" lvl="0" indent="-228600" rtl="0">
              <a:spcBef>
                <a:spcPts val="0"/>
              </a:spcBef>
            </a:pPr>
            <a:r>
              <a:rPr lang="en-US" dirty="0"/>
              <a:t>Abstract classes are meant to be </a:t>
            </a:r>
            <a:r>
              <a:rPr lang="en-US" dirty="0" err="1"/>
              <a:t>subclassed</a:t>
            </a:r>
            <a:endParaRPr lang="en-US" dirty="0"/>
          </a:p>
          <a:p>
            <a:pPr marL="457200" lvl="0" indent="-228600"/>
            <a:r>
              <a:rPr lang="en-US" dirty="0"/>
              <a:t>Abstract classes c</a:t>
            </a:r>
            <a:r>
              <a:rPr lang="en" dirty="0"/>
              <a:t>an contain both abstract methods as well normal methods</a:t>
            </a:r>
            <a:endParaRPr lang="en-US" dirty="0"/>
          </a:p>
          <a:p>
            <a:pPr marL="457200" lvl="0" indent="-228600"/>
            <a:r>
              <a:rPr lang="en" dirty="0"/>
              <a:t>If a class contains abstract methods </a:t>
            </a:r>
            <a:r>
              <a:rPr lang="en-US" dirty="0"/>
              <a:t>– </a:t>
            </a:r>
            <a:r>
              <a:rPr lang="en" dirty="0"/>
              <a:t>class must be declared abstract</a:t>
            </a:r>
          </a:p>
          <a:p>
            <a:pPr marL="457200" lvl="0" indent="-228600" rtl="0">
              <a:spcBef>
                <a:spcPts val="0"/>
              </a:spcBef>
            </a:pPr>
            <a:endParaRPr lang="en-US" dirty="0"/>
          </a:p>
          <a:p>
            <a:pPr marL="457200" lvl="0" indent="-228600" rtl="0">
              <a:spcBef>
                <a:spcPts val="0"/>
              </a:spcBef>
            </a:pPr>
            <a:endParaRPr lang="en" dirty="0"/>
          </a:p>
        </p:txBody>
      </p:sp>
    </p:spTree>
    <p:extLst>
      <p:ext uri="{BB962C8B-B14F-4D97-AF65-F5344CB8AC3E}">
        <p14:creationId xmlns:p14="http://schemas.microsoft.com/office/powerpoint/2010/main" val="140314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chor="t"/>
          <a:lstStyle/>
          <a:p>
            <a:pPr algn="ctr"/>
            <a:r>
              <a:rPr lang="en-US" sz="4800" b="1" dirty="0">
                <a:solidFill>
                  <a:schemeClr val="tx1"/>
                </a:solidFill>
              </a:rPr>
              <a:t>Class</a:t>
            </a:r>
          </a:p>
          <a:p>
            <a:pPr algn="ctr"/>
            <a:r>
              <a:rPr lang="en-US" sz="3600" dirty="0"/>
              <a:t>Blueprint of objects</a:t>
            </a:r>
          </a:p>
        </p:txBody>
      </p:sp>
      <p:pic>
        <p:nvPicPr>
          <p:cNvPr id="2" name="Picture 1"/>
          <p:cNvPicPr>
            <a:picLocks noChangeAspect="1"/>
          </p:cNvPicPr>
          <p:nvPr/>
        </p:nvPicPr>
        <p:blipFill>
          <a:blip r:embed="rId3"/>
          <a:stretch>
            <a:fillRect/>
          </a:stretch>
        </p:blipFill>
        <p:spPr>
          <a:xfrm>
            <a:off x="3237230" y="2997012"/>
            <a:ext cx="3035300" cy="1854200"/>
          </a:xfrm>
          <a:prstGeom prst="rect">
            <a:avLst/>
          </a:prstGeom>
        </p:spPr>
      </p:pic>
    </p:spTree>
    <p:extLst>
      <p:ext uri="{BB962C8B-B14F-4D97-AF65-F5344CB8AC3E}">
        <p14:creationId xmlns:p14="http://schemas.microsoft.com/office/powerpoint/2010/main" val="1476620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311700" y="2150850"/>
            <a:ext cx="8520599" cy="841800"/>
          </a:xfrm>
          <a:prstGeom prst="rect">
            <a:avLst/>
          </a:prstGeom>
        </p:spPr>
        <p:txBody>
          <a:bodyPr lIns="91425" tIns="91425" rIns="91425" bIns="91425" anchor="ctr" anchorCtr="0">
            <a:noAutofit/>
          </a:bodyPr>
          <a:lstStyle/>
          <a:p>
            <a:pPr lvl="0">
              <a:spcBef>
                <a:spcPts val="0"/>
              </a:spcBef>
              <a:buNone/>
            </a:pPr>
            <a:r>
              <a:rPr lang="en"/>
              <a:t>Nested Classes</a:t>
            </a:r>
          </a:p>
        </p:txBody>
      </p:sp>
    </p:spTree>
    <p:extLst>
      <p:ext uri="{BB962C8B-B14F-4D97-AF65-F5344CB8AC3E}">
        <p14:creationId xmlns:p14="http://schemas.microsoft.com/office/powerpoint/2010/main" val="1202439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dirty="0"/>
              <a:t>Nested Classes</a:t>
            </a:r>
          </a:p>
        </p:txBody>
      </p:sp>
      <p:sp>
        <p:nvSpPr>
          <p:cNvPr id="504" name="Shape 504"/>
          <p:cNvSpPr txBox="1"/>
          <p:nvPr/>
        </p:nvSpPr>
        <p:spPr>
          <a:xfrm>
            <a:off x="490654" y="1182029"/>
            <a:ext cx="8252436" cy="2921619"/>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800" dirty="0">
                <a:solidFill>
                  <a:srgbClr val="0000E6"/>
                </a:solidFill>
                <a:latin typeface="Courier New"/>
                <a:ea typeface="Courier New"/>
                <a:cs typeface="Courier New"/>
                <a:sym typeface="Courier New"/>
              </a:rPr>
              <a:t>public</a:t>
            </a:r>
            <a:r>
              <a:rPr lang="en" sz="1800" dirty="0">
                <a:solidFill>
                  <a:schemeClr val="dk1"/>
                </a:solidFill>
                <a:latin typeface="Courier New"/>
                <a:ea typeface="Courier New"/>
                <a:cs typeface="Courier New"/>
                <a:sym typeface="Courier New"/>
              </a:rPr>
              <a:t> </a:t>
            </a:r>
            <a:r>
              <a:rPr lang="en" sz="1800" dirty="0">
                <a:solidFill>
                  <a:srgbClr val="0000E6"/>
                </a:solidFill>
                <a:latin typeface="Courier New"/>
                <a:ea typeface="Courier New"/>
                <a:cs typeface="Courier New"/>
                <a:sym typeface="Courier New"/>
              </a:rPr>
              <a:t>class</a:t>
            </a:r>
            <a:r>
              <a:rPr lang="en" sz="1800" dirty="0">
                <a:solidFill>
                  <a:schemeClr val="dk1"/>
                </a:solidFill>
                <a:latin typeface="Courier New"/>
                <a:ea typeface="Courier New"/>
                <a:cs typeface="Courier New"/>
                <a:sym typeface="Courier New"/>
              </a:rPr>
              <a:t> </a:t>
            </a:r>
            <a:r>
              <a:rPr lang="en" sz="1800" dirty="0" err="1">
                <a:solidFill>
                  <a:schemeClr val="dk1"/>
                </a:solidFill>
                <a:latin typeface="Courier New"/>
                <a:ea typeface="Courier New"/>
                <a:cs typeface="Courier New"/>
                <a:sym typeface="Courier New"/>
              </a:rPr>
              <a:t>OuterClass</a:t>
            </a:r>
            <a:r>
              <a:rPr lang="en" sz="1800" dirty="0">
                <a:solidFill>
                  <a:schemeClr val="dk1"/>
                </a:solidFill>
                <a:latin typeface="Courier New"/>
                <a:ea typeface="Courier New"/>
                <a:cs typeface="Courier New"/>
                <a:sym typeface="Courier New"/>
              </a:rPr>
              <a:t> {</a:t>
            </a:r>
            <a:endParaRPr lang="en-US" sz="1800" dirty="0">
              <a:solidFill>
                <a:schemeClr val="dk1"/>
              </a:solidFill>
              <a:latin typeface="Courier New"/>
              <a:ea typeface="Courier New"/>
              <a:cs typeface="Courier New"/>
              <a:sym typeface="Courier New"/>
            </a:endParaRPr>
          </a:p>
          <a:p>
            <a:pPr lvl="0" rtl="0">
              <a:lnSpc>
                <a:spcPct val="115000"/>
              </a:lnSpc>
              <a:spcBef>
                <a:spcPts val="0"/>
              </a:spcBef>
              <a:buNone/>
            </a:pPr>
            <a:r>
              <a:rPr lang="en-US" sz="1800" dirty="0">
                <a:solidFill>
                  <a:schemeClr val="dk1"/>
                </a:solidFill>
                <a:latin typeface="Courier New"/>
                <a:ea typeface="Courier New"/>
                <a:cs typeface="Courier New"/>
                <a:sym typeface="Courier New"/>
              </a:rPr>
              <a:t>    ...</a:t>
            </a:r>
            <a:endParaRPr lang="en" sz="1800" dirty="0">
              <a:solidFill>
                <a:schemeClr val="dk1"/>
              </a:solidFill>
              <a:latin typeface="Courier New"/>
              <a:ea typeface="Courier New"/>
              <a:cs typeface="Courier New"/>
              <a:sym typeface="Courier New"/>
            </a:endParaRPr>
          </a:p>
          <a:p>
            <a:pPr lvl="0" rtl="0">
              <a:lnSpc>
                <a:spcPct val="115000"/>
              </a:lnSpc>
              <a:spcBef>
                <a:spcPts val="0"/>
              </a:spcBef>
              <a:buNone/>
            </a:pPr>
            <a:r>
              <a:rPr lang="en-US" sz="1800" dirty="0">
                <a:solidFill>
                  <a:schemeClr val="dk1"/>
                </a:solidFill>
                <a:latin typeface="Courier New"/>
                <a:ea typeface="Courier New"/>
                <a:cs typeface="Courier New"/>
                <a:sym typeface="Courier New"/>
              </a:rPr>
              <a:t>    </a:t>
            </a:r>
            <a:r>
              <a:rPr lang="en" sz="1800" dirty="0">
                <a:solidFill>
                  <a:srgbClr val="0000E6"/>
                </a:solidFill>
                <a:latin typeface="Courier New"/>
                <a:ea typeface="Courier New"/>
                <a:cs typeface="Courier New"/>
                <a:sym typeface="Courier New"/>
              </a:rPr>
              <a:t>class</a:t>
            </a:r>
            <a:r>
              <a:rPr lang="en" sz="1800" dirty="0">
                <a:solidFill>
                  <a:schemeClr val="dk1"/>
                </a:solidFill>
                <a:latin typeface="Courier New"/>
                <a:ea typeface="Courier New"/>
                <a:cs typeface="Courier New"/>
                <a:sym typeface="Courier New"/>
              </a:rPr>
              <a:t> </a:t>
            </a:r>
            <a:r>
              <a:rPr lang="en" sz="1800" dirty="0" err="1">
                <a:solidFill>
                  <a:schemeClr val="dk1"/>
                </a:solidFill>
                <a:latin typeface="Courier New"/>
                <a:ea typeface="Courier New"/>
                <a:cs typeface="Courier New"/>
                <a:sym typeface="Courier New"/>
              </a:rPr>
              <a:t>InnerClass</a:t>
            </a:r>
            <a:r>
              <a:rPr lang="en" sz="1800" dirty="0">
                <a:solidFill>
                  <a:schemeClr val="dk1"/>
                </a:solidFill>
                <a:latin typeface="Courier New"/>
                <a:ea typeface="Courier New"/>
                <a:cs typeface="Courier New"/>
                <a:sym typeface="Courier New"/>
              </a:rPr>
              <a:t> {</a:t>
            </a:r>
          </a:p>
          <a:p>
            <a:pPr lvl="0" rtl="0">
              <a:lnSpc>
                <a:spcPct val="115000"/>
              </a:lnSpc>
              <a:spcBef>
                <a:spcPts val="0"/>
              </a:spcBef>
              <a:buNone/>
            </a:pPr>
            <a:r>
              <a:rPr lang="en" sz="1800" dirty="0">
                <a:solidFill>
                  <a:schemeClr val="dk1"/>
                </a:solidFill>
                <a:latin typeface="Courier New"/>
                <a:ea typeface="Courier New"/>
                <a:cs typeface="Courier New"/>
                <a:sym typeface="Courier New"/>
              </a:rPr>
              <a:t> 	...</a:t>
            </a:r>
          </a:p>
          <a:p>
            <a:pPr lvl="0" rtl="0">
              <a:lnSpc>
                <a:spcPct val="115000"/>
              </a:lnSpc>
              <a:spcBef>
                <a:spcPts val="0"/>
              </a:spcBef>
              <a:buNone/>
            </a:pPr>
            <a:r>
              <a:rPr lang="en-US" sz="1800" dirty="0">
                <a:solidFill>
                  <a:schemeClr val="dk1"/>
                </a:solidFill>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a:t>
            </a:r>
            <a:endParaRPr lang="en-US" sz="1800" dirty="0">
              <a:solidFill>
                <a:schemeClr val="dk1"/>
              </a:solidFill>
              <a:latin typeface="Courier New"/>
              <a:ea typeface="Courier New"/>
              <a:cs typeface="Courier New"/>
              <a:sym typeface="Courier New"/>
            </a:endParaRPr>
          </a:p>
          <a:p>
            <a:pPr lvl="0" rtl="0">
              <a:lnSpc>
                <a:spcPct val="115000"/>
              </a:lnSpc>
              <a:spcBef>
                <a:spcPts val="0"/>
              </a:spcBef>
              <a:buNone/>
            </a:pPr>
            <a:r>
              <a:rPr lang="en-US" sz="1800" dirty="0">
                <a:solidFill>
                  <a:schemeClr val="dk1"/>
                </a:solidFill>
                <a:latin typeface="Courier New"/>
                <a:ea typeface="Courier New"/>
                <a:cs typeface="Courier New"/>
                <a:sym typeface="Courier New"/>
              </a:rPr>
              <a:t>    </a:t>
            </a:r>
            <a:r>
              <a:rPr lang="en" sz="1800" dirty="0">
                <a:solidFill>
                  <a:srgbClr val="0000E6"/>
                </a:solidFill>
                <a:latin typeface="Courier New"/>
                <a:ea typeface="Courier New"/>
                <a:cs typeface="Courier New"/>
                <a:sym typeface="Courier New"/>
              </a:rPr>
              <a:t>static class</a:t>
            </a:r>
            <a:r>
              <a:rPr lang="en" sz="1800" dirty="0">
                <a:solidFill>
                  <a:schemeClr val="dk1"/>
                </a:solidFill>
                <a:latin typeface="Courier New"/>
                <a:ea typeface="Courier New"/>
                <a:cs typeface="Courier New"/>
                <a:sym typeface="Courier New"/>
              </a:rPr>
              <a:t> </a:t>
            </a:r>
            <a:r>
              <a:rPr lang="en" sz="1800" dirty="0" err="1">
                <a:solidFill>
                  <a:schemeClr val="dk1"/>
                </a:solidFill>
                <a:latin typeface="Courier New"/>
                <a:ea typeface="Courier New"/>
                <a:cs typeface="Courier New"/>
                <a:sym typeface="Courier New"/>
              </a:rPr>
              <a:t>StaticNestedClass</a:t>
            </a:r>
            <a:r>
              <a:rPr lang="en" sz="1800" dirty="0">
                <a:solidFill>
                  <a:schemeClr val="dk1"/>
                </a:solidFill>
                <a:latin typeface="Courier New"/>
                <a:ea typeface="Courier New"/>
                <a:cs typeface="Courier New"/>
                <a:sym typeface="Courier New"/>
              </a:rPr>
              <a:t> {</a:t>
            </a:r>
          </a:p>
          <a:p>
            <a:pPr lvl="0" rtl="0">
              <a:lnSpc>
                <a:spcPct val="115000"/>
              </a:lnSpc>
              <a:spcBef>
                <a:spcPts val="0"/>
              </a:spcBef>
              <a:buNone/>
            </a:pPr>
            <a:r>
              <a:rPr lang="en" sz="1800" dirty="0">
                <a:solidFill>
                  <a:schemeClr val="dk1"/>
                </a:solidFill>
                <a:latin typeface="Courier New"/>
                <a:ea typeface="Courier New"/>
                <a:cs typeface="Courier New"/>
                <a:sym typeface="Courier New"/>
              </a:rPr>
              <a:t> 	...</a:t>
            </a:r>
          </a:p>
          <a:p>
            <a:pPr lvl="0" rtl="0">
              <a:lnSpc>
                <a:spcPct val="115000"/>
              </a:lnSpc>
              <a:spcBef>
                <a:spcPts val="0"/>
              </a:spcBef>
              <a:buNone/>
            </a:pPr>
            <a:r>
              <a:rPr lang="en-US" sz="1800" dirty="0">
                <a:solidFill>
                  <a:schemeClr val="dk1"/>
                </a:solidFill>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a:t>
            </a:r>
          </a:p>
          <a:p>
            <a:pPr lvl="0" rtl="0">
              <a:spcBef>
                <a:spcPts val="0"/>
              </a:spcBef>
              <a:buNone/>
            </a:pPr>
            <a:r>
              <a:rPr lang="en" sz="1800" dirty="0">
                <a:solidFill>
                  <a:schemeClr val="dk1"/>
                </a:solidFill>
                <a:latin typeface="Courier New"/>
                <a:ea typeface="Courier New"/>
                <a:cs typeface="Courier New"/>
                <a:sym typeface="Courier New"/>
              </a:rPr>
              <a:t>}</a:t>
            </a:r>
          </a:p>
        </p:txBody>
      </p:sp>
      <p:sp>
        <p:nvSpPr>
          <p:cNvPr id="6" name="Shape 510"/>
          <p:cNvSpPr txBox="1">
            <a:spLocks noGrp="1"/>
          </p:cNvSpPr>
          <p:nvPr>
            <p:ph type="body" idx="1"/>
          </p:nvPr>
        </p:nvSpPr>
        <p:spPr>
          <a:xfrm>
            <a:off x="490655" y="4267953"/>
            <a:ext cx="8252436" cy="565750"/>
          </a:xfrm>
          <a:prstGeom prst="rect">
            <a:avLst/>
          </a:prstGeom>
        </p:spPr>
        <p:txBody>
          <a:bodyPr lIns="91425" tIns="91425" rIns="91425" bIns="91425" anchor="t" anchorCtr="0">
            <a:noAutofit/>
          </a:bodyPr>
          <a:lstStyle/>
          <a:p>
            <a:pPr marL="457200" lvl="0" indent="-228600" algn="ctr" rtl="0">
              <a:spcBef>
                <a:spcPts val="0"/>
              </a:spcBef>
            </a:pPr>
            <a:r>
              <a:rPr lang="en-US" dirty="0"/>
              <a:t>Prefer static nested classes</a:t>
            </a:r>
            <a:endParaRPr lang="e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 dirty="0"/>
              <a:t>Nested Classes</a:t>
            </a:r>
          </a:p>
        </p:txBody>
      </p:sp>
      <p:sp>
        <p:nvSpPr>
          <p:cNvPr id="510" name="Shape 51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dirty="0"/>
              <a:t>Why use nested classes?</a:t>
            </a:r>
          </a:p>
          <a:p>
            <a:pPr marL="914400" lvl="1" indent="-228600" rtl="0">
              <a:spcBef>
                <a:spcPts val="0"/>
              </a:spcBef>
            </a:pPr>
            <a:r>
              <a:rPr lang="en" dirty="0"/>
              <a:t>It is a way of logically grouping classes that are only used in one place</a:t>
            </a:r>
          </a:p>
          <a:p>
            <a:pPr marL="914400" lvl="1" indent="-228600" rtl="0">
              <a:spcBef>
                <a:spcPts val="0"/>
              </a:spcBef>
            </a:pPr>
            <a:r>
              <a:rPr lang="en" dirty="0"/>
              <a:t>It increases encapsulation</a:t>
            </a:r>
          </a:p>
          <a:p>
            <a:pPr marL="914400" lvl="1" indent="-228600">
              <a:spcBef>
                <a:spcPts val="0"/>
              </a:spcBef>
            </a:pPr>
            <a:r>
              <a:rPr lang="en" dirty="0"/>
              <a:t>It can lead to more readable and maintainable code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Summary</a:t>
            </a:r>
            <a:endParaRPr lang="en" dirty="0"/>
          </a:p>
        </p:txBody>
      </p:sp>
      <p:sp>
        <p:nvSpPr>
          <p:cNvPr id="510" name="Shape 51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US" dirty="0"/>
              <a:t>Class is a blueprint of an object</a:t>
            </a:r>
          </a:p>
          <a:p>
            <a:pPr marL="457200" indent="-228600"/>
            <a:r>
              <a:rPr lang="en-US" dirty="0"/>
              <a:t>Object is an instance of a class</a:t>
            </a:r>
          </a:p>
          <a:p>
            <a:pPr marL="457200" indent="-228600"/>
            <a:r>
              <a:rPr lang="en-US" dirty="0"/>
              <a:t>There are 4 access modifiers: private, </a:t>
            </a:r>
            <a:r>
              <a:rPr lang="en-US" i="1" dirty="0"/>
              <a:t>no-modifier</a:t>
            </a:r>
            <a:r>
              <a:rPr lang="en-US" dirty="0"/>
              <a:t>, protected and public</a:t>
            </a:r>
          </a:p>
          <a:p>
            <a:pPr marL="457200" lvl="0" indent="-228600"/>
            <a:r>
              <a:rPr lang="en-US" dirty="0"/>
              <a:t>Other modifiers: static, final, abstract </a:t>
            </a:r>
            <a:r>
              <a:rPr lang="is-IS" dirty="0"/>
              <a:t>…</a:t>
            </a:r>
            <a:endParaRPr lang="en-US" dirty="0"/>
          </a:p>
          <a:p>
            <a:pPr marL="457200" lvl="0" indent="-228600"/>
            <a:r>
              <a:rPr lang="en-US" dirty="0"/>
              <a:t>Abstract classes are meant to be </a:t>
            </a:r>
            <a:r>
              <a:rPr lang="en-US" dirty="0" err="1"/>
              <a:t>subclassed</a:t>
            </a:r>
            <a:endParaRPr lang="en-US" dirty="0"/>
          </a:p>
          <a:p>
            <a:pPr marL="457200" lvl="0" indent="-228600" rtl="0">
              <a:spcBef>
                <a:spcPts val="0"/>
              </a:spcBef>
            </a:pPr>
            <a:r>
              <a:rPr lang="en-US" dirty="0"/>
              <a:t>Prefer static nested classes over non-static</a:t>
            </a:r>
          </a:p>
          <a:p>
            <a:pPr marL="457200" lvl="0" indent="-228600" rtl="0">
              <a:spcBef>
                <a:spcPts val="0"/>
              </a:spcBef>
            </a:pPr>
            <a:r>
              <a:rPr lang="en-US" dirty="0"/>
              <a:t>Use nested classes as helpers that are not required for any other class</a:t>
            </a:r>
            <a:endParaRPr lang="en" dirty="0"/>
          </a:p>
        </p:txBody>
      </p:sp>
    </p:spTree>
    <p:extLst>
      <p:ext uri="{BB962C8B-B14F-4D97-AF65-F5344CB8AC3E}">
        <p14:creationId xmlns:p14="http://schemas.microsoft.com/office/powerpoint/2010/main" val="1912468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815D-C9EF-9D45-A5F1-5AF4DD3ED9A4}"/>
              </a:ext>
            </a:extLst>
          </p:cNvPr>
          <p:cNvSpPr>
            <a:spLocks noGrp="1"/>
          </p:cNvSpPr>
          <p:nvPr>
            <p:ph type="title"/>
          </p:nvPr>
        </p:nvSpPr>
        <p:spPr/>
        <p:txBody>
          <a:bodyPr/>
          <a:lstStyle/>
          <a:p>
            <a:r>
              <a:rPr lang="en-US" dirty="0"/>
              <a:t>Home reading</a:t>
            </a:r>
          </a:p>
        </p:txBody>
      </p:sp>
      <p:sp>
        <p:nvSpPr>
          <p:cNvPr id="3" name="Text Placeholder 2">
            <a:extLst>
              <a:ext uri="{FF2B5EF4-FFF2-40B4-BE49-F238E27FC236}">
                <a16:creationId xmlns:a16="http://schemas.microsoft.com/office/drawing/2014/main" id="{E0C0F9E3-A3F4-0C49-92D8-B12472229F71}"/>
              </a:ext>
            </a:extLst>
          </p:cNvPr>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/tutorial/java/</a:t>
            </a:r>
            <a:r>
              <a:rPr lang="en-US" dirty="0" err="1"/>
              <a:t>javaOO</a:t>
            </a:r>
            <a:r>
              <a:rPr lang="en-US" dirty="0"/>
              <a:t>/</a:t>
            </a:r>
            <a:r>
              <a:rPr lang="en-US" dirty="0" err="1"/>
              <a:t>index.html</a:t>
            </a:r>
            <a:endParaRPr lang="en-US" dirty="0"/>
          </a:p>
        </p:txBody>
      </p:sp>
    </p:spTree>
    <p:extLst>
      <p:ext uri="{BB962C8B-B14F-4D97-AF65-F5344CB8AC3E}">
        <p14:creationId xmlns:p14="http://schemas.microsoft.com/office/powerpoint/2010/main" val="6639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dirty="0"/>
              <a:t>Classes</a:t>
            </a:r>
          </a:p>
        </p:txBody>
      </p:sp>
      <p:sp>
        <p:nvSpPr>
          <p:cNvPr id="69" name="Shape 69"/>
          <p:cNvSpPr txBox="1"/>
          <p:nvPr/>
        </p:nvSpPr>
        <p:spPr>
          <a:xfrm>
            <a:off x="1344438" y="1529816"/>
            <a:ext cx="6455121" cy="2661718"/>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2400" dirty="0">
                <a:latin typeface="Courier New"/>
                <a:ea typeface="Courier New"/>
                <a:cs typeface="Courier New"/>
                <a:sym typeface="Courier New"/>
              </a:rPr>
              <a:t>[</a:t>
            </a:r>
            <a:r>
              <a:rPr lang="en" sz="2400" dirty="0">
                <a:solidFill>
                  <a:srgbClr val="0000FF"/>
                </a:solidFill>
                <a:latin typeface="Courier New"/>
                <a:ea typeface="Courier New"/>
                <a:cs typeface="Courier New"/>
                <a:sym typeface="Courier New"/>
              </a:rPr>
              <a:t>mod</a:t>
            </a:r>
            <a:r>
              <a:rPr lang="en-US" sz="2400" dirty="0" err="1">
                <a:solidFill>
                  <a:srgbClr val="0000FF"/>
                </a:solidFill>
                <a:latin typeface="Courier New"/>
                <a:ea typeface="Courier New"/>
                <a:cs typeface="Courier New"/>
                <a:sym typeface="Courier New"/>
              </a:rPr>
              <a:t>i</a:t>
            </a:r>
            <a:r>
              <a:rPr lang="en" sz="2400" dirty="0" err="1">
                <a:solidFill>
                  <a:srgbClr val="0000FF"/>
                </a:solidFill>
                <a:latin typeface="Courier New"/>
                <a:ea typeface="Courier New"/>
                <a:cs typeface="Courier New"/>
                <a:sym typeface="Courier New"/>
              </a:rPr>
              <a:t>fiers</a:t>
            </a:r>
            <a:r>
              <a:rPr lang="en" sz="2400" dirty="0">
                <a:latin typeface="Courier New"/>
                <a:ea typeface="Courier New"/>
                <a:cs typeface="Courier New"/>
                <a:sym typeface="Courier New"/>
              </a:rPr>
              <a:t>] </a:t>
            </a:r>
            <a:r>
              <a:rPr lang="en" sz="2400" dirty="0">
                <a:solidFill>
                  <a:srgbClr val="0000FF"/>
                </a:solidFill>
                <a:latin typeface="Courier New"/>
                <a:ea typeface="Courier New"/>
                <a:cs typeface="Courier New"/>
                <a:sym typeface="Courier New"/>
              </a:rPr>
              <a:t>class </a:t>
            </a:r>
            <a:r>
              <a:rPr lang="en" sz="2400" dirty="0" err="1">
                <a:latin typeface="Courier New"/>
                <a:ea typeface="Courier New"/>
                <a:cs typeface="Courier New"/>
                <a:sym typeface="Courier New"/>
              </a:rPr>
              <a:t>MyClassName</a:t>
            </a:r>
            <a:r>
              <a:rPr lang="en" sz="2400" dirty="0">
                <a:latin typeface="Courier New"/>
                <a:ea typeface="Courier New"/>
                <a:cs typeface="Courier New"/>
                <a:sym typeface="Courier New"/>
              </a:rPr>
              <a:t> {</a:t>
            </a:r>
            <a:br>
              <a:rPr lang="en" sz="2400" dirty="0">
                <a:latin typeface="Courier New"/>
                <a:ea typeface="Courier New"/>
                <a:cs typeface="Courier New"/>
                <a:sym typeface="Courier New"/>
              </a:rPr>
            </a:br>
            <a:r>
              <a:rPr lang="en" sz="2400" dirty="0">
                <a:solidFill>
                  <a:srgbClr val="274E13"/>
                </a:solidFill>
                <a:latin typeface="Courier New"/>
                <a:ea typeface="Courier New"/>
                <a:cs typeface="Courier New"/>
                <a:sym typeface="Courier New"/>
              </a:rPr>
              <a:t>    // fields, </a:t>
            </a:r>
          </a:p>
          <a:p>
            <a:pPr lvl="0" rtl="0">
              <a:spcBef>
                <a:spcPts val="0"/>
              </a:spcBef>
              <a:buNone/>
            </a:pPr>
            <a:r>
              <a:rPr lang="en" sz="2400" dirty="0">
                <a:solidFill>
                  <a:srgbClr val="274E13"/>
                </a:solidFill>
                <a:latin typeface="Courier New"/>
                <a:ea typeface="Courier New"/>
                <a:cs typeface="Courier New"/>
                <a:sym typeface="Courier New"/>
              </a:rPr>
              <a:t>    // constructors</a:t>
            </a:r>
            <a:br>
              <a:rPr lang="en" sz="2400" dirty="0">
                <a:solidFill>
                  <a:srgbClr val="274E13"/>
                </a:solidFill>
                <a:latin typeface="Courier New"/>
                <a:ea typeface="Courier New"/>
                <a:cs typeface="Courier New"/>
                <a:sym typeface="Courier New"/>
              </a:rPr>
            </a:br>
            <a:r>
              <a:rPr lang="en" sz="2400" dirty="0">
                <a:solidFill>
                  <a:srgbClr val="274E13"/>
                </a:solidFill>
                <a:latin typeface="Courier New"/>
                <a:ea typeface="Courier New"/>
                <a:cs typeface="Courier New"/>
                <a:sym typeface="Courier New"/>
              </a:rPr>
              <a:t>    // method declarations</a:t>
            </a:r>
            <a:br>
              <a:rPr lang="en" sz="2400" dirty="0">
                <a:latin typeface="Courier New"/>
                <a:ea typeface="Courier New"/>
                <a:cs typeface="Courier New"/>
                <a:sym typeface="Courier New"/>
              </a:rPr>
            </a:br>
            <a:r>
              <a:rPr lang="en" sz="2400" dirty="0">
                <a:latin typeface="Courier New"/>
                <a:ea typeface="Courier New"/>
                <a:cs typeface="Courier New"/>
                <a:sym typeface="Courier New"/>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 dirty="0"/>
              <a:t>Classes:</a:t>
            </a:r>
            <a:r>
              <a:rPr lang="en-US" dirty="0">
                <a:latin typeface="Courier New"/>
                <a:ea typeface="Courier New"/>
                <a:cs typeface="Courier New"/>
                <a:sym typeface="Courier New"/>
              </a:rPr>
              <a:t> </a:t>
            </a:r>
            <a:r>
              <a:rPr lang="en-US" dirty="0"/>
              <a:t>Example</a:t>
            </a:r>
            <a:endParaRPr lang="en" dirty="0"/>
          </a:p>
        </p:txBody>
      </p:sp>
      <p:sp>
        <p:nvSpPr>
          <p:cNvPr id="93" name="Shape 93"/>
          <p:cNvSpPr txBox="1"/>
          <p:nvPr/>
        </p:nvSpPr>
        <p:spPr>
          <a:xfrm>
            <a:off x="435099" y="1404600"/>
            <a:ext cx="8397199" cy="3000000"/>
          </a:xfrm>
          <a:prstGeom prst="rect">
            <a:avLst/>
          </a:prstGeom>
          <a:solidFill>
            <a:srgbClr val="EFEFEF"/>
          </a:solidFill>
          <a:ln>
            <a:noFill/>
          </a:ln>
        </p:spPr>
        <p:txBody>
          <a:bodyPr lIns="91425" tIns="91425" rIns="91425" bIns="91425" anchor="ctr" anchorCtr="0">
            <a:noAutofit/>
          </a:bodyPr>
          <a:lstStyle/>
          <a:p>
            <a:pPr lvl="0" rtl="0">
              <a:lnSpc>
                <a:spcPct val="115000"/>
              </a:lnSpc>
              <a:spcBef>
                <a:spcPts val="0"/>
              </a:spcBef>
              <a:buNone/>
            </a:pPr>
            <a:r>
              <a:rPr lang="en" sz="1800" dirty="0">
                <a:solidFill>
                  <a:srgbClr val="0000E6"/>
                </a:solidFill>
                <a:latin typeface="Courier New"/>
                <a:ea typeface="Courier New"/>
                <a:cs typeface="Courier New"/>
                <a:sym typeface="Courier New"/>
              </a:rPr>
              <a:t>public</a:t>
            </a:r>
            <a:r>
              <a:rPr lang="en" sz="1800" dirty="0">
                <a:solidFill>
                  <a:schemeClr val="dk1"/>
                </a:solidFill>
                <a:latin typeface="Courier New"/>
                <a:ea typeface="Courier New"/>
                <a:cs typeface="Courier New"/>
                <a:sym typeface="Courier New"/>
              </a:rPr>
              <a:t> </a:t>
            </a:r>
            <a:r>
              <a:rPr lang="en" sz="1800" dirty="0">
                <a:solidFill>
                  <a:srgbClr val="0000E6"/>
                </a:solidFill>
                <a:latin typeface="Courier New"/>
                <a:ea typeface="Courier New"/>
                <a:cs typeface="Courier New"/>
                <a:sym typeface="Courier New"/>
              </a:rPr>
              <a:t>class</a:t>
            </a:r>
            <a:r>
              <a:rPr lang="en" sz="1800" dirty="0">
                <a:solidFill>
                  <a:schemeClr val="dk1"/>
                </a:solidFill>
                <a:latin typeface="Courier New"/>
                <a:ea typeface="Courier New"/>
                <a:cs typeface="Courier New"/>
                <a:sym typeface="Courier New"/>
              </a:rPr>
              <a:t> Shirt {</a:t>
            </a:r>
          </a:p>
          <a:p>
            <a:pPr lvl="0" rtl="0">
              <a:lnSpc>
                <a:spcPct val="115000"/>
              </a:lnSpc>
              <a:spcBef>
                <a:spcPts val="0"/>
              </a:spcBef>
              <a:buNone/>
            </a:pPr>
            <a:r>
              <a:rPr lang="en" sz="1800" dirty="0">
                <a:solidFill>
                  <a:schemeClr val="dk1"/>
                </a:solidFill>
                <a:latin typeface="Courier New"/>
                <a:ea typeface="Courier New"/>
                <a:cs typeface="Courier New"/>
                <a:sym typeface="Courier New"/>
              </a:rPr>
              <a:t>  </a:t>
            </a:r>
            <a:r>
              <a:rPr lang="en" sz="1800" dirty="0">
                <a:solidFill>
                  <a:srgbClr val="0000E6"/>
                </a:solidFill>
                <a:latin typeface="Courier New"/>
                <a:ea typeface="Courier New"/>
                <a:cs typeface="Courier New"/>
                <a:sym typeface="Courier New"/>
              </a:rPr>
              <a:t>public</a:t>
            </a:r>
            <a:r>
              <a:rPr lang="en" sz="1800" dirty="0">
                <a:solidFill>
                  <a:schemeClr val="dk1"/>
                </a:solidFill>
                <a:latin typeface="Courier New"/>
                <a:ea typeface="Courier New"/>
                <a:cs typeface="Courier New"/>
                <a:sym typeface="Courier New"/>
              </a:rPr>
              <a:t> </a:t>
            </a:r>
            <a:r>
              <a:rPr lang="en" sz="1800" dirty="0" err="1">
                <a:solidFill>
                  <a:srgbClr val="0000E6"/>
                </a:solidFill>
                <a:latin typeface="Courier New"/>
                <a:ea typeface="Courier New"/>
                <a:cs typeface="Courier New"/>
                <a:sym typeface="Courier New"/>
              </a:rPr>
              <a:t>int</a:t>
            </a:r>
            <a:r>
              <a:rPr lang="en" sz="1800" dirty="0">
                <a:solidFill>
                  <a:schemeClr val="dk1"/>
                </a:solidFill>
                <a:latin typeface="Courier New"/>
                <a:ea typeface="Courier New"/>
                <a:cs typeface="Courier New"/>
                <a:sym typeface="Courier New"/>
              </a:rPr>
              <a:t> </a:t>
            </a:r>
            <a:r>
              <a:rPr lang="en" sz="1800" dirty="0" err="1">
                <a:solidFill>
                  <a:schemeClr val="dk1"/>
                </a:solidFill>
                <a:latin typeface="Courier New"/>
                <a:ea typeface="Courier New"/>
                <a:cs typeface="Courier New"/>
                <a:sym typeface="Courier New"/>
              </a:rPr>
              <a:t>shirtID</a:t>
            </a:r>
            <a:r>
              <a:rPr lang="en" sz="1800" dirty="0">
                <a:solidFill>
                  <a:schemeClr val="dk1"/>
                </a:solidFill>
                <a:latin typeface="Courier New"/>
                <a:ea typeface="Courier New"/>
                <a:cs typeface="Courier New"/>
                <a:sym typeface="Courier New"/>
              </a:rPr>
              <a:t> = 0; </a:t>
            </a:r>
            <a:r>
              <a:rPr lang="en" sz="1800" dirty="0">
                <a:solidFill>
                  <a:srgbClr val="969696"/>
                </a:solidFill>
                <a:latin typeface="Courier New"/>
                <a:ea typeface="Courier New"/>
                <a:cs typeface="Courier New"/>
                <a:sym typeface="Courier New"/>
              </a:rPr>
              <a:t>// Default ID for the shirt</a:t>
            </a:r>
            <a:endParaRPr lang="en-US" sz="1800" dirty="0">
              <a:solidFill>
                <a:srgbClr val="969696"/>
              </a:solidFill>
              <a:latin typeface="Courier New"/>
              <a:ea typeface="Courier New"/>
              <a:cs typeface="Courier New"/>
              <a:sym typeface="Courier New"/>
            </a:endParaRPr>
          </a:p>
          <a:p>
            <a:pPr lvl="0">
              <a:lnSpc>
                <a:spcPct val="115000"/>
              </a:lnSpc>
            </a:pPr>
            <a:r>
              <a:rPr lang="en-US" sz="1800" dirty="0">
                <a:solidFill>
                  <a:srgbClr val="969696"/>
                </a:solidFill>
                <a:latin typeface="Courier New"/>
                <a:ea typeface="Courier New"/>
                <a:cs typeface="Courier New"/>
                <a:sym typeface="Courier New"/>
              </a:rPr>
              <a:t>  </a:t>
            </a:r>
            <a:r>
              <a:rPr lang="en" sz="1800" dirty="0">
                <a:solidFill>
                  <a:srgbClr val="0000E6"/>
                </a:solidFill>
                <a:latin typeface="Courier New"/>
                <a:ea typeface="Courier New"/>
                <a:cs typeface="Courier New"/>
                <a:sym typeface="Courier New"/>
              </a:rPr>
              <a:t>public</a:t>
            </a:r>
            <a:r>
              <a:rPr lang="en" sz="1800" dirty="0">
                <a:solidFill>
                  <a:schemeClr val="dk1"/>
                </a:solidFill>
                <a:latin typeface="Courier New"/>
                <a:ea typeface="Courier New"/>
                <a:cs typeface="Courier New"/>
                <a:sym typeface="Courier New"/>
              </a:rPr>
              <a:t> </a:t>
            </a:r>
            <a:r>
              <a:rPr lang="en-US" sz="1800" dirty="0">
                <a:solidFill>
                  <a:schemeClr val="dk1"/>
                </a:solidFill>
                <a:latin typeface="Courier New"/>
                <a:ea typeface="Courier New"/>
                <a:cs typeface="Courier New"/>
                <a:sym typeface="Courier New"/>
              </a:rPr>
              <a:t>Shirt(){</a:t>
            </a:r>
          </a:p>
          <a:p>
            <a:pPr lvl="0">
              <a:lnSpc>
                <a:spcPct val="115000"/>
              </a:lnSpc>
            </a:pPr>
            <a:r>
              <a:rPr lang="en-US" sz="1800" dirty="0">
                <a:solidFill>
                  <a:schemeClr val="dk1"/>
                </a:solidFill>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display()</a:t>
            </a:r>
            <a:r>
              <a:rPr lang="en-US" sz="1800" dirty="0">
                <a:solidFill>
                  <a:schemeClr val="dk1"/>
                </a:solidFill>
                <a:latin typeface="Courier New"/>
                <a:ea typeface="Courier New"/>
                <a:cs typeface="Courier New"/>
                <a:sym typeface="Courier New"/>
              </a:rPr>
              <a:t>;</a:t>
            </a:r>
          </a:p>
          <a:p>
            <a:pPr lvl="0">
              <a:lnSpc>
                <a:spcPct val="115000"/>
              </a:lnSpc>
            </a:pPr>
            <a:r>
              <a:rPr lang="en-US" sz="1800" dirty="0">
                <a:solidFill>
                  <a:schemeClr val="dk1"/>
                </a:solidFill>
                <a:latin typeface="Courier New"/>
                <a:ea typeface="Courier New"/>
                <a:cs typeface="Courier New"/>
                <a:sym typeface="Courier New"/>
              </a:rPr>
              <a:t>  } </a:t>
            </a:r>
            <a:r>
              <a:rPr lang="en" sz="1800" dirty="0">
                <a:solidFill>
                  <a:srgbClr val="969696"/>
                </a:solidFill>
                <a:latin typeface="Courier New"/>
                <a:ea typeface="Courier New"/>
                <a:cs typeface="Courier New"/>
                <a:sym typeface="Courier New"/>
              </a:rPr>
              <a:t>// </a:t>
            </a:r>
            <a:r>
              <a:rPr lang="en-US" sz="1800" dirty="0">
                <a:solidFill>
                  <a:srgbClr val="969696"/>
                </a:solidFill>
                <a:latin typeface="Courier New"/>
                <a:ea typeface="Courier New"/>
                <a:cs typeface="Courier New"/>
                <a:sym typeface="Courier New"/>
              </a:rPr>
              <a:t>end of Constructor method</a:t>
            </a:r>
            <a:endParaRPr lang="en" sz="1800" dirty="0">
              <a:solidFill>
                <a:srgbClr val="969696"/>
              </a:solidFill>
              <a:latin typeface="Courier New"/>
              <a:ea typeface="Courier New"/>
              <a:cs typeface="Courier New"/>
              <a:sym typeface="Courier New"/>
            </a:endParaRPr>
          </a:p>
          <a:p>
            <a:pPr lvl="0" rtl="0">
              <a:lnSpc>
                <a:spcPct val="115000"/>
              </a:lnSpc>
              <a:spcBef>
                <a:spcPts val="0"/>
              </a:spcBef>
              <a:buNone/>
            </a:pPr>
            <a:r>
              <a:rPr lang="en-US" sz="1800" dirty="0">
                <a:solidFill>
                  <a:srgbClr val="0000E6"/>
                </a:solidFill>
                <a:latin typeface="Courier New"/>
                <a:ea typeface="Courier New"/>
                <a:cs typeface="Courier New"/>
                <a:sym typeface="Courier New"/>
              </a:rPr>
              <a:t>  </a:t>
            </a:r>
            <a:r>
              <a:rPr lang="en" sz="1800" dirty="0">
                <a:solidFill>
                  <a:srgbClr val="0000E6"/>
                </a:solidFill>
                <a:latin typeface="Courier New"/>
                <a:ea typeface="Courier New"/>
                <a:cs typeface="Courier New"/>
                <a:sym typeface="Courier New"/>
              </a:rPr>
              <a:t>public</a:t>
            </a:r>
            <a:r>
              <a:rPr lang="en" sz="1800" dirty="0">
                <a:solidFill>
                  <a:schemeClr val="dk1"/>
                </a:solidFill>
                <a:latin typeface="Courier New"/>
                <a:ea typeface="Courier New"/>
                <a:cs typeface="Courier New"/>
                <a:sym typeface="Courier New"/>
              </a:rPr>
              <a:t> </a:t>
            </a:r>
            <a:r>
              <a:rPr lang="en" sz="1800" dirty="0">
                <a:solidFill>
                  <a:srgbClr val="0000E6"/>
                </a:solidFill>
                <a:latin typeface="Courier New"/>
                <a:ea typeface="Courier New"/>
                <a:cs typeface="Courier New"/>
                <a:sym typeface="Courier New"/>
              </a:rPr>
              <a:t>void</a:t>
            </a:r>
            <a:r>
              <a:rPr lang="en" sz="1800" dirty="0">
                <a:solidFill>
                  <a:schemeClr val="dk1"/>
                </a:solidFill>
                <a:latin typeface="Courier New"/>
                <a:ea typeface="Courier New"/>
                <a:cs typeface="Courier New"/>
                <a:sym typeface="Courier New"/>
              </a:rPr>
              <a:t> display() {</a:t>
            </a:r>
          </a:p>
          <a:p>
            <a:pPr lvl="0" rtl="0">
              <a:lnSpc>
                <a:spcPct val="115000"/>
              </a:lnSpc>
              <a:spcBef>
                <a:spcPts val="0"/>
              </a:spcBef>
              <a:buNone/>
            </a:pPr>
            <a:r>
              <a:rPr lang="en" sz="1800" dirty="0">
                <a:solidFill>
                  <a:schemeClr val="dk1"/>
                </a:solidFill>
                <a:latin typeface="Courier New"/>
                <a:ea typeface="Courier New"/>
                <a:cs typeface="Courier New"/>
                <a:sym typeface="Courier New"/>
              </a:rPr>
              <a:t>	</a:t>
            </a:r>
            <a:r>
              <a:rPr lang="en" sz="1800" dirty="0" err="1">
                <a:solidFill>
                  <a:schemeClr val="dk1"/>
                </a:solidFill>
                <a:latin typeface="Courier New"/>
                <a:ea typeface="Courier New"/>
                <a:cs typeface="Courier New"/>
                <a:sym typeface="Courier New"/>
              </a:rPr>
              <a:t>System.out.println</a:t>
            </a:r>
            <a:r>
              <a:rPr lang="en" sz="1800" dirty="0">
                <a:solidFill>
                  <a:schemeClr val="dk1"/>
                </a:solidFill>
                <a:latin typeface="Courier New"/>
                <a:ea typeface="Courier New"/>
                <a:cs typeface="Courier New"/>
                <a:sym typeface="Courier New"/>
              </a:rPr>
              <a:t>(</a:t>
            </a:r>
            <a:r>
              <a:rPr lang="en" sz="1800" dirty="0">
                <a:solidFill>
                  <a:srgbClr val="CE7B00"/>
                </a:solidFill>
                <a:latin typeface="Courier New"/>
                <a:ea typeface="Courier New"/>
                <a:cs typeface="Courier New"/>
                <a:sym typeface="Courier New"/>
              </a:rPr>
              <a:t>"Item ID: "</a:t>
            </a:r>
            <a:r>
              <a:rPr lang="en" sz="1800" dirty="0">
                <a:solidFill>
                  <a:schemeClr val="dk1"/>
                </a:solidFill>
                <a:latin typeface="Courier New"/>
                <a:ea typeface="Courier New"/>
                <a:cs typeface="Courier New"/>
                <a:sym typeface="Courier New"/>
              </a:rPr>
              <a:t> + </a:t>
            </a:r>
            <a:r>
              <a:rPr lang="en" sz="1800" dirty="0" err="1">
                <a:solidFill>
                  <a:schemeClr val="dk1"/>
                </a:solidFill>
                <a:latin typeface="Courier New"/>
                <a:ea typeface="Courier New"/>
                <a:cs typeface="Courier New"/>
                <a:sym typeface="Courier New"/>
              </a:rPr>
              <a:t>shirtID</a:t>
            </a:r>
            <a:r>
              <a:rPr lang="en" sz="1800" dirty="0">
                <a:solidFill>
                  <a:schemeClr val="dk1"/>
                </a:solidFill>
                <a:latin typeface="Courier New"/>
                <a:ea typeface="Courier New"/>
                <a:cs typeface="Courier New"/>
                <a:sym typeface="Courier New"/>
              </a:rPr>
              <a:t>);</a:t>
            </a:r>
            <a:endParaRPr lang="en-US" sz="1800" dirty="0">
              <a:solidFill>
                <a:schemeClr val="dk1"/>
              </a:solidFill>
              <a:latin typeface="Courier New"/>
              <a:ea typeface="Courier New"/>
              <a:cs typeface="Courier New"/>
              <a:sym typeface="Courier New"/>
            </a:endParaRPr>
          </a:p>
          <a:p>
            <a:pPr lvl="0" rtl="0">
              <a:lnSpc>
                <a:spcPct val="115000"/>
              </a:lnSpc>
              <a:spcBef>
                <a:spcPts val="0"/>
              </a:spcBef>
              <a:buNone/>
            </a:pPr>
            <a:r>
              <a:rPr lang="en-US" sz="1800" dirty="0">
                <a:solidFill>
                  <a:schemeClr val="dk1"/>
                </a:solidFill>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 </a:t>
            </a:r>
            <a:r>
              <a:rPr lang="en" sz="1800" dirty="0">
                <a:solidFill>
                  <a:srgbClr val="969696"/>
                </a:solidFill>
                <a:latin typeface="Courier New"/>
                <a:ea typeface="Courier New"/>
                <a:cs typeface="Courier New"/>
                <a:sym typeface="Courier New"/>
              </a:rPr>
              <a:t>// end of display method</a:t>
            </a:r>
          </a:p>
          <a:p>
            <a:pPr lvl="0" rtl="0">
              <a:lnSpc>
                <a:spcPct val="115000"/>
              </a:lnSpc>
              <a:spcBef>
                <a:spcPts val="0"/>
              </a:spcBef>
              <a:buNone/>
            </a:pPr>
            <a:r>
              <a:rPr lang="en" sz="1800" dirty="0">
                <a:solidFill>
                  <a:schemeClr val="dk1"/>
                </a:solidFill>
                <a:latin typeface="Courier New"/>
                <a:ea typeface="Courier New"/>
                <a:cs typeface="Courier New"/>
                <a:sym typeface="Courier New"/>
              </a:rPr>
              <a:t>} </a:t>
            </a:r>
            <a:r>
              <a:rPr lang="en" sz="1800" dirty="0">
                <a:solidFill>
                  <a:srgbClr val="969696"/>
                </a:solidFill>
                <a:latin typeface="Courier New"/>
                <a:ea typeface="Courier New"/>
                <a:cs typeface="Courier New"/>
                <a:sym typeface="Courier New"/>
              </a:rPr>
              <a:t>// end of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chor="t"/>
          <a:lstStyle/>
          <a:p>
            <a:pPr algn="ctr"/>
            <a:r>
              <a:rPr lang="en-US" sz="4800" b="1" dirty="0">
                <a:solidFill>
                  <a:schemeClr val="tx1"/>
                </a:solidFill>
              </a:rPr>
              <a:t>Objects</a:t>
            </a:r>
          </a:p>
          <a:p>
            <a:pPr marL="457200" lvl="0" indent="-228600" algn="ctr"/>
            <a:r>
              <a:rPr lang="en" sz="3600" dirty="0"/>
              <a:t>Instantiated versions of their class</a:t>
            </a:r>
          </a:p>
        </p:txBody>
      </p:sp>
      <p:sp>
        <p:nvSpPr>
          <p:cNvPr id="7" name="Right Arrow 6"/>
          <p:cNvSpPr/>
          <p:nvPr/>
        </p:nvSpPr>
        <p:spPr>
          <a:xfrm>
            <a:off x="3389376" y="3711174"/>
            <a:ext cx="865631" cy="435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484796" y="3091390"/>
            <a:ext cx="2349500" cy="1663700"/>
          </a:xfrm>
          <a:prstGeom prst="rect">
            <a:avLst/>
          </a:prstGeom>
        </p:spPr>
      </p:pic>
      <p:pic>
        <p:nvPicPr>
          <p:cNvPr id="8" name="Picture 7"/>
          <p:cNvPicPr>
            <a:picLocks noChangeAspect="1"/>
          </p:cNvPicPr>
          <p:nvPr/>
        </p:nvPicPr>
        <p:blipFill>
          <a:blip r:embed="rId3"/>
          <a:stretch>
            <a:fillRect/>
          </a:stretch>
        </p:blipFill>
        <p:spPr>
          <a:xfrm>
            <a:off x="6794500" y="3091390"/>
            <a:ext cx="2349500" cy="1663700"/>
          </a:xfrm>
          <a:prstGeom prst="rect">
            <a:avLst/>
          </a:prstGeom>
        </p:spPr>
      </p:pic>
      <p:pic>
        <p:nvPicPr>
          <p:cNvPr id="9" name="Picture 8"/>
          <p:cNvPicPr>
            <a:picLocks noChangeAspect="1"/>
          </p:cNvPicPr>
          <p:nvPr/>
        </p:nvPicPr>
        <p:blipFill>
          <a:blip r:embed="rId4"/>
          <a:stretch>
            <a:fillRect/>
          </a:stretch>
        </p:blipFill>
        <p:spPr>
          <a:xfrm>
            <a:off x="239182" y="2996140"/>
            <a:ext cx="3035300" cy="1854200"/>
          </a:xfrm>
          <a:prstGeom prst="rect">
            <a:avLst/>
          </a:prstGeom>
        </p:spPr>
      </p:pic>
    </p:spTree>
    <p:extLst>
      <p:ext uri="{BB962C8B-B14F-4D97-AF65-F5344CB8AC3E}">
        <p14:creationId xmlns:p14="http://schemas.microsoft.com/office/powerpoint/2010/main" val="144798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a:t>Objects: Example</a:t>
            </a:r>
            <a:endParaRPr lang="en" dirty="0"/>
          </a:p>
        </p:txBody>
      </p:sp>
      <p:sp>
        <p:nvSpPr>
          <p:cNvPr id="185" name="Shape 185"/>
          <p:cNvSpPr txBox="1"/>
          <p:nvPr/>
        </p:nvSpPr>
        <p:spPr>
          <a:xfrm>
            <a:off x="1194098" y="2004024"/>
            <a:ext cx="6357769" cy="1713341"/>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2400" dirty="0">
                <a:latin typeface="Courier New"/>
                <a:ea typeface="Courier New"/>
                <a:cs typeface="Courier New"/>
                <a:sym typeface="Courier New"/>
              </a:rPr>
              <a:t> </a:t>
            </a:r>
            <a:r>
              <a:rPr lang="en" sz="2400" b="1" dirty="0">
                <a:solidFill>
                  <a:srgbClr val="C00000"/>
                </a:solidFill>
                <a:latin typeface="Courier New"/>
                <a:ea typeface="Courier New"/>
                <a:cs typeface="Courier New"/>
                <a:sym typeface="Courier New"/>
              </a:rPr>
              <a:t>Shirt</a:t>
            </a:r>
            <a:r>
              <a:rPr lang="en" sz="2400" dirty="0">
                <a:latin typeface="Courier New"/>
                <a:ea typeface="Courier New"/>
                <a:cs typeface="Courier New"/>
                <a:sym typeface="Courier New"/>
              </a:rPr>
              <a:t> </a:t>
            </a:r>
            <a:r>
              <a:rPr lang="en" sz="2400" b="1" dirty="0" err="1">
                <a:latin typeface="Courier New"/>
                <a:ea typeface="Courier New"/>
                <a:cs typeface="Courier New"/>
                <a:sym typeface="Courier New"/>
              </a:rPr>
              <a:t>myShirt</a:t>
            </a:r>
            <a:r>
              <a:rPr lang="en" sz="2400" dirty="0">
                <a:latin typeface="Courier New"/>
                <a:ea typeface="Courier New"/>
                <a:cs typeface="Courier New"/>
                <a:sym typeface="Courier New"/>
              </a:rPr>
              <a:t> = </a:t>
            </a:r>
            <a:r>
              <a:rPr lang="en" sz="2400" b="1" dirty="0">
                <a:solidFill>
                  <a:srgbClr val="FF0000"/>
                </a:solidFill>
                <a:latin typeface="Courier New"/>
                <a:ea typeface="Courier New"/>
                <a:cs typeface="Courier New"/>
                <a:sym typeface="Courier New"/>
              </a:rPr>
              <a:t>new</a:t>
            </a:r>
            <a:r>
              <a:rPr lang="en" sz="2400" dirty="0">
                <a:latin typeface="Courier New"/>
                <a:ea typeface="Courier New"/>
                <a:cs typeface="Courier New"/>
                <a:sym typeface="Courier New"/>
              </a:rPr>
              <a:t> </a:t>
            </a:r>
            <a:r>
              <a:rPr lang="en" sz="2400" b="1" dirty="0">
                <a:solidFill>
                  <a:srgbClr val="C00000"/>
                </a:solidFill>
                <a:latin typeface="Courier New"/>
                <a:ea typeface="Courier New"/>
                <a:cs typeface="Courier New"/>
                <a:sym typeface="Courier New"/>
              </a:rPr>
              <a:t>Shirt()</a:t>
            </a:r>
            <a:r>
              <a:rPr lang="en" sz="2400" dirty="0">
                <a:latin typeface="Courier New"/>
                <a:ea typeface="Courier New"/>
                <a:cs typeface="Courier New"/>
                <a:sym typeface="Courier New"/>
              </a:rPr>
              <a:t>;</a:t>
            </a:r>
          </a:p>
          <a:p>
            <a:pPr lvl="0" rtl="0">
              <a:spcBef>
                <a:spcPts val="0"/>
              </a:spcBef>
              <a:buNone/>
            </a:pPr>
            <a:r>
              <a:rPr lang="en" sz="2400" dirty="0">
                <a:latin typeface="Courier New"/>
                <a:ea typeface="Courier New"/>
                <a:cs typeface="Courier New"/>
                <a:sym typeface="Courier New"/>
              </a:rPr>
              <a:t> </a:t>
            </a:r>
            <a:r>
              <a:rPr lang="en" sz="2400" dirty="0" err="1">
                <a:latin typeface="Courier New"/>
                <a:ea typeface="Courier New"/>
                <a:cs typeface="Courier New"/>
                <a:sym typeface="Courier New"/>
              </a:rPr>
              <a:t>int</a:t>
            </a:r>
            <a:r>
              <a:rPr lang="en" sz="2400" dirty="0">
                <a:latin typeface="Courier New"/>
                <a:ea typeface="Courier New"/>
                <a:cs typeface="Courier New"/>
                <a:sym typeface="Courier New"/>
              </a:rPr>
              <a:t> </a:t>
            </a:r>
            <a:r>
              <a:rPr lang="en" sz="2400" dirty="0" err="1">
                <a:latin typeface="Courier New"/>
                <a:ea typeface="Courier New"/>
                <a:cs typeface="Courier New"/>
                <a:sym typeface="Courier New"/>
              </a:rPr>
              <a:t>shirtId</a:t>
            </a:r>
            <a:r>
              <a:rPr lang="en" sz="2400" dirty="0">
                <a:latin typeface="Courier New"/>
                <a:ea typeface="Courier New"/>
                <a:cs typeface="Courier New"/>
                <a:sym typeface="Courier New"/>
              </a:rPr>
              <a:t> = </a:t>
            </a:r>
            <a:r>
              <a:rPr lang="en" sz="2400" b="1" dirty="0" err="1">
                <a:latin typeface="Courier New"/>
                <a:ea typeface="Courier New"/>
                <a:cs typeface="Courier New"/>
                <a:sym typeface="Courier New"/>
              </a:rPr>
              <a:t>myShirt</a:t>
            </a:r>
            <a:r>
              <a:rPr lang="en" sz="2400" dirty="0" err="1">
                <a:latin typeface="Courier New"/>
                <a:ea typeface="Courier New"/>
                <a:cs typeface="Courier New"/>
                <a:sym typeface="Courier New"/>
              </a:rPr>
              <a:t>.shirtId</a:t>
            </a:r>
            <a:r>
              <a:rPr lang="en" sz="2400" dirty="0">
                <a:latin typeface="Courier New"/>
                <a:ea typeface="Courier New"/>
                <a:cs typeface="Courier New"/>
                <a:sym typeface="Courier New"/>
              </a:rPr>
              <a:t>;</a:t>
            </a:r>
          </a:p>
          <a:p>
            <a:pPr lvl="0" rtl="0">
              <a:spcBef>
                <a:spcPts val="0"/>
              </a:spcBef>
              <a:buNone/>
            </a:pPr>
            <a:r>
              <a:rPr lang="en" sz="2400" dirty="0">
                <a:latin typeface="Courier New"/>
                <a:ea typeface="Courier New"/>
                <a:cs typeface="Courier New"/>
                <a:sym typeface="Courier New"/>
              </a:rPr>
              <a:t> </a:t>
            </a:r>
            <a:r>
              <a:rPr lang="en" sz="2400" b="1" dirty="0" err="1">
                <a:latin typeface="Courier New"/>
                <a:ea typeface="Courier New"/>
                <a:cs typeface="Courier New"/>
                <a:sym typeface="Courier New"/>
              </a:rPr>
              <a:t>myShirt</a:t>
            </a:r>
            <a:r>
              <a:rPr lang="en" sz="2400" dirty="0" err="1">
                <a:latin typeface="Courier New"/>
                <a:ea typeface="Courier New"/>
                <a:cs typeface="Courier New"/>
                <a:sym typeface="Courier New"/>
              </a:rPr>
              <a:t>.display</a:t>
            </a:r>
            <a:r>
              <a:rPr lang="en" sz="2400" dirty="0">
                <a:latin typeface="Courier New"/>
                <a:ea typeface="Courier New"/>
                <a:cs typeface="Courier New"/>
                <a:sym typeface="Courier New"/>
              </a:rPr>
              <a:t>();</a:t>
            </a:r>
          </a:p>
        </p:txBody>
      </p:sp>
      <p:sp>
        <p:nvSpPr>
          <p:cNvPr id="186" name="Shape 186"/>
          <p:cNvSpPr/>
          <p:nvPr/>
        </p:nvSpPr>
        <p:spPr>
          <a:xfrm>
            <a:off x="3339238" y="1437850"/>
            <a:ext cx="1324199" cy="572699"/>
          </a:xfrm>
          <a:prstGeom prst="wedgeRectCallout">
            <a:avLst>
              <a:gd name="adj1" fmla="val -39898"/>
              <a:gd name="adj2" fmla="val 102999"/>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000" dirty="0"/>
              <a:t>Declare and initialize reference</a:t>
            </a:r>
          </a:p>
        </p:txBody>
      </p:sp>
      <p:sp>
        <p:nvSpPr>
          <p:cNvPr id="187" name="Shape 187"/>
          <p:cNvSpPr/>
          <p:nvPr/>
        </p:nvSpPr>
        <p:spPr>
          <a:xfrm>
            <a:off x="7125110" y="2010549"/>
            <a:ext cx="1324199" cy="572699"/>
          </a:xfrm>
          <a:prstGeom prst="wedgeRectCallout">
            <a:avLst>
              <a:gd name="adj1" fmla="val -63527"/>
              <a:gd name="adj2" fmla="val 110254"/>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Get the value of </a:t>
            </a:r>
            <a:r>
              <a:rPr lang="en" sz="1000" dirty="0" err="1">
                <a:latin typeface="Courier New"/>
                <a:ea typeface="Courier New"/>
                <a:cs typeface="Courier New"/>
                <a:sym typeface="Courier New"/>
              </a:rPr>
              <a:t>shirtId</a:t>
            </a:r>
            <a:r>
              <a:rPr lang="en" sz="1000" dirty="0"/>
              <a:t> field</a:t>
            </a:r>
          </a:p>
        </p:txBody>
      </p:sp>
      <p:sp>
        <p:nvSpPr>
          <p:cNvPr id="188" name="Shape 188"/>
          <p:cNvSpPr/>
          <p:nvPr/>
        </p:nvSpPr>
        <p:spPr>
          <a:xfrm>
            <a:off x="3710882" y="3717365"/>
            <a:ext cx="1324199" cy="572699"/>
          </a:xfrm>
          <a:prstGeom prst="wedgeRectCallout">
            <a:avLst>
              <a:gd name="adj1" fmla="val -50289"/>
              <a:gd name="adj2" fmla="val -106496"/>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Call the </a:t>
            </a:r>
            <a:r>
              <a:rPr lang="en" sz="1000">
                <a:latin typeface="Courier New"/>
                <a:ea typeface="Courier New"/>
                <a:cs typeface="Courier New"/>
                <a:sym typeface="Courier New"/>
              </a:rPr>
              <a:t>display()</a:t>
            </a:r>
            <a:r>
              <a:rPr lang="en" sz="1000"/>
              <a:t> method of the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Constructors</a:t>
            </a:r>
          </a:p>
        </p:txBody>
      </p:sp>
      <p:sp>
        <p:nvSpPr>
          <p:cNvPr id="3" name="Text Placeholder 2"/>
          <p:cNvSpPr>
            <a:spLocks noGrp="1"/>
          </p:cNvSpPr>
          <p:nvPr>
            <p:ph type="body" idx="1"/>
          </p:nvPr>
        </p:nvSpPr>
        <p:spPr/>
        <p:txBody>
          <a:bodyPr anchor="ctr"/>
          <a:lstStyle/>
          <a:p>
            <a:pPr algn="ctr"/>
            <a:r>
              <a:rPr lang="en-US" sz="4800" b="1" dirty="0">
                <a:solidFill>
                  <a:schemeClr val="tx1"/>
                </a:solidFill>
              </a:rPr>
              <a:t>Constructor</a:t>
            </a:r>
          </a:p>
          <a:p>
            <a:pPr algn="ctr"/>
            <a:r>
              <a:rPr lang="en-US" sz="3600" dirty="0"/>
              <a:t>method, invoked upon object creation</a:t>
            </a:r>
          </a:p>
        </p:txBody>
      </p:sp>
    </p:spTree>
    <p:extLst>
      <p:ext uri="{BB962C8B-B14F-4D97-AF65-F5344CB8AC3E}">
        <p14:creationId xmlns:p14="http://schemas.microsoft.com/office/powerpoint/2010/main" val="187957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a:t>Classes: </a:t>
            </a:r>
            <a:r>
              <a:rPr lang="en" dirty="0"/>
              <a:t>Constructors</a:t>
            </a:r>
            <a:r>
              <a:rPr lang="en-US" dirty="0"/>
              <a:t> Example</a:t>
            </a:r>
            <a:endParaRPr lang="en" dirty="0"/>
          </a:p>
        </p:txBody>
      </p:sp>
      <p:sp>
        <p:nvSpPr>
          <p:cNvPr id="107" name="Shape 107"/>
          <p:cNvSpPr txBox="1"/>
          <p:nvPr/>
        </p:nvSpPr>
        <p:spPr>
          <a:xfrm>
            <a:off x="620629" y="1249829"/>
            <a:ext cx="7942457" cy="2483075"/>
          </a:xfrm>
          <a:prstGeom prst="rect">
            <a:avLst/>
          </a:prstGeom>
          <a:solidFill>
            <a:srgbClr val="D9D9D9"/>
          </a:solidFill>
          <a:ln>
            <a:noFill/>
          </a:ln>
        </p:spPr>
        <p:txBody>
          <a:bodyPr lIns="91425" tIns="91425" rIns="91425" bIns="91425" anchor="t" anchorCtr="0">
            <a:noAutofit/>
          </a:bodyPr>
          <a:lstStyle/>
          <a:p>
            <a:pPr lvl="0" rtl="0">
              <a:spcBef>
                <a:spcPts val="0"/>
              </a:spcBef>
              <a:buNone/>
            </a:pPr>
            <a:r>
              <a:rPr lang="en" sz="1800" dirty="0">
                <a:solidFill>
                  <a:srgbClr val="0000FF"/>
                </a:solidFill>
                <a:latin typeface="Courier New"/>
                <a:ea typeface="Courier New"/>
                <a:cs typeface="Courier New"/>
                <a:sym typeface="Courier New"/>
              </a:rPr>
              <a:t>public class</a:t>
            </a:r>
            <a:r>
              <a:rPr lang="en" sz="1800" dirty="0">
                <a:latin typeface="Courier New"/>
                <a:ea typeface="Courier New"/>
                <a:cs typeface="Courier New"/>
                <a:sym typeface="Courier New"/>
              </a:rPr>
              <a:t> Point {</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x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private </a:t>
            </a:r>
            <a:r>
              <a:rPr lang="en" sz="1800" dirty="0" err="1">
                <a:latin typeface="Courier New"/>
                <a:ea typeface="Courier New"/>
                <a:cs typeface="Courier New"/>
                <a:sym typeface="Courier New"/>
              </a:rPr>
              <a:t>int</a:t>
            </a:r>
            <a:r>
              <a:rPr lang="en" sz="1800" dirty="0">
                <a:latin typeface="Courier New"/>
                <a:ea typeface="Courier New"/>
                <a:cs typeface="Courier New"/>
                <a:sym typeface="Courier New"/>
              </a:rPr>
              <a:t> y = 0;</a:t>
            </a:r>
            <a:br>
              <a:rPr lang="en" sz="1800" dirty="0">
                <a:latin typeface="Courier New"/>
                <a:ea typeface="Courier New"/>
                <a:cs typeface="Courier New"/>
                <a:sym typeface="Courier New"/>
              </a:rPr>
            </a:br>
            <a:r>
              <a:rPr lang="en" sz="1800" dirty="0">
                <a:latin typeface="Courier New"/>
                <a:ea typeface="Courier New"/>
                <a:cs typeface="Courier New"/>
                <a:sym typeface="Courier New"/>
              </a:rPr>
              <a:t>}</a:t>
            </a:r>
          </a:p>
        </p:txBody>
      </p:sp>
      <p:sp>
        <p:nvSpPr>
          <p:cNvPr id="108" name="Shape 108"/>
          <p:cNvSpPr txBox="1"/>
          <p:nvPr/>
        </p:nvSpPr>
        <p:spPr>
          <a:xfrm>
            <a:off x="620630" y="4366612"/>
            <a:ext cx="7942456" cy="442055"/>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800" dirty="0">
                <a:latin typeface="Courier New"/>
                <a:ea typeface="Courier New"/>
                <a:cs typeface="Courier New"/>
                <a:sym typeface="Courier New"/>
              </a:rPr>
              <a:t>Point </a:t>
            </a:r>
            <a:r>
              <a:rPr lang="en-US" sz="1800" dirty="0">
                <a:latin typeface="Courier New"/>
                <a:ea typeface="Courier New"/>
                <a:cs typeface="Courier New"/>
                <a:sym typeface="Courier New"/>
              </a:rPr>
              <a:t>origin </a:t>
            </a:r>
            <a:r>
              <a:rPr lang="en" sz="1800" dirty="0">
                <a:latin typeface="Courier New"/>
                <a:ea typeface="Courier New"/>
                <a:cs typeface="Courier New"/>
                <a:sym typeface="Courier New"/>
              </a:rPr>
              <a:t>= new </a:t>
            </a:r>
            <a:r>
              <a:rPr lang="en" sz="1800" b="1" dirty="0">
                <a:latin typeface="Courier New"/>
                <a:ea typeface="Courier New"/>
                <a:cs typeface="Courier New"/>
                <a:sym typeface="Courier New"/>
              </a:rPr>
              <a:t>Point()</a:t>
            </a:r>
            <a:r>
              <a:rPr lang="en" sz="1800" dirty="0">
                <a:latin typeface="Courier New"/>
                <a:ea typeface="Courier New"/>
                <a:cs typeface="Courier New"/>
                <a:sym typeface="Courier New"/>
              </a:rPr>
              <a:t>;</a:t>
            </a:r>
          </a:p>
        </p:txBody>
      </p:sp>
    </p:spTree>
    <p:extLst>
      <p:ext uri="{BB962C8B-B14F-4D97-AF65-F5344CB8AC3E}">
        <p14:creationId xmlns:p14="http://schemas.microsoft.com/office/powerpoint/2010/main" val="1786327855"/>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1711</Words>
  <Application>Microsoft Macintosh PowerPoint</Application>
  <PresentationFormat>On-screen Show (16:9)</PresentationFormat>
  <Paragraphs>321</Paragraphs>
  <Slides>34</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Courier New</vt:lpstr>
      <vt:lpstr>simple-light-2</vt:lpstr>
      <vt:lpstr>Classes &amp; objects</vt:lpstr>
      <vt:lpstr>Agenda</vt:lpstr>
      <vt:lpstr>PowerPoint Presentation</vt:lpstr>
      <vt:lpstr>Classes</vt:lpstr>
      <vt:lpstr>Classes: Example</vt:lpstr>
      <vt:lpstr>PowerPoint Presentation</vt:lpstr>
      <vt:lpstr>Objects: Example</vt:lpstr>
      <vt:lpstr>Classes: Constructors</vt:lpstr>
      <vt:lpstr>Classes: Constructors Example</vt:lpstr>
      <vt:lpstr>Classes: Constructors Example</vt:lpstr>
      <vt:lpstr>Classes: Constructors Example</vt:lpstr>
      <vt:lpstr>Classes: Constructors Example</vt:lpstr>
      <vt:lpstr>Classes: Constructors Example</vt:lpstr>
      <vt:lpstr>Checkpoint</vt:lpstr>
      <vt:lpstr>PowerPoint Presentation</vt:lpstr>
      <vt:lpstr>Modifiers: Access modifiers</vt:lpstr>
      <vt:lpstr>Modifiers: Access modifiers</vt:lpstr>
      <vt:lpstr>Modifiers: Access modifiers</vt:lpstr>
      <vt:lpstr>Modifiers: Non-access modifiers</vt:lpstr>
      <vt:lpstr>Modifiers: Non-access modifiers</vt:lpstr>
      <vt:lpstr>Modifiers: Static</vt:lpstr>
      <vt:lpstr>Modifiers: Static</vt:lpstr>
      <vt:lpstr>Modifiers: Static methods</vt:lpstr>
      <vt:lpstr>Modifiers: Static methods</vt:lpstr>
      <vt:lpstr>Modifiers: Final constants</vt:lpstr>
      <vt:lpstr>Modifiers: Final</vt:lpstr>
      <vt:lpstr>Modifiers: Abstract</vt:lpstr>
      <vt:lpstr>Modifiers: Abstract</vt:lpstr>
      <vt:lpstr>Checkpoint</vt:lpstr>
      <vt:lpstr>Nested Classes</vt:lpstr>
      <vt:lpstr>Nested Classes</vt:lpstr>
      <vt:lpstr>Nested Classes</vt:lpstr>
      <vt:lpstr>Summary</vt:lpstr>
      <vt:lpstr>Home reading</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&amp; objects</dc:title>
  <cp:lastModifiedBy>Saipuka, Jelena</cp:lastModifiedBy>
  <cp:revision>99</cp:revision>
  <dcterms:modified xsi:type="dcterms:W3CDTF">2018-02-07T12:32:09Z</dcterms:modified>
</cp:coreProperties>
</file>