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2"/>
  </p:notesMasterIdLst>
  <p:sldIdLst>
    <p:sldId id="297" r:id="rId2"/>
    <p:sldId id="300" r:id="rId3"/>
    <p:sldId id="301" r:id="rId4"/>
    <p:sldId id="323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24" r:id="rId14"/>
    <p:sldId id="317" r:id="rId15"/>
    <p:sldId id="318" r:id="rId16"/>
    <p:sldId id="319" r:id="rId17"/>
    <p:sldId id="320" r:id="rId18"/>
    <p:sldId id="321" r:id="rId19"/>
    <p:sldId id="322" r:id="rId20"/>
    <p:sldId id="32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05B2C-722E-4F34-A75A-2E5CACDB04B3}">
  <a:tblStyle styleId="{42F05B2C-722E-4F34-A75A-2E5CACDB04B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9"/>
    <p:restoredTop sz="77301"/>
  </p:normalViewPr>
  <p:slideViewPr>
    <p:cSldViewPr snapToGrid="0">
      <p:cViewPr varScale="1">
        <p:scale>
          <a:sx n="108" d="100"/>
          <a:sy n="108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7522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86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3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27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47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Faculty Notes: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Briefly review the key participant  note points regarding Object-Oriented Design terms.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These terms will be expanded upon throughout this module.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Participant Notes: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Encapsulation</a:t>
            </a:r>
            <a:r>
              <a:rPr lang="en" sz="1000" dirty="0">
                <a:solidFill>
                  <a:schemeClr val="dk1"/>
                </a:solidFill>
              </a:rPr>
              <a:t> specifies which classes have access to information from other classes.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Inheritance</a:t>
            </a:r>
            <a:r>
              <a:rPr lang="en" sz="1000" dirty="0">
                <a:solidFill>
                  <a:schemeClr val="dk1"/>
                </a:solidFill>
              </a:rPr>
              <a:t> means that features and attributes in one class are also used in another class.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Association</a:t>
            </a:r>
            <a:r>
              <a:rPr lang="en" sz="1000" dirty="0">
                <a:solidFill>
                  <a:schemeClr val="dk1"/>
                </a:solidFill>
              </a:rPr>
              <a:t> identifies the relationships between classes. For example, a violin’s relationship to a class ‘orchestra’ or a note’s relationship to a whole piece of music.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Interfaces</a:t>
            </a:r>
            <a:r>
              <a:rPr lang="en" sz="1000" dirty="0">
                <a:solidFill>
                  <a:schemeClr val="dk1"/>
                </a:solidFill>
              </a:rPr>
              <a:t> define a set of methods (behaviors), </a:t>
            </a:r>
            <a:r>
              <a:rPr lang="en" sz="1000" u="sng" dirty="0">
                <a:solidFill>
                  <a:schemeClr val="dk1"/>
                </a:solidFill>
              </a:rPr>
              <a:t>not</a:t>
            </a:r>
            <a:r>
              <a:rPr lang="en" sz="1000" dirty="0">
                <a:solidFill>
                  <a:schemeClr val="dk1"/>
                </a:solidFill>
              </a:rPr>
              <a:t> </a:t>
            </a:r>
            <a:r>
              <a:rPr lang="en" sz="1000" u="sng" dirty="0">
                <a:solidFill>
                  <a:schemeClr val="dk1"/>
                </a:solidFill>
              </a:rPr>
              <a:t>how</a:t>
            </a:r>
            <a:r>
              <a:rPr lang="en" sz="1000" dirty="0">
                <a:solidFill>
                  <a:schemeClr val="dk1"/>
                </a:solidFill>
              </a:rPr>
              <a:t> the methods are implemented.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Polymorphism</a:t>
            </a:r>
            <a:r>
              <a:rPr lang="en" sz="1000" dirty="0">
                <a:solidFill>
                  <a:schemeClr val="dk1"/>
                </a:solidFill>
              </a:rPr>
              <a:t> is the ability of multiple classes to use </a:t>
            </a:r>
            <a:r>
              <a:rPr lang="en" sz="1000" u="sng" dirty="0">
                <a:solidFill>
                  <a:schemeClr val="dk1"/>
                </a:solidFill>
              </a:rPr>
              <a:t>common </a:t>
            </a:r>
            <a:r>
              <a:rPr lang="en" sz="1000" dirty="0">
                <a:solidFill>
                  <a:schemeClr val="dk1"/>
                </a:solidFill>
              </a:rPr>
              <a:t>characteristics in </a:t>
            </a:r>
            <a:r>
              <a:rPr lang="en" sz="1000" u="sng" dirty="0">
                <a:solidFill>
                  <a:schemeClr val="dk1"/>
                </a:solidFill>
              </a:rPr>
              <a:t>different</a:t>
            </a:r>
            <a:r>
              <a:rPr lang="en" sz="1000" dirty="0">
                <a:solidFill>
                  <a:schemeClr val="dk1"/>
                </a:solidFill>
              </a:rPr>
              <a:t> ways.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633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593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18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0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358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Static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Ability to call specific method at the compile time based upon method signature.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Use overloading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280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Dynamic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Ability to defer method call to run time.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Use method overriding.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Manage objects of different classes in the same hierarchy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Take on different forms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Manipulate objects of various classes, and invoke methods on an object without knowing the object’s type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Supports implementation of polymorphism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86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Faculty Notes: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Briefly review the key participant  note points regarding Object-Oriented Design terms.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These terms will be expanded upon throughout this module.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Participant Notes: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Encapsulation</a:t>
            </a:r>
            <a:r>
              <a:rPr lang="en" sz="1000" dirty="0">
                <a:solidFill>
                  <a:schemeClr val="dk1"/>
                </a:solidFill>
              </a:rPr>
              <a:t> specifies which classes have access to information from other classes.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Inheritance</a:t>
            </a:r>
            <a:r>
              <a:rPr lang="en" sz="1000" dirty="0">
                <a:solidFill>
                  <a:schemeClr val="dk1"/>
                </a:solidFill>
              </a:rPr>
              <a:t> means that features and attributes in one class are also used in another class.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Association</a:t>
            </a:r>
            <a:r>
              <a:rPr lang="en" sz="1000" dirty="0">
                <a:solidFill>
                  <a:schemeClr val="dk1"/>
                </a:solidFill>
              </a:rPr>
              <a:t> identifies the relationships between classes. For example, a violin’s relationship to a class ‘orchestra’ or a note’s relationship to a whole piece of music.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Interfaces</a:t>
            </a:r>
            <a:r>
              <a:rPr lang="en" sz="1000" dirty="0">
                <a:solidFill>
                  <a:schemeClr val="dk1"/>
                </a:solidFill>
              </a:rPr>
              <a:t> define a set of methods (behaviors), </a:t>
            </a:r>
            <a:r>
              <a:rPr lang="en" sz="1000" u="sng" dirty="0">
                <a:solidFill>
                  <a:schemeClr val="dk1"/>
                </a:solidFill>
              </a:rPr>
              <a:t>not</a:t>
            </a:r>
            <a:r>
              <a:rPr lang="en" sz="1000" dirty="0">
                <a:solidFill>
                  <a:schemeClr val="dk1"/>
                </a:solidFill>
              </a:rPr>
              <a:t> </a:t>
            </a:r>
            <a:r>
              <a:rPr lang="en" sz="1000" u="sng" dirty="0">
                <a:solidFill>
                  <a:schemeClr val="dk1"/>
                </a:solidFill>
              </a:rPr>
              <a:t>how</a:t>
            </a:r>
            <a:r>
              <a:rPr lang="en" sz="1000" dirty="0">
                <a:solidFill>
                  <a:schemeClr val="dk1"/>
                </a:solidFill>
              </a:rPr>
              <a:t> the methods are implemented.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Polymorphism</a:t>
            </a:r>
            <a:r>
              <a:rPr lang="en" sz="1000" dirty="0">
                <a:solidFill>
                  <a:schemeClr val="dk1"/>
                </a:solidFill>
              </a:rPr>
              <a:t> is the ability of multiple classes to use </a:t>
            </a:r>
            <a:r>
              <a:rPr lang="en" sz="1000" u="sng" dirty="0">
                <a:solidFill>
                  <a:schemeClr val="dk1"/>
                </a:solidFill>
              </a:rPr>
              <a:t>common </a:t>
            </a:r>
            <a:r>
              <a:rPr lang="en" sz="1000" dirty="0">
                <a:solidFill>
                  <a:schemeClr val="dk1"/>
                </a:solidFill>
              </a:rPr>
              <a:t>characteristics in </a:t>
            </a:r>
            <a:r>
              <a:rPr lang="en" sz="1000" u="sng" dirty="0">
                <a:solidFill>
                  <a:schemeClr val="dk1"/>
                </a:solidFill>
              </a:rPr>
              <a:t>different</a:t>
            </a:r>
            <a:r>
              <a:rPr lang="en" sz="1000" dirty="0">
                <a:solidFill>
                  <a:schemeClr val="dk1"/>
                </a:solidFill>
              </a:rPr>
              <a:t> ways.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40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sz="9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2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Faculty Notes: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Briefly review the key participant  note points regarding Object-Oriented Design terms.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These terms will be expanded upon throughout this module.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Participant Notes: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Encapsulation</a:t>
            </a:r>
            <a:r>
              <a:rPr lang="en" sz="1000" dirty="0">
                <a:solidFill>
                  <a:schemeClr val="dk1"/>
                </a:solidFill>
              </a:rPr>
              <a:t> specifies which classes have access to information from other classes.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Inheritance</a:t>
            </a:r>
            <a:r>
              <a:rPr lang="en" sz="1000" dirty="0">
                <a:solidFill>
                  <a:schemeClr val="dk1"/>
                </a:solidFill>
              </a:rPr>
              <a:t> means that features and attributes in one class are also used in another class.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Association</a:t>
            </a:r>
            <a:r>
              <a:rPr lang="en" sz="1000" dirty="0">
                <a:solidFill>
                  <a:schemeClr val="dk1"/>
                </a:solidFill>
              </a:rPr>
              <a:t> identifies the relationships between classes. For example, a violin’s relationship to a class ‘orchestra’ or a note’s relationship to a whole piece of music.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Interfaces</a:t>
            </a:r>
            <a:r>
              <a:rPr lang="en" sz="1000" dirty="0">
                <a:solidFill>
                  <a:schemeClr val="dk1"/>
                </a:solidFill>
              </a:rPr>
              <a:t> define a set of methods (behaviors), </a:t>
            </a:r>
            <a:r>
              <a:rPr lang="en" sz="1000" u="sng" dirty="0">
                <a:solidFill>
                  <a:schemeClr val="dk1"/>
                </a:solidFill>
              </a:rPr>
              <a:t>not</a:t>
            </a:r>
            <a:r>
              <a:rPr lang="en" sz="1000" dirty="0">
                <a:solidFill>
                  <a:schemeClr val="dk1"/>
                </a:solidFill>
              </a:rPr>
              <a:t> </a:t>
            </a:r>
            <a:r>
              <a:rPr lang="en" sz="1000" u="sng" dirty="0">
                <a:solidFill>
                  <a:schemeClr val="dk1"/>
                </a:solidFill>
              </a:rPr>
              <a:t>how</a:t>
            </a:r>
            <a:r>
              <a:rPr lang="en" sz="1000" dirty="0">
                <a:solidFill>
                  <a:schemeClr val="dk1"/>
                </a:solidFill>
              </a:rPr>
              <a:t> the methods are implemented.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Polymorphism</a:t>
            </a:r>
            <a:r>
              <a:rPr lang="en" sz="1000" dirty="0">
                <a:solidFill>
                  <a:schemeClr val="dk1"/>
                </a:solidFill>
              </a:rPr>
              <a:t> is the ability of multiple classes to use </a:t>
            </a:r>
            <a:r>
              <a:rPr lang="en" sz="1000" u="sng" dirty="0">
                <a:solidFill>
                  <a:schemeClr val="dk1"/>
                </a:solidFill>
              </a:rPr>
              <a:t>common </a:t>
            </a:r>
            <a:r>
              <a:rPr lang="en" sz="1000" dirty="0">
                <a:solidFill>
                  <a:schemeClr val="dk1"/>
                </a:solidFill>
              </a:rPr>
              <a:t>characteristics in </a:t>
            </a:r>
            <a:r>
              <a:rPr lang="en" sz="1000" u="sng" dirty="0">
                <a:solidFill>
                  <a:schemeClr val="dk1"/>
                </a:solidFill>
              </a:rPr>
              <a:t>different</a:t>
            </a:r>
            <a:r>
              <a:rPr lang="en" sz="1000" dirty="0">
                <a:solidFill>
                  <a:schemeClr val="dk1"/>
                </a:solidFill>
              </a:rPr>
              <a:t> ways.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37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Faculty Notes: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Briefly review the key participant  note points regarding Object-Oriented Design terms.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These terms will be expanded upon throughout this module.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Participant Notes: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Encapsulation</a:t>
            </a:r>
            <a:r>
              <a:rPr lang="en" sz="1000" dirty="0">
                <a:solidFill>
                  <a:schemeClr val="dk1"/>
                </a:solidFill>
              </a:rPr>
              <a:t> specifies which classes have access to information from other classes.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Inheritance</a:t>
            </a:r>
            <a:r>
              <a:rPr lang="en" sz="1000" dirty="0">
                <a:solidFill>
                  <a:schemeClr val="dk1"/>
                </a:solidFill>
              </a:rPr>
              <a:t> means that features and attributes in one class are also used in another class.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Association</a:t>
            </a:r>
            <a:r>
              <a:rPr lang="en" sz="1000" dirty="0">
                <a:solidFill>
                  <a:schemeClr val="dk1"/>
                </a:solidFill>
              </a:rPr>
              <a:t> identifies the relationships between classes. For example, a violin’s relationship to a class ‘orchestra’ or a note’s relationship to a whole piece of music.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Interfaces</a:t>
            </a:r>
            <a:r>
              <a:rPr lang="en" sz="1000" dirty="0">
                <a:solidFill>
                  <a:schemeClr val="dk1"/>
                </a:solidFill>
              </a:rPr>
              <a:t> define a set of methods (behaviors), </a:t>
            </a:r>
            <a:r>
              <a:rPr lang="en" sz="1000" u="sng" dirty="0">
                <a:solidFill>
                  <a:schemeClr val="dk1"/>
                </a:solidFill>
              </a:rPr>
              <a:t>not</a:t>
            </a:r>
            <a:r>
              <a:rPr lang="en" sz="1000" dirty="0">
                <a:solidFill>
                  <a:schemeClr val="dk1"/>
                </a:solidFill>
              </a:rPr>
              <a:t> </a:t>
            </a:r>
            <a:r>
              <a:rPr lang="en" sz="1000" u="sng" dirty="0">
                <a:solidFill>
                  <a:schemeClr val="dk1"/>
                </a:solidFill>
              </a:rPr>
              <a:t>how</a:t>
            </a:r>
            <a:r>
              <a:rPr lang="en" sz="1000" dirty="0">
                <a:solidFill>
                  <a:schemeClr val="dk1"/>
                </a:solidFill>
              </a:rPr>
              <a:t> the methods are implemented.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•</a:t>
            </a:r>
            <a:r>
              <a:rPr lang="en" sz="1000" u="sng" dirty="0">
                <a:solidFill>
                  <a:schemeClr val="dk1"/>
                </a:solidFill>
              </a:rPr>
              <a:t>Polymorphism</a:t>
            </a:r>
            <a:r>
              <a:rPr lang="en" sz="1000" dirty="0">
                <a:solidFill>
                  <a:schemeClr val="dk1"/>
                </a:solidFill>
              </a:rPr>
              <a:t> is the ability of multiple classes to use </a:t>
            </a:r>
            <a:r>
              <a:rPr lang="en" sz="1000" u="sng" dirty="0">
                <a:solidFill>
                  <a:schemeClr val="dk1"/>
                </a:solidFill>
              </a:rPr>
              <a:t>common </a:t>
            </a:r>
            <a:r>
              <a:rPr lang="en" sz="1000" dirty="0">
                <a:solidFill>
                  <a:schemeClr val="dk1"/>
                </a:solidFill>
              </a:rPr>
              <a:t>characteristics in </a:t>
            </a:r>
            <a:r>
              <a:rPr lang="en" sz="1000" u="sng" dirty="0">
                <a:solidFill>
                  <a:schemeClr val="dk1"/>
                </a:solidFill>
              </a:rPr>
              <a:t>different</a:t>
            </a:r>
            <a:r>
              <a:rPr lang="en" sz="1000" dirty="0">
                <a:solidFill>
                  <a:schemeClr val="dk1"/>
                </a:solidFill>
              </a:rPr>
              <a:t> ways.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26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39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56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6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27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2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1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Object-Oriented</a:t>
            </a:r>
            <a:r>
              <a:rPr lang="en-US" dirty="0"/>
              <a:t> Programming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284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Inheritance: Interface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dirty="0"/>
              <a:t>keyword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Group of related methods with empty bodies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Variables marked as </a:t>
            </a:r>
            <a:r>
              <a:rPr lang="en" u="sng" dirty="0"/>
              <a:t>final static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Methods marked as </a:t>
            </a:r>
            <a:r>
              <a:rPr lang="en" u="sng" dirty="0"/>
              <a:t>abstract</a:t>
            </a:r>
          </a:p>
        </p:txBody>
      </p:sp>
      <p:sp>
        <p:nvSpPr>
          <p:cNvPr id="5" name="Shape 104"/>
          <p:cNvSpPr txBox="1"/>
          <p:nvPr/>
        </p:nvSpPr>
        <p:spPr>
          <a:xfrm>
            <a:off x="2084833" y="3306038"/>
            <a:ext cx="5110690" cy="14627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Vehicle{}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Vehicle{}</a:t>
            </a:r>
          </a:p>
        </p:txBody>
      </p:sp>
    </p:spTree>
    <p:extLst>
      <p:ext uri="{BB962C8B-B14F-4D97-AF65-F5344CB8AC3E}">
        <p14:creationId xmlns:p14="http://schemas.microsoft.com/office/powerpoint/2010/main" val="63658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Inheritance: Interface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Implementation: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Override all methods defined in the interface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Rules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Class can implement multiple interfaces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Interfaces can be declared as a reference variable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Interface cannot be instantiated</a:t>
            </a:r>
          </a:p>
        </p:txBody>
      </p:sp>
    </p:spTree>
    <p:extLst>
      <p:ext uri="{BB962C8B-B14F-4D97-AF65-F5344CB8AC3E}">
        <p14:creationId xmlns:p14="http://schemas.microsoft.com/office/powerpoint/2010/main" val="185890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Inheritance: Interface</a:t>
            </a:r>
            <a:r>
              <a:rPr lang="en-US" dirty="0"/>
              <a:t> example</a:t>
            </a:r>
            <a:endParaRPr lang="en" dirty="0"/>
          </a:p>
        </p:txBody>
      </p:sp>
      <p:sp>
        <p:nvSpPr>
          <p:cNvPr id="125" name="Shape 125"/>
          <p:cNvSpPr txBox="1"/>
          <p:nvPr/>
        </p:nvSpPr>
        <p:spPr>
          <a:xfrm>
            <a:off x="5135496" y="1152475"/>
            <a:ext cx="3779099" cy="35749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</a:t>
            </a: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changeGear(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newValue)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//Do something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speedUp(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increment){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//Do something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applyBrakes(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decrement)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//Do something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" name="Shape 118"/>
          <p:cNvSpPr txBox="1"/>
          <p:nvPr/>
        </p:nvSpPr>
        <p:spPr>
          <a:xfrm>
            <a:off x="311700" y="1152475"/>
            <a:ext cx="4741500" cy="206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changeGear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newValue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speedUp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increment);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applyBrakes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decrement);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20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Object-Oriented </a:t>
            </a:r>
            <a:r>
              <a:rPr lang="en-US" dirty="0"/>
              <a:t>Concepts</a:t>
            </a:r>
            <a:endParaRPr lang="en" dirty="0"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2137" y="1200548"/>
            <a:ext cx="2604270" cy="32537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Classes, Objects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Encapsulation</a:t>
            </a:r>
            <a:endParaRPr lang="en-US" dirty="0"/>
          </a:p>
          <a:p>
            <a:pPr lvl="0"/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Inheritance</a:t>
            </a:r>
          </a:p>
          <a:p>
            <a:pPr lvl="0"/>
            <a:r>
              <a:rPr lang="en" b="1" dirty="0"/>
              <a:t>•</a:t>
            </a:r>
            <a:r>
              <a:rPr lang="lv-LV" b="1" dirty="0"/>
              <a:t> </a:t>
            </a:r>
            <a:r>
              <a:rPr lang="en" b="1" dirty="0"/>
              <a:t>Polymorphism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96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Polymorphism</a:t>
            </a:r>
            <a:r>
              <a:rPr lang="en-US" dirty="0"/>
              <a:t>: </a:t>
            </a:r>
            <a:r>
              <a:rPr lang="en" dirty="0"/>
              <a:t>Definition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Basic principle of OOP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 ability of a reference variable to change behavior according to the object instance it is holding.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Provides program flexibility supporting multiple implementations for a single method.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9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Polymorphism</a:t>
            </a:r>
            <a:r>
              <a:rPr lang="en-US" dirty="0"/>
              <a:t>: Overloading</a:t>
            </a:r>
            <a:endParaRPr lang="en" dirty="0"/>
          </a:p>
        </p:txBody>
      </p:sp>
      <p:sp>
        <p:nvSpPr>
          <p:cNvPr id="8" name="Shape 121"/>
          <p:cNvSpPr txBox="1"/>
          <p:nvPr/>
        </p:nvSpPr>
        <p:spPr>
          <a:xfrm>
            <a:off x="311700" y="1203008"/>
            <a:ext cx="8288108" cy="32409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"Vehicle is driving"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person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"Vehicle is </a:t>
            </a:r>
            <a:r>
              <a:rPr lang="en" sz="1600" dirty="0" err="1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driv</a:t>
            </a:r>
            <a:r>
              <a:rPr lang="en-US" sz="1600" dirty="0" err="1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16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 by a </a:t>
            </a:r>
            <a:r>
              <a:rPr lang="en" sz="16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erson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37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Polymorphism</a:t>
            </a:r>
            <a:r>
              <a:rPr lang="en-US" dirty="0"/>
              <a:t>: Overriding</a:t>
            </a:r>
            <a:endParaRPr lang="en" dirty="0"/>
          </a:p>
        </p:txBody>
      </p:sp>
      <p:sp>
        <p:nvSpPr>
          <p:cNvPr id="8" name="Shape 121"/>
          <p:cNvSpPr txBox="1"/>
          <p:nvPr/>
        </p:nvSpPr>
        <p:spPr>
          <a:xfrm>
            <a:off x="311700" y="1203008"/>
            <a:ext cx="8288108" cy="36981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"Vehicle is driving"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 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Vehicle {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lang="en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6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6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 is driving"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12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Polymorphism</a:t>
            </a:r>
            <a:r>
              <a:rPr lang="en-US" dirty="0"/>
              <a:t>: </a:t>
            </a:r>
            <a:r>
              <a:rPr lang="en" dirty="0"/>
              <a:t>Types of Binding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10775" y="1689175"/>
            <a:ext cx="3483600" cy="92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Keeping the same method definition while changing the number or type of parameters for the method.</a:t>
            </a:r>
          </a:p>
        </p:txBody>
      </p:sp>
      <p:sp>
        <p:nvSpPr>
          <p:cNvPr id="87" name="Shape 87"/>
          <p:cNvSpPr/>
          <p:nvPr/>
        </p:nvSpPr>
        <p:spPr>
          <a:xfrm>
            <a:off x="402275" y="2494125"/>
            <a:ext cx="2100300" cy="4449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88" name="Shape 88"/>
          <p:cNvSpPr/>
          <p:nvPr/>
        </p:nvSpPr>
        <p:spPr>
          <a:xfrm>
            <a:off x="2455650" y="3568475"/>
            <a:ext cx="2100300" cy="3879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Dynamic Binding</a:t>
            </a:r>
          </a:p>
        </p:txBody>
      </p:sp>
      <p:sp>
        <p:nvSpPr>
          <p:cNvPr id="89" name="Shape 89"/>
          <p:cNvSpPr/>
          <p:nvPr/>
        </p:nvSpPr>
        <p:spPr>
          <a:xfrm>
            <a:off x="4931850" y="4016625"/>
            <a:ext cx="2100300" cy="62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Achieved Through Overriding</a:t>
            </a:r>
          </a:p>
        </p:txBody>
      </p:sp>
      <p:sp>
        <p:nvSpPr>
          <p:cNvPr id="90" name="Shape 90"/>
          <p:cNvSpPr/>
          <p:nvPr/>
        </p:nvSpPr>
        <p:spPr>
          <a:xfrm>
            <a:off x="5010650" y="1050475"/>
            <a:ext cx="2100300" cy="62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Achieved Through Overloading</a:t>
            </a:r>
          </a:p>
        </p:txBody>
      </p:sp>
      <p:sp>
        <p:nvSpPr>
          <p:cNvPr id="91" name="Shape 91"/>
          <p:cNvSpPr/>
          <p:nvPr/>
        </p:nvSpPr>
        <p:spPr>
          <a:xfrm>
            <a:off x="2455650" y="1291975"/>
            <a:ext cx="2100300" cy="3879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Static Binding</a:t>
            </a:r>
          </a:p>
        </p:txBody>
      </p:sp>
      <p:cxnSp>
        <p:nvCxnSpPr>
          <p:cNvPr id="92" name="Shape 92"/>
          <p:cNvCxnSpPr>
            <a:stCxn id="87" idx="0"/>
            <a:endCxn id="91" idx="2"/>
          </p:cNvCxnSpPr>
          <p:nvPr/>
        </p:nvCxnSpPr>
        <p:spPr>
          <a:xfrm rot="-5400000">
            <a:off x="2072075" y="1060275"/>
            <a:ext cx="814200" cy="20535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3" name="Shape 93"/>
          <p:cNvCxnSpPr>
            <a:stCxn id="91" idx="3"/>
            <a:endCxn id="90" idx="1"/>
          </p:cNvCxnSpPr>
          <p:nvPr/>
        </p:nvCxnSpPr>
        <p:spPr>
          <a:xfrm flipV="1">
            <a:off x="4555950" y="1365175"/>
            <a:ext cx="454700" cy="1207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stCxn id="87" idx="2"/>
            <a:endCxn id="88" idx="0"/>
          </p:cNvCxnSpPr>
          <p:nvPr/>
        </p:nvCxnSpPr>
        <p:spPr>
          <a:xfrm rot="-5400000" flipH="1">
            <a:off x="2164475" y="2226975"/>
            <a:ext cx="629400" cy="20535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5" name="Shape 95"/>
          <p:cNvCxnSpPr>
            <a:stCxn id="88" idx="3"/>
            <a:endCxn id="89" idx="1"/>
          </p:cNvCxnSpPr>
          <p:nvPr/>
        </p:nvCxnSpPr>
        <p:spPr>
          <a:xfrm>
            <a:off x="4555950" y="3762425"/>
            <a:ext cx="3759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010775" y="2830125"/>
            <a:ext cx="3483600" cy="84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Changing the method definition while keeping the number and type of parameters unchanged.</a:t>
            </a:r>
          </a:p>
        </p:txBody>
      </p:sp>
    </p:spTree>
    <p:extLst>
      <p:ext uri="{BB962C8B-B14F-4D97-AF65-F5344CB8AC3E}">
        <p14:creationId xmlns:p14="http://schemas.microsoft.com/office/powerpoint/2010/main" val="113166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Polymorphism</a:t>
            </a:r>
            <a:r>
              <a:rPr lang="en-US" dirty="0"/>
              <a:t>: </a:t>
            </a:r>
            <a:r>
              <a:rPr lang="en" dirty="0"/>
              <a:t>Static Binding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023150" y="2033475"/>
            <a:ext cx="3654506" cy="84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=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c.drive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34100" y="1331025"/>
            <a:ext cx="4146900" cy="25796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System.out.println(</a:t>
            </a:r>
            <a:r>
              <a:rPr lang="en" sz="10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"Vehicle is driving"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System.out.println(</a:t>
            </a:r>
            <a:r>
              <a:rPr lang="en" sz="10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"Car is driving"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141800" y="3638375"/>
            <a:ext cx="3000000" cy="70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Car is driving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4421125" y="2274100"/>
            <a:ext cx="561899" cy="38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6421000" y="2936275"/>
            <a:ext cx="441600" cy="64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03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Polymorphism</a:t>
            </a:r>
            <a:r>
              <a:rPr lang="en-US" dirty="0"/>
              <a:t>: </a:t>
            </a:r>
            <a:r>
              <a:rPr lang="en" dirty="0"/>
              <a:t>Dynamic Binding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34100" y="1331025"/>
            <a:ext cx="4146900" cy="27266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System.out.println(</a:t>
            </a:r>
            <a:r>
              <a:rPr lang="en" sz="10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"Vehicle is driving"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System.out.println(</a:t>
            </a:r>
            <a:r>
              <a:rPr lang="en" sz="10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"Car is driving"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037950" y="1994025"/>
            <a:ext cx="3566554" cy="79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=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v.drive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179250" y="3558325"/>
            <a:ext cx="3000000" cy="70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Car is driving</a:t>
            </a:r>
          </a:p>
        </p:txBody>
      </p:sp>
      <p:sp>
        <p:nvSpPr>
          <p:cNvPr id="133" name="Shape 133"/>
          <p:cNvSpPr/>
          <p:nvPr/>
        </p:nvSpPr>
        <p:spPr>
          <a:xfrm>
            <a:off x="4421125" y="2274100"/>
            <a:ext cx="561899" cy="38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458450" y="2876075"/>
            <a:ext cx="441600" cy="64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29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Object-Oriented </a:t>
            </a:r>
            <a:r>
              <a:rPr lang="en-US" dirty="0"/>
              <a:t>Concepts</a:t>
            </a:r>
            <a:endParaRPr lang="en" dirty="0"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2137" y="1200548"/>
            <a:ext cx="2604270" cy="32537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•</a:t>
            </a:r>
            <a:r>
              <a:rPr lang="lv-LV" dirty="0"/>
              <a:t> </a:t>
            </a:r>
            <a:r>
              <a:rPr lang="en" b="1" dirty="0"/>
              <a:t>Classes, Objects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Encapsulation</a:t>
            </a:r>
            <a:endParaRPr lang="en-US" dirty="0"/>
          </a:p>
          <a:p>
            <a:pPr lvl="0"/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Inheritance</a:t>
            </a:r>
          </a:p>
          <a:p>
            <a:pPr lvl="0"/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Polymorphism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107"/>
          <p:cNvSpPr txBox="1"/>
          <p:nvPr/>
        </p:nvSpPr>
        <p:spPr>
          <a:xfrm>
            <a:off x="4816444" y="1129578"/>
            <a:ext cx="3887289" cy="95886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Car car =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Car();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924269" y="1285593"/>
            <a:ext cx="1647730" cy="162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Summary</a:t>
            </a:r>
            <a:endParaRPr lang="en" dirty="0"/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b="1" dirty="0"/>
              <a:t>Encapsulation </a:t>
            </a:r>
            <a:r>
              <a:rPr lang="en-US" dirty="0"/>
              <a:t> - </a:t>
            </a:r>
            <a:r>
              <a:rPr lang="en" dirty="0"/>
              <a:t>specifies which classes have access to information from other classes.</a:t>
            </a:r>
            <a:endParaRPr lang="en-US" dirty="0"/>
          </a:p>
          <a:p>
            <a:pPr marL="457200" lvl="0" indent="-228600"/>
            <a:r>
              <a:rPr lang="en" b="1" dirty="0"/>
              <a:t>Inheritance</a:t>
            </a:r>
            <a:r>
              <a:rPr lang="en" dirty="0"/>
              <a:t> </a:t>
            </a:r>
            <a:r>
              <a:rPr lang="en-US" dirty="0"/>
              <a:t>- </a:t>
            </a:r>
            <a:r>
              <a:rPr lang="en" dirty="0"/>
              <a:t>means that features and attributes in one class are also used in another class.</a:t>
            </a:r>
            <a:endParaRPr lang="en-US" dirty="0"/>
          </a:p>
          <a:p>
            <a:pPr marL="457200" lvl="0" indent="-228600"/>
            <a:r>
              <a:rPr lang="en" b="1" dirty="0"/>
              <a:t>Interfaces </a:t>
            </a:r>
            <a:r>
              <a:rPr lang="en-US" dirty="0"/>
              <a:t>- </a:t>
            </a:r>
            <a:r>
              <a:rPr lang="en" dirty="0"/>
              <a:t>define a set of methods (behaviors), not how the methods are implemented.</a:t>
            </a:r>
            <a:endParaRPr lang="en-US" dirty="0"/>
          </a:p>
          <a:p>
            <a:pPr marL="457200" lvl="0" indent="-228600"/>
            <a:r>
              <a:rPr lang="en" b="1" dirty="0"/>
              <a:t>Polymorphism</a:t>
            </a:r>
            <a:r>
              <a:rPr lang="en-US" dirty="0"/>
              <a:t> -</a:t>
            </a:r>
            <a:r>
              <a:rPr lang="en" dirty="0"/>
              <a:t> is the ability of multiple classes to use common characteristics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28627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Object-Oriented </a:t>
            </a:r>
            <a:r>
              <a:rPr lang="en-US" dirty="0"/>
              <a:t>Concepts</a:t>
            </a:r>
            <a:endParaRPr lang="en" dirty="0"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2137" y="1200548"/>
            <a:ext cx="2604270" cy="32537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Classes, Objects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•</a:t>
            </a:r>
            <a:r>
              <a:rPr lang="lv-LV" dirty="0"/>
              <a:t> </a:t>
            </a:r>
            <a:r>
              <a:rPr lang="en" b="1" dirty="0"/>
              <a:t>Encapsulation</a:t>
            </a:r>
            <a:endParaRPr lang="en-US" b="1" dirty="0"/>
          </a:p>
          <a:p>
            <a:pPr lvl="0"/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Inheritance</a:t>
            </a:r>
          </a:p>
          <a:p>
            <a:pPr lvl="0"/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Polymorphism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107"/>
          <p:cNvSpPr txBox="1"/>
          <p:nvPr/>
        </p:nvSpPr>
        <p:spPr>
          <a:xfrm>
            <a:off x="4110273" y="1129578"/>
            <a:ext cx="4864394" cy="332472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String driver;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setDriver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(String d){</a:t>
            </a:r>
          </a:p>
          <a:p>
            <a:pPr lvl="0"/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this.driver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= d;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getDriver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(){</a:t>
            </a:r>
          </a:p>
          <a:p>
            <a:pPr lvl="0"/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this.driver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98756" y="1892175"/>
            <a:ext cx="1403287" cy="16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Object-Oriented </a:t>
            </a:r>
            <a:r>
              <a:rPr lang="en-US" dirty="0"/>
              <a:t>Concepts</a:t>
            </a:r>
            <a:endParaRPr lang="en" dirty="0"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2137" y="1200548"/>
            <a:ext cx="2604270" cy="32537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Classes, Objects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Encapsulation</a:t>
            </a:r>
            <a:endParaRPr lang="en-US" dirty="0"/>
          </a:p>
          <a:p>
            <a:pPr lvl="0"/>
            <a:r>
              <a:rPr lang="en" dirty="0"/>
              <a:t>•</a:t>
            </a:r>
            <a:r>
              <a:rPr lang="lv-LV" dirty="0"/>
              <a:t> </a:t>
            </a:r>
            <a:r>
              <a:rPr lang="en" b="1" dirty="0"/>
              <a:t>Inheritance</a:t>
            </a:r>
          </a:p>
          <a:p>
            <a:pPr lvl="0"/>
            <a:r>
              <a:rPr lang="en" dirty="0"/>
              <a:t>•</a:t>
            </a:r>
            <a:r>
              <a:rPr lang="lv-LV" dirty="0"/>
              <a:t> </a:t>
            </a:r>
            <a:r>
              <a:rPr lang="en" dirty="0"/>
              <a:t>Polymorphism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7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Inheritance: </a:t>
            </a:r>
            <a:r>
              <a:rPr lang="en" dirty="0"/>
              <a:t>Definitions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Def: Allows to extend an existing class to make a more specialized class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Role: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Defines a hierarchical relationship among classes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Allows to reuse existing code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47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Inheritance: </a:t>
            </a:r>
            <a:r>
              <a:rPr lang="en" dirty="0"/>
              <a:t>Key terms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Parent Class (Superclass)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 class from which another class is derived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Child class (Subclass)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The derived class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Inherits 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lang="en"/>
              <a:t>members regardless of package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 case of the same package, subclass inherits the </a:t>
            </a:r>
            <a:r>
              <a:rPr lang="en" i="1"/>
              <a:t>package-private</a:t>
            </a:r>
            <a:r>
              <a:rPr lang="en"/>
              <a:t> members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All classes inherit from Object class</a:t>
            </a:r>
          </a:p>
        </p:txBody>
      </p:sp>
    </p:spTree>
    <p:extLst>
      <p:ext uri="{BB962C8B-B14F-4D97-AF65-F5344CB8AC3E}">
        <p14:creationId xmlns:p14="http://schemas.microsoft.com/office/powerpoint/2010/main" val="93293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Inheritance: </a:t>
            </a:r>
            <a:r>
              <a:rPr lang="en" dirty="0"/>
              <a:t>keyword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85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Using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dirty="0"/>
              <a:t> keyword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child class inherits all attributes and behavior of the parent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Multi-level inheritance is supported in JAVA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No Multiple inheritance (from more than one class)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dirty="0"/>
              <a:t> keyword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Allows a subclass to reference a field or a method that belongs to its immediate parent class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Field           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super.</a:t>
            </a:r>
            <a:r>
              <a:rPr lang="en" dirty="0">
                <a:solidFill>
                  <a:srgbClr val="38761D"/>
                </a:solidFill>
              </a:rPr>
              <a:t>&lt;</a:t>
            </a:r>
            <a:r>
              <a:rPr lang="en" i="1" dirty="0">
                <a:solidFill>
                  <a:srgbClr val="38761D"/>
                </a:solidFill>
              </a:rPr>
              <a:t>field</a:t>
            </a:r>
            <a:r>
              <a:rPr lang="en" dirty="0">
                <a:solidFill>
                  <a:srgbClr val="38761D"/>
                </a:solidFill>
              </a:rPr>
              <a:t>&gt;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Method</a:t>
            </a:r>
            <a:r>
              <a:rPr lang="en" dirty="0"/>
              <a:t>       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super.</a:t>
            </a:r>
            <a:r>
              <a:rPr lang="en" dirty="0">
                <a:solidFill>
                  <a:srgbClr val="38761D"/>
                </a:solidFill>
              </a:rPr>
              <a:t>&lt;</a:t>
            </a:r>
            <a:r>
              <a:rPr lang="en" i="1" dirty="0">
                <a:solidFill>
                  <a:srgbClr val="38761D"/>
                </a:solidFill>
              </a:rPr>
              <a:t>method</a:t>
            </a:r>
            <a:r>
              <a:rPr lang="en" dirty="0">
                <a:solidFill>
                  <a:srgbClr val="38761D"/>
                </a:solidFill>
              </a:rPr>
              <a:t>&gt;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38761D"/>
                </a:solidFill>
              </a:rPr>
              <a:t>&lt;parameters&gt;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Constructor</a:t>
            </a:r>
            <a:r>
              <a:rPr lang="en" dirty="0"/>
              <a:t>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38761D"/>
                </a:solidFill>
              </a:rPr>
              <a:t>&lt;</a:t>
            </a:r>
            <a:r>
              <a:rPr lang="en" i="1" dirty="0">
                <a:solidFill>
                  <a:srgbClr val="38761D"/>
                </a:solidFill>
              </a:rPr>
              <a:t>parameters</a:t>
            </a:r>
            <a:r>
              <a:rPr lang="en" dirty="0">
                <a:solidFill>
                  <a:srgbClr val="38761D"/>
                </a:solidFill>
              </a:rPr>
              <a:t>&gt;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104"/>
          <p:cNvSpPr txBox="1"/>
          <p:nvPr/>
        </p:nvSpPr>
        <p:spPr>
          <a:xfrm>
            <a:off x="5843016" y="1669217"/>
            <a:ext cx="3136392" cy="140850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Vehicle{}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en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Vehicle{}</a:t>
            </a:r>
          </a:p>
        </p:txBody>
      </p:sp>
    </p:spTree>
    <p:extLst>
      <p:ext uri="{BB962C8B-B14F-4D97-AF65-F5344CB8AC3E}">
        <p14:creationId xmlns:p14="http://schemas.microsoft.com/office/powerpoint/2010/main" val="207714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Inheritance: </a:t>
            </a:r>
            <a:r>
              <a:rPr lang="en" dirty="0"/>
              <a:t>Overriding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Inheritance - a way to override non-private methods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Rewrite the copy received from the parent class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Redefine methods of the superclass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When overriding, must be the same: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Name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Number of parameters and data types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Return type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Same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Compatible (if Object, then object or any subclass of Object class)</a:t>
            </a:r>
          </a:p>
        </p:txBody>
      </p:sp>
    </p:spTree>
    <p:extLst>
      <p:ext uri="{BB962C8B-B14F-4D97-AF65-F5344CB8AC3E}">
        <p14:creationId xmlns:p14="http://schemas.microsoft.com/office/powerpoint/2010/main" val="66476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Inheritance: Overriding Example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700" y="1359275"/>
            <a:ext cx="4875900" cy="30968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doors;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seats;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wheels;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Vehicle(</a:t>
            </a:r>
            <a:r>
              <a:rPr lang="en" sz="10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d, </a:t>
            </a:r>
            <a:r>
              <a:rPr lang="en" sz="10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s, </a:t>
            </a:r>
            <a:r>
              <a:rPr lang="en" sz="10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doors  = d;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seats  = 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wheels = w;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</a:t>
            </a:r>
            <a:r>
              <a:rPr lang="en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"Vehicle is created"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000" b="1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 b="1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 a Vehicle!"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257200" y="1359275"/>
            <a:ext cx="3792299" cy="30968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en" sz="10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Vehicle{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drive()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000" b="1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In a </a:t>
            </a:r>
            <a:r>
              <a:rPr lang="en" sz="1000" b="1" dirty="0">
                <a:solidFill>
                  <a:srgbClr val="CE7B00"/>
                </a:solidFill>
                <a:latin typeface="Courier New"/>
                <a:ea typeface="Courier New"/>
                <a:cs typeface="Courier New"/>
                <a:sym typeface="Courier New"/>
              </a:rPr>
              <a:t>car!"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 c1 = new Car();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c1.drive();</a:t>
            </a:r>
            <a:b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  <a:b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Vehicle is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car!</a:t>
            </a:r>
          </a:p>
        </p:txBody>
      </p:sp>
      <p:sp>
        <p:nvSpPr>
          <p:cNvPr id="105" name="Shape 105"/>
          <p:cNvSpPr/>
          <p:nvPr/>
        </p:nvSpPr>
        <p:spPr>
          <a:xfrm rot="-2371151">
            <a:off x="3965824" y="3040170"/>
            <a:ext cx="2021100" cy="2384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454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1258</Words>
  <Application>Microsoft Macintosh PowerPoint</Application>
  <PresentationFormat>On-screen Show (16:9)</PresentationFormat>
  <Paragraphs>266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Courier New</vt:lpstr>
      <vt:lpstr>simple-light-2</vt:lpstr>
      <vt:lpstr>Object-Oriented Programming</vt:lpstr>
      <vt:lpstr>Object-Oriented Concepts</vt:lpstr>
      <vt:lpstr>Object-Oriented Concepts</vt:lpstr>
      <vt:lpstr>Object-Oriented Concepts</vt:lpstr>
      <vt:lpstr>Inheritance: Definitions</vt:lpstr>
      <vt:lpstr>Inheritance: Key terms</vt:lpstr>
      <vt:lpstr>Inheritance: keywords</vt:lpstr>
      <vt:lpstr>Inheritance: Overriding</vt:lpstr>
      <vt:lpstr>Inheritance: Overriding Example</vt:lpstr>
      <vt:lpstr>Inheritance: Interface</vt:lpstr>
      <vt:lpstr>Inheritance: Interface</vt:lpstr>
      <vt:lpstr>Inheritance: Interface example</vt:lpstr>
      <vt:lpstr>Object-Oriented Concepts</vt:lpstr>
      <vt:lpstr>Polymorphism: Definition</vt:lpstr>
      <vt:lpstr>Polymorphism: Overloading</vt:lpstr>
      <vt:lpstr>Polymorphism: Overriding</vt:lpstr>
      <vt:lpstr>Polymorphism: Types of Binding</vt:lpstr>
      <vt:lpstr>Polymorphism: Static Binding</vt:lpstr>
      <vt:lpstr>Polymorphism: Dynamic Binding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development philosophy</dc:title>
  <cp:lastModifiedBy>Saipuka, Jelena</cp:lastModifiedBy>
  <cp:revision>23</cp:revision>
  <dcterms:modified xsi:type="dcterms:W3CDTF">2018-02-07T12:35:26Z</dcterms:modified>
</cp:coreProperties>
</file>