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89" r:id="rId3"/>
    <p:sldId id="258" r:id="rId4"/>
    <p:sldId id="259" r:id="rId5"/>
    <p:sldId id="261" r:id="rId6"/>
    <p:sldId id="291" r:id="rId7"/>
    <p:sldId id="262" r:id="rId8"/>
    <p:sldId id="263" r:id="rId9"/>
    <p:sldId id="264" r:id="rId10"/>
    <p:sldId id="265" r:id="rId11"/>
    <p:sldId id="266" r:id="rId12"/>
    <p:sldId id="267" r:id="rId13"/>
    <p:sldId id="268"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90"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15"/>
    <p:restoredTop sz="70885"/>
  </p:normalViewPr>
  <p:slideViewPr>
    <p:cSldViewPr snapToGrid="0">
      <p:cViewPr varScale="1">
        <p:scale>
          <a:sx n="124" d="100"/>
          <a:sy n="124" d="100"/>
        </p:scale>
        <p:origin x="19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5817791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06884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pPr>
            <a:r>
              <a:rPr lang="en" b="1" dirty="0"/>
              <a:t>Note: </a:t>
            </a:r>
          </a:p>
          <a:p>
            <a:pPr marL="914400" lvl="1" indent="-228600" rtl="0">
              <a:spcBef>
                <a:spcPts val="0"/>
              </a:spcBef>
            </a:pPr>
            <a:r>
              <a:rPr lang="en" dirty="0"/>
              <a:t>If the JVM exits while the </a:t>
            </a:r>
            <a:r>
              <a:rPr lang="en" dirty="0">
                <a:latin typeface="Courier New"/>
                <a:ea typeface="Courier New"/>
                <a:cs typeface="Courier New"/>
                <a:sym typeface="Courier New"/>
              </a:rPr>
              <a:t>try </a:t>
            </a:r>
            <a:r>
              <a:rPr lang="en" dirty="0"/>
              <a:t>or </a:t>
            </a:r>
            <a:r>
              <a:rPr lang="en" dirty="0">
                <a:latin typeface="Courier New"/>
                <a:ea typeface="Courier New"/>
                <a:cs typeface="Courier New"/>
                <a:sym typeface="Courier New"/>
              </a:rPr>
              <a:t>catch </a:t>
            </a:r>
            <a:r>
              <a:rPr lang="en" dirty="0"/>
              <a:t>code is being executed, then the </a:t>
            </a:r>
            <a:r>
              <a:rPr lang="en" dirty="0">
                <a:latin typeface="Courier New"/>
                <a:ea typeface="Courier New"/>
                <a:cs typeface="Courier New"/>
                <a:sym typeface="Courier New"/>
              </a:rPr>
              <a:t>finally </a:t>
            </a:r>
            <a:r>
              <a:rPr lang="en" dirty="0"/>
              <a:t>block </a:t>
            </a:r>
            <a:r>
              <a:rPr lang="en" u="sng" dirty="0"/>
              <a:t>may not</a:t>
            </a:r>
            <a:r>
              <a:rPr lang="en" dirty="0"/>
              <a:t> execute. </a:t>
            </a:r>
          </a:p>
          <a:p>
            <a:pPr marL="914400" lvl="1" indent="-228600" rtl="0">
              <a:spcBef>
                <a:spcPts val="0"/>
              </a:spcBef>
            </a:pPr>
            <a:r>
              <a:rPr lang="en" dirty="0"/>
              <a:t>If the </a:t>
            </a:r>
            <a:r>
              <a:rPr lang="en" dirty="0">
                <a:latin typeface="Courier New"/>
                <a:ea typeface="Courier New"/>
                <a:cs typeface="Courier New"/>
                <a:sym typeface="Courier New"/>
              </a:rPr>
              <a:t>thread </a:t>
            </a:r>
            <a:r>
              <a:rPr lang="en" dirty="0"/>
              <a:t>executing the </a:t>
            </a:r>
            <a:r>
              <a:rPr lang="en" dirty="0">
                <a:latin typeface="Courier New"/>
                <a:ea typeface="Courier New"/>
                <a:cs typeface="Courier New"/>
                <a:sym typeface="Courier New"/>
              </a:rPr>
              <a:t>try </a:t>
            </a:r>
            <a:r>
              <a:rPr lang="en" dirty="0"/>
              <a:t>or </a:t>
            </a:r>
            <a:r>
              <a:rPr lang="en" dirty="0">
                <a:latin typeface="Courier New"/>
                <a:ea typeface="Courier New"/>
                <a:cs typeface="Courier New"/>
                <a:sym typeface="Courier New"/>
              </a:rPr>
              <a:t>catch </a:t>
            </a:r>
            <a:r>
              <a:rPr lang="en" dirty="0"/>
              <a:t>code is </a:t>
            </a:r>
            <a:r>
              <a:rPr lang="en" u="sng" dirty="0"/>
              <a:t>interrupted or killed</a:t>
            </a:r>
            <a:r>
              <a:rPr lang="en" dirty="0"/>
              <a:t>, the </a:t>
            </a:r>
            <a:r>
              <a:rPr lang="en" dirty="0">
                <a:latin typeface="Courier New"/>
                <a:ea typeface="Courier New"/>
                <a:cs typeface="Courier New"/>
                <a:sym typeface="Courier New"/>
              </a:rPr>
              <a:t>finally </a:t>
            </a:r>
            <a:r>
              <a:rPr lang="en" dirty="0"/>
              <a:t>block </a:t>
            </a:r>
            <a:r>
              <a:rPr lang="en" u="sng" dirty="0"/>
              <a:t>may not</a:t>
            </a:r>
            <a:r>
              <a:rPr lang="en" dirty="0"/>
              <a:t> execute even though the application as a whole continues</a:t>
            </a:r>
          </a:p>
          <a:p>
            <a:pPr lvl="0">
              <a:spcBef>
                <a:spcPts val="0"/>
              </a:spcBef>
              <a:buNone/>
            </a:pPr>
            <a:endParaRPr lang="en-US" dirty="0"/>
          </a:p>
        </p:txBody>
      </p:sp>
    </p:spTree>
    <p:extLst>
      <p:ext uri="{BB962C8B-B14F-4D97-AF65-F5344CB8AC3E}">
        <p14:creationId xmlns:p14="http://schemas.microsoft.com/office/powerpoint/2010/main" val="3351808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90815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07316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062866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indent="-457200" eaLnBrk="1" hangingPunct="1"/>
            <a:r>
              <a:rPr lang="en-US" altLang="en-US" dirty="0"/>
              <a:t>Exceptions can also be handled by propagating them up the call stack instead of handling them in the current method. (throws keyword )</a:t>
            </a:r>
          </a:p>
          <a:p>
            <a:pPr marL="457200" indent="-457200" eaLnBrk="1" hangingPunct="1"/>
            <a:r>
              <a:rPr lang="en-US" altLang="en-US" dirty="0"/>
              <a:t>A method can declare that one of it’s statements might throw an Exception and that it is leaving to whoever is calling the method to handle it.</a:t>
            </a:r>
          </a:p>
          <a:p>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Any statement that might generate a checked exception that is declared by the method is considered ‘handled’ and does not need a try-catch block.</a:t>
            </a:r>
          </a:p>
          <a:p>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endParaRPr lang="ru-RU" sz="1100" kern="1200" dirty="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2241052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9198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956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089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3055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7804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eaLnBrk="1" hangingPunct="1"/>
            <a:endParaRPr dirty="0"/>
          </a:p>
        </p:txBody>
      </p:sp>
    </p:spTree>
    <p:extLst>
      <p:ext uri="{BB962C8B-B14F-4D97-AF65-F5344CB8AC3E}">
        <p14:creationId xmlns:p14="http://schemas.microsoft.com/office/powerpoint/2010/main" val="926020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39571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12858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24762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08859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7569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068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9072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93933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301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181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413334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36495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Java classifies exceptions as Checked, Unchecked and Errors.</a:t>
            </a:r>
            <a:endParaRPr lang="en-US" altLang="en-US" sz="1050" dirty="0"/>
          </a:p>
          <a:p>
            <a:pPr lvl="0">
              <a:spcBef>
                <a:spcPts val="0"/>
              </a:spcBef>
              <a:buNone/>
            </a:pPr>
            <a:endParaRPr lang="en-US" sz="1100" b="0" i="0" kern="1200" dirty="0">
              <a:solidFill>
                <a:schemeClr val="tx1"/>
              </a:solidFill>
              <a:effectLst/>
              <a:latin typeface="+mn-lt"/>
              <a:ea typeface="+mn-ea"/>
              <a:cs typeface="+mn-cs"/>
            </a:endParaRPr>
          </a:p>
          <a:p>
            <a:pPr lvl="0">
              <a:spcBef>
                <a:spcPts val="0"/>
              </a:spcBef>
              <a:buNone/>
            </a:pPr>
            <a:r>
              <a:rPr lang="en-US" sz="1100" b="0" i="0" kern="1200" dirty="0">
                <a:solidFill>
                  <a:schemeClr val="tx1"/>
                </a:solidFill>
                <a:effectLst/>
                <a:latin typeface="+mn-lt"/>
                <a:ea typeface="+mn-ea"/>
                <a:cs typeface="+mn-cs"/>
              </a:rPr>
              <a:t>Checked exceptions:</a:t>
            </a:r>
          </a:p>
          <a:p>
            <a:pPr eaLnBrk="1" hangingPunct="1"/>
            <a:r>
              <a:rPr lang="en-GB" altLang="en-US" dirty="0"/>
              <a:t>Subclasses of the Exception class excluding the </a:t>
            </a:r>
            <a:r>
              <a:rPr lang="en-GB" altLang="en-US" dirty="0" err="1"/>
              <a:t>RuntimeException</a:t>
            </a:r>
            <a:r>
              <a:rPr lang="en-GB" altLang="en-US" dirty="0"/>
              <a:t> class</a:t>
            </a:r>
          </a:p>
          <a:p>
            <a:pPr eaLnBrk="1" hangingPunct="1"/>
            <a:r>
              <a:rPr lang="en-GB" altLang="en-US" dirty="0"/>
              <a:t>Represent errors caused by factors outside of the application code</a:t>
            </a:r>
          </a:p>
          <a:p>
            <a:pPr eaLnBrk="1" hangingPunct="1"/>
            <a:r>
              <a:rPr lang="en-GB" altLang="en-US" dirty="0" err="1"/>
              <a:t>Sublcasses</a:t>
            </a:r>
            <a:r>
              <a:rPr lang="en-GB" altLang="en-US" dirty="0"/>
              <a:t> of </a:t>
            </a:r>
            <a:r>
              <a:rPr lang="en-GB" altLang="en-US" i="1" dirty="0"/>
              <a:t>Exception</a:t>
            </a:r>
            <a:endParaRPr lang="en-GB" altLang="en-US" dirty="0"/>
          </a:p>
          <a:p>
            <a:pPr eaLnBrk="1" hangingPunct="1"/>
            <a:r>
              <a:rPr lang="en-GB" altLang="en-US" dirty="0"/>
              <a:t>The application is required to handle these exceptional scenarios through try-catch constructs</a:t>
            </a:r>
          </a:p>
          <a:p>
            <a:pPr eaLnBrk="1" hangingPunct="1"/>
            <a:r>
              <a:rPr lang="en-GB" altLang="en-US" dirty="0"/>
              <a:t>Examples: </a:t>
            </a:r>
            <a:r>
              <a:rPr lang="en-GB" altLang="en-US" dirty="0" err="1"/>
              <a:t>IOException</a:t>
            </a:r>
            <a:r>
              <a:rPr lang="en-GB" altLang="en-US" dirty="0"/>
              <a:t>, </a:t>
            </a:r>
            <a:r>
              <a:rPr lang="en-GB" altLang="en-US" dirty="0" err="1"/>
              <a:t>SQLException</a:t>
            </a:r>
            <a:endParaRPr lang="en-GB"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dirty="0">
                <a:latin typeface="Arial" panose="020B0604020202020204" pitchFamily="34" charset="0"/>
              </a:rPr>
              <a:t>Caused</a:t>
            </a:r>
            <a:r>
              <a:rPr lang="en-US" altLang="en-US" dirty="0">
                <a:latin typeface="Arial" panose="020B0604020202020204" pitchFamily="34" charset="0"/>
              </a:rPr>
              <a:t> by things outside of the application’s control like network outages, invalid user input etc..</a:t>
            </a:r>
          </a:p>
          <a:p>
            <a:pPr lvl="0">
              <a:spcBef>
                <a:spcPts val="0"/>
              </a:spcBef>
              <a:buNone/>
            </a:pPr>
            <a:endParaRPr lang="en-US" sz="1100" b="0" i="0" kern="1200" dirty="0">
              <a:solidFill>
                <a:schemeClr val="tx1"/>
              </a:solidFill>
              <a:effectLst/>
              <a:latin typeface="+mn-lt"/>
              <a:ea typeface="+mn-ea"/>
              <a:cs typeface="+mn-cs"/>
            </a:endParaRPr>
          </a:p>
          <a:p>
            <a:pPr lvl="0">
              <a:spcBef>
                <a:spcPts val="0"/>
              </a:spcBef>
              <a:buNone/>
            </a:pPr>
            <a:endParaRPr lang="en-US" sz="1100" b="0" i="0" kern="1200" dirty="0">
              <a:solidFill>
                <a:schemeClr val="tx1"/>
              </a:solidFill>
              <a:effectLst/>
              <a:latin typeface="+mn-lt"/>
              <a:ea typeface="+mn-ea"/>
              <a:cs typeface="+mn-cs"/>
            </a:endParaRPr>
          </a:p>
          <a:p>
            <a:pPr lvl="0">
              <a:spcBef>
                <a:spcPts val="0"/>
              </a:spcBef>
              <a:buNone/>
            </a:pPr>
            <a:r>
              <a:rPr lang="en-US" sz="1100" b="0" i="0" kern="1200" dirty="0">
                <a:solidFill>
                  <a:schemeClr val="tx1"/>
                </a:solidFill>
                <a:effectLst/>
                <a:latin typeface="+mn-lt"/>
                <a:ea typeface="+mn-ea"/>
                <a:cs typeface="+mn-cs"/>
              </a:rPr>
              <a:t>Unchecked exceptions:</a:t>
            </a:r>
          </a:p>
          <a:p>
            <a:pPr eaLnBrk="1" hangingPunct="1"/>
            <a:r>
              <a:rPr lang="en-GB" altLang="en-US" dirty="0"/>
              <a:t>Represent errors usually caused by incorrect program code or logic such as invalid parameters passed to a method.</a:t>
            </a:r>
          </a:p>
          <a:p>
            <a:pPr eaLnBrk="1" hangingPunct="1"/>
            <a:r>
              <a:rPr lang="en-GB" altLang="en-US" dirty="0"/>
              <a:t>Subclass of the </a:t>
            </a:r>
            <a:r>
              <a:rPr lang="en-GB" altLang="en-US" i="1" dirty="0" err="1"/>
              <a:t>RuntimeException</a:t>
            </a:r>
            <a:r>
              <a:rPr lang="en-GB" altLang="en-US" i="1" dirty="0"/>
              <a:t> </a:t>
            </a:r>
            <a:r>
              <a:rPr lang="en-GB" altLang="en-US" dirty="0"/>
              <a:t>class.</a:t>
            </a:r>
          </a:p>
          <a:p>
            <a:pPr eaLnBrk="1" hangingPunct="1"/>
            <a:r>
              <a:rPr lang="en-GB" altLang="en-US" dirty="0"/>
              <a:t>The application is not required to handle these exceptions as these should be recovered by correcting program code.</a:t>
            </a:r>
          </a:p>
          <a:p>
            <a:pPr eaLnBrk="1" hangingPunct="1"/>
            <a:r>
              <a:rPr lang="en-GB" altLang="en-US" dirty="0" err="1"/>
              <a:t>Examples:IllegalArgumentException</a:t>
            </a:r>
            <a:r>
              <a:rPr lang="en-GB" altLang="en-US" dirty="0"/>
              <a:t>, </a:t>
            </a:r>
            <a:r>
              <a:rPr lang="en-GB" altLang="en-US" dirty="0" err="1"/>
              <a:t>NumberFormatException</a:t>
            </a:r>
            <a:r>
              <a:rPr lang="en-GB" alt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dirty="0">
                <a:latin typeface="Arial" panose="020B0604020202020204" pitchFamily="34" charset="0"/>
              </a:rPr>
              <a:t>Caused</a:t>
            </a:r>
            <a:r>
              <a:rPr lang="en-US" altLang="en-US" dirty="0">
                <a:latin typeface="Arial" panose="020B0604020202020204" pitchFamily="34" charset="0"/>
              </a:rPr>
              <a:t> by programming or logical errors</a:t>
            </a:r>
          </a:p>
          <a:p>
            <a:pPr lvl="0">
              <a:spcBef>
                <a:spcPts val="0"/>
              </a:spcBef>
              <a:buNone/>
            </a:pPr>
            <a:endParaRPr lang="en-US" sz="1100" b="0" i="0" kern="1200" dirty="0">
              <a:solidFill>
                <a:schemeClr val="tx1"/>
              </a:solidFill>
              <a:effectLst/>
              <a:latin typeface="+mn-lt"/>
              <a:ea typeface="+mn-ea"/>
              <a:cs typeface="+mn-cs"/>
            </a:endParaRPr>
          </a:p>
          <a:p>
            <a:pPr lvl="0">
              <a:spcBef>
                <a:spcPts val="0"/>
              </a:spcBef>
              <a:buNone/>
            </a:pPr>
            <a:r>
              <a:rPr lang="en-US" sz="1100" b="0" i="0" kern="1200" dirty="0">
                <a:solidFill>
                  <a:schemeClr val="tx1"/>
                </a:solidFill>
                <a:effectLst/>
                <a:latin typeface="+mn-lt"/>
                <a:ea typeface="+mn-ea"/>
                <a:cs typeface="+mn-cs"/>
              </a:rPr>
              <a:t>Errors:</a:t>
            </a:r>
          </a:p>
          <a:p>
            <a:pPr lvl="0">
              <a:spcBef>
                <a:spcPts val="0"/>
              </a:spcBef>
              <a:buNone/>
            </a:pPr>
            <a:r>
              <a:rPr lang="en-US" sz="1100" b="0" i="0" kern="1200" dirty="0">
                <a:solidFill>
                  <a:schemeClr val="tx1"/>
                </a:solidFill>
                <a:effectLst/>
                <a:latin typeface="+mn-lt"/>
                <a:ea typeface="+mn-ea"/>
                <a:cs typeface="+mn-cs"/>
              </a:rPr>
              <a:t>An Error is a subclass of </a:t>
            </a:r>
            <a:r>
              <a:rPr lang="en-US" sz="1100" b="0" i="0" kern="1200" dirty="0" err="1">
                <a:solidFill>
                  <a:schemeClr val="tx1"/>
                </a:solidFill>
                <a:effectLst/>
                <a:latin typeface="+mn-lt"/>
                <a:ea typeface="+mn-ea"/>
                <a:cs typeface="+mn-cs"/>
              </a:rPr>
              <a:t>Throwable</a:t>
            </a:r>
            <a:r>
              <a:rPr lang="en-US" sz="1100" b="0" i="0" kern="1200" dirty="0">
                <a:solidFill>
                  <a:schemeClr val="tx1"/>
                </a:solidFill>
                <a:effectLst/>
                <a:latin typeface="+mn-lt"/>
                <a:ea typeface="+mn-ea"/>
                <a:cs typeface="+mn-cs"/>
              </a:rPr>
              <a:t> that indicates serious problems that a reasonable application should not try to catch.</a:t>
            </a:r>
            <a:endParaRPr lang="en-US" dirty="0"/>
          </a:p>
          <a:p>
            <a:pPr lvl="0">
              <a:spcBef>
                <a:spcPts val="0"/>
              </a:spcBef>
              <a:buNone/>
            </a:pPr>
            <a:endParaRPr lang="en-US" sz="1100" b="0" i="0" kern="1200" dirty="0">
              <a:solidFill>
                <a:schemeClr val="tx1"/>
              </a:solidFill>
              <a:effectLst/>
              <a:latin typeface="+mn-lt"/>
              <a:ea typeface="+mn-ea"/>
              <a:cs typeface="+mn-cs"/>
            </a:endParaRPr>
          </a:p>
          <a:p>
            <a:pPr eaLnBrk="1" hangingPunct="1"/>
            <a:r>
              <a:rPr lang="en-GB" altLang="en-US" dirty="0"/>
              <a:t>Errors represent critical errors that should not occur and that the application is not expected to recover from</a:t>
            </a:r>
          </a:p>
          <a:p>
            <a:pPr eaLnBrk="1" hangingPunct="1"/>
            <a:r>
              <a:rPr lang="en-GB" altLang="en-US" dirty="0"/>
              <a:t>Errors are typically generated from mistakes in program logic or design and should be handled through correction of design or code</a:t>
            </a:r>
          </a:p>
          <a:p>
            <a:pPr eaLnBrk="1" hangingPunct="1"/>
            <a:r>
              <a:rPr lang="en-GB" altLang="en-US" dirty="0"/>
              <a:t>Examples: </a:t>
            </a:r>
            <a:r>
              <a:rPr lang="en-GB" altLang="en-US" dirty="0" err="1"/>
              <a:t>OutOfMemoryError</a:t>
            </a:r>
            <a:r>
              <a:rPr lang="en-GB" altLang="en-US" dirty="0"/>
              <a:t>, </a:t>
            </a:r>
            <a:r>
              <a:rPr lang="en-GB" altLang="en-US" dirty="0" err="1"/>
              <a:t>StackOverFlowError</a:t>
            </a:r>
            <a:endParaRPr lang="en-GB" altLang="en-US" dirty="0"/>
          </a:p>
          <a:p>
            <a:pPr lvl="0">
              <a:spcBef>
                <a:spcPts val="0"/>
              </a:spcBef>
              <a:buNone/>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Errors are caused by bad code or design such as creating too many objects that the heap memory runs out (</a:t>
            </a:r>
            <a:r>
              <a:rPr lang="en-US" altLang="en-US" dirty="0" err="1">
                <a:latin typeface="Arial" panose="020B0604020202020204" pitchFamily="34" charset="0"/>
              </a:rPr>
              <a:t>OutOfMemory</a:t>
            </a:r>
            <a:r>
              <a:rPr lang="en-US" altLang="en-US" dirty="0">
                <a:latin typeface="Arial" panose="020B0604020202020204" pitchFamily="34" charset="0"/>
              </a:rPr>
              <a:t>) or calling a recursive function to deeply that the stack overflows (</a:t>
            </a:r>
            <a:r>
              <a:rPr lang="en-US" altLang="en-US" dirty="0" err="1">
                <a:latin typeface="Arial" panose="020B0604020202020204" pitchFamily="34" charset="0"/>
              </a:rPr>
              <a:t>StackOverflowError</a:t>
            </a:r>
            <a:r>
              <a:rPr lang="en-US" altLang="en-US" dirty="0">
                <a:latin typeface="Arial" panose="020B0604020202020204" pitchFamily="34" charset="0"/>
              </a:rPr>
              <a:t>)</a:t>
            </a:r>
          </a:p>
          <a:p>
            <a:pPr lvl="0">
              <a:spcBef>
                <a:spcPts val="0"/>
              </a:spcBef>
              <a:buNone/>
            </a:pPr>
            <a:endParaRPr lang="en-US" sz="1100" b="0" i="0" kern="1200" dirty="0">
              <a:solidFill>
                <a:schemeClr val="tx1"/>
              </a:solidFill>
              <a:effectLst/>
              <a:latin typeface="+mn-lt"/>
              <a:ea typeface="+mn-ea"/>
              <a:cs typeface="+mn-cs"/>
            </a:endParaRPr>
          </a:p>
          <a:p>
            <a:pPr lvl="0">
              <a:spcBef>
                <a:spcPts val="0"/>
              </a:spcBef>
              <a:buNone/>
            </a:pPr>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7568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73243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81281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You must catch more specific exceptions first than more general ones.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Shortcut syntax: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catch(</a:t>
            </a:r>
            <a:r>
              <a:rPr lang="en" sz="1100" b="1" i="1" dirty="0">
                <a:latin typeface="Courier New"/>
                <a:ea typeface="Courier New"/>
                <a:cs typeface="Courier New"/>
                <a:sym typeface="Courier New"/>
              </a:rPr>
              <a:t>ExceptionType1 | ExceptionType2 </a:t>
            </a:r>
            <a:r>
              <a:rPr lang="en-US" sz="1100" b="1" i="1" dirty="0">
                <a:latin typeface="Courier New"/>
                <a:ea typeface="Courier New"/>
                <a:cs typeface="Courier New"/>
                <a:sym typeface="Courier New"/>
              </a:rPr>
              <a:t>name</a:t>
            </a:r>
            <a:r>
              <a:rPr lang="en-US" altLang="en-US" dirty="0">
                <a:latin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  //handle all of those types of exceptions the same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100" dirty="0">
              <a:latin typeface="Arial" panose="020B0604020202020204" pitchFamily="34" charset="0"/>
            </a:endParaRPr>
          </a:p>
        </p:txBody>
      </p:sp>
    </p:spTree>
    <p:extLst>
      <p:ext uri="{BB962C8B-B14F-4D97-AF65-F5344CB8AC3E}">
        <p14:creationId xmlns:p14="http://schemas.microsoft.com/office/powerpoint/2010/main" val="530846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99991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390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4" name="Shape 14"/>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1"/>
        <p:cNvGrpSpPr/>
        <p:nvPr/>
      </p:nvGrpSpPr>
      <p:grpSpPr>
        <a:xfrm>
          <a:off x="0" y="0"/>
          <a:ext cx="0" cy="0"/>
          <a:chOff x="0" y="0"/>
          <a:chExt cx="0" cy="0"/>
        </a:xfrm>
      </p:grpSpPr>
      <p:sp>
        <p:nvSpPr>
          <p:cNvPr id="52" name="Shape 5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1" name="Shape 41"/>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2" name="Shape 42"/>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9" name="Shape 49"/>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0" name="Shape 5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pic>
        <p:nvPicPr>
          <p:cNvPr id="10" name="Shape 10"/>
          <p:cNvPicPr preferRelativeResize="0"/>
          <p:nvPr/>
        </p:nvPicPr>
        <p:blipFill rotWithShape="1">
          <a:blip r:embed="rId12">
            <a:alphaModFix/>
          </a:blip>
          <a:srcRect l="10844" t="23442" r="18228" b="36764"/>
          <a:stretch/>
        </p:blipFill>
        <p:spPr>
          <a:xfrm>
            <a:off x="7964175" y="48725"/>
            <a:ext cx="1109375" cy="3267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11708" y="744575"/>
            <a:ext cx="8520599" cy="2052599"/>
          </a:xfrm>
          <a:prstGeom prst="rect">
            <a:avLst/>
          </a:prstGeom>
        </p:spPr>
        <p:txBody>
          <a:bodyPr lIns="91425" tIns="91425" rIns="91425" bIns="91425" anchor="b" anchorCtr="0">
            <a:noAutofit/>
          </a:bodyPr>
          <a:lstStyle/>
          <a:p>
            <a:pPr lvl="0">
              <a:spcBef>
                <a:spcPts val="0"/>
              </a:spcBef>
              <a:buNone/>
            </a:pPr>
            <a:r>
              <a:rPr lang="en"/>
              <a:t>Exceptions</a:t>
            </a:r>
          </a:p>
        </p:txBody>
      </p:sp>
      <p:sp>
        <p:nvSpPr>
          <p:cNvPr id="58" name="Shape 58"/>
          <p:cNvSpPr txBox="1">
            <a:spLocks noGrp="1"/>
          </p:cNvSpPr>
          <p:nvPr>
            <p:ph type="subTitle" idx="1"/>
          </p:nvPr>
        </p:nvSpPr>
        <p:spPr>
          <a:xfrm>
            <a:off x="311700" y="2834125"/>
            <a:ext cx="8520599" cy="792600"/>
          </a:xfrm>
          <a:prstGeom prst="rect">
            <a:avLst/>
          </a:prstGeom>
        </p:spPr>
        <p:txBody>
          <a:bodyPr lIns="91425" tIns="91425" rIns="91425" bIns="91425" anchor="t" anchorCtr="0">
            <a:noAutofit/>
          </a:bodyPr>
          <a:lstStyle/>
          <a:p>
            <a:pPr lvl="0">
              <a:spcBef>
                <a:spcPts val="0"/>
              </a:spcBef>
              <a:buNone/>
            </a:pPr>
            <a:r>
              <a:rPr lang="en"/>
              <a:t>Try, Catch, Finally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Example #2</a:t>
            </a:r>
          </a:p>
        </p:txBody>
      </p:sp>
      <p:sp>
        <p:nvSpPr>
          <p:cNvPr id="144" name="Shape 144"/>
          <p:cNvSpPr txBox="1"/>
          <p:nvPr/>
        </p:nvSpPr>
        <p:spPr>
          <a:xfrm>
            <a:off x="656774" y="1216152"/>
            <a:ext cx="7830450" cy="2223423"/>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None/>
            </a:pPr>
            <a:r>
              <a:rPr lang="en" sz="1300" dirty="0" err="1">
                <a:solidFill>
                  <a:srgbClr val="0000E6"/>
                </a:solidFill>
                <a:latin typeface="Courier New"/>
                <a:ea typeface="Courier New"/>
                <a:cs typeface="Courier New"/>
                <a:sym typeface="Courier New"/>
              </a:rPr>
              <a:t>int</a:t>
            </a:r>
            <a:r>
              <a:rPr lang="en" sz="1300" dirty="0">
                <a:solidFill>
                  <a:schemeClr val="dk1"/>
                </a:solidFill>
                <a:latin typeface="Courier New"/>
                <a:ea typeface="Courier New"/>
                <a:cs typeface="Courier New"/>
                <a:sym typeface="Courier New"/>
              </a:rPr>
              <a:t>[] mas = </a:t>
            </a:r>
            <a:r>
              <a:rPr lang="en" sz="1300" dirty="0">
                <a:solidFill>
                  <a:srgbClr val="0000E6"/>
                </a:solidFill>
                <a:latin typeface="Courier New"/>
                <a:ea typeface="Courier New"/>
                <a:cs typeface="Courier New"/>
                <a:sym typeface="Courier New"/>
              </a:rPr>
              <a:t>new</a:t>
            </a:r>
            <a:r>
              <a:rPr lang="en" sz="1300" dirty="0">
                <a:solidFill>
                  <a:schemeClr val="dk1"/>
                </a:solidFill>
                <a:latin typeface="Courier New"/>
                <a:ea typeface="Courier New"/>
                <a:cs typeface="Courier New"/>
                <a:sym typeface="Courier New"/>
              </a:rPr>
              <a:t> </a:t>
            </a:r>
            <a:r>
              <a:rPr lang="en" sz="1300" dirty="0" err="1">
                <a:solidFill>
                  <a:srgbClr val="0000E6"/>
                </a:solidFill>
                <a:latin typeface="Courier New"/>
                <a:ea typeface="Courier New"/>
                <a:cs typeface="Courier New"/>
                <a:sym typeface="Courier New"/>
              </a:rPr>
              <a:t>int</a:t>
            </a:r>
            <a:r>
              <a:rPr lang="en" sz="1300" dirty="0">
                <a:solidFill>
                  <a:schemeClr val="dk1"/>
                </a:solidFill>
                <a:latin typeface="Courier New"/>
                <a:ea typeface="Courier New"/>
                <a:cs typeface="Courier New"/>
                <a:sym typeface="Courier New"/>
              </a:rPr>
              <a:t>[]{5, 4, 5, 6, 8};</a:t>
            </a:r>
          </a:p>
          <a:p>
            <a:pPr lvl="0" rtl="0">
              <a:lnSpc>
                <a:spcPct val="115000"/>
              </a:lnSpc>
              <a:spcBef>
                <a:spcPts val="0"/>
              </a:spcBef>
              <a:buNone/>
            </a:pPr>
            <a:r>
              <a:rPr lang="en" sz="1300" dirty="0">
                <a:solidFill>
                  <a:srgbClr val="0000E6"/>
                </a:solidFill>
                <a:latin typeface="Courier New"/>
                <a:ea typeface="Courier New"/>
                <a:cs typeface="Courier New"/>
                <a:sym typeface="Courier New"/>
              </a:rPr>
              <a:t>try</a:t>
            </a:r>
            <a:r>
              <a:rPr lang="en" sz="1300" dirty="0">
                <a:solidFill>
                  <a:schemeClr val="dk1"/>
                </a:solidFill>
                <a:latin typeface="Courier New"/>
                <a:ea typeface="Courier New"/>
                <a:cs typeface="Courier New"/>
                <a:sym typeface="Courier New"/>
              </a:rPr>
              <a:t> {</a:t>
            </a:r>
          </a:p>
          <a:p>
            <a:pPr lvl="0" rtl="0">
              <a:lnSpc>
                <a:spcPct val="115000"/>
              </a:lnSpc>
              <a:spcBef>
                <a:spcPts val="0"/>
              </a:spcBef>
              <a:buNone/>
            </a:pPr>
            <a:r>
              <a:rPr lang="en" sz="1300" dirty="0">
                <a:solidFill>
                  <a:schemeClr val="dk1"/>
                </a:solidFill>
                <a:latin typeface="Courier New"/>
                <a:ea typeface="Courier New"/>
                <a:cs typeface="Courier New"/>
                <a:sym typeface="Courier New"/>
              </a:rPr>
              <a:t>	</a:t>
            </a:r>
            <a:r>
              <a:rPr lang="en" sz="1300" dirty="0">
                <a:solidFill>
                  <a:srgbClr val="0000E6"/>
                </a:solidFill>
                <a:latin typeface="Courier New"/>
                <a:ea typeface="Courier New"/>
                <a:cs typeface="Courier New"/>
                <a:sym typeface="Courier New"/>
              </a:rPr>
              <a:t>for</a:t>
            </a:r>
            <a:r>
              <a:rPr lang="en" sz="1300" dirty="0">
                <a:solidFill>
                  <a:schemeClr val="dk1"/>
                </a:solidFill>
                <a:latin typeface="Courier New"/>
                <a:ea typeface="Courier New"/>
                <a:cs typeface="Courier New"/>
                <a:sym typeface="Courier New"/>
              </a:rPr>
              <a:t> (</a:t>
            </a:r>
            <a:r>
              <a:rPr lang="en" sz="1300" dirty="0" err="1">
                <a:solidFill>
                  <a:srgbClr val="0000E6"/>
                </a:solidFill>
                <a:latin typeface="Courier New"/>
                <a:ea typeface="Courier New"/>
                <a:cs typeface="Courier New"/>
                <a:sym typeface="Courier New"/>
              </a:rPr>
              <a:t>int</a:t>
            </a:r>
            <a:r>
              <a:rPr lang="en" sz="1300" dirty="0">
                <a:solidFill>
                  <a:schemeClr val="dk1"/>
                </a:solidFill>
                <a:latin typeface="Courier New"/>
                <a:ea typeface="Courier New"/>
                <a:cs typeface="Courier New"/>
                <a:sym typeface="Courier New"/>
              </a:rPr>
              <a:t> </a:t>
            </a:r>
            <a:r>
              <a:rPr lang="en" sz="1300" dirty="0" err="1">
                <a:solidFill>
                  <a:schemeClr val="dk1"/>
                </a:solidFill>
                <a:latin typeface="Courier New"/>
                <a:ea typeface="Courier New"/>
                <a:cs typeface="Courier New"/>
                <a:sym typeface="Courier New"/>
              </a:rPr>
              <a:t>i</a:t>
            </a:r>
            <a:r>
              <a:rPr lang="en" sz="1300" dirty="0">
                <a:solidFill>
                  <a:schemeClr val="dk1"/>
                </a:solidFill>
                <a:latin typeface="Courier New"/>
                <a:ea typeface="Courier New"/>
                <a:cs typeface="Courier New"/>
                <a:sym typeface="Courier New"/>
              </a:rPr>
              <a:t> = 0; </a:t>
            </a:r>
            <a:r>
              <a:rPr lang="en" sz="1300" dirty="0" err="1">
                <a:solidFill>
                  <a:schemeClr val="dk1"/>
                </a:solidFill>
                <a:latin typeface="Courier New"/>
                <a:ea typeface="Courier New"/>
                <a:cs typeface="Courier New"/>
                <a:sym typeface="Courier New"/>
              </a:rPr>
              <a:t>i</a:t>
            </a:r>
            <a:r>
              <a:rPr lang="en" sz="1300" dirty="0">
                <a:solidFill>
                  <a:schemeClr val="dk1"/>
                </a:solidFill>
                <a:latin typeface="Courier New"/>
                <a:ea typeface="Courier New"/>
                <a:cs typeface="Courier New"/>
                <a:sym typeface="Courier New"/>
              </a:rPr>
              <a:t> &lt; 10; </a:t>
            </a:r>
            <a:r>
              <a:rPr lang="en" sz="1300" dirty="0" err="1">
                <a:solidFill>
                  <a:schemeClr val="dk1"/>
                </a:solidFill>
                <a:latin typeface="Courier New"/>
                <a:ea typeface="Courier New"/>
                <a:cs typeface="Courier New"/>
                <a:sym typeface="Courier New"/>
              </a:rPr>
              <a:t>i</a:t>
            </a:r>
            <a:r>
              <a:rPr lang="en" sz="1300" dirty="0">
                <a:solidFill>
                  <a:schemeClr val="dk1"/>
                </a:solidFill>
                <a:latin typeface="Courier New"/>
                <a:ea typeface="Courier New"/>
                <a:cs typeface="Courier New"/>
                <a:sym typeface="Courier New"/>
              </a:rPr>
              <a:t>++) {</a:t>
            </a:r>
          </a:p>
          <a:p>
            <a:pPr lvl="0" rtl="0">
              <a:lnSpc>
                <a:spcPct val="115000"/>
              </a:lnSpc>
              <a:spcBef>
                <a:spcPts val="0"/>
              </a:spcBef>
              <a:buNone/>
            </a:pPr>
            <a:r>
              <a:rPr lang="en" sz="1300" dirty="0">
                <a:solidFill>
                  <a:schemeClr val="dk1"/>
                </a:solidFill>
                <a:latin typeface="Courier New"/>
                <a:ea typeface="Courier New"/>
                <a:cs typeface="Courier New"/>
                <a:sym typeface="Courier New"/>
              </a:rPr>
              <a:t>    	    </a:t>
            </a:r>
            <a:r>
              <a:rPr lang="en" sz="1300" dirty="0" err="1">
                <a:solidFill>
                  <a:schemeClr val="dk1"/>
                </a:solidFill>
                <a:latin typeface="Courier New"/>
                <a:ea typeface="Courier New"/>
                <a:cs typeface="Courier New"/>
                <a:sym typeface="Courier New"/>
              </a:rPr>
              <a:t>System.out.println</a:t>
            </a:r>
            <a:r>
              <a:rPr lang="en" sz="1300" dirty="0">
                <a:solidFill>
                  <a:schemeClr val="dk1"/>
                </a:solidFill>
                <a:latin typeface="Courier New"/>
                <a:ea typeface="Courier New"/>
                <a:cs typeface="Courier New"/>
                <a:sym typeface="Courier New"/>
              </a:rPr>
              <a:t>(mas[</a:t>
            </a:r>
            <a:r>
              <a:rPr lang="en" sz="1300" dirty="0" err="1">
                <a:solidFill>
                  <a:schemeClr val="dk1"/>
                </a:solidFill>
                <a:latin typeface="Courier New"/>
                <a:ea typeface="Courier New"/>
                <a:cs typeface="Courier New"/>
                <a:sym typeface="Courier New"/>
              </a:rPr>
              <a:t>i</a:t>
            </a:r>
            <a:r>
              <a:rPr lang="en" sz="1300" dirty="0">
                <a:solidFill>
                  <a:schemeClr val="dk1"/>
                </a:solidFill>
                <a:latin typeface="Courier New"/>
                <a:ea typeface="Courier New"/>
                <a:cs typeface="Courier New"/>
                <a:sym typeface="Courier New"/>
              </a:rPr>
              <a:t>]);</a:t>
            </a:r>
          </a:p>
          <a:p>
            <a:pPr lvl="0" rtl="0">
              <a:lnSpc>
                <a:spcPct val="115000"/>
              </a:lnSpc>
              <a:spcBef>
                <a:spcPts val="0"/>
              </a:spcBef>
              <a:buNone/>
            </a:pPr>
            <a:r>
              <a:rPr lang="en" sz="1300" dirty="0">
                <a:solidFill>
                  <a:schemeClr val="dk1"/>
                </a:solidFill>
                <a:latin typeface="Courier New"/>
                <a:ea typeface="Courier New"/>
                <a:cs typeface="Courier New"/>
                <a:sym typeface="Courier New"/>
              </a:rPr>
              <a:t>	}</a:t>
            </a:r>
          </a:p>
          <a:p>
            <a:pPr lvl="0" rtl="0">
              <a:lnSpc>
                <a:spcPct val="115000"/>
              </a:lnSpc>
              <a:spcBef>
                <a:spcPts val="0"/>
              </a:spcBef>
              <a:buNone/>
            </a:pPr>
            <a:r>
              <a:rPr lang="en" sz="1300" dirty="0">
                <a:solidFill>
                  <a:schemeClr val="dk1"/>
                </a:solidFill>
                <a:latin typeface="Courier New"/>
                <a:ea typeface="Courier New"/>
                <a:cs typeface="Courier New"/>
                <a:sym typeface="Courier New"/>
              </a:rPr>
              <a:t>} </a:t>
            </a:r>
            <a:r>
              <a:rPr lang="en" sz="1300" dirty="0">
                <a:solidFill>
                  <a:srgbClr val="0000E6"/>
                </a:solidFill>
                <a:latin typeface="Courier New"/>
                <a:ea typeface="Courier New"/>
                <a:cs typeface="Courier New"/>
                <a:sym typeface="Courier New"/>
              </a:rPr>
              <a:t>catch</a:t>
            </a:r>
            <a:r>
              <a:rPr lang="en" sz="1300" dirty="0">
                <a:solidFill>
                  <a:schemeClr val="dk1"/>
                </a:solidFill>
                <a:latin typeface="Courier New"/>
                <a:ea typeface="Courier New"/>
                <a:cs typeface="Courier New"/>
                <a:sym typeface="Courier New"/>
              </a:rPr>
              <a:t> (</a:t>
            </a:r>
            <a:r>
              <a:rPr lang="en" sz="1300" dirty="0" err="1">
                <a:solidFill>
                  <a:schemeClr val="dk1"/>
                </a:solidFill>
                <a:latin typeface="Courier New"/>
                <a:ea typeface="Courier New"/>
                <a:cs typeface="Courier New"/>
                <a:sym typeface="Courier New"/>
              </a:rPr>
              <a:t>IndexOutOfBoundsException</a:t>
            </a:r>
            <a:r>
              <a:rPr lang="en" sz="1300" dirty="0">
                <a:solidFill>
                  <a:schemeClr val="dk1"/>
                </a:solidFill>
                <a:latin typeface="Courier New"/>
                <a:ea typeface="Courier New"/>
                <a:cs typeface="Courier New"/>
                <a:sym typeface="Courier New"/>
              </a:rPr>
              <a:t> ex) {</a:t>
            </a:r>
          </a:p>
          <a:p>
            <a:pPr lvl="0" rtl="0">
              <a:lnSpc>
                <a:spcPct val="115000"/>
              </a:lnSpc>
              <a:spcBef>
                <a:spcPts val="0"/>
              </a:spcBef>
              <a:buNone/>
            </a:pPr>
            <a:r>
              <a:rPr lang="en" sz="1300" dirty="0">
                <a:solidFill>
                  <a:schemeClr val="dk1"/>
                </a:solidFill>
                <a:latin typeface="Courier New"/>
                <a:ea typeface="Courier New"/>
                <a:cs typeface="Courier New"/>
                <a:sym typeface="Courier New"/>
              </a:rPr>
              <a:t>	</a:t>
            </a:r>
            <a:r>
              <a:rPr lang="en" sz="1300" dirty="0" err="1">
                <a:solidFill>
                  <a:schemeClr val="dk1"/>
                </a:solidFill>
                <a:latin typeface="Courier New"/>
                <a:ea typeface="Courier New"/>
                <a:cs typeface="Courier New"/>
                <a:sym typeface="Courier New"/>
              </a:rPr>
              <a:t>System.err.println</a:t>
            </a:r>
            <a:r>
              <a:rPr lang="en" sz="1300" dirty="0">
                <a:solidFill>
                  <a:schemeClr val="dk1"/>
                </a:solidFill>
                <a:latin typeface="Courier New"/>
                <a:ea typeface="Courier New"/>
                <a:cs typeface="Courier New"/>
                <a:sym typeface="Courier New"/>
              </a:rPr>
              <a:t>(</a:t>
            </a:r>
            <a:r>
              <a:rPr lang="en" sz="1300" dirty="0">
                <a:solidFill>
                  <a:srgbClr val="CE7B00"/>
                </a:solidFill>
                <a:latin typeface="Courier New"/>
                <a:ea typeface="Courier New"/>
                <a:cs typeface="Courier New"/>
                <a:sym typeface="Courier New"/>
              </a:rPr>
              <a:t>"</a:t>
            </a:r>
            <a:r>
              <a:rPr lang="en" sz="1300" dirty="0" err="1">
                <a:solidFill>
                  <a:srgbClr val="CE7B00"/>
                </a:solidFill>
                <a:latin typeface="Courier New"/>
                <a:ea typeface="Courier New"/>
                <a:cs typeface="Courier New"/>
                <a:sym typeface="Courier New"/>
              </a:rPr>
              <a:t>IndexOutOfBoundsException</a:t>
            </a:r>
            <a:r>
              <a:rPr lang="en" sz="1300" dirty="0">
                <a:solidFill>
                  <a:srgbClr val="CE7B00"/>
                </a:solidFill>
                <a:latin typeface="Courier New"/>
                <a:ea typeface="Courier New"/>
                <a:cs typeface="Courier New"/>
                <a:sym typeface="Courier New"/>
              </a:rPr>
              <a:t>: "</a:t>
            </a:r>
            <a:r>
              <a:rPr lang="en" sz="1300" dirty="0">
                <a:solidFill>
                  <a:schemeClr val="dk1"/>
                </a:solidFill>
                <a:latin typeface="Courier New"/>
                <a:ea typeface="Courier New"/>
                <a:cs typeface="Courier New"/>
                <a:sym typeface="Courier New"/>
              </a:rPr>
              <a:t> + </a:t>
            </a:r>
            <a:r>
              <a:rPr lang="en" sz="1300" dirty="0" err="1">
                <a:solidFill>
                  <a:schemeClr val="dk1"/>
                </a:solidFill>
                <a:latin typeface="Courier New"/>
                <a:ea typeface="Courier New"/>
                <a:cs typeface="Courier New"/>
                <a:sym typeface="Courier New"/>
              </a:rPr>
              <a:t>ex.getMessage</a:t>
            </a:r>
            <a:r>
              <a:rPr lang="en" sz="1300" dirty="0">
                <a:solidFill>
                  <a:schemeClr val="dk1"/>
                </a:solidFill>
                <a:latin typeface="Courier New"/>
                <a:ea typeface="Courier New"/>
                <a:cs typeface="Courier New"/>
                <a:sym typeface="Courier New"/>
              </a:rPr>
              <a:t>())</a:t>
            </a:r>
            <a:r>
              <a:rPr lang="en-US" sz="1300" dirty="0">
                <a:solidFill>
                  <a:schemeClr val="dk1"/>
                </a:solidFill>
                <a:latin typeface="Courier New"/>
                <a:ea typeface="Courier New"/>
                <a:cs typeface="Courier New"/>
                <a:sym typeface="Courier New"/>
              </a:rPr>
              <a:t>;</a:t>
            </a:r>
            <a:endParaRPr lang="en" sz="1300" dirty="0">
              <a:solidFill>
                <a:schemeClr val="dk1"/>
              </a:solidFill>
              <a:latin typeface="Courier New"/>
              <a:ea typeface="Courier New"/>
              <a:cs typeface="Courier New"/>
              <a:sym typeface="Courier New"/>
            </a:endParaRPr>
          </a:p>
          <a:p>
            <a:pPr lvl="0" rtl="0">
              <a:lnSpc>
                <a:spcPct val="115000"/>
              </a:lnSpc>
              <a:spcBef>
                <a:spcPts val="0"/>
              </a:spcBef>
              <a:buNone/>
            </a:pPr>
            <a:r>
              <a:rPr lang="en" sz="1300" dirty="0">
                <a:solidFill>
                  <a:schemeClr val="dk1"/>
                </a:solidFill>
                <a:latin typeface="Courier New"/>
                <a:ea typeface="Courier New"/>
                <a:cs typeface="Courier New"/>
                <a:sym typeface="Courier New"/>
              </a:rPr>
              <a:t>}</a:t>
            </a:r>
          </a:p>
        </p:txBody>
      </p:sp>
      <p:sp>
        <p:nvSpPr>
          <p:cNvPr id="145" name="Shape 145"/>
          <p:cNvSpPr txBox="1"/>
          <p:nvPr/>
        </p:nvSpPr>
        <p:spPr>
          <a:xfrm>
            <a:off x="656774" y="3593069"/>
            <a:ext cx="7830450" cy="1370099"/>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None/>
            </a:pPr>
            <a:r>
              <a:rPr lang="en" sz="1100" dirty="0">
                <a:solidFill>
                  <a:srgbClr val="38761D"/>
                </a:solidFill>
                <a:latin typeface="Courier New"/>
                <a:ea typeface="Courier New"/>
                <a:cs typeface="Courier New"/>
                <a:sym typeface="Courier New"/>
              </a:rPr>
              <a:t>//Output</a:t>
            </a:r>
          </a:p>
          <a:p>
            <a:pPr lvl="0" rtl="0">
              <a:lnSpc>
                <a:spcPct val="115000"/>
              </a:lnSpc>
              <a:spcBef>
                <a:spcPts val="0"/>
              </a:spcBef>
              <a:buNone/>
            </a:pPr>
            <a:r>
              <a:rPr lang="en" sz="1100" dirty="0" err="1">
                <a:solidFill>
                  <a:srgbClr val="FF0000"/>
                </a:solidFill>
                <a:latin typeface="Courier New"/>
                <a:ea typeface="Courier New"/>
                <a:cs typeface="Courier New"/>
                <a:sym typeface="Courier New"/>
              </a:rPr>
              <a:t>IndexOutOfBoundsException</a:t>
            </a:r>
            <a:r>
              <a:rPr lang="en" sz="1100" dirty="0">
                <a:solidFill>
                  <a:srgbClr val="FF0000"/>
                </a:solidFill>
                <a:latin typeface="Courier New"/>
                <a:ea typeface="Courier New"/>
                <a:cs typeface="Courier New"/>
                <a:sym typeface="Courier New"/>
              </a:rPr>
              <a:t>: 5</a:t>
            </a:r>
          </a:p>
          <a:p>
            <a:pPr lvl="0" rtl="0">
              <a:lnSpc>
                <a:spcPct val="115000"/>
              </a:lnSpc>
              <a:spcBef>
                <a:spcPts val="0"/>
              </a:spcBef>
              <a:buNone/>
            </a:pPr>
            <a:r>
              <a:rPr lang="en" sz="1100" dirty="0">
                <a:latin typeface="Courier New"/>
                <a:ea typeface="Courier New"/>
                <a:cs typeface="Courier New"/>
                <a:sym typeface="Courier New"/>
              </a:rPr>
              <a:t>5</a:t>
            </a:r>
          </a:p>
          <a:p>
            <a:pPr lvl="0" rtl="0">
              <a:lnSpc>
                <a:spcPct val="115000"/>
              </a:lnSpc>
              <a:spcBef>
                <a:spcPts val="0"/>
              </a:spcBef>
              <a:buNone/>
            </a:pPr>
            <a:r>
              <a:rPr lang="en" sz="1100" dirty="0">
                <a:latin typeface="Courier New"/>
                <a:ea typeface="Courier New"/>
                <a:cs typeface="Courier New"/>
                <a:sym typeface="Courier New"/>
              </a:rPr>
              <a:t>4</a:t>
            </a:r>
          </a:p>
          <a:p>
            <a:pPr lvl="0" rtl="0">
              <a:lnSpc>
                <a:spcPct val="115000"/>
              </a:lnSpc>
              <a:spcBef>
                <a:spcPts val="0"/>
              </a:spcBef>
              <a:buNone/>
            </a:pPr>
            <a:r>
              <a:rPr lang="en" sz="1100" dirty="0">
                <a:latin typeface="Courier New"/>
                <a:ea typeface="Courier New"/>
                <a:cs typeface="Courier New"/>
                <a:sym typeface="Courier New"/>
              </a:rPr>
              <a:t>5</a:t>
            </a:r>
          </a:p>
          <a:p>
            <a:pPr lvl="0" rtl="0">
              <a:lnSpc>
                <a:spcPct val="115000"/>
              </a:lnSpc>
              <a:spcBef>
                <a:spcPts val="0"/>
              </a:spcBef>
              <a:buNone/>
            </a:pPr>
            <a:r>
              <a:rPr lang="en" sz="1100" dirty="0">
                <a:latin typeface="Courier New"/>
                <a:ea typeface="Courier New"/>
                <a:cs typeface="Courier New"/>
                <a:sym typeface="Courier New"/>
              </a:rPr>
              <a:t>6</a:t>
            </a:r>
          </a:p>
          <a:p>
            <a:pPr lvl="0" rtl="0">
              <a:lnSpc>
                <a:spcPct val="115000"/>
              </a:lnSpc>
              <a:spcBef>
                <a:spcPts val="0"/>
              </a:spcBef>
              <a:buNone/>
            </a:pPr>
            <a:r>
              <a:rPr lang="en" sz="1100" dirty="0">
                <a:latin typeface="Courier New"/>
                <a:ea typeface="Courier New"/>
                <a:cs typeface="Courier New"/>
                <a:sym typeface="Courier New"/>
              </a:rPr>
              <a:t>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The Finally Block</a:t>
            </a:r>
          </a:p>
        </p:txBody>
      </p:sp>
      <p:sp>
        <p:nvSpPr>
          <p:cNvPr id="151" name="Shape 151"/>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Always executes when the </a:t>
            </a:r>
            <a:r>
              <a:rPr lang="en" dirty="0">
                <a:latin typeface="Courier New"/>
                <a:ea typeface="Courier New"/>
                <a:cs typeface="Courier New"/>
                <a:sym typeface="Courier New"/>
              </a:rPr>
              <a:t>try </a:t>
            </a:r>
            <a:r>
              <a:rPr lang="en" dirty="0"/>
              <a:t>block exits</a:t>
            </a:r>
          </a:p>
          <a:p>
            <a:pPr marL="457200" lvl="0" indent="-228600" rtl="0">
              <a:spcBef>
                <a:spcPts val="0"/>
              </a:spcBef>
              <a:spcAft>
                <a:spcPts val="0"/>
              </a:spcAft>
            </a:pPr>
            <a:r>
              <a:rPr lang="en" dirty="0"/>
              <a:t>Is executed even if an unexpected exception occurs</a:t>
            </a:r>
          </a:p>
          <a:p>
            <a:pPr marL="457200" lvl="0" indent="-228600" rtl="0">
              <a:spcBef>
                <a:spcPts val="0"/>
              </a:spcBef>
              <a:spcAft>
                <a:spcPts val="0"/>
              </a:spcAft>
            </a:pPr>
            <a:r>
              <a:rPr lang="en" dirty="0"/>
              <a:t>Allows to avoid having cleanup code accidentally bypassed by a </a:t>
            </a:r>
            <a:r>
              <a:rPr lang="en" dirty="0">
                <a:latin typeface="Courier New"/>
                <a:ea typeface="Courier New"/>
                <a:cs typeface="Courier New"/>
                <a:sym typeface="Courier New"/>
              </a:rPr>
              <a:t>return</a:t>
            </a:r>
            <a:r>
              <a:rPr lang="en" dirty="0"/>
              <a:t>, </a:t>
            </a:r>
            <a:r>
              <a:rPr lang="en" dirty="0">
                <a:latin typeface="Courier New"/>
                <a:ea typeface="Courier New"/>
                <a:cs typeface="Courier New"/>
                <a:sym typeface="Courier New"/>
              </a:rPr>
              <a:t>continue</a:t>
            </a:r>
            <a:r>
              <a:rPr lang="en" dirty="0"/>
              <a:t>, or </a:t>
            </a:r>
            <a:r>
              <a:rPr lang="en" dirty="0">
                <a:latin typeface="Courier New"/>
                <a:ea typeface="Courier New"/>
                <a:cs typeface="Courier New"/>
                <a:sym typeface="Courier New"/>
              </a:rPr>
              <a:t>break</a:t>
            </a:r>
            <a:r>
              <a:rPr lang="en" dirty="0"/>
              <a:t>.</a:t>
            </a:r>
          </a:p>
          <a:p>
            <a:pPr marL="457200" lvl="0" indent="-228600" rtl="0">
              <a:spcBef>
                <a:spcPts val="0"/>
              </a:spcBef>
              <a:spcAft>
                <a:spcPts val="0"/>
              </a:spcAft>
            </a:pPr>
            <a:r>
              <a:rPr lang="en" dirty="0"/>
              <a:t>A key tool for preventing resource leaks</a:t>
            </a:r>
          </a:p>
          <a:p>
            <a:pPr marL="914400" lvl="1" indent="-228600" rtl="0">
              <a:spcBef>
                <a:spcPts val="0"/>
              </a:spcBef>
              <a:spcAft>
                <a:spcPts val="0"/>
              </a:spcAft>
            </a:pPr>
            <a:r>
              <a:rPr lang="en" dirty="0"/>
              <a:t>Putting cleanup code in a finally block is always a good practice, even when no exceptions are anticipated.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The Finally Block: Example</a:t>
            </a:r>
          </a:p>
        </p:txBody>
      </p:sp>
      <p:sp>
        <p:nvSpPr>
          <p:cNvPr id="157" name="Shape 157"/>
          <p:cNvSpPr txBox="1">
            <a:spLocks noGrp="1"/>
          </p:cNvSpPr>
          <p:nvPr>
            <p:ph type="body" idx="1"/>
          </p:nvPr>
        </p:nvSpPr>
        <p:spPr>
          <a:xfrm>
            <a:off x="311700" y="1152475"/>
            <a:ext cx="8520600" cy="544500"/>
          </a:xfrm>
          <a:prstGeom prst="rect">
            <a:avLst/>
          </a:prstGeom>
        </p:spPr>
        <p:txBody>
          <a:bodyPr lIns="91425" tIns="91425" rIns="91425" bIns="91425" anchor="t" anchorCtr="0">
            <a:noAutofit/>
          </a:bodyPr>
          <a:lstStyle/>
          <a:p>
            <a:pPr lvl="0" rtl="0">
              <a:spcBef>
                <a:spcPts val="0"/>
              </a:spcBef>
              <a:buNone/>
            </a:pPr>
            <a:r>
              <a:rPr lang="en" dirty="0"/>
              <a:t>Closing the </a:t>
            </a:r>
            <a:r>
              <a:rPr lang="en" dirty="0" err="1"/>
              <a:t>strea</a:t>
            </a:r>
            <a:r>
              <a:rPr lang="en-US" dirty="0"/>
              <a:t>m</a:t>
            </a:r>
            <a:endParaRPr lang="en" dirty="0"/>
          </a:p>
        </p:txBody>
      </p:sp>
      <p:sp>
        <p:nvSpPr>
          <p:cNvPr id="158" name="Shape 158"/>
          <p:cNvSpPr txBox="1"/>
          <p:nvPr/>
        </p:nvSpPr>
        <p:spPr>
          <a:xfrm>
            <a:off x="989490" y="1831725"/>
            <a:ext cx="7166957" cy="2712843"/>
          </a:xfrm>
          <a:prstGeom prst="rect">
            <a:avLst/>
          </a:prstGeom>
          <a:solidFill>
            <a:srgbClr val="D9D9D9"/>
          </a:solidFill>
          <a:ln>
            <a:noFill/>
          </a:ln>
        </p:spPr>
        <p:txBody>
          <a:bodyPr lIns="91425" tIns="91425" rIns="91425" bIns="91425" anchor="ctr" anchorCtr="0">
            <a:noAutofit/>
          </a:bodyPr>
          <a:lstStyle/>
          <a:p>
            <a:pPr lvl="0"/>
            <a:r>
              <a:rPr lang="en-US" sz="1600" b="1" dirty="0">
                <a:latin typeface="Courier New"/>
                <a:ea typeface="Courier New"/>
                <a:cs typeface="Courier New"/>
                <a:sym typeface="Courier New"/>
              </a:rPr>
              <a:t>try</a:t>
            </a:r>
            <a:r>
              <a:rPr lang="en" sz="1600" b="1" dirty="0">
                <a:latin typeface="Courier New"/>
                <a:ea typeface="Courier New"/>
                <a:cs typeface="Courier New"/>
                <a:sym typeface="Courier New"/>
              </a:rPr>
              <a:t> {</a:t>
            </a:r>
            <a:endParaRPr lang="en-US" sz="1600" b="1" dirty="0">
              <a:latin typeface="Courier New"/>
              <a:ea typeface="Courier New"/>
              <a:cs typeface="Courier New"/>
              <a:sym typeface="Courier New"/>
            </a:endParaRPr>
          </a:p>
          <a:p>
            <a:pPr lvl="0"/>
            <a:r>
              <a:rPr lang="en-US" sz="1600" b="1" dirty="0">
                <a:latin typeface="Courier New"/>
                <a:ea typeface="Courier New"/>
                <a:cs typeface="Courier New"/>
                <a:sym typeface="Courier New"/>
              </a:rPr>
              <a:t>  </a:t>
            </a:r>
            <a:r>
              <a:rPr lang="en-US" sz="1600" dirty="0">
                <a:latin typeface="Courier New"/>
                <a:ea typeface="Courier New"/>
                <a:cs typeface="Courier New"/>
                <a:sym typeface="Courier New"/>
              </a:rPr>
              <a:t>// code</a:t>
            </a:r>
            <a:endParaRPr lang="en-US" sz="1600" b="1" dirty="0">
              <a:latin typeface="Courier New"/>
              <a:ea typeface="Courier New"/>
              <a:cs typeface="Courier New"/>
              <a:sym typeface="Courier New"/>
            </a:endParaRPr>
          </a:p>
          <a:p>
            <a:pPr lvl="0" rtl="0">
              <a:spcBef>
                <a:spcPts val="0"/>
              </a:spcBef>
              <a:buNone/>
            </a:pPr>
            <a:r>
              <a:rPr lang="en-US" sz="1600" b="1" dirty="0">
                <a:latin typeface="Courier New"/>
                <a:ea typeface="Courier New"/>
                <a:cs typeface="Courier New"/>
                <a:sym typeface="Courier New"/>
              </a:rPr>
              <a:t>} </a:t>
            </a:r>
            <a:r>
              <a:rPr lang="en" sz="1600" b="1" dirty="0">
                <a:latin typeface="Courier New"/>
                <a:ea typeface="Courier New"/>
                <a:cs typeface="Courier New"/>
                <a:sym typeface="Courier New"/>
              </a:rPr>
              <a:t>finally {</a:t>
            </a:r>
            <a:br>
              <a:rPr lang="en" sz="1600" dirty="0">
                <a:latin typeface="Courier New"/>
                <a:ea typeface="Courier New"/>
                <a:cs typeface="Courier New"/>
                <a:sym typeface="Courier New"/>
              </a:rPr>
            </a:br>
            <a:r>
              <a:rPr lang="en" sz="1600" dirty="0">
                <a:latin typeface="Courier New"/>
                <a:ea typeface="Courier New"/>
                <a:cs typeface="Courier New"/>
                <a:sym typeface="Courier New"/>
              </a:rPr>
              <a:t>    if (out != null) { </a:t>
            </a:r>
            <a:br>
              <a:rPr lang="en" sz="1600" dirty="0">
                <a:latin typeface="Courier New"/>
                <a:ea typeface="Courier New"/>
                <a:cs typeface="Courier New"/>
                <a:sym typeface="Courier New"/>
              </a:rPr>
            </a:br>
            <a:r>
              <a:rPr lang="en" sz="1600" dirty="0">
                <a:latin typeface="Courier New"/>
                <a:ea typeface="Courier New"/>
                <a:cs typeface="Courier New"/>
                <a:sym typeface="Courier New"/>
              </a:rPr>
              <a:t>        </a:t>
            </a:r>
            <a:r>
              <a:rPr lang="en" sz="1600" dirty="0" err="1">
                <a:latin typeface="Courier New"/>
                <a:ea typeface="Courier New"/>
                <a:cs typeface="Courier New"/>
                <a:sym typeface="Courier New"/>
              </a:rPr>
              <a:t>System.out.println</a:t>
            </a:r>
            <a:r>
              <a:rPr lang="en" sz="1600" dirty="0">
                <a:latin typeface="Courier New"/>
                <a:ea typeface="Courier New"/>
                <a:cs typeface="Courier New"/>
                <a:sym typeface="Courier New"/>
              </a:rPr>
              <a:t>("Closing </a:t>
            </a:r>
            <a:r>
              <a:rPr lang="en" sz="1600" dirty="0" err="1">
                <a:latin typeface="Courier New"/>
                <a:ea typeface="Courier New"/>
                <a:cs typeface="Courier New"/>
                <a:sym typeface="Courier New"/>
              </a:rPr>
              <a:t>PrintWriter</a:t>
            </a:r>
            <a:r>
              <a:rPr lang="en" sz="1600" dirty="0">
                <a:latin typeface="Courier New"/>
                <a:ea typeface="Courier New"/>
                <a:cs typeface="Courier New"/>
                <a:sym typeface="Courier New"/>
              </a:rPr>
              <a:t>");</a:t>
            </a:r>
            <a:br>
              <a:rPr lang="en" sz="1600" dirty="0">
                <a:latin typeface="Courier New"/>
                <a:ea typeface="Courier New"/>
                <a:cs typeface="Courier New"/>
                <a:sym typeface="Courier New"/>
              </a:rPr>
            </a:br>
            <a:r>
              <a:rPr lang="en" sz="1600" dirty="0">
                <a:latin typeface="Courier New"/>
                <a:ea typeface="Courier New"/>
                <a:cs typeface="Courier New"/>
                <a:sym typeface="Courier New"/>
              </a:rPr>
              <a:t>        </a:t>
            </a:r>
            <a:r>
              <a:rPr lang="en" sz="1600" dirty="0" err="1">
                <a:latin typeface="Courier New"/>
                <a:ea typeface="Courier New"/>
                <a:cs typeface="Courier New"/>
                <a:sym typeface="Courier New"/>
              </a:rPr>
              <a:t>out.close</a:t>
            </a:r>
            <a:r>
              <a:rPr lang="en" sz="1600" dirty="0">
                <a:latin typeface="Courier New"/>
                <a:ea typeface="Courier New"/>
                <a:cs typeface="Courier New"/>
                <a:sym typeface="Courier New"/>
              </a:rPr>
              <a:t>(); </a:t>
            </a:r>
            <a:br>
              <a:rPr lang="en" sz="1600" dirty="0">
                <a:latin typeface="Courier New"/>
                <a:ea typeface="Courier New"/>
                <a:cs typeface="Courier New"/>
                <a:sym typeface="Courier New"/>
              </a:rPr>
            </a:br>
            <a:r>
              <a:rPr lang="en" sz="1600" dirty="0">
                <a:latin typeface="Courier New"/>
                <a:ea typeface="Courier New"/>
                <a:cs typeface="Courier New"/>
                <a:sym typeface="Courier New"/>
              </a:rPr>
              <a:t>    } else { </a:t>
            </a:r>
            <a:br>
              <a:rPr lang="en" sz="1600" dirty="0">
                <a:latin typeface="Courier New"/>
                <a:ea typeface="Courier New"/>
                <a:cs typeface="Courier New"/>
                <a:sym typeface="Courier New"/>
              </a:rPr>
            </a:br>
            <a:r>
              <a:rPr lang="en" sz="1600" dirty="0">
                <a:latin typeface="Courier New"/>
                <a:ea typeface="Courier New"/>
                <a:cs typeface="Courier New"/>
                <a:sym typeface="Courier New"/>
              </a:rPr>
              <a:t>        </a:t>
            </a:r>
            <a:r>
              <a:rPr lang="en" sz="1600" dirty="0" err="1">
                <a:latin typeface="Courier New"/>
                <a:ea typeface="Courier New"/>
                <a:cs typeface="Courier New"/>
                <a:sym typeface="Courier New"/>
              </a:rPr>
              <a:t>System.out.println</a:t>
            </a:r>
            <a:r>
              <a:rPr lang="en" sz="1600" dirty="0">
                <a:latin typeface="Courier New"/>
                <a:ea typeface="Courier New"/>
                <a:cs typeface="Courier New"/>
                <a:sym typeface="Courier New"/>
              </a:rPr>
              <a:t>("</a:t>
            </a:r>
            <a:r>
              <a:rPr lang="en" sz="1600" dirty="0" err="1">
                <a:latin typeface="Courier New"/>
                <a:ea typeface="Courier New"/>
                <a:cs typeface="Courier New"/>
                <a:sym typeface="Courier New"/>
              </a:rPr>
              <a:t>PrintWriter</a:t>
            </a:r>
            <a:r>
              <a:rPr lang="en" sz="1600" dirty="0">
                <a:latin typeface="Courier New"/>
                <a:ea typeface="Courier New"/>
                <a:cs typeface="Courier New"/>
                <a:sym typeface="Courier New"/>
              </a:rPr>
              <a:t> not open");</a:t>
            </a:r>
            <a:br>
              <a:rPr lang="en" sz="1600" dirty="0">
                <a:latin typeface="Courier New"/>
                <a:ea typeface="Courier New"/>
                <a:cs typeface="Courier New"/>
                <a:sym typeface="Courier New"/>
              </a:rPr>
            </a:br>
            <a:r>
              <a:rPr lang="en" sz="1600" dirty="0">
                <a:latin typeface="Courier New"/>
                <a:ea typeface="Courier New"/>
                <a:cs typeface="Courier New"/>
                <a:sym typeface="Courier New"/>
              </a:rPr>
              <a:t>    } </a:t>
            </a:r>
            <a:br>
              <a:rPr lang="en" sz="1600" dirty="0">
                <a:latin typeface="Courier New"/>
                <a:ea typeface="Courier New"/>
                <a:cs typeface="Courier New"/>
                <a:sym typeface="Courier New"/>
              </a:rPr>
            </a:br>
            <a:r>
              <a:rPr lang="en" sz="1600" b="1" dirty="0">
                <a:latin typeface="Courier New"/>
                <a:ea typeface="Courier New"/>
                <a:cs typeface="Courier New"/>
                <a:sym typeface="Courier New"/>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The Finally Block: Example</a:t>
            </a:r>
          </a:p>
        </p:txBody>
      </p:sp>
      <p:sp>
        <p:nvSpPr>
          <p:cNvPr id="164" name="Shape 164"/>
          <p:cNvSpPr txBox="1">
            <a:spLocks noGrp="1"/>
          </p:cNvSpPr>
          <p:nvPr>
            <p:ph type="body" idx="1"/>
          </p:nvPr>
        </p:nvSpPr>
        <p:spPr>
          <a:xfrm>
            <a:off x="311700" y="1152475"/>
            <a:ext cx="8520600" cy="1531200"/>
          </a:xfrm>
          <a:prstGeom prst="rect">
            <a:avLst/>
          </a:prstGeom>
        </p:spPr>
        <p:txBody>
          <a:bodyPr lIns="91425" tIns="91425" rIns="91425" bIns="91425" anchor="t" anchorCtr="0">
            <a:noAutofit/>
          </a:bodyPr>
          <a:lstStyle/>
          <a:p>
            <a:pPr lvl="0">
              <a:spcBef>
                <a:spcPts val="0"/>
              </a:spcBef>
              <a:buNone/>
            </a:pPr>
            <a:r>
              <a:rPr lang="en"/>
              <a:t>Reads the integer from console</a:t>
            </a:r>
          </a:p>
        </p:txBody>
      </p:sp>
      <p:sp>
        <p:nvSpPr>
          <p:cNvPr id="165" name="Shape 165"/>
          <p:cNvSpPr txBox="1"/>
          <p:nvPr/>
        </p:nvSpPr>
        <p:spPr>
          <a:xfrm>
            <a:off x="2110193" y="1792224"/>
            <a:ext cx="4637100" cy="2616489"/>
          </a:xfrm>
          <a:prstGeom prst="rect">
            <a:avLst/>
          </a:prstGeom>
          <a:solidFill>
            <a:srgbClr val="D9D9D9"/>
          </a:solidFill>
          <a:ln>
            <a:noFill/>
          </a:ln>
        </p:spPr>
        <p:txBody>
          <a:bodyPr lIns="91425" tIns="91425" rIns="91425" bIns="91425" anchor="ctr" anchorCtr="0">
            <a:noAutofit/>
          </a:bodyPr>
          <a:lstStyle/>
          <a:p>
            <a:pPr lvl="0"/>
            <a:r>
              <a:rPr lang="en-US" sz="1200" b="1" dirty="0">
                <a:latin typeface="Courier New"/>
                <a:ea typeface="Courier New"/>
                <a:cs typeface="Courier New"/>
                <a:sym typeface="Courier New"/>
              </a:rPr>
              <a:t>try</a:t>
            </a:r>
            <a:r>
              <a:rPr lang="en" sz="1200" b="1" dirty="0">
                <a:latin typeface="Courier New"/>
                <a:ea typeface="Courier New"/>
                <a:cs typeface="Courier New"/>
                <a:sym typeface="Courier New"/>
              </a:rPr>
              <a:t> {</a:t>
            </a:r>
            <a:endParaRPr lang="en-US" sz="1200" b="1" dirty="0">
              <a:latin typeface="Courier New"/>
              <a:ea typeface="Courier New"/>
              <a:cs typeface="Courier New"/>
              <a:sym typeface="Courier New"/>
            </a:endParaRPr>
          </a:p>
          <a:p>
            <a:pPr lvl="0"/>
            <a:r>
              <a:rPr lang="en-US" sz="1200" b="1" dirty="0">
                <a:latin typeface="Courier New"/>
                <a:ea typeface="Courier New"/>
                <a:cs typeface="Courier New"/>
                <a:sym typeface="Courier New"/>
              </a:rPr>
              <a:t>  </a:t>
            </a:r>
            <a:r>
              <a:rPr lang="en-US" sz="1200" dirty="0">
                <a:latin typeface="Courier New"/>
                <a:ea typeface="Courier New"/>
                <a:cs typeface="Courier New"/>
                <a:sym typeface="Courier New"/>
              </a:rPr>
              <a:t>// code</a:t>
            </a:r>
            <a:endParaRPr lang="en-US" sz="1200" b="1" dirty="0">
              <a:latin typeface="Courier New"/>
              <a:ea typeface="Courier New"/>
              <a:cs typeface="Courier New"/>
              <a:sym typeface="Courier New"/>
            </a:endParaRPr>
          </a:p>
          <a:p>
            <a:pPr lvl="0"/>
            <a:r>
              <a:rPr lang="en-US" sz="1200" b="1" dirty="0">
                <a:latin typeface="Courier New"/>
                <a:ea typeface="Courier New"/>
                <a:cs typeface="Courier New"/>
                <a:sym typeface="Courier New"/>
              </a:rPr>
              <a:t>} </a:t>
            </a:r>
            <a:r>
              <a:rPr lang="en" sz="1200" b="1" dirty="0">
                <a:latin typeface="Courier New"/>
                <a:ea typeface="Courier New"/>
                <a:cs typeface="Courier New"/>
                <a:sym typeface="Courier New"/>
              </a:rPr>
              <a:t>finally{</a:t>
            </a:r>
          </a:p>
          <a:p>
            <a:pPr marL="457200" lvl="0" indent="0" rtl="0">
              <a:spcBef>
                <a:spcPts val="0"/>
              </a:spcBef>
              <a:buNone/>
            </a:pPr>
            <a:r>
              <a:rPr lang="en" sz="1200" b="1" dirty="0">
                <a:latin typeface="Courier New"/>
                <a:ea typeface="Courier New"/>
                <a:cs typeface="Courier New"/>
                <a:sym typeface="Courier New"/>
              </a:rPr>
              <a:t>try {</a:t>
            </a:r>
          </a:p>
          <a:p>
            <a:pPr marL="457200" lvl="0" indent="0" rtl="0">
              <a:spcBef>
                <a:spcPts val="0"/>
              </a:spcBef>
              <a:buNone/>
            </a:pPr>
            <a:r>
              <a:rPr lang="en" sz="1200" dirty="0">
                <a:latin typeface="Courier New"/>
                <a:ea typeface="Courier New"/>
                <a:cs typeface="Courier New"/>
                <a:sym typeface="Courier New"/>
              </a:rPr>
              <a:t>  Scanner scan = new Scanner(System.in);</a:t>
            </a:r>
          </a:p>
          <a:p>
            <a:pPr marL="457200" lvl="0" indent="0" rtl="0">
              <a:spcBef>
                <a:spcPts val="0"/>
              </a:spcBef>
              <a:buNone/>
            </a:pPr>
            <a:r>
              <a:rPr lang="en" sz="1200" dirty="0">
                <a:latin typeface="Courier New"/>
                <a:ea typeface="Courier New"/>
                <a:cs typeface="Courier New"/>
                <a:sym typeface="Courier New"/>
              </a:rPr>
              <a:t>  int i = 0;</a:t>
            </a:r>
          </a:p>
          <a:p>
            <a:pPr marL="457200" lvl="0" indent="0" rtl="0">
              <a:spcBef>
                <a:spcPts val="0"/>
              </a:spcBef>
              <a:buNone/>
            </a:pPr>
            <a:r>
              <a:rPr lang="en" sz="1200" dirty="0">
                <a:latin typeface="Courier New"/>
                <a:ea typeface="Courier New"/>
                <a:cs typeface="Courier New"/>
                <a:sym typeface="Courier New"/>
              </a:rPr>
              <a:t>  while (i != 1) {</a:t>
            </a:r>
          </a:p>
          <a:p>
            <a:pPr marL="457200" lvl="0" indent="0" rtl="0">
              <a:spcBef>
                <a:spcPts val="0"/>
              </a:spcBef>
              <a:buNone/>
            </a:pPr>
            <a:r>
              <a:rPr lang="en" sz="1200" dirty="0">
                <a:latin typeface="Courier New"/>
                <a:ea typeface="Courier New"/>
                <a:cs typeface="Courier New"/>
                <a:sym typeface="Courier New"/>
              </a:rPr>
              <a:t>     i = scan.nextInt();</a:t>
            </a:r>
          </a:p>
          <a:p>
            <a:pPr marL="457200" lvl="0" indent="0" rtl="0">
              <a:spcBef>
                <a:spcPts val="0"/>
              </a:spcBef>
              <a:buNone/>
            </a:pPr>
            <a:r>
              <a:rPr lang="en" sz="1200" dirty="0">
                <a:latin typeface="Courier New"/>
                <a:ea typeface="Courier New"/>
                <a:cs typeface="Courier New"/>
                <a:sym typeface="Courier New"/>
              </a:rPr>
              <a:t>  }</a:t>
            </a:r>
          </a:p>
          <a:p>
            <a:pPr marL="457200" lvl="0" indent="0" rtl="0">
              <a:spcBef>
                <a:spcPts val="0"/>
              </a:spcBef>
              <a:buNone/>
            </a:pPr>
            <a:r>
              <a:rPr lang="en" sz="1200" dirty="0">
                <a:latin typeface="Courier New"/>
                <a:ea typeface="Courier New"/>
                <a:cs typeface="Courier New"/>
                <a:sym typeface="Courier New"/>
              </a:rPr>
              <a:t>  System.exit(0);</a:t>
            </a:r>
          </a:p>
          <a:p>
            <a:pPr marL="457200" lvl="0" indent="0" rtl="0">
              <a:spcBef>
                <a:spcPts val="0"/>
              </a:spcBef>
              <a:buNone/>
            </a:pPr>
            <a:r>
              <a:rPr lang="en" sz="1200" b="1" dirty="0">
                <a:latin typeface="Courier New"/>
                <a:ea typeface="Courier New"/>
                <a:cs typeface="Courier New"/>
                <a:sym typeface="Courier New"/>
              </a:rPr>
              <a:t>} catch (InputMismatchException ex) {</a:t>
            </a:r>
          </a:p>
          <a:p>
            <a:pPr marL="457200" lvl="0" indent="0" rtl="0">
              <a:spcBef>
                <a:spcPts val="0"/>
              </a:spcBef>
              <a:buNone/>
            </a:pPr>
            <a:r>
              <a:rPr lang="en" sz="1200" dirty="0">
                <a:solidFill>
                  <a:srgbClr val="38761D"/>
                </a:solidFill>
                <a:latin typeface="Courier New"/>
                <a:ea typeface="Courier New"/>
                <a:cs typeface="Courier New"/>
                <a:sym typeface="Courier New"/>
              </a:rPr>
              <a:t>	//Do something else</a:t>
            </a:r>
          </a:p>
          <a:p>
            <a:pPr marL="457200" lvl="0" indent="0" rtl="0">
              <a:spcBef>
                <a:spcPts val="0"/>
              </a:spcBef>
              <a:buNone/>
            </a:pPr>
            <a:r>
              <a:rPr lang="en" sz="1200" b="1" dirty="0">
                <a:latin typeface="Courier New"/>
                <a:ea typeface="Courier New"/>
                <a:cs typeface="Courier New"/>
                <a:sym typeface="Courier New"/>
              </a:rPr>
              <a:t>}</a:t>
            </a:r>
          </a:p>
          <a:p>
            <a:pPr lvl="0" rtl="0">
              <a:spcBef>
                <a:spcPts val="0"/>
              </a:spcBef>
              <a:buNone/>
            </a:pPr>
            <a:r>
              <a:rPr lang="en" sz="1200" b="1" dirty="0">
                <a:latin typeface="Courier New"/>
                <a:ea typeface="Courier New"/>
                <a:cs typeface="Courier New"/>
                <a:sym typeface="Courier New"/>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The </a:t>
            </a:r>
            <a:r>
              <a:rPr lang="en" b="1"/>
              <a:t>try-with-resources</a:t>
            </a:r>
            <a:r>
              <a:rPr lang="en"/>
              <a:t> Statement</a:t>
            </a:r>
          </a:p>
        </p:txBody>
      </p:sp>
      <p:sp>
        <p:nvSpPr>
          <p:cNvPr id="177" name="Shape 177"/>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The </a:t>
            </a:r>
            <a:r>
              <a:rPr lang="en" dirty="0">
                <a:latin typeface="Courier New"/>
                <a:ea typeface="Courier New"/>
                <a:cs typeface="Courier New"/>
                <a:sym typeface="Courier New"/>
              </a:rPr>
              <a:t>try</a:t>
            </a:r>
            <a:r>
              <a:rPr lang="en" dirty="0"/>
              <a:t>-with-resources statement is a </a:t>
            </a:r>
            <a:r>
              <a:rPr lang="en" dirty="0">
                <a:latin typeface="Courier New"/>
                <a:ea typeface="Courier New"/>
                <a:cs typeface="Courier New"/>
                <a:sym typeface="Courier New"/>
              </a:rPr>
              <a:t>try </a:t>
            </a:r>
            <a:r>
              <a:rPr lang="en" dirty="0"/>
              <a:t>statement that </a:t>
            </a:r>
            <a:r>
              <a:rPr lang="en" b="1" dirty="0"/>
              <a:t>declares</a:t>
            </a:r>
            <a:r>
              <a:rPr lang="en" dirty="0"/>
              <a:t> one or more </a:t>
            </a:r>
            <a:r>
              <a:rPr lang="en" b="1" i="1" dirty="0"/>
              <a:t>resources</a:t>
            </a:r>
          </a:p>
          <a:p>
            <a:pPr marL="457200" lvl="0" indent="-228600" rtl="0">
              <a:spcBef>
                <a:spcPts val="0"/>
              </a:spcBef>
              <a:spcAft>
                <a:spcPts val="0"/>
              </a:spcAft>
            </a:pPr>
            <a:r>
              <a:rPr lang="en" dirty="0"/>
              <a:t>A </a:t>
            </a:r>
            <a:r>
              <a:rPr lang="en" b="1" i="1" dirty="0"/>
              <a:t>resource</a:t>
            </a:r>
            <a:r>
              <a:rPr lang="en" i="1" dirty="0"/>
              <a:t> </a:t>
            </a:r>
            <a:r>
              <a:rPr lang="en" dirty="0"/>
              <a:t>is an object that must be closed after the program is finished with it</a:t>
            </a:r>
          </a:p>
          <a:p>
            <a:pPr marL="457200" lvl="0" indent="-228600" rtl="0">
              <a:spcBef>
                <a:spcPts val="0"/>
              </a:spcBef>
              <a:spcAft>
                <a:spcPts val="0"/>
              </a:spcAft>
            </a:pPr>
            <a:r>
              <a:rPr lang="en" dirty="0"/>
              <a:t>Ensures that each resource is closed at the end of the statement</a:t>
            </a:r>
          </a:p>
          <a:p>
            <a:pPr marL="914400" lvl="1" indent="-228600" rtl="0">
              <a:spcBef>
                <a:spcPts val="0"/>
              </a:spcBef>
              <a:spcAft>
                <a:spcPts val="0"/>
              </a:spcAft>
            </a:pPr>
            <a:r>
              <a:rPr lang="en" dirty="0"/>
              <a:t>Any object that implements</a:t>
            </a:r>
          </a:p>
          <a:p>
            <a:pPr marL="1371600" lvl="2" indent="-228600" rtl="0">
              <a:spcBef>
                <a:spcPts val="0"/>
              </a:spcBef>
              <a:spcAft>
                <a:spcPts val="0"/>
              </a:spcAft>
              <a:buFont typeface="Courier New"/>
            </a:pPr>
            <a:r>
              <a:rPr lang="en" dirty="0" err="1">
                <a:latin typeface="Courier New"/>
                <a:ea typeface="Courier New"/>
                <a:cs typeface="Courier New"/>
                <a:sym typeface="Courier New"/>
              </a:rPr>
              <a:t>java.lang.AutoCloseable</a:t>
            </a:r>
            <a:r>
              <a:rPr lang="en" dirty="0">
                <a:latin typeface="Courier New"/>
                <a:ea typeface="Courier New"/>
                <a:cs typeface="Courier New"/>
                <a:sym typeface="Courier New"/>
              </a:rPr>
              <a:t> </a:t>
            </a:r>
            <a:r>
              <a:rPr lang="en" dirty="0"/>
              <a:t>which includes</a:t>
            </a:r>
            <a:r>
              <a:rPr lang="en" dirty="0">
                <a:latin typeface="Courier New"/>
                <a:ea typeface="Courier New"/>
                <a:cs typeface="Courier New"/>
                <a:sym typeface="Courier New"/>
              </a:rPr>
              <a:t> </a:t>
            </a:r>
            <a:r>
              <a:rPr lang="en" dirty="0" err="1">
                <a:latin typeface="Courier New"/>
                <a:ea typeface="Courier New"/>
                <a:cs typeface="Courier New"/>
                <a:sym typeface="Courier New"/>
              </a:rPr>
              <a:t>java.io.Closeable</a:t>
            </a:r>
            <a:endParaRPr lang="en" dirty="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The </a:t>
            </a:r>
            <a:r>
              <a:rPr lang="en" b="1"/>
              <a:t>try-with-resources: </a:t>
            </a:r>
            <a:r>
              <a:rPr lang="en"/>
              <a:t>Example #1</a:t>
            </a:r>
          </a:p>
        </p:txBody>
      </p:sp>
      <p:sp>
        <p:nvSpPr>
          <p:cNvPr id="183" name="Shape 183"/>
          <p:cNvSpPr txBox="1">
            <a:spLocks noGrp="1"/>
          </p:cNvSpPr>
          <p:nvPr>
            <p:ph type="body" idx="1"/>
          </p:nvPr>
        </p:nvSpPr>
        <p:spPr>
          <a:xfrm>
            <a:off x="311700" y="1152475"/>
            <a:ext cx="8520599" cy="1616700"/>
          </a:xfrm>
          <a:prstGeom prst="rect">
            <a:avLst/>
          </a:prstGeom>
        </p:spPr>
        <p:txBody>
          <a:bodyPr lIns="91425" tIns="91425" rIns="91425" bIns="91425" anchor="t" anchorCtr="0">
            <a:noAutofit/>
          </a:bodyPr>
          <a:lstStyle/>
          <a:p>
            <a:pPr marL="457200" lvl="0" indent="-228600" rtl="0">
              <a:spcBef>
                <a:spcPts val="0"/>
              </a:spcBef>
            </a:pPr>
            <a:r>
              <a:rPr lang="en" dirty="0"/>
              <a:t>Function that reads the first line from a file at </a:t>
            </a:r>
            <a:r>
              <a:rPr lang="en" dirty="0">
                <a:latin typeface="Courier New"/>
                <a:ea typeface="Courier New"/>
                <a:cs typeface="Courier New"/>
                <a:sym typeface="Courier New"/>
              </a:rPr>
              <a:t>path</a:t>
            </a:r>
          </a:p>
          <a:p>
            <a:pPr marL="457200" lvl="0" indent="-228600" rtl="0">
              <a:spcBef>
                <a:spcPts val="0"/>
              </a:spcBef>
            </a:pPr>
            <a:r>
              <a:rPr lang="en" dirty="0"/>
              <a:t>Uses an instance of </a:t>
            </a:r>
            <a:r>
              <a:rPr lang="en" dirty="0" err="1">
                <a:latin typeface="Courier New"/>
                <a:ea typeface="Courier New"/>
                <a:cs typeface="Courier New"/>
                <a:sym typeface="Courier New"/>
              </a:rPr>
              <a:t>BufferedReader</a:t>
            </a:r>
            <a:r>
              <a:rPr lang="en" dirty="0"/>
              <a:t> to read data from the file. </a:t>
            </a:r>
            <a:r>
              <a:rPr lang="en" dirty="0" err="1">
                <a:latin typeface="Courier New"/>
                <a:ea typeface="Courier New"/>
                <a:cs typeface="Courier New"/>
                <a:sym typeface="Courier New"/>
              </a:rPr>
              <a:t>BufferedReader</a:t>
            </a:r>
            <a:r>
              <a:rPr lang="en" dirty="0"/>
              <a:t> is a resource that must be closed after the program is finished with it:</a:t>
            </a:r>
          </a:p>
        </p:txBody>
      </p:sp>
      <p:sp>
        <p:nvSpPr>
          <p:cNvPr id="184" name="Shape 184"/>
          <p:cNvSpPr txBox="1"/>
          <p:nvPr/>
        </p:nvSpPr>
        <p:spPr>
          <a:xfrm>
            <a:off x="698403" y="3022799"/>
            <a:ext cx="7728904" cy="1631498"/>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None/>
            </a:pPr>
            <a:r>
              <a:rPr lang="en" dirty="0">
                <a:solidFill>
                  <a:srgbClr val="0000E6"/>
                </a:solidFill>
                <a:latin typeface="Courier New"/>
                <a:ea typeface="Courier New"/>
                <a:cs typeface="Courier New"/>
                <a:sym typeface="Courier New"/>
              </a:rPr>
              <a:t>static</a:t>
            </a:r>
            <a:r>
              <a:rPr lang="en" dirty="0">
                <a:solidFill>
                  <a:schemeClr val="dk1"/>
                </a:solidFill>
                <a:latin typeface="Courier New"/>
                <a:ea typeface="Courier New"/>
                <a:cs typeface="Courier New"/>
                <a:sym typeface="Courier New"/>
              </a:rPr>
              <a:t> String </a:t>
            </a:r>
            <a:r>
              <a:rPr lang="en" dirty="0" err="1">
                <a:solidFill>
                  <a:schemeClr val="dk1"/>
                </a:solidFill>
                <a:latin typeface="Courier New"/>
                <a:ea typeface="Courier New"/>
                <a:cs typeface="Courier New"/>
                <a:sym typeface="Courier New"/>
              </a:rPr>
              <a:t>readFirstLineFromFile</a:t>
            </a:r>
            <a:r>
              <a:rPr lang="en" dirty="0">
                <a:solidFill>
                  <a:schemeClr val="dk1"/>
                </a:solidFill>
                <a:latin typeface="Courier New"/>
                <a:ea typeface="Courier New"/>
                <a:cs typeface="Courier New"/>
                <a:sym typeface="Courier New"/>
              </a:rPr>
              <a:t>(String path) </a:t>
            </a:r>
            <a:r>
              <a:rPr lang="en" dirty="0">
                <a:solidFill>
                  <a:srgbClr val="0000E6"/>
                </a:solidFill>
                <a:latin typeface="Courier New"/>
                <a:ea typeface="Courier New"/>
                <a:cs typeface="Courier New"/>
                <a:sym typeface="Courier New"/>
              </a:rPr>
              <a:t>throws</a:t>
            </a:r>
            <a:r>
              <a:rPr lang="en" dirty="0">
                <a:solidFill>
                  <a:schemeClr val="dk1"/>
                </a:solidFill>
                <a:latin typeface="Courier New"/>
                <a:ea typeface="Courier New"/>
                <a:cs typeface="Courier New"/>
                <a:sym typeface="Courier New"/>
              </a:rPr>
              <a:t> </a:t>
            </a:r>
            <a:r>
              <a:rPr lang="en" dirty="0" err="1">
                <a:solidFill>
                  <a:schemeClr val="dk1"/>
                </a:solidFill>
                <a:latin typeface="Courier New"/>
                <a:ea typeface="Courier New"/>
                <a:cs typeface="Courier New"/>
                <a:sym typeface="Courier New"/>
              </a:rPr>
              <a:t>IOException</a:t>
            </a:r>
            <a:r>
              <a:rPr lang="en" dirty="0">
                <a:solidFill>
                  <a:schemeClr val="dk1"/>
                </a:solidFill>
                <a:latin typeface="Courier New"/>
                <a:ea typeface="Courier New"/>
                <a:cs typeface="Courier New"/>
                <a:sym typeface="Courier New"/>
              </a:rPr>
              <a:t> {</a:t>
            </a:r>
          </a:p>
          <a:p>
            <a:pPr lvl="0" rtl="0">
              <a:lnSpc>
                <a:spcPct val="115000"/>
              </a:lnSpc>
              <a:spcBef>
                <a:spcPts val="0"/>
              </a:spcBef>
              <a:buNone/>
            </a:pPr>
            <a:r>
              <a:rPr lang="en" dirty="0">
                <a:solidFill>
                  <a:srgbClr val="0000E6"/>
                </a:solidFill>
                <a:latin typeface="Courier New"/>
                <a:ea typeface="Courier New"/>
                <a:cs typeface="Courier New"/>
                <a:sym typeface="Courier New"/>
              </a:rPr>
              <a:t>   try</a:t>
            </a:r>
            <a:r>
              <a:rPr lang="en" dirty="0">
                <a:solidFill>
                  <a:schemeClr val="dk1"/>
                </a:solidFill>
                <a:latin typeface="Courier New"/>
                <a:ea typeface="Courier New"/>
                <a:cs typeface="Courier New"/>
                <a:sym typeface="Courier New"/>
              </a:rPr>
              <a:t> (</a:t>
            </a:r>
            <a:r>
              <a:rPr lang="en" dirty="0" err="1">
                <a:solidFill>
                  <a:schemeClr val="dk1"/>
                </a:solidFill>
                <a:latin typeface="Courier New"/>
                <a:ea typeface="Courier New"/>
                <a:cs typeface="Courier New"/>
                <a:sym typeface="Courier New"/>
              </a:rPr>
              <a:t>BufferedReader</a:t>
            </a:r>
            <a:r>
              <a:rPr lang="en" dirty="0">
                <a:solidFill>
                  <a:schemeClr val="dk1"/>
                </a:solidFill>
                <a:latin typeface="Courier New"/>
                <a:ea typeface="Courier New"/>
                <a:cs typeface="Courier New"/>
                <a:sym typeface="Courier New"/>
              </a:rPr>
              <a:t> </a:t>
            </a:r>
            <a:r>
              <a:rPr lang="en" dirty="0" err="1">
                <a:solidFill>
                  <a:schemeClr val="dk1"/>
                </a:solidFill>
                <a:latin typeface="Courier New"/>
                <a:ea typeface="Courier New"/>
                <a:cs typeface="Courier New"/>
                <a:sym typeface="Courier New"/>
              </a:rPr>
              <a:t>br</a:t>
            </a:r>
            <a:r>
              <a:rPr lang="en" dirty="0">
                <a:solidFill>
                  <a:schemeClr val="dk1"/>
                </a:solidFill>
                <a:latin typeface="Courier New"/>
                <a:ea typeface="Courier New"/>
                <a:cs typeface="Courier New"/>
                <a:sym typeface="Courier New"/>
              </a:rPr>
              <a:t> = </a:t>
            </a:r>
            <a:r>
              <a:rPr lang="en" dirty="0">
                <a:solidFill>
                  <a:srgbClr val="0000E6"/>
                </a:solidFill>
                <a:latin typeface="Courier New"/>
                <a:ea typeface="Courier New"/>
                <a:cs typeface="Courier New"/>
                <a:sym typeface="Courier New"/>
              </a:rPr>
              <a:t>new</a:t>
            </a:r>
            <a:r>
              <a:rPr lang="en" dirty="0">
                <a:solidFill>
                  <a:schemeClr val="dk1"/>
                </a:solidFill>
                <a:latin typeface="Courier New"/>
                <a:ea typeface="Courier New"/>
                <a:cs typeface="Courier New"/>
                <a:sym typeface="Courier New"/>
              </a:rPr>
              <a:t> </a:t>
            </a:r>
            <a:r>
              <a:rPr lang="en" dirty="0" err="1">
                <a:solidFill>
                  <a:schemeClr val="dk1"/>
                </a:solidFill>
                <a:latin typeface="Courier New"/>
                <a:ea typeface="Courier New"/>
                <a:cs typeface="Courier New"/>
                <a:sym typeface="Courier New"/>
              </a:rPr>
              <a:t>BufferedReader</a:t>
            </a:r>
            <a:r>
              <a:rPr lang="en" dirty="0">
                <a:solidFill>
                  <a:schemeClr val="dk1"/>
                </a:solidFill>
                <a:latin typeface="Courier New"/>
                <a:ea typeface="Courier New"/>
                <a:cs typeface="Courier New"/>
                <a:sym typeface="Courier New"/>
              </a:rPr>
              <a:t>(</a:t>
            </a:r>
            <a:r>
              <a:rPr lang="en" dirty="0">
                <a:solidFill>
                  <a:srgbClr val="0000E6"/>
                </a:solidFill>
                <a:latin typeface="Courier New"/>
                <a:ea typeface="Courier New"/>
                <a:cs typeface="Courier New"/>
                <a:sym typeface="Courier New"/>
              </a:rPr>
              <a:t>new</a:t>
            </a:r>
            <a:r>
              <a:rPr lang="en" dirty="0">
                <a:solidFill>
                  <a:schemeClr val="dk1"/>
                </a:solidFill>
                <a:latin typeface="Courier New"/>
                <a:ea typeface="Courier New"/>
                <a:cs typeface="Courier New"/>
                <a:sym typeface="Courier New"/>
              </a:rPr>
              <a:t> </a:t>
            </a:r>
            <a:r>
              <a:rPr lang="en" dirty="0" err="1">
                <a:solidFill>
                  <a:schemeClr val="dk1"/>
                </a:solidFill>
                <a:latin typeface="Courier New"/>
                <a:ea typeface="Courier New"/>
                <a:cs typeface="Courier New"/>
                <a:sym typeface="Courier New"/>
              </a:rPr>
              <a:t>FileReader</a:t>
            </a:r>
            <a:r>
              <a:rPr lang="en" dirty="0">
                <a:solidFill>
                  <a:schemeClr val="dk1"/>
                </a:solidFill>
                <a:latin typeface="Courier New"/>
                <a:ea typeface="Courier New"/>
                <a:cs typeface="Courier New"/>
                <a:sym typeface="Courier New"/>
              </a:rPr>
              <a:t>(path))){</a:t>
            </a:r>
          </a:p>
          <a:p>
            <a:pPr lvl="0" rtl="0">
              <a:lnSpc>
                <a:spcPct val="115000"/>
              </a:lnSpc>
              <a:spcBef>
                <a:spcPts val="0"/>
              </a:spcBef>
              <a:buNone/>
            </a:pPr>
            <a:r>
              <a:rPr lang="en" dirty="0">
                <a:solidFill>
                  <a:schemeClr val="dk1"/>
                </a:solidFill>
                <a:latin typeface="Courier New"/>
                <a:ea typeface="Courier New"/>
                <a:cs typeface="Courier New"/>
                <a:sym typeface="Courier New"/>
              </a:rPr>
              <a:t>	</a:t>
            </a:r>
            <a:r>
              <a:rPr lang="en" dirty="0">
                <a:solidFill>
                  <a:srgbClr val="0000E6"/>
                </a:solidFill>
                <a:latin typeface="Courier New"/>
                <a:ea typeface="Courier New"/>
                <a:cs typeface="Courier New"/>
                <a:sym typeface="Courier New"/>
              </a:rPr>
              <a:t>return</a:t>
            </a:r>
            <a:r>
              <a:rPr lang="en" dirty="0">
                <a:solidFill>
                  <a:schemeClr val="dk1"/>
                </a:solidFill>
                <a:latin typeface="Courier New"/>
                <a:ea typeface="Courier New"/>
                <a:cs typeface="Courier New"/>
                <a:sym typeface="Courier New"/>
              </a:rPr>
              <a:t> </a:t>
            </a:r>
            <a:r>
              <a:rPr lang="en" dirty="0" err="1">
                <a:solidFill>
                  <a:schemeClr val="dk1"/>
                </a:solidFill>
                <a:latin typeface="Courier New"/>
                <a:ea typeface="Courier New"/>
                <a:cs typeface="Courier New"/>
                <a:sym typeface="Courier New"/>
              </a:rPr>
              <a:t>br.readLine</a:t>
            </a:r>
            <a:r>
              <a:rPr lang="en" dirty="0">
                <a:solidFill>
                  <a:schemeClr val="dk1"/>
                </a:solidFill>
                <a:latin typeface="Courier New"/>
                <a:ea typeface="Courier New"/>
                <a:cs typeface="Courier New"/>
                <a:sym typeface="Courier New"/>
              </a:rPr>
              <a:t>();</a:t>
            </a:r>
          </a:p>
          <a:p>
            <a:pPr lvl="0" rtl="0">
              <a:lnSpc>
                <a:spcPct val="115000"/>
              </a:lnSpc>
              <a:spcBef>
                <a:spcPts val="0"/>
              </a:spcBef>
              <a:buNone/>
            </a:pPr>
            <a:r>
              <a:rPr lang="en" dirty="0">
                <a:solidFill>
                  <a:schemeClr val="dk1"/>
                </a:solidFill>
                <a:latin typeface="Courier New"/>
                <a:ea typeface="Courier New"/>
                <a:cs typeface="Courier New"/>
                <a:sym typeface="Courier New"/>
              </a:rPr>
              <a:t>   }</a:t>
            </a:r>
          </a:p>
          <a:p>
            <a:pPr lvl="0" rtl="0">
              <a:lnSpc>
                <a:spcPct val="115000"/>
              </a:lnSpc>
              <a:spcBef>
                <a:spcPts val="0"/>
              </a:spcBef>
              <a:buNone/>
            </a:pPr>
            <a:r>
              <a:rPr lang="en" dirty="0">
                <a:solidFill>
                  <a:schemeClr val="dk1"/>
                </a:solidFill>
                <a:latin typeface="Courier New"/>
                <a:ea typeface="Courier New"/>
                <a:cs typeface="Courier New"/>
                <a:sym typeface="Courier New"/>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The </a:t>
            </a:r>
            <a:r>
              <a:rPr lang="en" b="1"/>
              <a:t>try-with-resources: </a:t>
            </a:r>
            <a:r>
              <a:rPr lang="en"/>
              <a:t>Example #2</a:t>
            </a:r>
          </a:p>
        </p:txBody>
      </p:sp>
      <p:sp>
        <p:nvSpPr>
          <p:cNvPr id="190" name="Shape 190"/>
          <p:cNvSpPr txBox="1">
            <a:spLocks noGrp="1"/>
          </p:cNvSpPr>
          <p:nvPr>
            <p:ph type="body" idx="1"/>
          </p:nvPr>
        </p:nvSpPr>
        <p:spPr>
          <a:xfrm>
            <a:off x="311700" y="1152475"/>
            <a:ext cx="8520600" cy="537900"/>
          </a:xfrm>
          <a:prstGeom prst="rect">
            <a:avLst/>
          </a:prstGeom>
        </p:spPr>
        <p:txBody>
          <a:bodyPr lIns="91425" tIns="91425" rIns="91425" bIns="91425" anchor="t" anchorCtr="0">
            <a:noAutofit/>
          </a:bodyPr>
          <a:lstStyle/>
          <a:p>
            <a:pPr marL="457200" lvl="0" indent="-228600">
              <a:spcBef>
                <a:spcPts val="0"/>
              </a:spcBef>
            </a:pPr>
            <a:r>
              <a:rPr lang="en"/>
              <a:t>Same example, but with finally block:</a:t>
            </a:r>
          </a:p>
        </p:txBody>
      </p:sp>
      <p:sp>
        <p:nvSpPr>
          <p:cNvPr id="191" name="Shape 191"/>
          <p:cNvSpPr txBox="1"/>
          <p:nvPr/>
        </p:nvSpPr>
        <p:spPr>
          <a:xfrm>
            <a:off x="311700" y="2099625"/>
            <a:ext cx="8596500" cy="1847700"/>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200" dirty="0">
                <a:solidFill>
                  <a:srgbClr val="0000FF"/>
                </a:solidFill>
                <a:latin typeface="Courier New"/>
                <a:ea typeface="Courier New"/>
                <a:cs typeface="Courier New"/>
                <a:sym typeface="Courier New"/>
              </a:rPr>
              <a:t>static</a:t>
            </a:r>
            <a:r>
              <a:rPr lang="en" sz="1200" dirty="0">
                <a:latin typeface="Courier New"/>
                <a:ea typeface="Courier New"/>
                <a:cs typeface="Courier New"/>
                <a:sym typeface="Courier New"/>
              </a:rPr>
              <a:t> String </a:t>
            </a:r>
            <a:r>
              <a:rPr lang="en" sz="1200" dirty="0" err="1">
                <a:latin typeface="Courier New"/>
                <a:ea typeface="Courier New"/>
                <a:cs typeface="Courier New"/>
                <a:sym typeface="Courier New"/>
              </a:rPr>
              <a:t>readFirstLineFromFileWithFinallyBlock</a:t>
            </a:r>
            <a:r>
              <a:rPr lang="en" sz="1200" dirty="0">
                <a:latin typeface="Courier New"/>
                <a:ea typeface="Courier New"/>
                <a:cs typeface="Courier New"/>
                <a:sym typeface="Courier New"/>
              </a:rPr>
              <a:t>(String path) </a:t>
            </a:r>
            <a:r>
              <a:rPr lang="en" sz="1200" dirty="0">
                <a:solidFill>
                  <a:srgbClr val="0000FF"/>
                </a:solidFill>
                <a:latin typeface="Courier New"/>
                <a:ea typeface="Courier New"/>
                <a:cs typeface="Courier New"/>
                <a:sym typeface="Courier New"/>
              </a:rPr>
              <a:t>throws</a:t>
            </a:r>
            <a:r>
              <a:rPr lang="en" sz="1200" dirty="0">
                <a:latin typeface="Courier New"/>
                <a:ea typeface="Courier New"/>
                <a:cs typeface="Courier New"/>
                <a:sym typeface="Courier New"/>
              </a:rPr>
              <a:t> </a:t>
            </a:r>
            <a:r>
              <a:rPr lang="en" sz="1200" dirty="0" err="1">
                <a:latin typeface="Courier New"/>
                <a:ea typeface="Courier New"/>
                <a:cs typeface="Courier New"/>
                <a:sym typeface="Courier New"/>
              </a:rPr>
              <a:t>IOException</a:t>
            </a:r>
            <a:r>
              <a:rPr lang="en" sz="1200" dirty="0">
                <a:latin typeface="Courier New"/>
                <a:ea typeface="Courier New"/>
                <a:cs typeface="Courier New"/>
                <a:sym typeface="Courier New"/>
              </a:rPr>
              <a:t> {</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    </a:t>
            </a:r>
            <a:r>
              <a:rPr lang="en" sz="1200" dirty="0" err="1">
                <a:latin typeface="Courier New"/>
                <a:ea typeface="Courier New"/>
                <a:cs typeface="Courier New"/>
                <a:sym typeface="Courier New"/>
              </a:rPr>
              <a:t>BufferedReader</a:t>
            </a:r>
            <a:r>
              <a:rPr lang="en" sz="1200" dirty="0">
                <a:latin typeface="Courier New"/>
                <a:ea typeface="Courier New"/>
                <a:cs typeface="Courier New"/>
                <a:sym typeface="Courier New"/>
              </a:rPr>
              <a:t> </a:t>
            </a:r>
            <a:r>
              <a:rPr lang="en" sz="1200" dirty="0" err="1">
                <a:latin typeface="Courier New"/>
                <a:ea typeface="Courier New"/>
                <a:cs typeface="Courier New"/>
                <a:sym typeface="Courier New"/>
              </a:rPr>
              <a:t>br</a:t>
            </a:r>
            <a:r>
              <a:rPr lang="en" sz="1200" dirty="0">
                <a:latin typeface="Courier New"/>
                <a:ea typeface="Courier New"/>
                <a:cs typeface="Courier New"/>
                <a:sym typeface="Courier New"/>
              </a:rPr>
              <a:t> = new </a:t>
            </a:r>
            <a:r>
              <a:rPr lang="en" sz="1200" dirty="0" err="1">
                <a:latin typeface="Courier New"/>
                <a:ea typeface="Courier New"/>
                <a:cs typeface="Courier New"/>
                <a:sym typeface="Courier New"/>
              </a:rPr>
              <a:t>BufferedReader</a:t>
            </a:r>
            <a:r>
              <a:rPr lang="en" sz="1200" dirty="0">
                <a:latin typeface="Courier New"/>
                <a:ea typeface="Courier New"/>
                <a:cs typeface="Courier New"/>
                <a:sym typeface="Courier New"/>
              </a:rPr>
              <a:t>(new </a:t>
            </a:r>
            <a:r>
              <a:rPr lang="en" sz="1200" dirty="0" err="1">
                <a:latin typeface="Courier New"/>
                <a:ea typeface="Courier New"/>
                <a:cs typeface="Courier New"/>
                <a:sym typeface="Courier New"/>
              </a:rPr>
              <a:t>FileReader</a:t>
            </a:r>
            <a:r>
              <a:rPr lang="en" sz="1200" dirty="0">
                <a:latin typeface="Courier New"/>
                <a:ea typeface="Courier New"/>
                <a:cs typeface="Courier New"/>
                <a:sym typeface="Courier New"/>
              </a:rPr>
              <a:t>(path));</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    </a:t>
            </a:r>
            <a:r>
              <a:rPr lang="en" sz="1200" dirty="0">
                <a:solidFill>
                  <a:srgbClr val="0000FF"/>
                </a:solidFill>
                <a:latin typeface="Courier New"/>
                <a:ea typeface="Courier New"/>
                <a:cs typeface="Courier New"/>
                <a:sym typeface="Courier New"/>
              </a:rPr>
              <a:t>try</a:t>
            </a:r>
            <a:r>
              <a:rPr lang="en" sz="1200" dirty="0">
                <a:latin typeface="Courier New"/>
                <a:ea typeface="Courier New"/>
                <a:cs typeface="Courier New"/>
                <a:sym typeface="Courier New"/>
              </a:rPr>
              <a:t> {</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        </a:t>
            </a:r>
            <a:r>
              <a:rPr lang="en" sz="1200" dirty="0">
                <a:solidFill>
                  <a:srgbClr val="0000FF"/>
                </a:solidFill>
                <a:latin typeface="Courier New"/>
                <a:ea typeface="Courier New"/>
                <a:cs typeface="Courier New"/>
                <a:sym typeface="Courier New"/>
              </a:rPr>
              <a:t>return</a:t>
            </a:r>
            <a:r>
              <a:rPr lang="en" sz="1200" dirty="0">
                <a:latin typeface="Courier New"/>
                <a:ea typeface="Courier New"/>
                <a:cs typeface="Courier New"/>
                <a:sym typeface="Courier New"/>
              </a:rPr>
              <a:t> </a:t>
            </a:r>
            <a:r>
              <a:rPr lang="en" sz="1200" dirty="0" err="1">
                <a:latin typeface="Courier New"/>
                <a:ea typeface="Courier New"/>
                <a:cs typeface="Courier New"/>
                <a:sym typeface="Courier New"/>
              </a:rPr>
              <a:t>br.readLine</a:t>
            </a:r>
            <a:r>
              <a:rPr lang="en" sz="1200" dirty="0">
                <a:latin typeface="Courier New"/>
                <a:ea typeface="Courier New"/>
                <a:cs typeface="Courier New"/>
                <a:sym typeface="Courier New"/>
              </a:rPr>
              <a:t>();</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    } </a:t>
            </a:r>
            <a:r>
              <a:rPr lang="en" sz="1200" dirty="0">
                <a:solidFill>
                  <a:srgbClr val="0000FF"/>
                </a:solidFill>
                <a:latin typeface="Courier New"/>
                <a:ea typeface="Courier New"/>
                <a:cs typeface="Courier New"/>
                <a:sym typeface="Courier New"/>
              </a:rPr>
              <a:t>finally</a:t>
            </a:r>
            <a:r>
              <a:rPr lang="en" sz="1200" dirty="0">
                <a:latin typeface="Courier New"/>
                <a:ea typeface="Courier New"/>
                <a:cs typeface="Courier New"/>
                <a:sym typeface="Courier New"/>
              </a:rPr>
              <a:t> {</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        if (</a:t>
            </a:r>
            <a:r>
              <a:rPr lang="en" sz="1200" dirty="0" err="1">
                <a:latin typeface="Courier New"/>
                <a:ea typeface="Courier New"/>
                <a:cs typeface="Courier New"/>
                <a:sym typeface="Courier New"/>
              </a:rPr>
              <a:t>br</a:t>
            </a:r>
            <a:r>
              <a:rPr lang="en" sz="1200" dirty="0">
                <a:latin typeface="Courier New"/>
                <a:ea typeface="Courier New"/>
                <a:cs typeface="Courier New"/>
                <a:sym typeface="Courier New"/>
              </a:rPr>
              <a:t> != null) </a:t>
            </a:r>
            <a:r>
              <a:rPr lang="en" sz="1200" dirty="0" err="1">
                <a:latin typeface="Courier New"/>
                <a:ea typeface="Courier New"/>
                <a:cs typeface="Courier New"/>
                <a:sym typeface="Courier New"/>
              </a:rPr>
              <a:t>br.close</a:t>
            </a:r>
            <a:r>
              <a:rPr lang="en" sz="1200" dirty="0">
                <a:latin typeface="Courier New"/>
                <a:ea typeface="Courier New"/>
                <a:cs typeface="Courier New"/>
                <a:sym typeface="Courier New"/>
              </a:rPr>
              <a:t>();</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    }</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Throwing an exception</a:t>
            </a:r>
          </a:p>
        </p:txBody>
      </p:sp>
      <p:sp>
        <p:nvSpPr>
          <p:cNvPr id="204" name="Shape 20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dirty="0"/>
              <a:t>All the classes are descendants of the </a:t>
            </a:r>
            <a:r>
              <a:rPr lang="en" dirty="0" err="1"/>
              <a:t>Throwable</a:t>
            </a:r>
            <a:r>
              <a:rPr lang="en" dirty="0"/>
              <a:t> class</a:t>
            </a:r>
          </a:p>
          <a:p>
            <a:pPr marL="457200" lvl="0" indent="-228600" rtl="0">
              <a:spcBef>
                <a:spcPts val="0"/>
              </a:spcBef>
            </a:pPr>
            <a:r>
              <a:rPr lang="en" dirty="0"/>
              <a:t>All allow programs to differentiate among the various types of exceptions that can occur during the execution of a program</a:t>
            </a:r>
          </a:p>
          <a:p>
            <a:pPr marL="457200" lvl="0" indent="-228600" rtl="0">
              <a:spcBef>
                <a:spcPts val="0"/>
              </a:spcBef>
            </a:pPr>
            <a:r>
              <a:rPr lang="en" dirty="0"/>
              <a:t>You can also create your own exception classes to represent problems that can occur within the classes you write</a:t>
            </a:r>
          </a:p>
          <a:p>
            <a:pPr marL="457200" lvl="0" indent="-228600" rtl="0">
              <a:spcBef>
                <a:spcPts val="0"/>
              </a:spcBef>
              <a:spcAft>
                <a:spcPts val="0"/>
              </a:spcAft>
            </a:pPr>
            <a:r>
              <a:rPr lang="en" dirty="0"/>
              <a:t>You can also create chained exceptions.</a:t>
            </a:r>
          </a:p>
          <a:p>
            <a:pPr marL="914400" lvl="1" indent="-228600" rtl="0">
              <a:spcBef>
                <a:spcPts val="0"/>
              </a:spcBef>
              <a:spcAft>
                <a:spcPts val="0"/>
              </a:spcAft>
            </a:pPr>
            <a:r>
              <a:rPr lang="en" dirty="0"/>
              <a:t>An application often responds to an exception by throwing another exception. In effect, the first exception causes the second exception. It can be very helpful to know when one exception causes another.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Throwable Class and Its Subclasses</a:t>
            </a:r>
          </a:p>
        </p:txBody>
      </p:sp>
      <p:sp>
        <p:nvSpPr>
          <p:cNvPr id="210" name="Shape 210"/>
          <p:cNvSpPr/>
          <p:nvPr/>
        </p:nvSpPr>
        <p:spPr>
          <a:xfrm>
            <a:off x="2592950" y="155435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Object</a:t>
            </a:r>
          </a:p>
        </p:txBody>
      </p:sp>
      <p:sp>
        <p:nvSpPr>
          <p:cNvPr id="211" name="Shape 211"/>
          <p:cNvSpPr/>
          <p:nvPr/>
        </p:nvSpPr>
        <p:spPr>
          <a:xfrm>
            <a:off x="2592950" y="217305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Throwable</a:t>
            </a:r>
          </a:p>
        </p:txBody>
      </p:sp>
      <p:sp>
        <p:nvSpPr>
          <p:cNvPr id="212" name="Shape 212"/>
          <p:cNvSpPr/>
          <p:nvPr/>
        </p:nvSpPr>
        <p:spPr>
          <a:xfrm>
            <a:off x="1299950" y="308145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Error</a:t>
            </a:r>
          </a:p>
        </p:txBody>
      </p:sp>
      <p:sp>
        <p:nvSpPr>
          <p:cNvPr id="213" name="Shape 213"/>
          <p:cNvSpPr/>
          <p:nvPr/>
        </p:nvSpPr>
        <p:spPr>
          <a:xfrm>
            <a:off x="3331725" y="308145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Exception</a:t>
            </a:r>
          </a:p>
        </p:txBody>
      </p:sp>
      <p:sp>
        <p:nvSpPr>
          <p:cNvPr id="214" name="Shape 214"/>
          <p:cNvSpPr/>
          <p:nvPr/>
        </p:nvSpPr>
        <p:spPr>
          <a:xfrm>
            <a:off x="5198049" y="3304050"/>
            <a:ext cx="16239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a:t>Runtime Exception</a:t>
            </a:r>
          </a:p>
        </p:txBody>
      </p:sp>
      <p:grpSp>
        <p:nvGrpSpPr>
          <p:cNvPr id="215" name="Shape 215"/>
          <p:cNvGrpSpPr/>
          <p:nvPr/>
        </p:nvGrpSpPr>
        <p:grpSpPr>
          <a:xfrm>
            <a:off x="1299950" y="3873775"/>
            <a:ext cx="1442350" cy="644025"/>
            <a:chOff x="1063750" y="3770800"/>
            <a:chExt cx="1442350" cy="644025"/>
          </a:xfrm>
        </p:grpSpPr>
        <p:sp>
          <p:nvSpPr>
            <p:cNvPr id="216" name="Shape 216"/>
            <p:cNvSpPr/>
            <p:nvPr/>
          </p:nvSpPr>
          <p:spPr>
            <a:xfrm>
              <a:off x="1063750" y="377080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17" name="Shape 217"/>
            <p:cNvSpPr/>
            <p:nvPr/>
          </p:nvSpPr>
          <p:spPr>
            <a:xfrm>
              <a:off x="1124300" y="386667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18" name="Shape 218"/>
            <p:cNvSpPr/>
            <p:nvPr/>
          </p:nvSpPr>
          <p:spPr>
            <a:xfrm>
              <a:off x="1213100" y="396962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grpSp>
      <p:grpSp>
        <p:nvGrpSpPr>
          <p:cNvPr id="219" name="Shape 219"/>
          <p:cNvGrpSpPr/>
          <p:nvPr/>
        </p:nvGrpSpPr>
        <p:grpSpPr>
          <a:xfrm>
            <a:off x="3331725" y="3930300"/>
            <a:ext cx="1442350" cy="644025"/>
            <a:chOff x="1063750" y="3770800"/>
            <a:chExt cx="1442350" cy="644025"/>
          </a:xfrm>
        </p:grpSpPr>
        <p:sp>
          <p:nvSpPr>
            <p:cNvPr id="220" name="Shape 220"/>
            <p:cNvSpPr/>
            <p:nvPr/>
          </p:nvSpPr>
          <p:spPr>
            <a:xfrm>
              <a:off x="1063750" y="377080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21" name="Shape 221"/>
            <p:cNvSpPr/>
            <p:nvPr/>
          </p:nvSpPr>
          <p:spPr>
            <a:xfrm>
              <a:off x="1124300" y="386667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22" name="Shape 222"/>
            <p:cNvSpPr/>
            <p:nvPr/>
          </p:nvSpPr>
          <p:spPr>
            <a:xfrm>
              <a:off x="1213100" y="396962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grpSp>
      <p:grpSp>
        <p:nvGrpSpPr>
          <p:cNvPr id="223" name="Shape 223"/>
          <p:cNvGrpSpPr/>
          <p:nvPr/>
        </p:nvGrpSpPr>
        <p:grpSpPr>
          <a:xfrm>
            <a:off x="5639000" y="3930300"/>
            <a:ext cx="1442350" cy="644025"/>
            <a:chOff x="1063750" y="3770800"/>
            <a:chExt cx="1442350" cy="644025"/>
          </a:xfrm>
        </p:grpSpPr>
        <p:sp>
          <p:nvSpPr>
            <p:cNvPr id="224" name="Shape 224"/>
            <p:cNvSpPr/>
            <p:nvPr/>
          </p:nvSpPr>
          <p:spPr>
            <a:xfrm>
              <a:off x="1063750" y="377080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25" name="Shape 225"/>
            <p:cNvSpPr/>
            <p:nvPr/>
          </p:nvSpPr>
          <p:spPr>
            <a:xfrm>
              <a:off x="1124300" y="386667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26" name="Shape 226"/>
            <p:cNvSpPr/>
            <p:nvPr/>
          </p:nvSpPr>
          <p:spPr>
            <a:xfrm>
              <a:off x="1213100" y="396962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grpSp>
      <p:cxnSp>
        <p:nvCxnSpPr>
          <p:cNvPr id="227" name="Shape 227"/>
          <p:cNvCxnSpPr>
            <a:stCxn id="210" idx="2"/>
            <a:endCxn id="211" idx="0"/>
          </p:cNvCxnSpPr>
          <p:nvPr/>
        </p:nvCxnSpPr>
        <p:spPr>
          <a:xfrm rot="-5400000" flipH="1">
            <a:off x="3153050" y="2085950"/>
            <a:ext cx="173400" cy="600"/>
          </a:xfrm>
          <a:prstGeom prst="bentConnector3">
            <a:avLst>
              <a:gd name="adj1" fmla="val 50029"/>
            </a:avLst>
          </a:prstGeom>
          <a:noFill/>
          <a:ln w="9525" cap="flat" cmpd="sng">
            <a:solidFill>
              <a:schemeClr val="dk2"/>
            </a:solidFill>
            <a:prstDash val="solid"/>
            <a:round/>
            <a:headEnd type="none" w="lg" len="lg"/>
            <a:tailEnd type="none" w="lg" len="lg"/>
          </a:ln>
        </p:spPr>
      </p:cxnSp>
      <p:cxnSp>
        <p:nvCxnSpPr>
          <p:cNvPr id="228" name="Shape 228"/>
          <p:cNvCxnSpPr>
            <a:stCxn id="211" idx="1"/>
            <a:endCxn id="212" idx="0"/>
          </p:cNvCxnSpPr>
          <p:nvPr/>
        </p:nvCxnSpPr>
        <p:spPr>
          <a:xfrm flipH="1">
            <a:off x="1946450" y="2395650"/>
            <a:ext cx="646500" cy="685800"/>
          </a:xfrm>
          <a:prstGeom prst="bentConnector2">
            <a:avLst/>
          </a:prstGeom>
          <a:noFill/>
          <a:ln w="9525" cap="flat" cmpd="sng">
            <a:solidFill>
              <a:schemeClr val="dk2"/>
            </a:solidFill>
            <a:prstDash val="solid"/>
            <a:round/>
            <a:headEnd type="none" w="lg" len="lg"/>
            <a:tailEnd type="none" w="lg" len="lg"/>
          </a:ln>
        </p:spPr>
      </p:cxnSp>
      <p:cxnSp>
        <p:nvCxnSpPr>
          <p:cNvPr id="229" name="Shape 229"/>
          <p:cNvCxnSpPr>
            <a:stCxn id="212" idx="2"/>
            <a:endCxn id="216" idx="0"/>
          </p:cNvCxnSpPr>
          <p:nvPr/>
        </p:nvCxnSpPr>
        <p:spPr>
          <a:xfrm rot="-5400000" flipH="1">
            <a:off x="1773200" y="3699900"/>
            <a:ext cx="347100" cy="600"/>
          </a:xfrm>
          <a:prstGeom prst="bentConnector3">
            <a:avLst>
              <a:gd name="adj1" fmla="val 50004"/>
            </a:avLst>
          </a:prstGeom>
          <a:noFill/>
          <a:ln w="9525" cap="flat" cmpd="sng">
            <a:solidFill>
              <a:schemeClr val="dk2"/>
            </a:solidFill>
            <a:prstDash val="solid"/>
            <a:round/>
            <a:headEnd type="none" w="lg" len="lg"/>
            <a:tailEnd type="none" w="lg" len="lg"/>
          </a:ln>
        </p:spPr>
      </p:cxnSp>
      <p:cxnSp>
        <p:nvCxnSpPr>
          <p:cNvPr id="230" name="Shape 230"/>
          <p:cNvCxnSpPr>
            <a:stCxn id="211" idx="2"/>
            <a:endCxn id="213" idx="0"/>
          </p:cNvCxnSpPr>
          <p:nvPr/>
        </p:nvCxnSpPr>
        <p:spPr>
          <a:xfrm rot="-5400000" flipH="1">
            <a:off x="3377300" y="2480400"/>
            <a:ext cx="463200" cy="738900"/>
          </a:xfrm>
          <a:prstGeom prst="bentConnector3">
            <a:avLst>
              <a:gd name="adj1" fmla="val 50000"/>
            </a:avLst>
          </a:prstGeom>
          <a:noFill/>
          <a:ln w="9525" cap="flat" cmpd="sng">
            <a:solidFill>
              <a:schemeClr val="dk2"/>
            </a:solidFill>
            <a:prstDash val="solid"/>
            <a:round/>
            <a:headEnd type="none" w="lg" len="lg"/>
            <a:tailEnd type="none" w="lg" len="lg"/>
          </a:ln>
        </p:spPr>
      </p:cxnSp>
      <p:cxnSp>
        <p:nvCxnSpPr>
          <p:cNvPr id="231" name="Shape 231"/>
          <p:cNvCxnSpPr/>
          <p:nvPr/>
        </p:nvCxnSpPr>
        <p:spPr>
          <a:xfrm>
            <a:off x="4624124" y="3351988"/>
            <a:ext cx="548000" cy="174662"/>
          </a:xfrm>
          <a:prstGeom prst="bentConnector3">
            <a:avLst>
              <a:gd name="adj1" fmla="val 50000"/>
            </a:avLst>
          </a:prstGeom>
          <a:noFill/>
          <a:ln w="9525" cap="flat" cmpd="sng">
            <a:solidFill>
              <a:schemeClr val="dk2"/>
            </a:solidFill>
            <a:prstDash val="solid"/>
            <a:round/>
            <a:headEnd type="none" w="lg" len="lg"/>
            <a:tailEnd type="none" w="lg" len="lg"/>
          </a:ln>
        </p:spPr>
      </p:cxnSp>
      <p:cxnSp>
        <p:nvCxnSpPr>
          <p:cNvPr id="232" name="Shape 232"/>
          <p:cNvCxnSpPr>
            <a:stCxn id="213" idx="2"/>
            <a:endCxn id="220" idx="0"/>
          </p:cNvCxnSpPr>
          <p:nvPr/>
        </p:nvCxnSpPr>
        <p:spPr>
          <a:xfrm rot="-5400000" flipH="1">
            <a:off x="3776625" y="3728250"/>
            <a:ext cx="403800" cy="600"/>
          </a:xfrm>
          <a:prstGeom prst="bentConnector3">
            <a:avLst>
              <a:gd name="adj1" fmla="val 49981"/>
            </a:avLst>
          </a:prstGeom>
          <a:noFill/>
          <a:ln w="9525" cap="flat" cmpd="sng">
            <a:solidFill>
              <a:schemeClr val="dk2"/>
            </a:solidFill>
            <a:prstDash val="solid"/>
            <a:round/>
            <a:headEnd type="none" w="lg" len="lg"/>
            <a:tailEnd type="none" w="lg" len="lg"/>
          </a:ln>
        </p:spPr>
      </p:cxnSp>
      <p:cxnSp>
        <p:nvCxnSpPr>
          <p:cNvPr id="233" name="Shape 233"/>
          <p:cNvCxnSpPr>
            <a:stCxn id="214" idx="2"/>
            <a:endCxn id="224" idx="0"/>
          </p:cNvCxnSpPr>
          <p:nvPr/>
        </p:nvCxnSpPr>
        <p:spPr>
          <a:xfrm rot="16200000" flipH="1">
            <a:off x="6057224" y="3702024"/>
            <a:ext cx="181050" cy="275501"/>
          </a:xfrm>
          <a:prstGeom prst="bentConnector3">
            <a:avLst>
              <a:gd name="adj1" fmla="val 50000"/>
            </a:avLst>
          </a:prstGeom>
          <a:noFill/>
          <a:ln w="9525" cap="flat" cmpd="sng">
            <a:solidFill>
              <a:schemeClr val="dk2"/>
            </a:solidFill>
            <a:prstDash val="solid"/>
            <a:round/>
            <a:headEnd type="none" w="lg" len="lg"/>
            <a:tailEnd type="non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Throwing an exception</a:t>
            </a:r>
          </a:p>
        </p:txBody>
      </p:sp>
      <p:sp>
        <p:nvSpPr>
          <p:cNvPr id="239" name="Shape 239"/>
          <p:cNvSpPr txBox="1">
            <a:spLocks noGrp="1"/>
          </p:cNvSpPr>
          <p:nvPr>
            <p:ph type="body" idx="1"/>
          </p:nvPr>
        </p:nvSpPr>
        <p:spPr>
          <a:xfrm>
            <a:off x="311700" y="1152475"/>
            <a:ext cx="8520600" cy="1150800"/>
          </a:xfrm>
          <a:prstGeom prst="rect">
            <a:avLst/>
          </a:prstGeom>
        </p:spPr>
        <p:txBody>
          <a:bodyPr lIns="91425" tIns="91425" rIns="91425" bIns="91425" anchor="t" anchorCtr="0">
            <a:noAutofit/>
          </a:bodyPr>
          <a:lstStyle/>
          <a:p>
            <a:pPr marL="914400" lvl="1" indent="-228600" rtl="0">
              <a:spcBef>
                <a:spcPts val="0"/>
              </a:spcBef>
              <a:buFont typeface="Courier New"/>
            </a:pPr>
            <a:r>
              <a:rPr lang="en" dirty="0">
                <a:latin typeface="Courier New"/>
                <a:ea typeface="Courier New"/>
                <a:cs typeface="Courier New"/>
                <a:sym typeface="Courier New"/>
              </a:rPr>
              <a:t>throw </a:t>
            </a:r>
            <a:r>
              <a:rPr lang="en" dirty="0" err="1">
                <a:latin typeface="Courier New"/>
                <a:ea typeface="Courier New"/>
                <a:cs typeface="Courier New"/>
                <a:sym typeface="Courier New"/>
              </a:rPr>
              <a:t>someThrowableObject</a:t>
            </a:r>
            <a:r>
              <a:rPr lang="en" dirty="0">
                <a:latin typeface="Courier New"/>
                <a:ea typeface="Courier New"/>
                <a:cs typeface="Courier New"/>
                <a:sym typeface="Courier New"/>
              </a:rPr>
              <a:t>;</a:t>
            </a:r>
          </a:p>
        </p:txBody>
      </p:sp>
      <p:sp>
        <p:nvSpPr>
          <p:cNvPr id="240" name="Shape 240"/>
          <p:cNvSpPr txBox="1"/>
          <p:nvPr/>
        </p:nvSpPr>
        <p:spPr>
          <a:xfrm>
            <a:off x="1335350" y="1893450"/>
            <a:ext cx="5341500" cy="2790900"/>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dirty="0">
                <a:latin typeface="Courier New"/>
                <a:ea typeface="Courier New"/>
                <a:cs typeface="Courier New"/>
                <a:sym typeface="Courier New"/>
              </a:rPr>
              <a:t>public Object pop() {</a:t>
            </a:r>
            <a:br>
              <a:rPr lang="en" dirty="0">
                <a:latin typeface="Courier New"/>
                <a:ea typeface="Courier New"/>
                <a:cs typeface="Courier New"/>
                <a:sym typeface="Courier New"/>
              </a:rPr>
            </a:br>
            <a:r>
              <a:rPr lang="en" dirty="0">
                <a:latin typeface="Courier New"/>
                <a:ea typeface="Courier New"/>
                <a:cs typeface="Courier New"/>
                <a:sym typeface="Courier New"/>
              </a:rPr>
              <a:t>    Object </a:t>
            </a:r>
            <a:r>
              <a:rPr lang="en" dirty="0" err="1">
                <a:latin typeface="Courier New"/>
                <a:ea typeface="Courier New"/>
                <a:cs typeface="Courier New"/>
                <a:sym typeface="Courier New"/>
              </a:rPr>
              <a:t>obj</a:t>
            </a:r>
            <a:r>
              <a:rPr lang="en" dirty="0">
                <a:latin typeface="Courier New"/>
                <a:ea typeface="Courier New"/>
                <a:cs typeface="Courier New"/>
                <a:sym typeface="Courier New"/>
              </a:rPr>
              <a:t>;</a:t>
            </a:r>
            <a:br>
              <a:rPr lang="en" dirty="0">
                <a:latin typeface="Courier New"/>
                <a:ea typeface="Courier New"/>
                <a:cs typeface="Courier New"/>
                <a:sym typeface="Courier New"/>
              </a:rPr>
            </a:br>
            <a:br>
              <a:rPr lang="en" dirty="0">
                <a:latin typeface="Courier New"/>
                <a:ea typeface="Courier New"/>
                <a:cs typeface="Courier New"/>
                <a:sym typeface="Courier New"/>
              </a:rPr>
            </a:br>
            <a:r>
              <a:rPr lang="en" dirty="0">
                <a:latin typeface="Courier New"/>
                <a:ea typeface="Courier New"/>
                <a:cs typeface="Courier New"/>
                <a:sym typeface="Courier New"/>
              </a:rPr>
              <a:t>    if (size == 0) {</a:t>
            </a:r>
            <a:br>
              <a:rPr lang="en" dirty="0">
                <a:latin typeface="Courier New"/>
                <a:ea typeface="Courier New"/>
                <a:cs typeface="Courier New"/>
                <a:sym typeface="Courier New"/>
              </a:rPr>
            </a:br>
            <a:r>
              <a:rPr lang="en" dirty="0">
                <a:latin typeface="Courier New"/>
                <a:ea typeface="Courier New"/>
                <a:cs typeface="Courier New"/>
                <a:sym typeface="Courier New"/>
              </a:rPr>
              <a:t>        </a:t>
            </a:r>
            <a:r>
              <a:rPr lang="en" b="1" dirty="0">
                <a:latin typeface="Courier New"/>
                <a:ea typeface="Courier New"/>
                <a:cs typeface="Courier New"/>
                <a:sym typeface="Courier New"/>
              </a:rPr>
              <a:t>throw new </a:t>
            </a:r>
            <a:r>
              <a:rPr lang="en" b="1" dirty="0" err="1">
                <a:latin typeface="Courier New"/>
                <a:ea typeface="Courier New"/>
                <a:cs typeface="Courier New"/>
                <a:sym typeface="Courier New"/>
              </a:rPr>
              <a:t>EmptyStackException</a:t>
            </a:r>
            <a:r>
              <a:rPr lang="en" b="1" dirty="0">
                <a:latin typeface="Courier New"/>
                <a:ea typeface="Courier New"/>
                <a:cs typeface="Courier New"/>
                <a:sym typeface="Courier New"/>
              </a:rPr>
              <a:t>();</a:t>
            </a:r>
            <a:br>
              <a:rPr lang="en" b="1" dirty="0">
                <a:latin typeface="Courier New"/>
                <a:ea typeface="Courier New"/>
                <a:cs typeface="Courier New"/>
                <a:sym typeface="Courier New"/>
              </a:rPr>
            </a:br>
            <a:r>
              <a:rPr lang="en" dirty="0">
                <a:latin typeface="Courier New"/>
                <a:ea typeface="Courier New"/>
                <a:cs typeface="Courier New"/>
                <a:sym typeface="Courier New"/>
              </a:rPr>
              <a:t>    }</a:t>
            </a:r>
            <a:br>
              <a:rPr lang="en" dirty="0">
                <a:latin typeface="Courier New"/>
                <a:ea typeface="Courier New"/>
                <a:cs typeface="Courier New"/>
                <a:sym typeface="Courier New"/>
              </a:rPr>
            </a:br>
            <a:br>
              <a:rPr lang="en" dirty="0">
                <a:latin typeface="Courier New"/>
                <a:ea typeface="Courier New"/>
                <a:cs typeface="Courier New"/>
                <a:sym typeface="Courier New"/>
              </a:rPr>
            </a:br>
            <a:r>
              <a:rPr lang="en" dirty="0">
                <a:latin typeface="Courier New"/>
                <a:ea typeface="Courier New"/>
                <a:cs typeface="Courier New"/>
                <a:sym typeface="Courier New"/>
              </a:rPr>
              <a:t>    </a:t>
            </a:r>
            <a:r>
              <a:rPr lang="en" dirty="0" err="1">
                <a:latin typeface="Courier New"/>
                <a:ea typeface="Courier New"/>
                <a:cs typeface="Courier New"/>
                <a:sym typeface="Courier New"/>
              </a:rPr>
              <a:t>obj</a:t>
            </a:r>
            <a:r>
              <a:rPr lang="en" dirty="0">
                <a:latin typeface="Courier New"/>
                <a:ea typeface="Courier New"/>
                <a:cs typeface="Courier New"/>
                <a:sym typeface="Courier New"/>
              </a:rPr>
              <a:t> = </a:t>
            </a:r>
            <a:r>
              <a:rPr lang="en" dirty="0" err="1">
                <a:latin typeface="Courier New"/>
                <a:ea typeface="Courier New"/>
                <a:cs typeface="Courier New"/>
                <a:sym typeface="Courier New"/>
              </a:rPr>
              <a:t>objectAt</a:t>
            </a:r>
            <a:r>
              <a:rPr lang="en" dirty="0">
                <a:latin typeface="Courier New"/>
                <a:ea typeface="Courier New"/>
                <a:cs typeface="Courier New"/>
                <a:sym typeface="Courier New"/>
              </a:rPr>
              <a:t>(size - 1);</a:t>
            </a:r>
            <a:br>
              <a:rPr lang="en" dirty="0">
                <a:latin typeface="Courier New"/>
                <a:ea typeface="Courier New"/>
                <a:cs typeface="Courier New"/>
                <a:sym typeface="Courier New"/>
              </a:rPr>
            </a:br>
            <a:r>
              <a:rPr lang="en" dirty="0">
                <a:latin typeface="Courier New"/>
                <a:ea typeface="Courier New"/>
                <a:cs typeface="Courier New"/>
                <a:sym typeface="Courier New"/>
              </a:rPr>
              <a:t>    </a:t>
            </a:r>
            <a:r>
              <a:rPr lang="en" dirty="0" err="1">
                <a:latin typeface="Courier New"/>
                <a:ea typeface="Courier New"/>
                <a:cs typeface="Courier New"/>
                <a:sym typeface="Courier New"/>
              </a:rPr>
              <a:t>setObjectAt</a:t>
            </a:r>
            <a:r>
              <a:rPr lang="en" dirty="0">
                <a:latin typeface="Courier New"/>
                <a:ea typeface="Courier New"/>
                <a:cs typeface="Courier New"/>
                <a:sym typeface="Courier New"/>
              </a:rPr>
              <a:t>(size - 1, null);</a:t>
            </a:r>
            <a:br>
              <a:rPr lang="en" dirty="0">
                <a:latin typeface="Courier New"/>
                <a:ea typeface="Courier New"/>
                <a:cs typeface="Courier New"/>
                <a:sym typeface="Courier New"/>
              </a:rPr>
            </a:br>
            <a:r>
              <a:rPr lang="en" dirty="0">
                <a:latin typeface="Courier New"/>
                <a:ea typeface="Courier New"/>
                <a:cs typeface="Courier New"/>
                <a:sym typeface="Courier New"/>
              </a:rPr>
              <a:t>    size--;</a:t>
            </a:r>
            <a:br>
              <a:rPr lang="en" dirty="0">
                <a:latin typeface="Courier New"/>
                <a:ea typeface="Courier New"/>
                <a:cs typeface="Courier New"/>
                <a:sym typeface="Courier New"/>
              </a:rPr>
            </a:br>
            <a:r>
              <a:rPr lang="en" dirty="0">
                <a:latin typeface="Courier New"/>
                <a:ea typeface="Courier New"/>
                <a:cs typeface="Courier New"/>
                <a:sym typeface="Courier New"/>
              </a:rPr>
              <a:t>    return </a:t>
            </a:r>
            <a:r>
              <a:rPr lang="en" dirty="0" err="1">
                <a:latin typeface="Courier New"/>
                <a:ea typeface="Courier New"/>
                <a:cs typeface="Courier New"/>
                <a:sym typeface="Courier New"/>
              </a:rPr>
              <a:t>obj</a:t>
            </a:r>
            <a:r>
              <a:rPr lang="en" dirty="0">
                <a:latin typeface="Courier New"/>
                <a:ea typeface="Courier New"/>
                <a:cs typeface="Courier New"/>
                <a:sym typeface="Courier New"/>
              </a:rPr>
              <a:t>;</a:t>
            </a:r>
            <a:br>
              <a:rPr lang="en" dirty="0">
                <a:latin typeface="Courier New"/>
                <a:ea typeface="Courier New"/>
                <a:cs typeface="Courier New"/>
                <a:sym typeface="Courier New"/>
              </a:rPr>
            </a:br>
            <a:r>
              <a:rPr lang="en" dirty="0">
                <a:latin typeface="Courier New"/>
                <a:ea typeface="Courier New"/>
                <a:cs typeface="Courier New"/>
                <a:sym typeface="Courier New"/>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a:lstStyle/>
          <a:p>
            <a:r>
              <a:rPr lang="en-US" dirty="0"/>
              <a:t>Try, catch, finally</a:t>
            </a:r>
          </a:p>
          <a:p>
            <a:r>
              <a:rPr lang="en-US" dirty="0"/>
              <a:t>Try with resources</a:t>
            </a:r>
          </a:p>
          <a:p>
            <a:r>
              <a:rPr lang="en-US" dirty="0"/>
              <a:t>Custom exceptions</a:t>
            </a:r>
          </a:p>
          <a:p>
            <a:endParaRPr lang="en-US" dirty="0"/>
          </a:p>
        </p:txBody>
      </p:sp>
    </p:spTree>
    <p:extLst>
      <p:ext uri="{BB962C8B-B14F-4D97-AF65-F5344CB8AC3E}">
        <p14:creationId xmlns:p14="http://schemas.microsoft.com/office/powerpoint/2010/main" val="431393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Chain of Exceptions</a:t>
            </a:r>
          </a:p>
        </p:txBody>
      </p:sp>
      <p:sp>
        <p:nvSpPr>
          <p:cNvPr id="246" name="Shape 246"/>
          <p:cNvSpPr txBox="1">
            <a:spLocks noGrp="1"/>
          </p:cNvSpPr>
          <p:nvPr>
            <p:ph type="body" idx="1"/>
          </p:nvPr>
        </p:nvSpPr>
        <p:spPr>
          <a:xfrm>
            <a:off x="311700" y="1152475"/>
            <a:ext cx="8520600" cy="846900"/>
          </a:xfrm>
          <a:prstGeom prst="rect">
            <a:avLst/>
          </a:prstGeom>
        </p:spPr>
        <p:txBody>
          <a:bodyPr lIns="91425" tIns="91425" rIns="91425" bIns="91425" anchor="t" anchorCtr="0">
            <a:noAutofit/>
          </a:bodyPr>
          <a:lstStyle/>
          <a:p>
            <a:pPr marL="457200" lvl="0" indent="-228600" rtl="0">
              <a:spcBef>
                <a:spcPts val="0"/>
              </a:spcBef>
            </a:pPr>
            <a:r>
              <a:rPr lang="en"/>
              <a:t>Helpful when one exception causes another</a:t>
            </a:r>
          </a:p>
          <a:p>
            <a:pPr lvl="0" rtl="0">
              <a:spcBef>
                <a:spcPts val="0"/>
              </a:spcBef>
              <a:buNone/>
            </a:pPr>
            <a:endParaRPr/>
          </a:p>
          <a:p>
            <a:pPr lvl="0" rtl="0">
              <a:spcBef>
                <a:spcPts val="0"/>
              </a:spcBef>
              <a:buNone/>
            </a:pPr>
            <a:endParaRPr/>
          </a:p>
          <a:p>
            <a:pPr marL="457200" lvl="0" indent="-228600" rtl="0">
              <a:spcBef>
                <a:spcPts val="0"/>
              </a:spcBef>
            </a:pPr>
            <a:r>
              <a:rPr lang="en"/>
              <a:t>Accessing Stack Trace Information</a:t>
            </a:r>
          </a:p>
          <a:p>
            <a:pPr lvl="0" rtl="0">
              <a:spcBef>
                <a:spcPts val="0"/>
              </a:spcBef>
              <a:buNone/>
            </a:pPr>
            <a:endParaRPr/>
          </a:p>
        </p:txBody>
      </p:sp>
      <p:sp>
        <p:nvSpPr>
          <p:cNvPr id="247" name="Shape 247"/>
          <p:cNvSpPr txBox="1"/>
          <p:nvPr/>
        </p:nvSpPr>
        <p:spPr>
          <a:xfrm>
            <a:off x="1278825" y="1568500"/>
            <a:ext cx="6457500" cy="1165800"/>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200">
                <a:latin typeface="Courier New"/>
                <a:ea typeface="Courier New"/>
                <a:cs typeface="Courier New"/>
                <a:sym typeface="Courier New"/>
              </a:rPr>
              <a:t>try {</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 catch (IOException e) {</a:t>
            </a:r>
            <a:br>
              <a:rPr lang="en" sz="1200">
                <a:latin typeface="Courier New"/>
                <a:ea typeface="Courier New"/>
                <a:cs typeface="Courier New"/>
                <a:sym typeface="Courier New"/>
              </a:rPr>
            </a:br>
            <a:r>
              <a:rPr lang="en" sz="1200">
                <a:latin typeface="Courier New"/>
                <a:ea typeface="Courier New"/>
                <a:cs typeface="Courier New"/>
                <a:sym typeface="Courier New"/>
              </a:rPr>
              <a:t>    </a:t>
            </a:r>
            <a:r>
              <a:rPr lang="en" sz="1200" b="1">
                <a:latin typeface="Courier New"/>
                <a:ea typeface="Courier New"/>
                <a:cs typeface="Courier New"/>
                <a:sym typeface="Courier New"/>
              </a:rPr>
              <a:t>throw new SampleException("Other IOException", e);</a:t>
            </a:r>
            <a:br>
              <a:rPr lang="en" sz="1200" b="1">
                <a:latin typeface="Courier New"/>
                <a:ea typeface="Courier New"/>
                <a:cs typeface="Courier New"/>
                <a:sym typeface="Courier New"/>
              </a:rPr>
            </a:br>
            <a:r>
              <a:rPr lang="en" sz="1200">
                <a:latin typeface="Courier New"/>
                <a:ea typeface="Courier New"/>
                <a:cs typeface="Courier New"/>
                <a:sym typeface="Courier New"/>
              </a:rPr>
              <a:t>}</a:t>
            </a:r>
          </a:p>
        </p:txBody>
      </p:sp>
      <p:sp>
        <p:nvSpPr>
          <p:cNvPr id="248" name="Shape 248"/>
          <p:cNvSpPr txBox="1"/>
          <p:nvPr/>
        </p:nvSpPr>
        <p:spPr>
          <a:xfrm>
            <a:off x="1278825" y="3136975"/>
            <a:ext cx="6457500" cy="1608300"/>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200" dirty="0">
                <a:latin typeface="Courier New"/>
                <a:ea typeface="Courier New"/>
                <a:cs typeface="Courier New"/>
                <a:sym typeface="Courier New"/>
              </a:rPr>
              <a:t>catch (Exception cause) {</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    </a:t>
            </a:r>
            <a:r>
              <a:rPr lang="en" sz="1200" dirty="0" err="1">
                <a:solidFill>
                  <a:srgbClr val="980000"/>
                </a:solidFill>
                <a:latin typeface="Courier New"/>
                <a:ea typeface="Courier New"/>
                <a:cs typeface="Courier New"/>
                <a:sym typeface="Courier New"/>
              </a:rPr>
              <a:t>StackTraceElement</a:t>
            </a:r>
            <a:r>
              <a:rPr lang="en" sz="1200" dirty="0">
                <a:solidFill>
                  <a:srgbClr val="980000"/>
                </a:solidFill>
                <a:latin typeface="Courier New"/>
                <a:ea typeface="Courier New"/>
                <a:cs typeface="Courier New"/>
                <a:sym typeface="Courier New"/>
              </a:rPr>
              <a:t> elements[] = </a:t>
            </a:r>
            <a:r>
              <a:rPr lang="en" sz="1200" dirty="0" err="1">
                <a:solidFill>
                  <a:srgbClr val="980000"/>
                </a:solidFill>
                <a:latin typeface="Courier New"/>
                <a:ea typeface="Courier New"/>
                <a:cs typeface="Courier New"/>
                <a:sym typeface="Courier New"/>
              </a:rPr>
              <a:t>cause.getStackTrace</a:t>
            </a:r>
            <a:r>
              <a:rPr lang="en" sz="1200" dirty="0">
                <a:solidFill>
                  <a:srgbClr val="980000"/>
                </a:solidFill>
                <a:latin typeface="Courier New"/>
                <a:ea typeface="Courier New"/>
                <a:cs typeface="Courier New"/>
                <a:sym typeface="Courier New"/>
              </a:rPr>
              <a:t>();</a:t>
            </a:r>
            <a:br>
              <a:rPr lang="en" sz="1200" dirty="0">
                <a:solidFill>
                  <a:srgbClr val="980000"/>
                </a:solidFill>
                <a:latin typeface="Courier New"/>
                <a:ea typeface="Courier New"/>
                <a:cs typeface="Courier New"/>
                <a:sym typeface="Courier New"/>
              </a:rPr>
            </a:br>
            <a:r>
              <a:rPr lang="en" sz="1200" dirty="0">
                <a:solidFill>
                  <a:srgbClr val="980000"/>
                </a:solidFill>
                <a:latin typeface="Courier New"/>
                <a:ea typeface="Courier New"/>
                <a:cs typeface="Courier New"/>
                <a:sym typeface="Courier New"/>
              </a:rPr>
              <a:t>    for (</a:t>
            </a:r>
            <a:r>
              <a:rPr lang="en" sz="1200" dirty="0" err="1">
                <a:solidFill>
                  <a:srgbClr val="980000"/>
                </a:solidFill>
                <a:latin typeface="Courier New"/>
                <a:ea typeface="Courier New"/>
                <a:cs typeface="Courier New"/>
                <a:sym typeface="Courier New"/>
              </a:rPr>
              <a:t>int</a:t>
            </a:r>
            <a:r>
              <a:rPr lang="en" sz="1200" dirty="0">
                <a:solidFill>
                  <a:srgbClr val="980000"/>
                </a:solidFill>
                <a:latin typeface="Courier New"/>
                <a:ea typeface="Courier New"/>
                <a:cs typeface="Courier New"/>
                <a:sym typeface="Courier New"/>
              </a:rPr>
              <a:t> </a:t>
            </a:r>
            <a:r>
              <a:rPr lang="en" sz="1200" dirty="0" err="1">
                <a:solidFill>
                  <a:srgbClr val="980000"/>
                </a:solidFill>
                <a:latin typeface="Courier New"/>
                <a:ea typeface="Courier New"/>
                <a:cs typeface="Courier New"/>
                <a:sym typeface="Courier New"/>
              </a:rPr>
              <a:t>i</a:t>
            </a:r>
            <a:r>
              <a:rPr lang="en" sz="1200" dirty="0">
                <a:solidFill>
                  <a:srgbClr val="980000"/>
                </a:solidFill>
                <a:latin typeface="Courier New"/>
                <a:ea typeface="Courier New"/>
                <a:cs typeface="Courier New"/>
                <a:sym typeface="Courier New"/>
              </a:rPr>
              <a:t> = 0, n = </a:t>
            </a:r>
            <a:r>
              <a:rPr lang="en" sz="1200" dirty="0" err="1">
                <a:solidFill>
                  <a:srgbClr val="980000"/>
                </a:solidFill>
                <a:latin typeface="Courier New"/>
                <a:ea typeface="Courier New"/>
                <a:cs typeface="Courier New"/>
                <a:sym typeface="Courier New"/>
              </a:rPr>
              <a:t>elements.length</a:t>
            </a:r>
            <a:r>
              <a:rPr lang="en" sz="1200" dirty="0">
                <a:solidFill>
                  <a:srgbClr val="980000"/>
                </a:solidFill>
                <a:latin typeface="Courier New"/>
                <a:ea typeface="Courier New"/>
                <a:cs typeface="Courier New"/>
                <a:sym typeface="Courier New"/>
              </a:rPr>
              <a:t>; </a:t>
            </a:r>
            <a:r>
              <a:rPr lang="en" sz="1200" dirty="0" err="1">
                <a:solidFill>
                  <a:srgbClr val="980000"/>
                </a:solidFill>
                <a:latin typeface="Courier New"/>
                <a:ea typeface="Courier New"/>
                <a:cs typeface="Courier New"/>
                <a:sym typeface="Courier New"/>
              </a:rPr>
              <a:t>i</a:t>
            </a:r>
            <a:r>
              <a:rPr lang="en" sz="1200" dirty="0">
                <a:solidFill>
                  <a:srgbClr val="980000"/>
                </a:solidFill>
                <a:latin typeface="Courier New"/>
                <a:ea typeface="Courier New"/>
                <a:cs typeface="Courier New"/>
                <a:sym typeface="Courier New"/>
              </a:rPr>
              <a:t> &lt; n; </a:t>
            </a:r>
            <a:r>
              <a:rPr lang="en" sz="1200" dirty="0" err="1">
                <a:solidFill>
                  <a:srgbClr val="980000"/>
                </a:solidFill>
                <a:latin typeface="Courier New"/>
                <a:ea typeface="Courier New"/>
                <a:cs typeface="Courier New"/>
                <a:sym typeface="Courier New"/>
              </a:rPr>
              <a:t>i</a:t>
            </a:r>
            <a:r>
              <a:rPr lang="en" sz="1200" dirty="0">
                <a:solidFill>
                  <a:srgbClr val="980000"/>
                </a:solidFill>
                <a:latin typeface="Courier New"/>
                <a:ea typeface="Courier New"/>
                <a:cs typeface="Courier New"/>
                <a:sym typeface="Courier New"/>
              </a:rPr>
              <a:t>++) {       </a:t>
            </a:r>
            <a:br>
              <a:rPr lang="en" sz="1200" dirty="0">
                <a:solidFill>
                  <a:srgbClr val="980000"/>
                </a:solidFill>
                <a:latin typeface="Courier New"/>
                <a:ea typeface="Courier New"/>
                <a:cs typeface="Courier New"/>
                <a:sym typeface="Courier New"/>
              </a:rPr>
            </a:br>
            <a:r>
              <a:rPr lang="en" sz="1200" dirty="0">
                <a:solidFill>
                  <a:srgbClr val="980000"/>
                </a:solidFill>
                <a:latin typeface="Courier New"/>
                <a:ea typeface="Courier New"/>
                <a:cs typeface="Courier New"/>
                <a:sym typeface="Courier New"/>
              </a:rPr>
              <a:t>        </a:t>
            </a:r>
            <a:r>
              <a:rPr lang="en" sz="1200" dirty="0" err="1">
                <a:solidFill>
                  <a:srgbClr val="980000"/>
                </a:solidFill>
                <a:latin typeface="Courier New"/>
                <a:ea typeface="Courier New"/>
                <a:cs typeface="Courier New"/>
                <a:sym typeface="Courier New"/>
              </a:rPr>
              <a:t>System.err.println</a:t>
            </a:r>
            <a:r>
              <a:rPr lang="en" sz="1200" dirty="0">
                <a:solidFill>
                  <a:srgbClr val="980000"/>
                </a:solidFill>
                <a:latin typeface="Courier New"/>
                <a:ea typeface="Courier New"/>
                <a:cs typeface="Courier New"/>
                <a:sym typeface="Courier New"/>
              </a:rPr>
              <a:t>(elements[</a:t>
            </a:r>
            <a:r>
              <a:rPr lang="en" sz="1200" dirty="0" err="1">
                <a:solidFill>
                  <a:srgbClr val="980000"/>
                </a:solidFill>
                <a:latin typeface="Courier New"/>
                <a:ea typeface="Courier New"/>
                <a:cs typeface="Courier New"/>
                <a:sym typeface="Courier New"/>
              </a:rPr>
              <a:t>i</a:t>
            </a:r>
            <a:r>
              <a:rPr lang="en" sz="1200" dirty="0">
                <a:solidFill>
                  <a:srgbClr val="980000"/>
                </a:solidFill>
                <a:latin typeface="Courier New"/>
                <a:ea typeface="Courier New"/>
                <a:cs typeface="Courier New"/>
                <a:sym typeface="Courier New"/>
              </a:rPr>
              <a:t>].</a:t>
            </a:r>
            <a:r>
              <a:rPr lang="en" sz="1200" dirty="0" err="1">
                <a:solidFill>
                  <a:srgbClr val="980000"/>
                </a:solidFill>
                <a:latin typeface="Courier New"/>
                <a:ea typeface="Courier New"/>
                <a:cs typeface="Courier New"/>
                <a:sym typeface="Courier New"/>
              </a:rPr>
              <a:t>getFileName</a:t>
            </a:r>
            <a:r>
              <a:rPr lang="en" sz="1200" dirty="0">
                <a:solidFill>
                  <a:srgbClr val="980000"/>
                </a:solidFill>
                <a:latin typeface="Courier New"/>
                <a:ea typeface="Courier New"/>
                <a:cs typeface="Courier New"/>
                <a:sym typeface="Courier New"/>
              </a:rPr>
              <a:t>()</a:t>
            </a:r>
            <a:br>
              <a:rPr lang="en" sz="1200" dirty="0">
                <a:solidFill>
                  <a:srgbClr val="980000"/>
                </a:solidFill>
                <a:latin typeface="Courier New"/>
                <a:ea typeface="Courier New"/>
                <a:cs typeface="Courier New"/>
                <a:sym typeface="Courier New"/>
              </a:rPr>
            </a:br>
            <a:r>
              <a:rPr lang="en" sz="1200" dirty="0">
                <a:solidFill>
                  <a:srgbClr val="980000"/>
                </a:solidFill>
                <a:latin typeface="Courier New"/>
                <a:ea typeface="Courier New"/>
                <a:cs typeface="Courier New"/>
                <a:sym typeface="Courier New"/>
              </a:rPr>
              <a:t>            + ":" + elements[</a:t>
            </a:r>
            <a:r>
              <a:rPr lang="en" sz="1200" dirty="0" err="1">
                <a:solidFill>
                  <a:srgbClr val="980000"/>
                </a:solidFill>
                <a:latin typeface="Courier New"/>
                <a:ea typeface="Courier New"/>
                <a:cs typeface="Courier New"/>
                <a:sym typeface="Courier New"/>
              </a:rPr>
              <a:t>i</a:t>
            </a:r>
            <a:r>
              <a:rPr lang="en" sz="1200" dirty="0">
                <a:solidFill>
                  <a:srgbClr val="980000"/>
                </a:solidFill>
                <a:latin typeface="Courier New"/>
                <a:ea typeface="Courier New"/>
                <a:cs typeface="Courier New"/>
                <a:sym typeface="Courier New"/>
              </a:rPr>
              <a:t>].</a:t>
            </a:r>
            <a:r>
              <a:rPr lang="en" sz="1200" dirty="0" err="1">
                <a:solidFill>
                  <a:srgbClr val="980000"/>
                </a:solidFill>
                <a:latin typeface="Courier New"/>
                <a:ea typeface="Courier New"/>
                <a:cs typeface="Courier New"/>
                <a:sym typeface="Courier New"/>
              </a:rPr>
              <a:t>getLineNumber</a:t>
            </a:r>
            <a:r>
              <a:rPr lang="en" sz="1200" dirty="0">
                <a:solidFill>
                  <a:srgbClr val="980000"/>
                </a:solidFill>
                <a:latin typeface="Courier New"/>
                <a:ea typeface="Courier New"/>
                <a:cs typeface="Courier New"/>
                <a:sym typeface="Courier New"/>
              </a:rPr>
              <a:t>() </a:t>
            </a:r>
            <a:br>
              <a:rPr lang="en" sz="1200" dirty="0">
                <a:solidFill>
                  <a:srgbClr val="980000"/>
                </a:solidFill>
                <a:latin typeface="Courier New"/>
                <a:ea typeface="Courier New"/>
                <a:cs typeface="Courier New"/>
                <a:sym typeface="Courier New"/>
              </a:rPr>
            </a:br>
            <a:r>
              <a:rPr lang="en" sz="1200" dirty="0">
                <a:solidFill>
                  <a:srgbClr val="980000"/>
                </a:solidFill>
                <a:latin typeface="Courier New"/>
                <a:ea typeface="Courier New"/>
                <a:cs typeface="Courier New"/>
                <a:sym typeface="Courier New"/>
              </a:rPr>
              <a:t>            + "&gt;&gt; "</a:t>
            </a:r>
            <a:br>
              <a:rPr lang="en" sz="1200" dirty="0">
                <a:solidFill>
                  <a:srgbClr val="980000"/>
                </a:solidFill>
                <a:latin typeface="Courier New"/>
                <a:ea typeface="Courier New"/>
                <a:cs typeface="Courier New"/>
                <a:sym typeface="Courier New"/>
              </a:rPr>
            </a:br>
            <a:r>
              <a:rPr lang="en" sz="1200" dirty="0">
                <a:solidFill>
                  <a:srgbClr val="980000"/>
                </a:solidFill>
                <a:latin typeface="Courier New"/>
                <a:ea typeface="Courier New"/>
                <a:cs typeface="Courier New"/>
                <a:sym typeface="Courier New"/>
              </a:rPr>
              <a:t>            + elements[</a:t>
            </a:r>
            <a:r>
              <a:rPr lang="en" sz="1200" dirty="0" err="1">
                <a:solidFill>
                  <a:srgbClr val="980000"/>
                </a:solidFill>
                <a:latin typeface="Courier New"/>
                <a:ea typeface="Courier New"/>
                <a:cs typeface="Courier New"/>
                <a:sym typeface="Courier New"/>
              </a:rPr>
              <a:t>i</a:t>
            </a:r>
            <a:r>
              <a:rPr lang="en" sz="1200" dirty="0">
                <a:solidFill>
                  <a:srgbClr val="980000"/>
                </a:solidFill>
                <a:latin typeface="Courier New"/>
                <a:ea typeface="Courier New"/>
                <a:cs typeface="Courier New"/>
                <a:sym typeface="Courier New"/>
              </a:rPr>
              <a:t>].</a:t>
            </a:r>
            <a:r>
              <a:rPr lang="en" sz="1200" dirty="0" err="1">
                <a:solidFill>
                  <a:srgbClr val="980000"/>
                </a:solidFill>
                <a:latin typeface="Courier New"/>
                <a:ea typeface="Courier New"/>
                <a:cs typeface="Courier New"/>
                <a:sym typeface="Courier New"/>
              </a:rPr>
              <a:t>getMethodName</a:t>
            </a:r>
            <a:r>
              <a:rPr lang="en" sz="1200" dirty="0">
                <a:solidFill>
                  <a:srgbClr val="980000"/>
                </a:solidFill>
                <a:latin typeface="Courier New"/>
                <a:ea typeface="Courier New"/>
                <a:cs typeface="Courier New"/>
                <a:sym typeface="Courier New"/>
              </a:rPr>
              <a:t>() + "()");</a:t>
            </a:r>
            <a:br>
              <a:rPr lang="en" sz="1200" dirty="0">
                <a:solidFill>
                  <a:srgbClr val="980000"/>
                </a:solidFill>
                <a:latin typeface="Courier New"/>
                <a:ea typeface="Courier New"/>
                <a:cs typeface="Courier New"/>
                <a:sym typeface="Courier New"/>
              </a:rPr>
            </a:br>
            <a:r>
              <a:rPr lang="en" sz="1200" dirty="0">
                <a:solidFill>
                  <a:srgbClr val="980000"/>
                </a:solidFill>
                <a:latin typeface="Courier New"/>
                <a:ea typeface="Courier New"/>
                <a:cs typeface="Courier New"/>
                <a:sym typeface="Courier New"/>
              </a:rPr>
              <a:t>    }</a:t>
            </a:r>
            <a:br>
              <a:rPr lang="en" sz="1200" dirty="0">
                <a:solidFill>
                  <a:srgbClr val="980000"/>
                </a:solidFill>
                <a:latin typeface="Courier New"/>
                <a:ea typeface="Courier New"/>
                <a:cs typeface="Courier New"/>
                <a:sym typeface="Courier New"/>
              </a:rPr>
            </a:br>
            <a:r>
              <a:rPr lang="en" sz="1200" dirty="0">
                <a:latin typeface="Courier New"/>
                <a:ea typeface="Courier New"/>
                <a:cs typeface="Courier New"/>
                <a:sym typeface="Courier New"/>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a:t>Example</a:t>
            </a:r>
            <a:endParaRPr lang="en" dirty="0"/>
          </a:p>
        </p:txBody>
      </p:sp>
      <p:sp>
        <p:nvSpPr>
          <p:cNvPr id="254" name="Shape 254"/>
          <p:cNvSpPr txBox="1"/>
          <p:nvPr/>
        </p:nvSpPr>
        <p:spPr>
          <a:xfrm>
            <a:off x="2473675" y="1674375"/>
            <a:ext cx="4584300" cy="3000000"/>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200" dirty="0">
                <a:latin typeface="Courier New"/>
                <a:ea typeface="Courier New"/>
                <a:cs typeface="Courier New"/>
                <a:sym typeface="Courier New"/>
              </a:rPr>
              <a:t>public class </a:t>
            </a:r>
            <a:r>
              <a:rPr lang="en" sz="1200" dirty="0" err="1">
                <a:latin typeface="Courier New"/>
                <a:ea typeface="Courier New"/>
                <a:cs typeface="Courier New"/>
                <a:sym typeface="Courier New"/>
              </a:rPr>
              <a:t>ListOfNumbers</a:t>
            </a:r>
            <a:r>
              <a:rPr lang="en" sz="1200" dirty="0">
                <a:latin typeface="Courier New"/>
                <a:ea typeface="Courier New"/>
                <a:cs typeface="Courier New"/>
                <a:sym typeface="Courier New"/>
              </a:rPr>
              <a:t> {</a:t>
            </a:r>
          </a:p>
          <a:p>
            <a:pPr lvl="0" rtl="0">
              <a:spcBef>
                <a:spcPts val="0"/>
              </a:spcBef>
              <a:buNone/>
            </a:pPr>
            <a:endParaRPr sz="1200" dirty="0">
              <a:latin typeface="Courier New"/>
              <a:ea typeface="Courier New"/>
              <a:cs typeface="Courier New"/>
              <a:sym typeface="Courier New"/>
            </a:endParaRPr>
          </a:p>
          <a:p>
            <a:pPr lvl="0" rtl="0">
              <a:spcBef>
                <a:spcPts val="0"/>
              </a:spcBef>
              <a:buNone/>
            </a:pPr>
            <a:r>
              <a:rPr lang="en" sz="1200" dirty="0">
                <a:latin typeface="Courier New"/>
                <a:ea typeface="Courier New"/>
                <a:cs typeface="Courier New"/>
                <a:sym typeface="Courier New"/>
              </a:rPr>
              <a:t>    private final List&lt;Integer&gt; list;</a:t>
            </a:r>
          </a:p>
          <a:p>
            <a:pPr lvl="0" rtl="0">
              <a:spcBef>
                <a:spcPts val="0"/>
              </a:spcBef>
              <a:buNone/>
            </a:pPr>
            <a:r>
              <a:rPr lang="en" sz="1200" dirty="0">
                <a:latin typeface="Courier New"/>
                <a:ea typeface="Courier New"/>
                <a:cs typeface="Courier New"/>
                <a:sym typeface="Courier New"/>
              </a:rPr>
              <a:t>    private static final </a:t>
            </a:r>
            <a:r>
              <a:rPr lang="en" sz="1200" dirty="0" err="1">
                <a:latin typeface="Courier New"/>
                <a:ea typeface="Courier New"/>
                <a:cs typeface="Courier New"/>
                <a:sym typeface="Courier New"/>
              </a:rPr>
              <a:t>int</a:t>
            </a:r>
            <a:r>
              <a:rPr lang="en" sz="1200" dirty="0">
                <a:latin typeface="Courier New"/>
                <a:ea typeface="Courier New"/>
                <a:cs typeface="Courier New"/>
                <a:sym typeface="Courier New"/>
              </a:rPr>
              <a:t> SIZE = 50;</a:t>
            </a:r>
          </a:p>
          <a:p>
            <a:pPr lvl="0" rtl="0">
              <a:spcBef>
                <a:spcPts val="0"/>
              </a:spcBef>
              <a:buNone/>
            </a:pPr>
            <a:endParaRPr sz="1200" dirty="0">
              <a:latin typeface="Courier New"/>
              <a:ea typeface="Courier New"/>
              <a:cs typeface="Courier New"/>
              <a:sym typeface="Courier New"/>
            </a:endParaRPr>
          </a:p>
          <a:p>
            <a:pPr lvl="0" rtl="0">
              <a:spcBef>
                <a:spcPts val="0"/>
              </a:spcBef>
              <a:buNone/>
            </a:pPr>
            <a:r>
              <a:rPr lang="en" sz="1200" dirty="0">
                <a:latin typeface="Courier New"/>
                <a:ea typeface="Courier New"/>
                <a:cs typeface="Courier New"/>
                <a:sym typeface="Courier New"/>
              </a:rPr>
              <a:t>    public </a:t>
            </a:r>
            <a:r>
              <a:rPr lang="en" sz="1200" dirty="0" err="1">
                <a:latin typeface="Courier New"/>
                <a:ea typeface="Courier New"/>
                <a:cs typeface="Courier New"/>
                <a:sym typeface="Courier New"/>
              </a:rPr>
              <a:t>ListOfNumbers</a:t>
            </a:r>
            <a:r>
              <a:rPr lang="en" sz="1200" dirty="0">
                <a:latin typeface="Courier New"/>
                <a:ea typeface="Courier New"/>
                <a:cs typeface="Courier New"/>
                <a:sym typeface="Courier New"/>
              </a:rPr>
              <a:t>() {</a:t>
            </a:r>
          </a:p>
          <a:p>
            <a:pPr lvl="0" rtl="0">
              <a:spcBef>
                <a:spcPts val="0"/>
              </a:spcBef>
              <a:buNone/>
            </a:pPr>
            <a:r>
              <a:rPr lang="en" sz="1200" dirty="0">
                <a:latin typeface="Courier New"/>
                <a:ea typeface="Courier New"/>
                <a:cs typeface="Courier New"/>
                <a:sym typeface="Courier New"/>
              </a:rPr>
              <a:t>        list = new </a:t>
            </a:r>
            <a:r>
              <a:rPr lang="en" sz="1200" dirty="0" err="1">
                <a:latin typeface="Courier New"/>
                <a:ea typeface="Courier New"/>
                <a:cs typeface="Courier New"/>
                <a:sym typeface="Courier New"/>
              </a:rPr>
              <a:t>ArrayList</a:t>
            </a:r>
            <a:r>
              <a:rPr lang="en" sz="1200" dirty="0">
                <a:latin typeface="Courier New"/>
                <a:ea typeface="Courier New"/>
                <a:cs typeface="Courier New"/>
                <a:sym typeface="Courier New"/>
              </a:rPr>
              <a:t>&lt;&gt;(SIZE);</a:t>
            </a:r>
          </a:p>
          <a:p>
            <a:pPr lvl="0" rtl="0">
              <a:spcBef>
                <a:spcPts val="0"/>
              </a:spcBef>
              <a:buNone/>
            </a:pPr>
            <a:r>
              <a:rPr lang="en" sz="1200" dirty="0">
                <a:latin typeface="Courier New"/>
                <a:ea typeface="Courier New"/>
                <a:cs typeface="Courier New"/>
                <a:sym typeface="Courier New"/>
              </a:rPr>
              <a:t>        for (</a:t>
            </a:r>
            <a:r>
              <a:rPr lang="en" sz="1200" dirty="0" err="1">
                <a:latin typeface="Courier New"/>
                <a:ea typeface="Courier New"/>
                <a:cs typeface="Courier New"/>
                <a:sym typeface="Courier New"/>
              </a:rPr>
              <a:t>int</a:t>
            </a:r>
            <a:r>
              <a:rPr lang="en" sz="1200" dirty="0">
                <a:latin typeface="Courier New"/>
                <a:ea typeface="Courier New"/>
                <a:cs typeface="Courier New"/>
                <a:sym typeface="Courier New"/>
              </a:rPr>
              <a:t>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 = 0;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 &lt; SIZE;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 {</a:t>
            </a:r>
          </a:p>
          <a:p>
            <a:pPr lvl="0" rtl="0">
              <a:spcBef>
                <a:spcPts val="0"/>
              </a:spcBef>
              <a:buNone/>
            </a:pPr>
            <a:r>
              <a:rPr lang="en" sz="1200" dirty="0">
                <a:latin typeface="Courier New"/>
                <a:ea typeface="Courier New"/>
                <a:cs typeface="Courier New"/>
                <a:sym typeface="Courier New"/>
              </a:rPr>
              <a:t>            </a:t>
            </a:r>
            <a:r>
              <a:rPr lang="en" sz="1200" dirty="0" err="1">
                <a:latin typeface="Courier New"/>
                <a:ea typeface="Courier New"/>
                <a:cs typeface="Courier New"/>
                <a:sym typeface="Courier New"/>
              </a:rPr>
              <a:t>list.add</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a:t>
            </a:r>
          </a:p>
          <a:p>
            <a:pPr lvl="0" rtl="0">
              <a:spcBef>
                <a:spcPts val="0"/>
              </a:spcBef>
              <a:buNone/>
            </a:pPr>
            <a:r>
              <a:rPr lang="en" sz="1200" dirty="0">
                <a:latin typeface="Courier New"/>
                <a:ea typeface="Courier New"/>
                <a:cs typeface="Courier New"/>
                <a:sym typeface="Courier New"/>
              </a:rPr>
              <a:t>        }</a:t>
            </a:r>
          </a:p>
          <a:p>
            <a:pPr lvl="0" rtl="0">
              <a:spcBef>
                <a:spcPts val="0"/>
              </a:spcBef>
              <a:buNone/>
            </a:pPr>
            <a:r>
              <a:rPr lang="en" sz="1200" dirty="0">
                <a:latin typeface="Courier New"/>
                <a:ea typeface="Courier New"/>
                <a:cs typeface="Courier New"/>
                <a:sym typeface="Courier New"/>
              </a:rPr>
              <a:t>    }</a:t>
            </a:r>
          </a:p>
          <a:p>
            <a:pPr lvl="0" rtl="0">
              <a:spcBef>
                <a:spcPts val="0"/>
              </a:spcBef>
              <a:buNone/>
            </a:pPr>
            <a:r>
              <a:rPr lang="en" sz="1200" dirty="0">
                <a:latin typeface="Courier New"/>
                <a:ea typeface="Courier New"/>
                <a:cs typeface="Courier New"/>
                <a:sym typeface="Courier New"/>
              </a:rPr>
              <a:t>…</a:t>
            </a:r>
          </a:p>
          <a:p>
            <a:pPr lvl="0" rtl="0">
              <a:spcBef>
                <a:spcPts val="0"/>
              </a:spcBef>
              <a:buNone/>
            </a:pPr>
            <a:r>
              <a:rPr lang="en" sz="1200" dirty="0">
                <a:latin typeface="Courier New"/>
                <a:ea typeface="Courier New"/>
                <a:cs typeface="Courier New"/>
                <a:sym typeface="Courier New"/>
              </a:rPr>
              <a:t>}</a:t>
            </a:r>
          </a:p>
        </p:txBody>
      </p:sp>
      <p:sp>
        <p:nvSpPr>
          <p:cNvPr id="255" name="Shape 255"/>
          <p:cNvSpPr txBox="1">
            <a:spLocks noGrp="1"/>
          </p:cNvSpPr>
          <p:nvPr>
            <p:ph type="body" idx="1"/>
          </p:nvPr>
        </p:nvSpPr>
        <p:spPr>
          <a:xfrm>
            <a:off x="311700" y="1131275"/>
            <a:ext cx="8520600" cy="2111700"/>
          </a:xfrm>
          <a:prstGeom prst="rect">
            <a:avLst/>
          </a:prstGeom>
        </p:spPr>
        <p:txBody>
          <a:bodyPr lIns="91425" tIns="91425" rIns="91425" bIns="91425" anchor="t" anchorCtr="0">
            <a:noAutofit/>
          </a:bodyPr>
          <a:lstStyle/>
          <a:p>
            <a:pPr marL="457200" lvl="0" indent="-228600">
              <a:spcBef>
                <a:spcPts val="0"/>
              </a:spcBef>
            </a:pPr>
            <a:r>
              <a:rPr lang="en" dirty="0"/>
              <a:t>Class, that writes numbers into a text file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a:t>Example</a:t>
            </a:r>
            <a:endParaRPr lang="en" dirty="0"/>
          </a:p>
        </p:txBody>
      </p:sp>
      <p:sp>
        <p:nvSpPr>
          <p:cNvPr id="261" name="Shape 261"/>
          <p:cNvSpPr txBox="1"/>
          <p:nvPr/>
        </p:nvSpPr>
        <p:spPr>
          <a:xfrm>
            <a:off x="2240275" y="1716750"/>
            <a:ext cx="4556400" cy="3000000"/>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200" dirty="0">
                <a:latin typeface="Courier New"/>
                <a:ea typeface="Courier New"/>
                <a:cs typeface="Courier New"/>
                <a:sym typeface="Courier New"/>
              </a:rPr>
              <a:t>public void </a:t>
            </a:r>
            <a:r>
              <a:rPr lang="en" sz="1200" dirty="0" err="1">
                <a:latin typeface="Courier New"/>
                <a:ea typeface="Courier New"/>
                <a:cs typeface="Courier New"/>
                <a:sym typeface="Courier New"/>
              </a:rPr>
              <a:t>writeList</a:t>
            </a:r>
            <a:r>
              <a:rPr lang="en" sz="1200" dirty="0">
                <a:latin typeface="Courier New"/>
                <a:ea typeface="Courier New"/>
                <a:cs typeface="Courier New"/>
                <a:sym typeface="Courier New"/>
              </a:rPr>
              <a:t>() {</a:t>
            </a:r>
          </a:p>
          <a:p>
            <a:pPr lvl="0" rtl="0">
              <a:spcBef>
                <a:spcPts val="0"/>
              </a:spcBef>
              <a:buNone/>
            </a:pPr>
            <a:r>
              <a:rPr lang="en" sz="1200" dirty="0">
                <a:latin typeface="Courier New"/>
                <a:ea typeface="Courier New"/>
                <a:cs typeface="Courier New"/>
                <a:sym typeface="Courier New"/>
              </a:rPr>
              <a:t>...</a:t>
            </a:r>
          </a:p>
          <a:p>
            <a:pPr lvl="0" rtl="0">
              <a:spcBef>
                <a:spcPts val="0"/>
              </a:spcBef>
              <a:buNone/>
            </a:pPr>
            <a:r>
              <a:rPr lang="en" sz="1200" dirty="0">
                <a:latin typeface="Courier New"/>
                <a:ea typeface="Courier New"/>
                <a:cs typeface="Courier New"/>
                <a:sym typeface="Courier New"/>
              </a:rPr>
              <a:t>}</a:t>
            </a:r>
          </a:p>
          <a:p>
            <a:pPr lvl="0" rtl="0">
              <a:spcBef>
                <a:spcPts val="0"/>
              </a:spcBef>
              <a:buNone/>
            </a:pPr>
            <a:endParaRPr dirty="0"/>
          </a:p>
          <a:p>
            <a:pPr lvl="0" rtl="0">
              <a:spcBef>
                <a:spcPts val="0"/>
              </a:spcBef>
              <a:buNone/>
            </a:pPr>
            <a:r>
              <a:rPr lang="en" dirty="0"/>
              <a:t>Or</a:t>
            </a:r>
          </a:p>
          <a:p>
            <a:pPr lvl="0" rtl="0">
              <a:spcBef>
                <a:spcPts val="0"/>
              </a:spcBef>
              <a:buNone/>
            </a:pPr>
            <a:endParaRPr dirty="0"/>
          </a:p>
          <a:p>
            <a:pPr lvl="0" rtl="0">
              <a:spcBef>
                <a:spcPts val="0"/>
              </a:spcBef>
              <a:buNone/>
            </a:pPr>
            <a:r>
              <a:rPr lang="en" sz="1200" dirty="0">
                <a:latin typeface="Courier New"/>
                <a:ea typeface="Courier New"/>
                <a:cs typeface="Courier New"/>
                <a:sym typeface="Courier New"/>
              </a:rPr>
              <a:t>public void writeList2() throws </a:t>
            </a:r>
            <a:r>
              <a:rPr lang="en" sz="1200" dirty="0" err="1">
                <a:latin typeface="Courier New"/>
                <a:ea typeface="Courier New"/>
                <a:cs typeface="Courier New"/>
                <a:sym typeface="Courier New"/>
              </a:rPr>
              <a:t>IOException</a:t>
            </a:r>
            <a:r>
              <a:rPr lang="en" sz="1200" dirty="0">
                <a:latin typeface="Courier New"/>
                <a:ea typeface="Courier New"/>
                <a:cs typeface="Courier New"/>
                <a:sym typeface="Courier New"/>
              </a:rPr>
              <a:t> {</a:t>
            </a:r>
          </a:p>
          <a:p>
            <a:pPr lvl="0" rtl="0">
              <a:spcBef>
                <a:spcPts val="0"/>
              </a:spcBef>
              <a:buNone/>
            </a:pPr>
            <a:r>
              <a:rPr lang="en" sz="1200" dirty="0">
                <a:latin typeface="Courier New"/>
                <a:ea typeface="Courier New"/>
                <a:cs typeface="Courier New"/>
                <a:sym typeface="Courier New"/>
              </a:rPr>
              <a:t>...</a:t>
            </a:r>
          </a:p>
          <a:p>
            <a:pPr lvl="0" rtl="0">
              <a:spcBef>
                <a:spcPts val="0"/>
              </a:spcBef>
              <a:buNone/>
            </a:pPr>
            <a:r>
              <a:rPr lang="en" sz="1200" dirty="0">
                <a:latin typeface="Courier New"/>
                <a:ea typeface="Courier New"/>
                <a:cs typeface="Courier New"/>
                <a:sym typeface="Courier New"/>
              </a:rPr>
              <a:t>}</a:t>
            </a:r>
          </a:p>
        </p:txBody>
      </p:sp>
      <p:sp>
        <p:nvSpPr>
          <p:cNvPr id="262" name="Shape 262"/>
          <p:cNvSpPr txBox="1">
            <a:spLocks noGrp="1"/>
          </p:cNvSpPr>
          <p:nvPr>
            <p:ph type="body" idx="1"/>
          </p:nvPr>
        </p:nvSpPr>
        <p:spPr>
          <a:xfrm>
            <a:off x="311700" y="1152475"/>
            <a:ext cx="8520600" cy="974100"/>
          </a:xfrm>
          <a:prstGeom prst="rect">
            <a:avLst/>
          </a:prstGeom>
        </p:spPr>
        <p:txBody>
          <a:bodyPr lIns="91425" tIns="91425" rIns="91425" bIns="91425" anchor="t" anchorCtr="0">
            <a:noAutofit/>
          </a:bodyPr>
          <a:lstStyle/>
          <a:p>
            <a:pPr marL="457200" lvl="0" indent="-228600">
              <a:spcBef>
                <a:spcPts val="0"/>
              </a:spcBef>
            </a:pPr>
            <a:r>
              <a:rPr lang="en"/>
              <a:t>If method throws, it must be enclosed in try &amp; catch block!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a:t>Example</a:t>
            </a:r>
            <a:endParaRPr lang="en" dirty="0"/>
          </a:p>
        </p:txBody>
      </p:sp>
      <p:sp>
        <p:nvSpPr>
          <p:cNvPr id="268" name="Shape 268"/>
          <p:cNvSpPr txBox="1"/>
          <p:nvPr/>
        </p:nvSpPr>
        <p:spPr>
          <a:xfrm>
            <a:off x="1318500" y="1017724"/>
            <a:ext cx="6507000" cy="3782875"/>
          </a:xfrm>
          <a:prstGeom prst="rect">
            <a:avLst/>
          </a:prstGeom>
          <a:solidFill>
            <a:srgbClr val="D9D9D9"/>
          </a:solidFill>
          <a:ln>
            <a:noFill/>
          </a:ln>
        </p:spPr>
        <p:txBody>
          <a:bodyPr lIns="91425" tIns="91425" rIns="91425" bIns="91425" anchor="ctr" anchorCtr="0">
            <a:noAutofit/>
          </a:bodyPr>
          <a:lstStyle/>
          <a:p>
            <a:pPr lvl="0" indent="457200" rtl="0">
              <a:spcBef>
                <a:spcPts val="0"/>
              </a:spcBef>
              <a:buNone/>
            </a:pPr>
            <a:r>
              <a:rPr lang="en" sz="1000" dirty="0">
                <a:latin typeface="Courier New"/>
                <a:ea typeface="Courier New"/>
                <a:cs typeface="Courier New"/>
                <a:sym typeface="Courier New"/>
              </a:rPr>
              <a:t>  PrintWriter out = null;</a:t>
            </a:r>
          </a:p>
          <a:p>
            <a:pPr lvl="0" rtl="0">
              <a:spcBef>
                <a:spcPts val="0"/>
              </a:spcBef>
              <a:buNone/>
            </a:pPr>
            <a:r>
              <a:rPr lang="en" sz="1000" dirty="0">
                <a:latin typeface="Courier New"/>
                <a:ea typeface="Courier New"/>
                <a:cs typeface="Courier New"/>
                <a:sym typeface="Courier New"/>
              </a:rPr>
              <a:t>        </a:t>
            </a:r>
            <a:r>
              <a:rPr lang="en" sz="1000" b="1" dirty="0">
                <a:latin typeface="Courier New"/>
                <a:ea typeface="Courier New"/>
                <a:cs typeface="Courier New"/>
                <a:sym typeface="Courier New"/>
              </a:rPr>
              <a:t>try {</a:t>
            </a:r>
          </a:p>
          <a:p>
            <a:pPr lvl="0" rtl="0">
              <a:spcBef>
                <a:spcPts val="0"/>
              </a:spcBef>
              <a:buNone/>
            </a:pPr>
            <a:r>
              <a:rPr lang="en" sz="1000" dirty="0">
                <a:latin typeface="Courier New"/>
                <a:ea typeface="Courier New"/>
                <a:cs typeface="Courier New"/>
                <a:sym typeface="Courier New"/>
              </a:rPr>
              <a:t>            System.out.println("Entering" + " try statement");</a:t>
            </a:r>
          </a:p>
          <a:p>
            <a:pPr lvl="0" rtl="0">
              <a:spcBef>
                <a:spcPts val="0"/>
              </a:spcBef>
              <a:buNone/>
            </a:pPr>
            <a:endParaRPr sz="1000" dirty="0">
              <a:latin typeface="Courier New"/>
              <a:ea typeface="Courier New"/>
              <a:cs typeface="Courier New"/>
              <a:sym typeface="Courier New"/>
            </a:endParaRPr>
          </a:p>
          <a:p>
            <a:pPr lvl="0" rtl="0">
              <a:spcBef>
                <a:spcPts val="0"/>
              </a:spcBef>
              <a:buNone/>
            </a:pPr>
            <a:r>
              <a:rPr lang="en" sz="1000" dirty="0">
                <a:latin typeface="Courier New"/>
                <a:ea typeface="Courier New"/>
                <a:cs typeface="Courier New"/>
                <a:sym typeface="Courier New"/>
              </a:rPr>
              <a:t>            out = new PrintWriter(new FileWriter("OutFile.txt"));</a:t>
            </a:r>
          </a:p>
          <a:p>
            <a:pPr lvl="0" rtl="0">
              <a:spcBef>
                <a:spcPts val="0"/>
              </a:spcBef>
              <a:buNone/>
            </a:pPr>
            <a:r>
              <a:rPr lang="en" sz="1000" dirty="0">
                <a:latin typeface="Courier New"/>
                <a:ea typeface="Courier New"/>
                <a:cs typeface="Courier New"/>
                <a:sym typeface="Courier New"/>
              </a:rPr>
              <a:t>            for (int i = 0; i &lt; SIZE; i++) {</a:t>
            </a:r>
          </a:p>
          <a:p>
            <a:pPr lvl="0" rtl="0">
              <a:spcBef>
                <a:spcPts val="0"/>
              </a:spcBef>
              <a:buNone/>
            </a:pPr>
            <a:r>
              <a:rPr lang="en" sz="1000" dirty="0">
                <a:latin typeface="Courier New"/>
                <a:ea typeface="Courier New"/>
                <a:cs typeface="Courier New"/>
                <a:sym typeface="Courier New"/>
              </a:rPr>
              <a:t>                out.println("Value at: " + i + " = " + list.get(i));</a:t>
            </a:r>
          </a:p>
          <a:p>
            <a:pPr lvl="0" rtl="0">
              <a:spcBef>
                <a:spcPts val="0"/>
              </a:spcBef>
              <a:buNone/>
            </a:pPr>
            <a:r>
              <a:rPr lang="en" sz="1000" dirty="0">
                <a:latin typeface="Courier New"/>
                <a:ea typeface="Courier New"/>
                <a:cs typeface="Courier New"/>
                <a:sym typeface="Courier New"/>
              </a:rPr>
              <a:t>            }</a:t>
            </a:r>
          </a:p>
          <a:p>
            <a:pPr lvl="0" rtl="0">
              <a:spcBef>
                <a:spcPts val="0"/>
              </a:spcBef>
              <a:buNone/>
            </a:pPr>
            <a:r>
              <a:rPr lang="en" sz="1000" dirty="0">
                <a:latin typeface="Courier New"/>
                <a:ea typeface="Courier New"/>
                <a:cs typeface="Courier New"/>
                <a:sym typeface="Courier New"/>
              </a:rPr>
              <a:t>        </a:t>
            </a:r>
            <a:r>
              <a:rPr lang="en" sz="1000" b="1" dirty="0">
                <a:latin typeface="Courier New"/>
                <a:ea typeface="Courier New"/>
                <a:cs typeface="Courier New"/>
                <a:sym typeface="Courier New"/>
              </a:rPr>
              <a:t>} catch (IndexOutOfBoundsException e) {</a:t>
            </a:r>
          </a:p>
          <a:p>
            <a:pPr lvl="0" rtl="0">
              <a:spcBef>
                <a:spcPts val="0"/>
              </a:spcBef>
              <a:buNone/>
            </a:pPr>
            <a:r>
              <a:rPr lang="en" sz="1000" dirty="0">
                <a:latin typeface="Courier New"/>
                <a:ea typeface="Courier New"/>
                <a:cs typeface="Courier New"/>
                <a:sym typeface="Courier New"/>
              </a:rPr>
              <a:t>            System.err.println("Caught IndexOutOfBoundsException: "</a:t>
            </a:r>
          </a:p>
          <a:p>
            <a:pPr lvl="0" rtl="0">
              <a:spcBef>
                <a:spcPts val="0"/>
              </a:spcBef>
              <a:buNone/>
            </a:pPr>
            <a:r>
              <a:rPr lang="en" sz="1000" dirty="0">
                <a:latin typeface="Courier New"/>
                <a:ea typeface="Courier New"/>
                <a:cs typeface="Courier New"/>
                <a:sym typeface="Courier New"/>
              </a:rPr>
              <a:t>                    + e.getMessage());</a:t>
            </a:r>
          </a:p>
          <a:p>
            <a:pPr lvl="0" rtl="0">
              <a:spcBef>
                <a:spcPts val="0"/>
              </a:spcBef>
              <a:buNone/>
            </a:pPr>
            <a:endParaRPr sz="1000" dirty="0">
              <a:latin typeface="Courier New"/>
              <a:ea typeface="Courier New"/>
              <a:cs typeface="Courier New"/>
              <a:sym typeface="Courier New"/>
            </a:endParaRPr>
          </a:p>
          <a:p>
            <a:pPr lvl="0" rtl="0">
              <a:spcBef>
                <a:spcPts val="0"/>
              </a:spcBef>
              <a:buNone/>
            </a:pPr>
            <a:r>
              <a:rPr lang="en" sz="1000" dirty="0">
                <a:latin typeface="Courier New"/>
                <a:ea typeface="Courier New"/>
                <a:cs typeface="Courier New"/>
                <a:sym typeface="Courier New"/>
              </a:rPr>
              <a:t>        </a:t>
            </a:r>
            <a:r>
              <a:rPr lang="en" sz="1000" b="1" dirty="0">
                <a:latin typeface="Courier New"/>
                <a:ea typeface="Courier New"/>
                <a:cs typeface="Courier New"/>
                <a:sym typeface="Courier New"/>
              </a:rPr>
              <a:t>} catch (IOException e) {</a:t>
            </a:r>
          </a:p>
          <a:p>
            <a:pPr lvl="0" rtl="0">
              <a:spcBef>
                <a:spcPts val="0"/>
              </a:spcBef>
              <a:buNone/>
            </a:pPr>
            <a:r>
              <a:rPr lang="en" sz="1000" dirty="0">
                <a:latin typeface="Courier New"/>
                <a:ea typeface="Courier New"/>
                <a:cs typeface="Courier New"/>
                <a:sym typeface="Courier New"/>
              </a:rPr>
              <a:t>            System.err.println("Caught IOException: " + e.getMessage());</a:t>
            </a:r>
          </a:p>
          <a:p>
            <a:pPr lvl="0" rtl="0">
              <a:spcBef>
                <a:spcPts val="0"/>
              </a:spcBef>
              <a:buNone/>
            </a:pPr>
            <a:endParaRPr sz="1000" dirty="0">
              <a:latin typeface="Courier New"/>
              <a:ea typeface="Courier New"/>
              <a:cs typeface="Courier New"/>
              <a:sym typeface="Courier New"/>
            </a:endParaRPr>
          </a:p>
          <a:p>
            <a:pPr lvl="0" rtl="0">
              <a:spcBef>
                <a:spcPts val="0"/>
              </a:spcBef>
              <a:buNone/>
            </a:pPr>
            <a:r>
              <a:rPr lang="en" sz="1000" dirty="0">
                <a:latin typeface="Courier New"/>
                <a:ea typeface="Courier New"/>
                <a:cs typeface="Courier New"/>
                <a:sym typeface="Courier New"/>
              </a:rPr>
              <a:t>        }</a:t>
            </a:r>
            <a:r>
              <a:rPr lang="en" sz="1000" b="1" dirty="0">
                <a:latin typeface="Courier New"/>
                <a:ea typeface="Courier New"/>
                <a:cs typeface="Courier New"/>
                <a:sym typeface="Courier New"/>
              </a:rPr>
              <a:t> </a:t>
            </a:r>
          </a:p>
          <a:p>
            <a:pPr lvl="0" rtl="0">
              <a:spcBef>
                <a:spcPts val="0"/>
              </a:spcBef>
              <a:buNone/>
            </a:pPr>
            <a:r>
              <a:rPr lang="en" sz="1000" b="1" dirty="0">
                <a:latin typeface="Courier New"/>
                <a:ea typeface="Courier New"/>
                <a:cs typeface="Courier New"/>
                <a:sym typeface="Courier New"/>
              </a:rPr>
              <a:t>        finally {</a:t>
            </a:r>
          </a:p>
          <a:p>
            <a:pPr lvl="0" rtl="0">
              <a:spcBef>
                <a:spcPts val="0"/>
              </a:spcBef>
              <a:buNone/>
            </a:pPr>
            <a:r>
              <a:rPr lang="en" sz="1000" dirty="0">
                <a:latin typeface="Courier New"/>
                <a:ea typeface="Courier New"/>
                <a:cs typeface="Courier New"/>
                <a:sym typeface="Courier New"/>
              </a:rPr>
              <a:t>            if (out != null) {</a:t>
            </a:r>
          </a:p>
          <a:p>
            <a:pPr lvl="0" rtl="0">
              <a:spcBef>
                <a:spcPts val="0"/>
              </a:spcBef>
              <a:buNone/>
            </a:pPr>
            <a:r>
              <a:rPr lang="en" sz="1000" dirty="0">
                <a:latin typeface="Courier New"/>
                <a:ea typeface="Courier New"/>
                <a:cs typeface="Courier New"/>
                <a:sym typeface="Courier New"/>
              </a:rPr>
              <a:t>                System.out.println("Closing PrintWriter");</a:t>
            </a:r>
          </a:p>
          <a:p>
            <a:pPr lvl="0" rtl="0">
              <a:spcBef>
                <a:spcPts val="0"/>
              </a:spcBef>
              <a:buNone/>
            </a:pPr>
            <a:r>
              <a:rPr lang="en" sz="1000" dirty="0">
                <a:latin typeface="Courier New"/>
                <a:ea typeface="Courier New"/>
                <a:cs typeface="Courier New"/>
                <a:sym typeface="Courier New"/>
              </a:rPr>
              <a:t>                out.close();</a:t>
            </a:r>
          </a:p>
          <a:p>
            <a:pPr lvl="0" rtl="0">
              <a:spcBef>
                <a:spcPts val="0"/>
              </a:spcBef>
              <a:buNone/>
            </a:pPr>
            <a:r>
              <a:rPr lang="en" sz="1000" dirty="0">
                <a:latin typeface="Courier New"/>
                <a:ea typeface="Courier New"/>
                <a:cs typeface="Courier New"/>
                <a:sym typeface="Courier New"/>
              </a:rPr>
              <a:t>            } else {</a:t>
            </a:r>
          </a:p>
          <a:p>
            <a:pPr lvl="0" rtl="0">
              <a:spcBef>
                <a:spcPts val="0"/>
              </a:spcBef>
              <a:buNone/>
            </a:pPr>
            <a:r>
              <a:rPr lang="en" sz="1000" dirty="0">
                <a:latin typeface="Courier New"/>
                <a:ea typeface="Courier New"/>
                <a:cs typeface="Courier New"/>
                <a:sym typeface="Courier New"/>
              </a:rPr>
              <a:t>                System.out.println("PrintWriter not open");</a:t>
            </a:r>
          </a:p>
          <a:p>
            <a:pPr lvl="0" rtl="0">
              <a:spcBef>
                <a:spcPts val="0"/>
              </a:spcBef>
              <a:buNone/>
            </a:pPr>
            <a:r>
              <a:rPr lang="en" sz="1000" dirty="0">
                <a:latin typeface="Courier New"/>
                <a:ea typeface="Courier New"/>
                <a:cs typeface="Courier New"/>
                <a:sym typeface="Courier New"/>
              </a:rPr>
              <a:t>            }</a:t>
            </a:r>
          </a:p>
          <a:p>
            <a:pPr lvl="0" rtl="0">
              <a:spcBef>
                <a:spcPts val="0"/>
              </a:spcBef>
              <a:buNone/>
            </a:pPr>
            <a:r>
              <a:rPr lang="en" sz="1000" dirty="0">
                <a:latin typeface="Courier New"/>
                <a:ea typeface="Courier New"/>
                <a:cs typeface="Courier New"/>
                <a:sym typeface="Courier New"/>
              </a:rPr>
              <a:t>        </a:t>
            </a:r>
            <a:r>
              <a:rPr lang="en" sz="1000" b="1" dirty="0">
                <a:latin typeface="Courier New"/>
                <a:ea typeface="Courier New"/>
                <a:cs typeface="Courier New"/>
                <a:sym typeface="Courier New"/>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a:t>Example</a:t>
            </a:r>
            <a:endParaRPr lang="en" dirty="0"/>
          </a:p>
        </p:txBody>
      </p:sp>
      <p:sp>
        <p:nvSpPr>
          <p:cNvPr id="274" name="Shape 274"/>
          <p:cNvSpPr txBox="1"/>
          <p:nvPr/>
        </p:nvSpPr>
        <p:spPr>
          <a:xfrm>
            <a:off x="820375" y="1738050"/>
            <a:ext cx="7262100" cy="2225700"/>
          </a:xfrm>
          <a:prstGeom prst="rect">
            <a:avLst/>
          </a:prstGeom>
          <a:solidFill>
            <a:srgbClr val="D9D9D9"/>
          </a:solidFill>
          <a:ln>
            <a:noFill/>
          </a:ln>
        </p:spPr>
        <p:txBody>
          <a:bodyPr lIns="91425" tIns="91425" rIns="91425" bIns="91425" anchor="ctr" anchorCtr="0">
            <a:noAutofit/>
          </a:bodyPr>
          <a:lstStyle/>
          <a:p>
            <a:pPr lvl="0" indent="457200" rtl="0">
              <a:spcBef>
                <a:spcPts val="0"/>
              </a:spcBef>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try(PrintWriter out = new PrintWriter(new FileWriter("OutFile2.txt"))) {</a:t>
            </a:r>
          </a:p>
          <a:p>
            <a:pPr lvl="0" rtl="0">
              <a:spcBef>
                <a:spcPts val="0"/>
              </a:spcBef>
              <a:buNone/>
            </a:pPr>
            <a:r>
              <a:rPr lang="en" sz="1000">
                <a:latin typeface="Courier New"/>
                <a:ea typeface="Courier New"/>
                <a:cs typeface="Courier New"/>
                <a:sym typeface="Courier New"/>
              </a:rPr>
              <a:t>            System.out.println("Entering" + " try statement");</a:t>
            </a:r>
          </a:p>
          <a:p>
            <a:pPr lvl="0" rtl="0">
              <a:spcBef>
                <a:spcPts val="0"/>
              </a:spcBef>
              <a:buNone/>
            </a:pPr>
            <a:r>
              <a:rPr lang="en" sz="1000">
                <a:latin typeface="Courier New"/>
                <a:ea typeface="Courier New"/>
                <a:cs typeface="Courier New"/>
                <a:sym typeface="Courier New"/>
              </a:rPr>
              <a:t>            for (int i = 0; i &lt; SIZE; i++) {</a:t>
            </a:r>
          </a:p>
          <a:p>
            <a:pPr lvl="0" rtl="0">
              <a:spcBef>
                <a:spcPts val="0"/>
              </a:spcBef>
              <a:buNone/>
            </a:pPr>
            <a:r>
              <a:rPr lang="en" sz="1000">
                <a:latin typeface="Courier New"/>
                <a:ea typeface="Courier New"/>
                <a:cs typeface="Courier New"/>
                <a:sym typeface="Courier New"/>
              </a:rPr>
              <a:t>                out.println("Value at: " + i + " = " + list.get(i));</a:t>
            </a:r>
          </a:p>
          <a:p>
            <a:pPr lvl="0" rtl="0">
              <a:spcBef>
                <a:spcPts val="0"/>
              </a:spcBef>
              <a:buNone/>
            </a:pPr>
            <a:r>
              <a:rPr lang="en" sz="1000">
                <a:latin typeface="Courier New"/>
                <a:ea typeface="Courier New"/>
                <a:cs typeface="Courier New"/>
                <a:sym typeface="Courier New"/>
              </a:rPr>
              <a:t>            }</a:t>
            </a:r>
          </a:p>
          <a:p>
            <a:pPr lvl="0" rtl="0">
              <a:spcBef>
                <a:spcPts val="0"/>
              </a:spcBef>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 catch (IndexOutOfBoundsException e) {</a:t>
            </a:r>
          </a:p>
          <a:p>
            <a:pPr lvl="0" rtl="0">
              <a:spcBef>
                <a:spcPts val="0"/>
              </a:spcBef>
              <a:buNone/>
            </a:pPr>
            <a:r>
              <a:rPr lang="en" sz="1000">
                <a:latin typeface="Courier New"/>
                <a:ea typeface="Courier New"/>
                <a:cs typeface="Courier New"/>
                <a:sym typeface="Courier New"/>
              </a:rPr>
              <a:t>            System.err.println("Caught IndexOutOfBoundsException: "</a:t>
            </a:r>
          </a:p>
          <a:p>
            <a:pPr lvl="0" rtl="0">
              <a:spcBef>
                <a:spcPts val="0"/>
              </a:spcBef>
              <a:buNone/>
            </a:pPr>
            <a:r>
              <a:rPr lang="en" sz="1000">
                <a:latin typeface="Courier New"/>
                <a:ea typeface="Courier New"/>
                <a:cs typeface="Courier New"/>
                <a:sym typeface="Courier New"/>
              </a:rPr>
              <a:t>                    + e.getMessage());</a:t>
            </a:r>
          </a:p>
          <a:p>
            <a:pPr lvl="0" rtl="0">
              <a:spcBef>
                <a:spcPts val="0"/>
              </a:spcBef>
              <a:buNone/>
            </a:pPr>
            <a:endParaRPr sz="1000">
              <a:latin typeface="Courier New"/>
              <a:ea typeface="Courier New"/>
              <a:cs typeface="Courier New"/>
              <a:sym typeface="Courier New"/>
            </a:endParaRPr>
          </a:p>
          <a:p>
            <a:pPr lvl="0" rtl="0">
              <a:spcBef>
                <a:spcPts val="0"/>
              </a:spcBef>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 } catch (IOException e) {</a:t>
            </a:r>
          </a:p>
          <a:p>
            <a:pPr lvl="0" rtl="0">
              <a:spcBef>
                <a:spcPts val="0"/>
              </a:spcBef>
              <a:buNone/>
            </a:pPr>
            <a:r>
              <a:rPr lang="en" sz="1000">
                <a:latin typeface="Courier New"/>
                <a:ea typeface="Courier New"/>
                <a:cs typeface="Courier New"/>
                <a:sym typeface="Courier New"/>
              </a:rPr>
              <a:t>            System.err.println("Caught IOException: " + e.getMessage());</a:t>
            </a:r>
          </a:p>
          <a:p>
            <a:pPr lvl="0" rtl="0">
              <a:spcBef>
                <a:spcPts val="0"/>
              </a:spcBef>
              <a:buNone/>
            </a:pPr>
            <a:endParaRPr sz="1000">
              <a:latin typeface="Courier New"/>
              <a:ea typeface="Courier New"/>
              <a:cs typeface="Courier New"/>
              <a:sym typeface="Courier New"/>
            </a:endParaRPr>
          </a:p>
          <a:p>
            <a:pPr lvl="0" rtl="0">
              <a:spcBef>
                <a:spcPts val="0"/>
              </a:spcBef>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 }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Creating a custom Exception</a:t>
            </a:r>
          </a:p>
        </p:txBody>
      </p:sp>
      <p:sp>
        <p:nvSpPr>
          <p:cNvPr id="280" name="Shape 280"/>
          <p:cNvSpPr txBox="1">
            <a:spLocks noGrp="1"/>
          </p:cNvSpPr>
          <p:nvPr>
            <p:ph type="body" idx="1"/>
          </p:nvPr>
        </p:nvSpPr>
        <p:spPr>
          <a:xfrm>
            <a:off x="311700" y="1152475"/>
            <a:ext cx="3574200" cy="684600"/>
          </a:xfrm>
          <a:prstGeom prst="rect">
            <a:avLst/>
          </a:prstGeom>
        </p:spPr>
        <p:txBody>
          <a:bodyPr lIns="91425" tIns="91425" rIns="91425" bIns="91425" anchor="t" anchorCtr="0">
            <a:noAutofit/>
          </a:bodyPr>
          <a:lstStyle/>
          <a:p>
            <a:pPr marL="457200" lvl="0" indent="-228600">
              <a:spcBef>
                <a:spcPts val="0"/>
              </a:spcBef>
            </a:pPr>
            <a:r>
              <a:rPr lang="en"/>
              <a:t>Inherit from Exception</a:t>
            </a:r>
          </a:p>
        </p:txBody>
      </p:sp>
      <p:sp>
        <p:nvSpPr>
          <p:cNvPr id="281" name="Shape 281"/>
          <p:cNvSpPr txBox="1"/>
          <p:nvPr/>
        </p:nvSpPr>
        <p:spPr>
          <a:xfrm>
            <a:off x="777240" y="1837075"/>
            <a:ext cx="7735824" cy="2835509"/>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600" b="1" dirty="0">
                <a:latin typeface="Courier New"/>
                <a:ea typeface="Courier New"/>
                <a:cs typeface="Courier New"/>
                <a:sym typeface="Courier New"/>
              </a:rPr>
              <a:t>public class </a:t>
            </a:r>
            <a:r>
              <a:rPr lang="en" sz="1600" b="1" dirty="0" err="1">
                <a:latin typeface="Courier New"/>
                <a:ea typeface="Courier New"/>
                <a:cs typeface="Courier New"/>
                <a:sym typeface="Courier New"/>
              </a:rPr>
              <a:t>InsufficientFundsException</a:t>
            </a:r>
            <a:r>
              <a:rPr lang="en" sz="1600" b="1" dirty="0">
                <a:latin typeface="Courier New"/>
                <a:ea typeface="Courier New"/>
                <a:cs typeface="Courier New"/>
                <a:sym typeface="Courier New"/>
              </a:rPr>
              <a:t> </a:t>
            </a:r>
            <a:r>
              <a:rPr lang="en" sz="1600" b="1" dirty="0">
                <a:solidFill>
                  <a:srgbClr val="980000"/>
                </a:solidFill>
                <a:latin typeface="Courier New"/>
                <a:ea typeface="Courier New"/>
                <a:cs typeface="Courier New"/>
                <a:sym typeface="Courier New"/>
              </a:rPr>
              <a:t>extends Exception</a:t>
            </a:r>
            <a:r>
              <a:rPr lang="en-US" sz="1600" b="1" dirty="0">
                <a:solidFill>
                  <a:srgbClr val="980000"/>
                </a:solidFill>
                <a:latin typeface="Courier New"/>
                <a:ea typeface="Courier New"/>
                <a:cs typeface="Courier New"/>
                <a:sym typeface="Courier New"/>
              </a:rPr>
              <a:t> </a:t>
            </a:r>
            <a:r>
              <a:rPr lang="en" sz="1600" dirty="0">
                <a:latin typeface="Courier New"/>
                <a:ea typeface="Courier New"/>
                <a:cs typeface="Courier New"/>
                <a:sym typeface="Courier New"/>
              </a:rPr>
              <a:t>{</a:t>
            </a:r>
          </a:p>
          <a:p>
            <a:pPr lvl="0" rtl="0">
              <a:spcBef>
                <a:spcPts val="0"/>
              </a:spcBef>
              <a:buNone/>
            </a:pPr>
            <a:r>
              <a:rPr lang="en" sz="1600" dirty="0">
                <a:latin typeface="Courier New"/>
                <a:ea typeface="Courier New"/>
                <a:cs typeface="Courier New"/>
                <a:sym typeface="Courier New"/>
              </a:rPr>
              <a:t>   private final double amount;</a:t>
            </a:r>
          </a:p>
          <a:p>
            <a:pPr lvl="0" rtl="0">
              <a:spcBef>
                <a:spcPts val="0"/>
              </a:spcBef>
              <a:buNone/>
            </a:pPr>
            <a:r>
              <a:rPr lang="en" sz="1600" dirty="0">
                <a:latin typeface="Courier New"/>
                <a:ea typeface="Courier New"/>
                <a:cs typeface="Courier New"/>
                <a:sym typeface="Courier New"/>
              </a:rPr>
              <a:t>   public </a:t>
            </a:r>
            <a:r>
              <a:rPr lang="en" sz="1600" dirty="0" err="1">
                <a:latin typeface="Courier New"/>
                <a:ea typeface="Courier New"/>
                <a:cs typeface="Courier New"/>
                <a:sym typeface="Courier New"/>
              </a:rPr>
              <a:t>InsufficientFundsException</a:t>
            </a:r>
            <a:r>
              <a:rPr lang="en" sz="1600" dirty="0">
                <a:latin typeface="Courier New"/>
                <a:ea typeface="Courier New"/>
                <a:cs typeface="Courier New"/>
                <a:sym typeface="Courier New"/>
              </a:rPr>
              <a:t>(double amount){</a:t>
            </a:r>
          </a:p>
          <a:p>
            <a:pPr lvl="0" rtl="0">
              <a:spcBef>
                <a:spcPts val="0"/>
              </a:spcBef>
              <a:buNone/>
            </a:pPr>
            <a:r>
              <a:rPr lang="en" sz="1600" dirty="0">
                <a:latin typeface="Courier New"/>
                <a:ea typeface="Courier New"/>
                <a:cs typeface="Courier New"/>
                <a:sym typeface="Courier New"/>
              </a:rPr>
              <a:t>      </a:t>
            </a:r>
            <a:r>
              <a:rPr lang="en" sz="1600" dirty="0" err="1">
                <a:latin typeface="Courier New"/>
                <a:ea typeface="Courier New"/>
                <a:cs typeface="Courier New"/>
                <a:sym typeface="Courier New"/>
              </a:rPr>
              <a:t>this.amount</a:t>
            </a:r>
            <a:r>
              <a:rPr lang="en" sz="1600" dirty="0">
                <a:latin typeface="Courier New"/>
                <a:ea typeface="Courier New"/>
                <a:cs typeface="Courier New"/>
                <a:sym typeface="Courier New"/>
              </a:rPr>
              <a:t> = amount;</a:t>
            </a:r>
          </a:p>
          <a:p>
            <a:pPr lvl="0" rtl="0">
              <a:spcBef>
                <a:spcPts val="0"/>
              </a:spcBef>
              <a:buNone/>
            </a:pPr>
            <a:r>
              <a:rPr lang="en" sz="1600" dirty="0">
                <a:latin typeface="Courier New"/>
                <a:ea typeface="Courier New"/>
                <a:cs typeface="Courier New"/>
                <a:sym typeface="Courier New"/>
              </a:rPr>
              <a:t>   } </a:t>
            </a:r>
          </a:p>
          <a:p>
            <a:pPr lvl="0" rtl="0">
              <a:spcBef>
                <a:spcPts val="0"/>
              </a:spcBef>
              <a:buNone/>
            </a:pPr>
            <a:r>
              <a:rPr lang="en" sz="1600" dirty="0">
                <a:latin typeface="Courier New"/>
                <a:ea typeface="Courier New"/>
                <a:cs typeface="Courier New"/>
                <a:sym typeface="Courier New"/>
              </a:rPr>
              <a:t>   public double </a:t>
            </a:r>
            <a:r>
              <a:rPr lang="en" sz="1600" dirty="0" err="1">
                <a:latin typeface="Courier New"/>
                <a:ea typeface="Courier New"/>
                <a:cs typeface="Courier New"/>
                <a:sym typeface="Courier New"/>
              </a:rPr>
              <a:t>getAmount</a:t>
            </a:r>
            <a:r>
              <a:rPr lang="en" sz="1600" dirty="0">
                <a:latin typeface="Courier New"/>
                <a:ea typeface="Courier New"/>
                <a:cs typeface="Courier New"/>
                <a:sym typeface="Courier New"/>
              </a:rPr>
              <a:t>(){</a:t>
            </a:r>
          </a:p>
          <a:p>
            <a:pPr lvl="0" rtl="0">
              <a:spcBef>
                <a:spcPts val="0"/>
              </a:spcBef>
              <a:buNone/>
            </a:pPr>
            <a:r>
              <a:rPr lang="en" sz="1600" dirty="0">
                <a:latin typeface="Courier New"/>
                <a:ea typeface="Courier New"/>
                <a:cs typeface="Courier New"/>
                <a:sym typeface="Courier New"/>
              </a:rPr>
              <a:t>      return amount;</a:t>
            </a:r>
          </a:p>
          <a:p>
            <a:pPr lvl="0" rtl="0">
              <a:spcBef>
                <a:spcPts val="0"/>
              </a:spcBef>
              <a:buNone/>
            </a:pPr>
            <a:r>
              <a:rPr lang="en" sz="1600" dirty="0">
                <a:latin typeface="Courier New"/>
                <a:ea typeface="Courier New"/>
                <a:cs typeface="Courier New"/>
                <a:sym typeface="Courier New"/>
              </a:rPr>
              <a:t>   }</a:t>
            </a:r>
          </a:p>
          <a:p>
            <a:pPr lvl="0" rtl="0">
              <a:spcBef>
                <a:spcPts val="0"/>
              </a:spcBef>
              <a:buNone/>
            </a:pPr>
            <a:r>
              <a:rPr lang="en" sz="1600" dirty="0">
                <a:latin typeface="Courier New"/>
                <a:ea typeface="Courier New"/>
                <a:cs typeface="Courier New"/>
                <a:sym typeface="Courier New"/>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Creating a custom Exception</a:t>
            </a:r>
          </a:p>
        </p:txBody>
      </p:sp>
      <p:sp>
        <p:nvSpPr>
          <p:cNvPr id="287" name="Shape 287"/>
          <p:cNvSpPr txBox="1"/>
          <p:nvPr/>
        </p:nvSpPr>
        <p:spPr>
          <a:xfrm>
            <a:off x="507492" y="1225296"/>
            <a:ext cx="8129016" cy="3369793"/>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b="1" dirty="0">
                <a:latin typeface="Courier New"/>
                <a:ea typeface="Courier New"/>
                <a:cs typeface="Courier New"/>
                <a:sym typeface="Courier New"/>
              </a:rPr>
              <a:t>public class </a:t>
            </a:r>
            <a:r>
              <a:rPr lang="en" b="1" dirty="0" err="1">
                <a:latin typeface="Courier New"/>
                <a:ea typeface="Courier New"/>
                <a:cs typeface="Courier New"/>
                <a:sym typeface="Courier New"/>
              </a:rPr>
              <a:t>CheckingAccount</a:t>
            </a:r>
            <a:r>
              <a:rPr lang="en-US" b="1" dirty="0">
                <a:latin typeface="Courier New"/>
                <a:ea typeface="Courier New"/>
                <a:cs typeface="Courier New"/>
                <a:sym typeface="Courier New"/>
              </a:rPr>
              <a:t> </a:t>
            </a:r>
            <a:r>
              <a:rPr lang="en"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   private double balance;</a:t>
            </a:r>
          </a:p>
          <a:p>
            <a:pPr lvl="0" rtl="0">
              <a:spcBef>
                <a:spcPts val="0"/>
              </a:spcBef>
              <a:buNone/>
            </a:pPr>
            <a:r>
              <a:rPr lang="en" dirty="0">
                <a:latin typeface="Courier New"/>
                <a:ea typeface="Courier New"/>
                <a:cs typeface="Courier New"/>
                <a:sym typeface="Courier New"/>
              </a:rPr>
              <a:t>   private final </a:t>
            </a:r>
            <a:r>
              <a:rPr lang="en" dirty="0" err="1">
                <a:latin typeface="Courier New"/>
                <a:ea typeface="Courier New"/>
                <a:cs typeface="Courier New"/>
                <a:sym typeface="Courier New"/>
              </a:rPr>
              <a:t>int</a:t>
            </a:r>
            <a:r>
              <a:rPr lang="en" dirty="0">
                <a:latin typeface="Courier New"/>
                <a:ea typeface="Courier New"/>
                <a:cs typeface="Courier New"/>
                <a:sym typeface="Courier New"/>
              </a:rPr>
              <a:t> number;</a:t>
            </a:r>
          </a:p>
          <a:p>
            <a:pPr lvl="0" rtl="0">
              <a:spcBef>
                <a:spcPts val="0"/>
              </a:spcBef>
              <a:buNone/>
            </a:pPr>
            <a:r>
              <a:rPr lang="en" dirty="0">
                <a:latin typeface="Courier New"/>
                <a:ea typeface="Courier New"/>
                <a:cs typeface="Courier New"/>
                <a:sym typeface="Courier New"/>
              </a:rPr>
              <a:t>   </a:t>
            </a:r>
          </a:p>
          <a:p>
            <a:pPr lvl="0" rtl="0">
              <a:spcBef>
                <a:spcPts val="0"/>
              </a:spcBef>
              <a:buNone/>
            </a:pPr>
            <a:r>
              <a:rPr lang="en"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   </a:t>
            </a:r>
            <a:r>
              <a:rPr lang="en" b="1" dirty="0">
                <a:latin typeface="Courier New"/>
                <a:ea typeface="Courier New"/>
                <a:cs typeface="Courier New"/>
                <a:sym typeface="Courier New"/>
              </a:rPr>
              <a:t>public void withdraw(double amount) </a:t>
            </a:r>
            <a:r>
              <a:rPr lang="en" b="1" dirty="0">
                <a:solidFill>
                  <a:srgbClr val="980000"/>
                </a:solidFill>
                <a:latin typeface="Courier New"/>
                <a:ea typeface="Courier New"/>
                <a:cs typeface="Courier New"/>
                <a:sym typeface="Courier New"/>
              </a:rPr>
              <a:t>throws </a:t>
            </a:r>
            <a:r>
              <a:rPr lang="en" b="1" dirty="0" err="1">
                <a:solidFill>
                  <a:srgbClr val="980000"/>
                </a:solidFill>
                <a:latin typeface="Courier New"/>
                <a:ea typeface="Courier New"/>
                <a:cs typeface="Courier New"/>
                <a:sym typeface="Courier New"/>
              </a:rPr>
              <a:t>InsufficientFundsException</a:t>
            </a:r>
            <a:r>
              <a:rPr lang="en-US" b="1" dirty="0">
                <a:solidFill>
                  <a:srgbClr val="980000"/>
                </a:solidFill>
                <a:latin typeface="Courier New"/>
                <a:ea typeface="Courier New"/>
                <a:cs typeface="Courier New"/>
                <a:sym typeface="Courier New"/>
              </a:rPr>
              <a:t> </a:t>
            </a:r>
            <a:r>
              <a:rPr lang="en" b="1"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      if(amount &lt;= balance){</a:t>
            </a:r>
          </a:p>
          <a:p>
            <a:pPr lvl="0" rtl="0">
              <a:spcBef>
                <a:spcPts val="0"/>
              </a:spcBef>
              <a:buNone/>
            </a:pPr>
            <a:r>
              <a:rPr lang="en" dirty="0">
                <a:latin typeface="Courier New"/>
                <a:ea typeface="Courier New"/>
                <a:cs typeface="Courier New"/>
                <a:sym typeface="Courier New"/>
              </a:rPr>
              <a:t>         balance -= amount;</a:t>
            </a:r>
          </a:p>
          <a:p>
            <a:pPr lvl="0" rtl="0">
              <a:spcBef>
                <a:spcPts val="0"/>
              </a:spcBef>
              <a:buNone/>
            </a:pPr>
            <a:r>
              <a:rPr lang="en" dirty="0">
                <a:latin typeface="Courier New"/>
                <a:ea typeface="Courier New"/>
                <a:cs typeface="Courier New"/>
                <a:sym typeface="Courier New"/>
              </a:rPr>
              <a:t>      }</a:t>
            </a:r>
            <a:r>
              <a:rPr lang="en-US" dirty="0">
                <a:latin typeface="Courier New"/>
                <a:ea typeface="Courier New"/>
                <a:cs typeface="Courier New"/>
                <a:sym typeface="Courier New"/>
              </a:rPr>
              <a:t> </a:t>
            </a:r>
            <a:r>
              <a:rPr lang="en" dirty="0">
                <a:latin typeface="Courier New"/>
                <a:ea typeface="Courier New"/>
                <a:cs typeface="Courier New"/>
                <a:sym typeface="Courier New"/>
              </a:rPr>
              <a:t>else</a:t>
            </a:r>
            <a:r>
              <a:rPr lang="en-US" dirty="0">
                <a:latin typeface="Courier New"/>
                <a:ea typeface="Courier New"/>
                <a:cs typeface="Courier New"/>
                <a:sym typeface="Courier New"/>
              </a:rPr>
              <a:t> </a:t>
            </a:r>
            <a:r>
              <a:rPr lang="en"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         double needs = amount - balance;</a:t>
            </a:r>
          </a:p>
          <a:p>
            <a:pPr lvl="0" rtl="0">
              <a:spcBef>
                <a:spcPts val="0"/>
              </a:spcBef>
              <a:buNone/>
            </a:pPr>
            <a:r>
              <a:rPr lang="en" dirty="0">
                <a:latin typeface="Courier New"/>
                <a:ea typeface="Courier New"/>
                <a:cs typeface="Courier New"/>
                <a:sym typeface="Courier New"/>
              </a:rPr>
              <a:t>         throw new </a:t>
            </a:r>
            <a:r>
              <a:rPr lang="en" dirty="0" err="1">
                <a:latin typeface="Courier New"/>
                <a:ea typeface="Courier New"/>
                <a:cs typeface="Courier New"/>
                <a:sym typeface="Courier New"/>
              </a:rPr>
              <a:t>InsufficientFundsException</a:t>
            </a:r>
            <a:r>
              <a:rPr lang="en" dirty="0">
                <a:latin typeface="Courier New"/>
                <a:ea typeface="Courier New"/>
                <a:cs typeface="Courier New"/>
                <a:sym typeface="Courier New"/>
              </a:rPr>
              <a:t>(needs);</a:t>
            </a:r>
          </a:p>
          <a:p>
            <a:pPr lvl="0" rtl="0">
              <a:spcBef>
                <a:spcPts val="0"/>
              </a:spcBef>
              <a:buNone/>
            </a:pPr>
            <a:r>
              <a:rPr lang="en" dirty="0">
                <a:latin typeface="Courier New"/>
                <a:ea typeface="Courier New"/>
                <a:cs typeface="Courier New"/>
                <a:sym typeface="Courier New"/>
              </a:rPr>
              <a:t>      }</a:t>
            </a:r>
          </a:p>
          <a:p>
            <a:pPr lvl="0" rtl="0">
              <a:spcBef>
                <a:spcPts val="0"/>
              </a:spcBef>
              <a:buNone/>
            </a:pPr>
            <a:r>
              <a:rPr lang="en" dirty="0">
                <a:latin typeface="Courier New"/>
                <a:ea typeface="Courier New"/>
                <a:cs typeface="Courier New"/>
                <a:sym typeface="Courier New"/>
              </a:rPr>
              <a:t>  </a:t>
            </a:r>
            <a:r>
              <a:rPr lang="en" b="1" dirty="0">
                <a:latin typeface="Courier New"/>
                <a:ea typeface="Courier New"/>
                <a:cs typeface="Courier New"/>
                <a:sym typeface="Courier New"/>
              </a:rPr>
              <a:t> }</a:t>
            </a:r>
          </a:p>
          <a:p>
            <a:pPr lvl="0" rtl="0">
              <a:spcBef>
                <a:spcPts val="0"/>
              </a:spcBef>
              <a:buNone/>
            </a:pPr>
            <a:r>
              <a:rPr lang="en" dirty="0">
                <a:latin typeface="Courier New"/>
                <a:ea typeface="Courier New"/>
                <a:cs typeface="Courier New"/>
                <a:sym typeface="Courier New"/>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Creating a custom Exception</a:t>
            </a:r>
          </a:p>
        </p:txBody>
      </p:sp>
      <p:sp>
        <p:nvSpPr>
          <p:cNvPr id="293" name="Shape 293"/>
          <p:cNvSpPr txBox="1"/>
          <p:nvPr/>
        </p:nvSpPr>
        <p:spPr>
          <a:xfrm>
            <a:off x="457200" y="1316736"/>
            <a:ext cx="8229600" cy="3163824"/>
          </a:xfrm>
          <a:prstGeom prst="rect">
            <a:avLst/>
          </a:prstGeom>
          <a:solidFill>
            <a:srgbClr val="D9D9D9"/>
          </a:solidFill>
          <a:ln>
            <a:noFill/>
          </a:ln>
        </p:spPr>
        <p:txBody>
          <a:bodyPr lIns="91425" tIns="91425" rIns="91425" bIns="91425" anchor="ctr" anchorCtr="0">
            <a:noAutofit/>
          </a:bodyPr>
          <a:lstStyle/>
          <a:p>
            <a:pPr lvl="0" indent="457200" rtl="0">
              <a:spcBef>
                <a:spcPts val="0"/>
              </a:spcBef>
              <a:buNone/>
            </a:pPr>
            <a:r>
              <a:rPr lang="en" dirty="0" err="1">
                <a:latin typeface="Courier New"/>
                <a:ea typeface="Courier New"/>
                <a:cs typeface="Courier New"/>
                <a:sym typeface="Courier New"/>
              </a:rPr>
              <a:t>CheckingAccount</a:t>
            </a:r>
            <a:r>
              <a:rPr lang="en" dirty="0">
                <a:latin typeface="Courier New"/>
                <a:ea typeface="Courier New"/>
                <a:cs typeface="Courier New"/>
                <a:sym typeface="Courier New"/>
              </a:rPr>
              <a:t> c = new </a:t>
            </a:r>
            <a:r>
              <a:rPr lang="en" dirty="0" err="1">
                <a:latin typeface="Courier New"/>
                <a:ea typeface="Courier New"/>
                <a:cs typeface="Courier New"/>
                <a:sym typeface="Courier New"/>
              </a:rPr>
              <a:t>CheckingAccount</a:t>
            </a:r>
            <a:r>
              <a:rPr lang="en" dirty="0">
                <a:latin typeface="Courier New"/>
                <a:ea typeface="Courier New"/>
                <a:cs typeface="Courier New"/>
                <a:sym typeface="Courier New"/>
              </a:rPr>
              <a:t>(101);</a:t>
            </a:r>
          </a:p>
          <a:p>
            <a:pPr lvl="0" rtl="0">
              <a:spcBef>
                <a:spcPts val="0"/>
              </a:spcBef>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System.out.println</a:t>
            </a:r>
            <a:r>
              <a:rPr lang="en" dirty="0">
                <a:latin typeface="Courier New"/>
                <a:ea typeface="Courier New"/>
                <a:cs typeface="Courier New"/>
                <a:sym typeface="Courier New"/>
              </a:rPr>
              <a:t>("Depositing $500...");</a:t>
            </a:r>
          </a:p>
          <a:p>
            <a:pPr lvl="0" rtl="0">
              <a:spcBef>
                <a:spcPts val="0"/>
              </a:spcBef>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c.deposit</a:t>
            </a:r>
            <a:r>
              <a:rPr lang="en" dirty="0">
                <a:latin typeface="Courier New"/>
                <a:ea typeface="Courier New"/>
                <a:cs typeface="Courier New"/>
                <a:sym typeface="Courier New"/>
              </a:rPr>
              <a:t>(500.00);</a:t>
            </a:r>
          </a:p>
          <a:p>
            <a:pPr lvl="0" rtl="0">
              <a:spcBef>
                <a:spcPts val="0"/>
              </a:spcBef>
              <a:buNone/>
            </a:pPr>
            <a:r>
              <a:rPr lang="en" dirty="0">
                <a:latin typeface="Courier New"/>
                <a:ea typeface="Courier New"/>
                <a:cs typeface="Courier New"/>
                <a:sym typeface="Courier New"/>
              </a:rPr>
              <a:t>      </a:t>
            </a:r>
          </a:p>
          <a:p>
            <a:pPr lvl="0" rtl="0">
              <a:spcBef>
                <a:spcPts val="0"/>
              </a:spcBef>
              <a:buNone/>
            </a:pPr>
            <a:r>
              <a:rPr lang="en" dirty="0">
                <a:latin typeface="Courier New"/>
                <a:ea typeface="Courier New"/>
                <a:cs typeface="Courier New"/>
                <a:sym typeface="Courier New"/>
              </a:rPr>
              <a:t>      </a:t>
            </a:r>
            <a:r>
              <a:rPr lang="en" b="1" dirty="0">
                <a:latin typeface="Courier New"/>
                <a:ea typeface="Courier New"/>
                <a:cs typeface="Courier New"/>
                <a:sym typeface="Courier New"/>
              </a:rPr>
              <a:t>try</a:t>
            </a:r>
            <a:r>
              <a:rPr lang="en-US" b="1" dirty="0">
                <a:latin typeface="Courier New"/>
                <a:ea typeface="Courier New"/>
                <a:cs typeface="Courier New"/>
                <a:sym typeface="Courier New"/>
              </a:rPr>
              <a:t> </a:t>
            </a:r>
            <a:r>
              <a:rPr lang="en" b="1"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System.out.println</a:t>
            </a:r>
            <a:r>
              <a:rPr lang="en" dirty="0">
                <a:latin typeface="Courier New"/>
                <a:ea typeface="Courier New"/>
                <a:cs typeface="Courier New"/>
                <a:sym typeface="Courier New"/>
              </a:rPr>
              <a:t>("\</a:t>
            </a:r>
            <a:r>
              <a:rPr lang="en" dirty="0" err="1">
                <a:latin typeface="Courier New"/>
                <a:ea typeface="Courier New"/>
                <a:cs typeface="Courier New"/>
                <a:sym typeface="Courier New"/>
              </a:rPr>
              <a:t>nWithdrawing</a:t>
            </a:r>
            <a:r>
              <a:rPr lang="en" dirty="0">
                <a:latin typeface="Courier New"/>
                <a:ea typeface="Courier New"/>
                <a:cs typeface="Courier New"/>
                <a:sym typeface="Courier New"/>
              </a:rPr>
              <a:t> $100...");</a:t>
            </a:r>
          </a:p>
          <a:p>
            <a:pPr lvl="0" rtl="0">
              <a:spcBef>
                <a:spcPts val="0"/>
              </a:spcBef>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c.withdraw</a:t>
            </a:r>
            <a:r>
              <a:rPr lang="en" dirty="0">
                <a:latin typeface="Courier New"/>
                <a:ea typeface="Courier New"/>
                <a:cs typeface="Courier New"/>
                <a:sym typeface="Courier New"/>
              </a:rPr>
              <a:t>(100.00);</a:t>
            </a:r>
          </a:p>
          <a:p>
            <a:pPr lvl="0" rtl="0">
              <a:spcBef>
                <a:spcPts val="0"/>
              </a:spcBef>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System.out.println</a:t>
            </a:r>
            <a:r>
              <a:rPr lang="en" dirty="0">
                <a:latin typeface="Courier New"/>
                <a:ea typeface="Courier New"/>
                <a:cs typeface="Courier New"/>
                <a:sym typeface="Courier New"/>
              </a:rPr>
              <a:t>("\</a:t>
            </a:r>
            <a:r>
              <a:rPr lang="en" dirty="0" err="1">
                <a:latin typeface="Courier New"/>
                <a:ea typeface="Courier New"/>
                <a:cs typeface="Courier New"/>
                <a:sym typeface="Courier New"/>
              </a:rPr>
              <a:t>nWithdrawing</a:t>
            </a:r>
            <a:r>
              <a:rPr lang="en" dirty="0">
                <a:latin typeface="Courier New"/>
                <a:ea typeface="Courier New"/>
                <a:cs typeface="Courier New"/>
                <a:sym typeface="Courier New"/>
              </a:rPr>
              <a:t> $600...");</a:t>
            </a:r>
          </a:p>
          <a:p>
            <a:pPr lvl="0" rtl="0">
              <a:spcBef>
                <a:spcPts val="0"/>
              </a:spcBef>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c.withdraw</a:t>
            </a:r>
            <a:r>
              <a:rPr lang="en" dirty="0">
                <a:latin typeface="Courier New"/>
                <a:ea typeface="Courier New"/>
                <a:cs typeface="Courier New"/>
                <a:sym typeface="Courier New"/>
              </a:rPr>
              <a:t>(600.00);</a:t>
            </a:r>
          </a:p>
          <a:p>
            <a:pPr lvl="0" rtl="0">
              <a:spcBef>
                <a:spcPts val="0"/>
              </a:spcBef>
              <a:buNone/>
            </a:pPr>
            <a:r>
              <a:rPr lang="en" dirty="0">
                <a:latin typeface="Courier New"/>
                <a:ea typeface="Courier New"/>
                <a:cs typeface="Courier New"/>
                <a:sym typeface="Courier New"/>
              </a:rPr>
              <a:t>      </a:t>
            </a:r>
            <a:r>
              <a:rPr lang="en" b="1" dirty="0">
                <a:latin typeface="Courier New"/>
                <a:ea typeface="Courier New"/>
                <a:cs typeface="Courier New"/>
                <a:sym typeface="Courier New"/>
              </a:rPr>
              <a:t>}</a:t>
            </a:r>
            <a:r>
              <a:rPr lang="en-US" b="1" dirty="0">
                <a:latin typeface="Courier New"/>
                <a:ea typeface="Courier New"/>
                <a:cs typeface="Courier New"/>
                <a:sym typeface="Courier New"/>
              </a:rPr>
              <a:t> </a:t>
            </a:r>
            <a:r>
              <a:rPr lang="en" b="1" dirty="0">
                <a:latin typeface="Courier New"/>
                <a:ea typeface="Courier New"/>
                <a:cs typeface="Courier New"/>
                <a:sym typeface="Courier New"/>
              </a:rPr>
              <a:t>catch(</a:t>
            </a:r>
            <a:r>
              <a:rPr lang="en" b="1" dirty="0" err="1">
                <a:solidFill>
                  <a:srgbClr val="980000"/>
                </a:solidFill>
                <a:latin typeface="Courier New"/>
                <a:ea typeface="Courier New"/>
                <a:cs typeface="Courier New"/>
                <a:sym typeface="Courier New"/>
              </a:rPr>
              <a:t>InsufficientFundsException</a:t>
            </a:r>
            <a:r>
              <a:rPr lang="en" b="1" dirty="0">
                <a:solidFill>
                  <a:srgbClr val="980000"/>
                </a:solidFill>
                <a:latin typeface="Courier New"/>
                <a:ea typeface="Courier New"/>
                <a:cs typeface="Courier New"/>
                <a:sym typeface="Courier New"/>
              </a:rPr>
              <a:t> e</a:t>
            </a:r>
            <a:r>
              <a:rPr lang="en" b="1"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System.out.println</a:t>
            </a:r>
            <a:r>
              <a:rPr lang="en" dirty="0">
                <a:latin typeface="Courier New"/>
                <a:ea typeface="Courier New"/>
                <a:cs typeface="Courier New"/>
                <a:sym typeface="Courier New"/>
              </a:rPr>
              <a:t>("Sorry, but you are short $" + </a:t>
            </a:r>
            <a:r>
              <a:rPr lang="en" dirty="0" err="1">
                <a:latin typeface="Courier New"/>
                <a:ea typeface="Courier New"/>
                <a:cs typeface="Courier New"/>
                <a:sym typeface="Courier New"/>
              </a:rPr>
              <a:t>e.getAmount</a:t>
            </a:r>
            <a:r>
              <a:rPr lang="en"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e.printStackTrace</a:t>
            </a:r>
            <a:r>
              <a:rPr lang="en"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      </a:t>
            </a:r>
            <a:r>
              <a:rPr lang="en" b="1" dirty="0">
                <a:latin typeface="Courier New"/>
                <a:ea typeface="Courier New"/>
                <a:cs typeface="Courier New"/>
                <a:sym typeface="Courier New"/>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Creating a custom Exception</a:t>
            </a:r>
          </a:p>
        </p:txBody>
      </p:sp>
      <p:sp>
        <p:nvSpPr>
          <p:cNvPr id="299" name="Shape 299"/>
          <p:cNvSpPr txBox="1">
            <a:spLocks noGrp="1"/>
          </p:cNvSpPr>
          <p:nvPr>
            <p:ph type="body" idx="1"/>
          </p:nvPr>
        </p:nvSpPr>
        <p:spPr>
          <a:xfrm>
            <a:off x="311700" y="1152475"/>
            <a:ext cx="8520600" cy="522000"/>
          </a:xfrm>
          <a:prstGeom prst="rect">
            <a:avLst/>
          </a:prstGeom>
        </p:spPr>
        <p:txBody>
          <a:bodyPr lIns="91425" tIns="91425" rIns="91425" bIns="91425" anchor="t" anchorCtr="0">
            <a:noAutofit/>
          </a:bodyPr>
          <a:lstStyle/>
          <a:p>
            <a:pPr marL="457200" lvl="0" indent="-228600">
              <a:spcBef>
                <a:spcPts val="0"/>
              </a:spcBef>
            </a:pPr>
            <a:r>
              <a:rPr lang="en"/>
              <a:t>Output:</a:t>
            </a:r>
          </a:p>
        </p:txBody>
      </p:sp>
      <p:sp>
        <p:nvSpPr>
          <p:cNvPr id="300" name="Shape 300"/>
          <p:cNvSpPr txBox="1"/>
          <p:nvPr/>
        </p:nvSpPr>
        <p:spPr>
          <a:xfrm>
            <a:off x="706550" y="1942975"/>
            <a:ext cx="7171200" cy="2154900"/>
          </a:xfrm>
          <a:prstGeom prst="rect">
            <a:avLst/>
          </a:prstGeom>
          <a:noFill/>
          <a:ln>
            <a:noFill/>
          </a:ln>
        </p:spPr>
        <p:txBody>
          <a:bodyPr lIns="91425" tIns="91425" rIns="91425" bIns="91425" anchor="ctr" anchorCtr="0">
            <a:noAutofit/>
          </a:bodyPr>
          <a:lstStyle/>
          <a:p>
            <a:pPr lvl="0" rtl="0">
              <a:spcBef>
                <a:spcPts val="0"/>
              </a:spcBef>
              <a:buNone/>
            </a:pPr>
            <a:r>
              <a:rPr lang="en"/>
              <a:t>Depositing $500...</a:t>
            </a:r>
          </a:p>
          <a:p>
            <a:pPr lvl="0" rtl="0">
              <a:spcBef>
                <a:spcPts val="0"/>
              </a:spcBef>
              <a:buNone/>
            </a:pPr>
            <a:endParaRPr/>
          </a:p>
          <a:p>
            <a:pPr lvl="0" rtl="0">
              <a:spcBef>
                <a:spcPts val="0"/>
              </a:spcBef>
              <a:buNone/>
            </a:pPr>
            <a:r>
              <a:rPr lang="en"/>
              <a:t>Withdrawing $100...</a:t>
            </a:r>
          </a:p>
          <a:p>
            <a:pPr lvl="0" rtl="0">
              <a:spcBef>
                <a:spcPts val="0"/>
              </a:spcBef>
              <a:buNone/>
            </a:pPr>
            <a:endParaRPr/>
          </a:p>
          <a:p>
            <a:pPr lvl="0" rtl="0">
              <a:spcBef>
                <a:spcPts val="0"/>
              </a:spcBef>
              <a:buNone/>
            </a:pPr>
            <a:r>
              <a:rPr lang="en"/>
              <a:t>Withdrawing $600...</a:t>
            </a:r>
          </a:p>
          <a:p>
            <a:pPr lvl="0" rtl="0">
              <a:spcBef>
                <a:spcPts val="0"/>
              </a:spcBef>
              <a:buNone/>
            </a:pPr>
            <a:r>
              <a:rPr lang="en"/>
              <a:t>Sorry, but you are short $200.0</a:t>
            </a:r>
          </a:p>
          <a:p>
            <a:pPr lvl="0" rtl="0">
              <a:spcBef>
                <a:spcPts val="0"/>
              </a:spcBef>
              <a:buNone/>
            </a:pPr>
            <a:r>
              <a:rPr lang="en">
                <a:solidFill>
                  <a:srgbClr val="980000"/>
                </a:solidFill>
              </a:rPr>
              <a:t>javasem07.InsufficientFundsException</a:t>
            </a:r>
          </a:p>
          <a:p>
            <a:pPr lvl="0" rtl="0">
              <a:spcBef>
                <a:spcPts val="0"/>
              </a:spcBef>
              <a:buNone/>
            </a:pPr>
            <a:r>
              <a:rPr lang="en">
                <a:solidFill>
                  <a:srgbClr val="980000"/>
                </a:solidFill>
              </a:rPr>
              <a:t>	at javasem07.CheckingAccount.withdraw(CheckingAccount.java:34)</a:t>
            </a:r>
          </a:p>
          <a:p>
            <a:pPr lvl="0" rtl="0">
              <a:spcBef>
                <a:spcPts val="0"/>
              </a:spcBef>
              <a:buNone/>
            </a:pPr>
            <a:r>
              <a:rPr lang="en">
                <a:solidFill>
                  <a:srgbClr val="980000"/>
                </a:solidFill>
              </a:rPr>
              <a:t>	at javasem07.ListOfNumbers.main(ListOfNumbers.java:106</a:t>
            </a:r>
            <a:r>
              <a:rPr lang="en"/>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sz="2200"/>
              <a:t>Advantages: Separating Error-Handling Code from "Regular" Code</a:t>
            </a:r>
          </a:p>
        </p:txBody>
      </p:sp>
      <p:sp>
        <p:nvSpPr>
          <p:cNvPr id="306" name="Shape 306"/>
          <p:cNvSpPr txBox="1"/>
          <p:nvPr/>
        </p:nvSpPr>
        <p:spPr>
          <a:xfrm>
            <a:off x="368325" y="1017725"/>
            <a:ext cx="3814800" cy="3578100"/>
          </a:xfrm>
          <a:prstGeom prst="rect">
            <a:avLst/>
          </a:prstGeom>
          <a:solidFill>
            <a:srgbClr val="D9D9D9"/>
          </a:solidFill>
          <a:ln>
            <a:noFill/>
          </a:ln>
        </p:spPr>
        <p:txBody>
          <a:bodyPr lIns="91425" tIns="91425" rIns="91425" bIns="91425" anchor="ctr" anchorCtr="0">
            <a:noAutofit/>
          </a:bodyPr>
          <a:lstStyle/>
          <a:p>
            <a:pPr lvl="0" rtl="0">
              <a:lnSpc>
                <a:spcPct val="100000"/>
              </a:lnSpc>
              <a:spcBef>
                <a:spcPts val="0"/>
              </a:spcBef>
              <a:spcAft>
                <a:spcPts val="0"/>
              </a:spcAft>
              <a:buNone/>
            </a:pPr>
            <a:r>
              <a:rPr lang="en" sz="800">
                <a:solidFill>
                  <a:schemeClr val="dk1"/>
                </a:solidFill>
                <a:latin typeface="Courier New"/>
                <a:ea typeface="Courier New"/>
                <a:cs typeface="Courier New"/>
                <a:sym typeface="Courier New"/>
              </a:rPr>
              <a:t>errorCodeType </a:t>
            </a:r>
            <a:r>
              <a:rPr lang="en" sz="800" b="1">
                <a:solidFill>
                  <a:schemeClr val="dk1"/>
                </a:solidFill>
                <a:latin typeface="Courier New"/>
                <a:ea typeface="Courier New"/>
                <a:cs typeface="Courier New"/>
                <a:sym typeface="Courier New"/>
              </a:rPr>
              <a:t>readFile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initialize errorCode = 0;</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r>
              <a:rPr lang="en" sz="800" b="1" i="1">
                <a:solidFill>
                  <a:schemeClr val="dk1"/>
                </a:solidFill>
                <a:latin typeface="Courier New"/>
                <a:ea typeface="Courier New"/>
                <a:cs typeface="Courier New"/>
                <a:sym typeface="Courier New"/>
              </a:rPr>
              <a:t>open the file;</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if (</a:t>
            </a:r>
            <a:r>
              <a:rPr lang="en" sz="800" i="1">
                <a:solidFill>
                  <a:schemeClr val="dk1"/>
                </a:solidFill>
                <a:latin typeface="Courier New"/>
                <a:ea typeface="Courier New"/>
                <a:cs typeface="Courier New"/>
                <a:sym typeface="Courier New"/>
              </a:rPr>
              <a:t>theFileIsOpen</a:t>
            </a: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r>
              <a:rPr lang="en" sz="800" b="1" i="1">
                <a:solidFill>
                  <a:schemeClr val="dk1"/>
                </a:solidFill>
                <a:latin typeface="Courier New"/>
                <a:ea typeface="Courier New"/>
                <a:cs typeface="Courier New"/>
                <a:sym typeface="Courier New"/>
              </a:rPr>
              <a:t>determine the length of the file;</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if (</a:t>
            </a:r>
            <a:r>
              <a:rPr lang="en" sz="800" i="1">
                <a:solidFill>
                  <a:schemeClr val="dk1"/>
                </a:solidFill>
                <a:latin typeface="Courier New"/>
                <a:ea typeface="Courier New"/>
                <a:cs typeface="Courier New"/>
                <a:sym typeface="Courier New"/>
              </a:rPr>
              <a:t>gotTheFileLength</a:t>
            </a: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r>
              <a:rPr lang="en" sz="800" b="1" i="1">
                <a:solidFill>
                  <a:schemeClr val="dk1"/>
                </a:solidFill>
                <a:latin typeface="Courier New"/>
                <a:ea typeface="Courier New"/>
                <a:cs typeface="Courier New"/>
                <a:sym typeface="Courier New"/>
              </a:rPr>
              <a:t>allocate that much memory;</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if (</a:t>
            </a:r>
            <a:r>
              <a:rPr lang="en" sz="800" i="1">
                <a:solidFill>
                  <a:schemeClr val="dk1"/>
                </a:solidFill>
                <a:latin typeface="Courier New"/>
                <a:ea typeface="Courier New"/>
                <a:cs typeface="Courier New"/>
                <a:sym typeface="Courier New"/>
              </a:rPr>
              <a:t>gotEnoughMemory</a:t>
            </a: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r>
              <a:rPr lang="en" sz="800" b="1" i="1">
                <a:solidFill>
                  <a:schemeClr val="dk1"/>
                </a:solidFill>
                <a:latin typeface="Courier New"/>
                <a:ea typeface="Courier New"/>
                <a:cs typeface="Courier New"/>
                <a:sym typeface="Courier New"/>
              </a:rPr>
              <a:t>read the file into memory;</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if (</a:t>
            </a:r>
            <a:r>
              <a:rPr lang="en" sz="800" i="1">
                <a:solidFill>
                  <a:schemeClr val="dk1"/>
                </a:solidFill>
                <a:latin typeface="Courier New"/>
                <a:ea typeface="Courier New"/>
                <a:cs typeface="Courier New"/>
                <a:sym typeface="Courier New"/>
              </a:rPr>
              <a:t>readFailed</a:t>
            </a: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errorCode = -1;</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 else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errorCode = -2;</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 else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errorCode = -3;</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r>
              <a:rPr lang="en" sz="800" b="1" i="1">
                <a:solidFill>
                  <a:schemeClr val="dk1"/>
                </a:solidFill>
                <a:latin typeface="Courier New"/>
                <a:ea typeface="Courier New"/>
                <a:cs typeface="Courier New"/>
                <a:sym typeface="Courier New"/>
              </a:rPr>
              <a:t>close the file;</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if (</a:t>
            </a:r>
            <a:r>
              <a:rPr lang="en" sz="800" i="1">
                <a:solidFill>
                  <a:schemeClr val="dk1"/>
                </a:solidFill>
                <a:latin typeface="Courier New"/>
                <a:ea typeface="Courier New"/>
                <a:cs typeface="Courier New"/>
                <a:sym typeface="Courier New"/>
              </a:rPr>
              <a:t>theFileDidntClose</a:t>
            </a:r>
            <a:r>
              <a:rPr lang="en" sz="800">
                <a:solidFill>
                  <a:schemeClr val="dk1"/>
                </a:solidFill>
                <a:latin typeface="Courier New"/>
                <a:ea typeface="Courier New"/>
                <a:cs typeface="Courier New"/>
                <a:sym typeface="Courier New"/>
              </a:rPr>
              <a:t> &amp;&amp; </a:t>
            </a:r>
            <a:r>
              <a:rPr lang="en" sz="800" i="1">
                <a:solidFill>
                  <a:schemeClr val="dk1"/>
                </a:solidFill>
                <a:latin typeface="Courier New"/>
                <a:ea typeface="Courier New"/>
                <a:cs typeface="Courier New"/>
                <a:sym typeface="Courier New"/>
              </a:rPr>
              <a:t>errorCode</a:t>
            </a:r>
            <a:r>
              <a:rPr lang="en" sz="800">
                <a:solidFill>
                  <a:schemeClr val="dk1"/>
                </a:solidFill>
                <a:latin typeface="Courier New"/>
                <a:ea typeface="Courier New"/>
                <a:cs typeface="Courier New"/>
                <a:sym typeface="Courier New"/>
              </a:rPr>
              <a:t> == 0)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errorCode = -4;</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 else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errorCode = errorCode and -4;</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 else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errorCode = -5;</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    return errorCode;</a:t>
            </a:r>
            <a:br>
              <a:rPr lang="en" sz="800">
                <a:solidFill>
                  <a:schemeClr val="dk1"/>
                </a:solidFill>
                <a:latin typeface="Courier New"/>
                <a:ea typeface="Courier New"/>
                <a:cs typeface="Courier New"/>
                <a:sym typeface="Courier New"/>
              </a:rPr>
            </a:br>
            <a:r>
              <a:rPr lang="en" sz="800">
                <a:solidFill>
                  <a:schemeClr val="dk1"/>
                </a:solidFill>
                <a:latin typeface="Courier New"/>
                <a:ea typeface="Courier New"/>
                <a:cs typeface="Courier New"/>
                <a:sym typeface="Courier New"/>
              </a:rPr>
              <a:t>}</a:t>
            </a:r>
          </a:p>
        </p:txBody>
      </p:sp>
      <p:sp>
        <p:nvSpPr>
          <p:cNvPr id="307" name="Shape 307"/>
          <p:cNvSpPr txBox="1"/>
          <p:nvPr/>
        </p:nvSpPr>
        <p:spPr>
          <a:xfrm>
            <a:off x="5715725" y="1374300"/>
            <a:ext cx="3000000" cy="3000000"/>
          </a:xfrm>
          <a:prstGeom prst="rect">
            <a:avLst/>
          </a:prstGeom>
          <a:solidFill>
            <a:srgbClr val="EFEFEF"/>
          </a:solidFill>
          <a:ln>
            <a:noFill/>
          </a:ln>
        </p:spPr>
        <p:txBody>
          <a:bodyPr lIns="91425" tIns="91425" rIns="91425" bIns="91425" anchor="ctr" anchorCtr="0">
            <a:noAutofit/>
          </a:bodyPr>
          <a:lstStyle/>
          <a:p>
            <a:pPr lvl="0" rtl="0">
              <a:spcBef>
                <a:spcPts val="0"/>
              </a:spcBef>
              <a:buNone/>
            </a:pPr>
            <a:r>
              <a:rPr lang="en" sz="900" b="1" dirty="0" err="1">
                <a:latin typeface="Courier New"/>
                <a:ea typeface="Courier New"/>
                <a:cs typeface="Courier New"/>
                <a:sym typeface="Courier New"/>
              </a:rPr>
              <a:t>readFile</a:t>
            </a:r>
            <a:r>
              <a:rPr lang="en" sz="900" b="1" dirty="0">
                <a:latin typeface="Courier New"/>
                <a:ea typeface="Courier New"/>
                <a:cs typeface="Courier New"/>
                <a:sym typeface="Courier New"/>
              </a:rPr>
              <a:t> {</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t>
            </a:r>
            <a:r>
              <a:rPr lang="en" sz="900" b="1" dirty="0">
                <a:latin typeface="Courier New"/>
                <a:ea typeface="Courier New"/>
                <a:cs typeface="Courier New"/>
                <a:sym typeface="Courier New"/>
              </a:rPr>
              <a:t> try {</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open the file;</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determine its size;</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allocate that much memory;</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read the file into memory;</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close the file;</a:t>
            </a:r>
            <a:br>
              <a:rPr lang="en" sz="900" dirty="0">
                <a:latin typeface="Courier New"/>
                <a:ea typeface="Courier New"/>
                <a:cs typeface="Courier New"/>
                <a:sym typeface="Courier New"/>
              </a:rPr>
            </a:br>
            <a:r>
              <a:rPr lang="en" sz="900" b="1" dirty="0">
                <a:latin typeface="Courier New"/>
                <a:ea typeface="Courier New"/>
                <a:cs typeface="Courier New"/>
                <a:sym typeface="Courier New"/>
              </a:rPr>
              <a:t>    } catch (</a:t>
            </a:r>
            <a:r>
              <a:rPr lang="en" sz="900" b="1" dirty="0" err="1">
                <a:latin typeface="Courier New"/>
                <a:ea typeface="Courier New"/>
                <a:cs typeface="Courier New"/>
                <a:sym typeface="Courier New"/>
              </a:rPr>
              <a:t>fileOpenFailed</a:t>
            </a:r>
            <a:r>
              <a:rPr lang="en" sz="900" b="1" dirty="0">
                <a:latin typeface="Courier New"/>
                <a:ea typeface="Courier New"/>
                <a:cs typeface="Courier New"/>
                <a:sym typeface="Courier New"/>
              </a:rPr>
              <a:t>) {</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t>
            </a:r>
            <a:r>
              <a:rPr lang="en" sz="900" dirty="0" err="1">
                <a:latin typeface="Courier New"/>
                <a:ea typeface="Courier New"/>
                <a:cs typeface="Courier New"/>
                <a:sym typeface="Courier New"/>
              </a:rPr>
              <a:t>doSomething</a:t>
            </a:r>
            <a:r>
              <a:rPr lang="en" sz="900" dirty="0">
                <a:latin typeface="Courier New"/>
                <a:ea typeface="Courier New"/>
                <a:cs typeface="Courier New"/>
                <a:sym typeface="Courier New"/>
              </a:rPr>
              <a:t>;</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t>
            </a:r>
            <a:r>
              <a:rPr lang="en" sz="900" b="1" dirty="0">
                <a:latin typeface="Courier New"/>
                <a:ea typeface="Courier New"/>
                <a:cs typeface="Courier New"/>
                <a:sym typeface="Courier New"/>
              </a:rPr>
              <a:t> } catch (</a:t>
            </a:r>
            <a:r>
              <a:rPr lang="en" sz="900" b="1" dirty="0" err="1">
                <a:latin typeface="Courier New"/>
                <a:ea typeface="Courier New"/>
                <a:cs typeface="Courier New"/>
                <a:sym typeface="Courier New"/>
              </a:rPr>
              <a:t>sizeDeterminationFailed</a:t>
            </a:r>
            <a:r>
              <a:rPr lang="en" sz="900" b="1" dirty="0">
                <a:latin typeface="Courier New"/>
                <a:ea typeface="Courier New"/>
                <a:cs typeface="Courier New"/>
                <a:sym typeface="Courier New"/>
              </a:rPr>
              <a:t>) {</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t>
            </a:r>
            <a:r>
              <a:rPr lang="en" sz="900" dirty="0" err="1">
                <a:latin typeface="Courier New"/>
                <a:ea typeface="Courier New"/>
                <a:cs typeface="Courier New"/>
                <a:sym typeface="Courier New"/>
              </a:rPr>
              <a:t>doSomething</a:t>
            </a:r>
            <a:r>
              <a:rPr lang="en" sz="900" dirty="0">
                <a:latin typeface="Courier New"/>
                <a:ea typeface="Courier New"/>
                <a:cs typeface="Courier New"/>
                <a:sym typeface="Courier New"/>
              </a:rPr>
              <a:t>;</a:t>
            </a:r>
            <a:br>
              <a:rPr lang="en" sz="900" dirty="0">
                <a:latin typeface="Courier New"/>
                <a:ea typeface="Courier New"/>
                <a:cs typeface="Courier New"/>
                <a:sym typeface="Courier New"/>
              </a:rPr>
            </a:br>
            <a:r>
              <a:rPr lang="en" sz="900" b="1" dirty="0">
                <a:latin typeface="Courier New"/>
                <a:ea typeface="Courier New"/>
                <a:cs typeface="Courier New"/>
                <a:sym typeface="Courier New"/>
              </a:rPr>
              <a:t>    } catch (</a:t>
            </a:r>
            <a:r>
              <a:rPr lang="en" sz="900" b="1" dirty="0" err="1">
                <a:latin typeface="Courier New"/>
                <a:ea typeface="Courier New"/>
                <a:cs typeface="Courier New"/>
                <a:sym typeface="Courier New"/>
              </a:rPr>
              <a:t>memoryAllocationFailed</a:t>
            </a:r>
            <a:r>
              <a:rPr lang="en" sz="900" b="1" dirty="0">
                <a:latin typeface="Courier New"/>
                <a:ea typeface="Courier New"/>
                <a:cs typeface="Courier New"/>
                <a:sym typeface="Courier New"/>
              </a:rPr>
              <a:t>) {</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t>
            </a:r>
            <a:r>
              <a:rPr lang="en" sz="900" dirty="0" err="1">
                <a:latin typeface="Courier New"/>
                <a:ea typeface="Courier New"/>
                <a:cs typeface="Courier New"/>
                <a:sym typeface="Courier New"/>
              </a:rPr>
              <a:t>doSomething</a:t>
            </a:r>
            <a:r>
              <a:rPr lang="en" sz="900" dirty="0">
                <a:latin typeface="Courier New"/>
                <a:ea typeface="Courier New"/>
                <a:cs typeface="Courier New"/>
                <a:sym typeface="Courier New"/>
              </a:rPr>
              <a:t>;</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t>
            </a:r>
            <a:r>
              <a:rPr lang="en" sz="900" b="1" dirty="0">
                <a:latin typeface="Courier New"/>
                <a:ea typeface="Courier New"/>
                <a:cs typeface="Courier New"/>
                <a:sym typeface="Courier New"/>
              </a:rPr>
              <a:t>  } catch (</a:t>
            </a:r>
            <a:r>
              <a:rPr lang="en" sz="900" b="1" dirty="0" err="1">
                <a:latin typeface="Courier New"/>
                <a:ea typeface="Courier New"/>
                <a:cs typeface="Courier New"/>
                <a:sym typeface="Courier New"/>
              </a:rPr>
              <a:t>readFailed</a:t>
            </a:r>
            <a:r>
              <a:rPr lang="en" sz="900" b="1" dirty="0">
                <a:latin typeface="Courier New"/>
                <a:ea typeface="Courier New"/>
                <a:cs typeface="Courier New"/>
                <a:sym typeface="Courier New"/>
              </a:rPr>
              <a:t>) {</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t>
            </a:r>
            <a:r>
              <a:rPr lang="en" sz="900" dirty="0" err="1">
                <a:latin typeface="Courier New"/>
                <a:ea typeface="Courier New"/>
                <a:cs typeface="Courier New"/>
                <a:sym typeface="Courier New"/>
              </a:rPr>
              <a:t>doSomething</a:t>
            </a:r>
            <a:r>
              <a:rPr lang="en" sz="900" dirty="0">
                <a:latin typeface="Courier New"/>
                <a:ea typeface="Courier New"/>
                <a:cs typeface="Courier New"/>
                <a:sym typeface="Courier New"/>
              </a:rPr>
              <a:t>;</a:t>
            </a:r>
            <a:br>
              <a:rPr lang="en" sz="900" dirty="0">
                <a:latin typeface="Courier New"/>
                <a:ea typeface="Courier New"/>
                <a:cs typeface="Courier New"/>
                <a:sym typeface="Courier New"/>
              </a:rPr>
            </a:br>
            <a:r>
              <a:rPr lang="en" sz="900" b="1" dirty="0">
                <a:latin typeface="Courier New"/>
                <a:ea typeface="Courier New"/>
                <a:cs typeface="Courier New"/>
                <a:sym typeface="Courier New"/>
              </a:rPr>
              <a:t>    } catch (</a:t>
            </a:r>
            <a:r>
              <a:rPr lang="en" sz="900" b="1" dirty="0" err="1">
                <a:latin typeface="Courier New"/>
                <a:ea typeface="Courier New"/>
                <a:cs typeface="Courier New"/>
                <a:sym typeface="Courier New"/>
              </a:rPr>
              <a:t>fileCloseFailed</a:t>
            </a:r>
            <a:r>
              <a:rPr lang="en" sz="900" b="1" dirty="0">
                <a:latin typeface="Courier New"/>
                <a:ea typeface="Courier New"/>
                <a:cs typeface="Courier New"/>
                <a:sym typeface="Courier New"/>
              </a:rPr>
              <a:t>) {</a:t>
            </a:r>
            <a:br>
              <a:rPr lang="en" sz="900" dirty="0">
                <a:latin typeface="Courier New"/>
                <a:ea typeface="Courier New"/>
                <a:cs typeface="Courier New"/>
                <a:sym typeface="Courier New"/>
              </a:rPr>
            </a:br>
            <a:r>
              <a:rPr lang="en" sz="900" dirty="0">
                <a:latin typeface="Courier New"/>
                <a:ea typeface="Courier New"/>
                <a:cs typeface="Courier New"/>
                <a:sym typeface="Courier New"/>
              </a:rPr>
              <a:t>        </a:t>
            </a:r>
            <a:r>
              <a:rPr lang="en" sz="900" dirty="0" err="1">
                <a:latin typeface="Courier New"/>
                <a:ea typeface="Courier New"/>
                <a:cs typeface="Courier New"/>
                <a:sym typeface="Courier New"/>
              </a:rPr>
              <a:t>doSomething</a:t>
            </a:r>
            <a:r>
              <a:rPr lang="en" sz="900" dirty="0">
                <a:latin typeface="Courier New"/>
                <a:ea typeface="Courier New"/>
                <a:cs typeface="Courier New"/>
                <a:sym typeface="Courier New"/>
              </a:rPr>
              <a:t>;</a:t>
            </a:r>
            <a:br>
              <a:rPr lang="en" sz="900" dirty="0">
                <a:latin typeface="Courier New"/>
                <a:ea typeface="Courier New"/>
                <a:cs typeface="Courier New"/>
                <a:sym typeface="Courier New"/>
              </a:rPr>
            </a:br>
            <a:r>
              <a:rPr lang="en" sz="900" b="1" dirty="0">
                <a:latin typeface="Courier New"/>
                <a:ea typeface="Courier New"/>
                <a:cs typeface="Courier New"/>
                <a:sym typeface="Courier New"/>
              </a:rPr>
              <a:t>    }</a:t>
            </a:r>
            <a:br>
              <a:rPr lang="en" sz="900" dirty="0">
                <a:latin typeface="Courier New"/>
                <a:ea typeface="Courier New"/>
                <a:cs typeface="Courier New"/>
                <a:sym typeface="Courier New"/>
              </a:rPr>
            </a:br>
            <a:r>
              <a:rPr lang="en" sz="900" b="1" dirty="0">
                <a:latin typeface="Courier New"/>
                <a:ea typeface="Courier New"/>
                <a:cs typeface="Courier New"/>
                <a:sym typeface="Courier New"/>
              </a:rPr>
              <a:t>}</a:t>
            </a:r>
            <a:br>
              <a:rPr lang="en" sz="900" dirty="0">
                <a:latin typeface="Courier New"/>
                <a:ea typeface="Courier New"/>
                <a:cs typeface="Courier New"/>
                <a:sym typeface="Courier New"/>
              </a:rPr>
            </a:br>
            <a:endParaRPr lang="en" sz="900" dirty="0">
              <a:latin typeface="Courier New"/>
              <a:ea typeface="Courier New"/>
              <a:cs typeface="Courier New"/>
              <a:sym typeface="Courier New"/>
            </a:endParaRPr>
          </a:p>
          <a:p>
            <a:pPr lvl="0" rtl="0">
              <a:spcBef>
                <a:spcPts val="0"/>
              </a:spcBef>
              <a:buNone/>
            </a:pPr>
            <a:endParaRPr sz="900" dirty="0">
              <a:latin typeface="Courier New"/>
              <a:ea typeface="Courier New"/>
              <a:cs typeface="Courier New"/>
              <a:sym typeface="Courier New"/>
            </a:endParaRPr>
          </a:p>
        </p:txBody>
      </p:sp>
      <p:sp>
        <p:nvSpPr>
          <p:cNvPr id="308" name="Shape 308"/>
          <p:cNvSpPr/>
          <p:nvPr/>
        </p:nvSpPr>
        <p:spPr>
          <a:xfrm>
            <a:off x="4252150" y="2570075"/>
            <a:ext cx="1417800" cy="473400"/>
          </a:xfrm>
          <a:prstGeom prst="rightArrow">
            <a:avLst>
              <a:gd name="adj1" fmla="val 50000"/>
              <a:gd name="adj2" fmla="val 50000"/>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Concept of </a:t>
            </a:r>
            <a:r>
              <a:rPr lang="en" i="1"/>
              <a:t>having an</a:t>
            </a:r>
            <a:r>
              <a:rPr lang="en"/>
              <a:t> Exception</a:t>
            </a:r>
          </a:p>
        </p:txBody>
      </p:sp>
      <p:sp>
        <p:nvSpPr>
          <p:cNvPr id="70" name="Shape 70"/>
          <p:cNvSpPr txBox="1">
            <a:spLocks noGrp="1"/>
          </p:cNvSpPr>
          <p:nvPr>
            <p:ph type="body" idx="1"/>
          </p:nvPr>
        </p:nvSpPr>
        <p:spPr>
          <a:xfrm>
            <a:off x="311700" y="1152475"/>
            <a:ext cx="8520599" cy="3990899"/>
          </a:xfrm>
          <a:prstGeom prst="rect">
            <a:avLst/>
          </a:prstGeom>
        </p:spPr>
        <p:txBody>
          <a:bodyPr lIns="91425" tIns="91425" rIns="91425" bIns="91425" anchor="t" anchorCtr="0">
            <a:noAutofit/>
          </a:bodyPr>
          <a:lstStyle/>
          <a:p>
            <a:pPr marL="457200" lvl="0" indent="-228600" rtl="0">
              <a:lnSpc>
                <a:spcPct val="100000"/>
              </a:lnSpc>
              <a:spcBef>
                <a:spcPts val="0"/>
              </a:spcBef>
              <a:spcAft>
                <a:spcPts val="0"/>
              </a:spcAft>
            </a:pPr>
            <a:r>
              <a:rPr lang="en" dirty="0"/>
              <a:t>Once method throws an exception, the runtime system attempts to find something to handle it</a:t>
            </a:r>
          </a:p>
          <a:p>
            <a:pPr marL="457200" lvl="0" indent="-228600" rtl="0">
              <a:lnSpc>
                <a:spcPct val="100000"/>
              </a:lnSpc>
              <a:spcBef>
                <a:spcPts val="0"/>
              </a:spcBef>
              <a:spcAft>
                <a:spcPts val="0"/>
              </a:spcAft>
            </a:pPr>
            <a:r>
              <a:rPr lang="en" dirty="0"/>
              <a:t>The runtime system searches the call stack for a method that contains a block of code (exception handler) that can handle the exception</a:t>
            </a:r>
          </a:p>
        </p:txBody>
      </p:sp>
      <p:grpSp>
        <p:nvGrpSpPr>
          <p:cNvPr id="71" name="Shape 71"/>
          <p:cNvGrpSpPr/>
          <p:nvPr/>
        </p:nvGrpSpPr>
        <p:grpSpPr>
          <a:xfrm>
            <a:off x="2183601" y="2743776"/>
            <a:ext cx="4776789" cy="1594618"/>
            <a:chOff x="64250" y="3006924"/>
            <a:chExt cx="4540674" cy="1594618"/>
          </a:xfrm>
        </p:grpSpPr>
        <p:grpSp>
          <p:nvGrpSpPr>
            <p:cNvPr id="72" name="Shape 72"/>
            <p:cNvGrpSpPr/>
            <p:nvPr/>
          </p:nvGrpSpPr>
          <p:grpSpPr>
            <a:xfrm>
              <a:off x="64250" y="3006924"/>
              <a:ext cx="3460398" cy="1594618"/>
              <a:chOff x="2669100" y="2080150"/>
              <a:chExt cx="3806399" cy="2889324"/>
            </a:xfrm>
          </p:grpSpPr>
          <p:sp>
            <p:nvSpPr>
              <p:cNvPr id="73" name="Shape 73"/>
              <p:cNvSpPr/>
              <p:nvPr/>
            </p:nvSpPr>
            <p:spPr>
              <a:xfrm>
                <a:off x="2669100" y="2080150"/>
                <a:ext cx="3805799" cy="46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dirty="0"/>
                  <a:t>Method where error </a:t>
                </a:r>
                <a:r>
                  <a:rPr lang="en" dirty="0" err="1"/>
                  <a:t>occured</a:t>
                </a:r>
                <a:endParaRPr lang="en" dirty="0"/>
              </a:p>
            </p:txBody>
          </p:sp>
          <p:sp>
            <p:nvSpPr>
              <p:cNvPr id="74" name="Shape 74"/>
              <p:cNvSpPr/>
              <p:nvPr/>
            </p:nvSpPr>
            <p:spPr>
              <a:xfrm>
                <a:off x="2669100" y="2774325"/>
                <a:ext cx="3805800" cy="46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Method without an exception handler</a:t>
                </a:r>
              </a:p>
            </p:txBody>
          </p:sp>
          <p:sp>
            <p:nvSpPr>
              <p:cNvPr id="75" name="Shape 75"/>
              <p:cNvSpPr/>
              <p:nvPr/>
            </p:nvSpPr>
            <p:spPr>
              <a:xfrm>
                <a:off x="2669100" y="3468500"/>
                <a:ext cx="3805799" cy="46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Method with an exception handler</a:t>
                </a:r>
              </a:p>
            </p:txBody>
          </p:sp>
          <p:sp>
            <p:nvSpPr>
              <p:cNvPr id="76" name="Shape 76"/>
              <p:cNvSpPr/>
              <p:nvPr/>
            </p:nvSpPr>
            <p:spPr>
              <a:xfrm>
                <a:off x="2669100" y="4162675"/>
                <a:ext cx="3805799" cy="46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latin typeface="Courier New"/>
                    <a:ea typeface="Courier New"/>
                    <a:cs typeface="Courier New"/>
                    <a:sym typeface="Courier New"/>
                  </a:rPr>
                  <a:t>main</a:t>
                </a:r>
              </a:p>
            </p:txBody>
          </p:sp>
          <p:cxnSp>
            <p:nvCxnSpPr>
              <p:cNvPr id="77" name="Shape 77"/>
              <p:cNvCxnSpPr>
                <a:endCxn id="74" idx="3"/>
              </p:cNvCxnSpPr>
              <p:nvPr/>
            </p:nvCxnSpPr>
            <p:spPr>
              <a:xfrm rot="-5400000">
                <a:off x="6127200" y="3355575"/>
                <a:ext cx="694800" cy="600"/>
              </a:xfrm>
              <a:prstGeom prst="bentConnector4">
                <a:avLst>
                  <a:gd name="adj1" fmla="val 33150"/>
                  <a:gd name="adj2" fmla="val 41597922"/>
                </a:avLst>
              </a:prstGeom>
              <a:noFill/>
              <a:ln w="9525" cap="flat" cmpd="sng">
                <a:solidFill>
                  <a:schemeClr val="dk2"/>
                </a:solidFill>
                <a:prstDash val="solid"/>
                <a:round/>
                <a:headEnd type="none" w="lg" len="lg"/>
                <a:tailEnd type="triangle" w="lg" len="lg"/>
              </a:ln>
            </p:spPr>
          </p:cxnSp>
          <p:cxnSp>
            <p:nvCxnSpPr>
              <p:cNvPr id="78" name="Shape 78"/>
              <p:cNvCxnSpPr>
                <a:endCxn id="73" idx="3"/>
              </p:cNvCxnSpPr>
              <p:nvPr/>
            </p:nvCxnSpPr>
            <p:spPr>
              <a:xfrm rot="-5400000">
                <a:off x="6200399" y="2588200"/>
                <a:ext cx="548400" cy="600"/>
              </a:xfrm>
              <a:prstGeom prst="bentConnector4">
                <a:avLst>
                  <a:gd name="adj1" fmla="val 28652"/>
                  <a:gd name="adj2" fmla="val 41597922"/>
                </a:avLst>
              </a:prstGeom>
              <a:noFill/>
              <a:ln w="9525" cap="flat" cmpd="sng">
                <a:solidFill>
                  <a:schemeClr val="dk2"/>
                </a:solidFill>
                <a:prstDash val="solid"/>
                <a:round/>
                <a:headEnd type="none" w="lg" len="lg"/>
                <a:tailEnd type="triangle" w="lg" len="lg"/>
              </a:ln>
            </p:spPr>
          </p:cxnSp>
          <p:cxnSp>
            <p:nvCxnSpPr>
              <p:cNvPr id="79" name="Shape 79"/>
              <p:cNvCxnSpPr>
                <a:stCxn id="76" idx="3"/>
                <a:endCxn id="75" idx="3"/>
              </p:cNvCxnSpPr>
              <p:nvPr/>
            </p:nvCxnSpPr>
            <p:spPr>
              <a:xfrm rot="10800000" flipH="1">
                <a:off x="6474899" y="3702625"/>
                <a:ext cx="600" cy="694200"/>
              </a:xfrm>
              <a:prstGeom prst="bentConnector3">
                <a:avLst>
                  <a:gd name="adj1" fmla="val 41497922"/>
                </a:avLst>
              </a:prstGeom>
              <a:noFill/>
              <a:ln w="9525" cap="flat" cmpd="sng">
                <a:solidFill>
                  <a:schemeClr val="dk2"/>
                </a:solidFill>
                <a:prstDash val="solid"/>
                <a:round/>
                <a:headEnd type="none" w="lg" len="lg"/>
                <a:tailEnd type="triangle" w="lg" len="lg"/>
              </a:ln>
            </p:spPr>
          </p:cxnSp>
          <p:sp>
            <p:nvSpPr>
              <p:cNvPr id="80" name="Shape 80"/>
              <p:cNvSpPr txBox="1"/>
              <p:nvPr/>
            </p:nvSpPr>
            <p:spPr>
              <a:xfrm>
                <a:off x="3640347" y="4755575"/>
                <a:ext cx="1824600" cy="213899"/>
              </a:xfrm>
              <a:prstGeom prst="rect">
                <a:avLst/>
              </a:prstGeom>
              <a:noFill/>
              <a:ln>
                <a:noFill/>
              </a:ln>
            </p:spPr>
            <p:txBody>
              <a:bodyPr lIns="91425" tIns="91425" rIns="91425" bIns="91425" anchor="ctr" anchorCtr="0">
                <a:noAutofit/>
              </a:bodyPr>
              <a:lstStyle/>
              <a:p>
                <a:pPr lvl="0" algn="ctr">
                  <a:spcBef>
                    <a:spcPts val="0"/>
                  </a:spcBef>
                  <a:buNone/>
                </a:pPr>
                <a:r>
                  <a:rPr lang="en"/>
                  <a:t>The call stack</a:t>
                </a:r>
              </a:p>
            </p:txBody>
          </p:sp>
        </p:grpSp>
        <p:sp>
          <p:nvSpPr>
            <p:cNvPr id="81" name="Shape 81"/>
            <p:cNvSpPr txBox="1"/>
            <p:nvPr/>
          </p:nvSpPr>
          <p:spPr>
            <a:xfrm>
              <a:off x="3762225" y="3111300"/>
              <a:ext cx="842700" cy="267600"/>
            </a:xfrm>
            <a:prstGeom prst="rect">
              <a:avLst/>
            </a:prstGeom>
            <a:noFill/>
            <a:ln>
              <a:noFill/>
            </a:ln>
          </p:spPr>
          <p:txBody>
            <a:bodyPr lIns="91425" tIns="91425" rIns="91425" bIns="91425" anchor="ctr" anchorCtr="0">
              <a:noAutofit/>
            </a:bodyPr>
            <a:lstStyle/>
            <a:p>
              <a:pPr lvl="0" algn="ctr">
                <a:spcBef>
                  <a:spcPts val="0"/>
                </a:spcBef>
                <a:buNone/>
              </a:pPr>
              <a:r>
                <a:rPr lang="en" sz="1000" i="1"/>
                <a:t>Method call</a:t>
              </a:r>
            </a:p>
          </p:txBody>
        </p:sp>
        <p:sp>
          <p:nvSpPr>
            <p:cNvPr id="82" name="Shape 82"/>
            <p:cNvSpPr txBox="1"/>
            <p:nvPr/>
          </p:nvSpPr>
          <p:spPr>
            <a:xfrm>
              <a:off x="3762225" y="3511200"/>
              <a:ext cx="842700" cy="267600"/>
            </a:xfrm>
            <a:prstGeom prst="rect">
              <a:avLst/>
            </a:prstGeom>
            <a:noFill/>
            <a:ln>
              <a:noFill/>
            </a:ln>
          </p:spPr>
          <p:txBody>
            <a:bodyPr lIns="91425" tIns="91425" rIns="91425" bIns="91425" anchor="ctr" anchorCtr="0">
              <a:noAutofit/>
            </a:bodyPr>
            <a:lstStyle/>
            <a:p>
              <a:pPr lvl="0" algn="ctr" rtl="0">
                <a:spcBef>
                  <a:spcPts val="0"/>
                </a:spcBef>
                <a:buNone/>
              </a:pPr>
              <a:r>
                <a:rPr lang="en" sz="1000" i="1"/>
                <a:t>Method call</a:t>
              </a:r>
            </a:p>
          </p:txBody>
        </p:sp>
        <p:sp>
          <p:nvSpPr>
            <p:cNvPr id="83" name="Shape 83"/>
            <p:cNvSpPr txBox="1"/>
            <p:nvPr/>
          </p:nvSpPr>
          <p:spPr>
            <a:xfrm>
              <a:off x="3762225" y="3911100"/>
              <a:ext cx="842700" cy="267600"/>
            </a:xfrm>
            <a:prstGeom prst="rect">
              <a:avLst/>
            </a:prstGeom>
            <a:noFill/>
            <a:ln>
              <a:noFill/>
            </a:ln>
          </p:spPr>
          <p:txBody>
            <a:bodyPr lIns="91425" tIns="91425" rIns="91425" bIns="91425" anchor="ctr" anchorCtr="0">
              <a:noAutofit/>
            </a:bodyPr>
            <a:lstStyle/>
            <a:p>
              <a:pPr lvl="0" algn="ctr" rtl="0">
                <a:spcBef>
                  <a:spcPts val="0"/>
                </a:spcBef>
                <a:buNone/>
              </a:pPr>
              <a:r>
                <a:rPr lang="en" sz="1000" i="1"/>
                <a:t>Method call</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Other Advantages</a:t>
            </a:r>
          </a:p>
          <a:p>
            <a:pPr lvl="0">
              <a:spcBef>
                <a:spcPts val="0"/>
              </a:spcBef>
              <a:buNone/>
            </a:pPr>
            <a:endParaRPr/>
          </a:p>
        </p:txBody>
      </p:sp>
      <p:sp>
        <p:nvSpPr>
          <p:cNvPr id="314" name="Shape 31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Propagate Errors Up the </a:t>
            </a:r>
            <a:r>
              <a:rPr lang="en" i="1"/>
              <a:t>Call Stack</a:t>
            </a:r>
            <a:r>
              <a:rPr lang="en"/>
              <a:t> </a:t>
            </a:r>
          </a:p>
          <a:p>
            <a:pPr marL="457200" lvl="0" indent="-228600" rtl="0">
              <a:spcBef>
                <a:spcPts val="0"/>
              </a:spcBef>
            </a:pPr>
            <a:r>
              <a:rPr lang="en"/>
              <a:t>Manages grouping and differentiating Error Types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US" dirty="0"/>
              <a:t>Home reading</a:t>
            </a:r>
            <a:endParaRPr dirty="0"/>
          </a:p>
        </p:txBody>
      </p:sp>
      <p:sp>
        <p:nvSpPr>
          <p:cNvPr id="314" name="Shape 31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r>
              <a:rPr lang="en-US" dirty="0"/>
              <a:t>https://</a:t>
            </a:r>
            <a:r>
              <a:rPr lang="en-US" dirty="0" err="1"/>
              <a:t>docs.oracle.com</a:t>
            </a:r>
            <a:r>
              <a:rPr lang="en-US" dirty="0"/>
              <a:t>/</a:t>
            </a:r>
            <a:r>
              <a:rPr lang="en-US" dirty="0" err="1"/>
              <a:t>javase</a:t>
            </a:r>
            <a:r>
              <a:rPr lang="en-US" dirty="0"/>
              <a:t>/tutorial/essential/exceptions/</a:t>
            </a:r>
            <a:endParaRPr lang="en" dirty="0"/>
          </a:p>
        </p:txBody>
      </p:sp>
    </p:spTree>
    <p:extLst>
      <p:ext uri="{BB962C8B-B14F-4D97-AF65-F5344CB8AC3E}">
        <p14:creationId xmlns:p14="http://schemas.microsoft.com/office/powerpoint/2010/main" val="340988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Concept of </a:t>
            </a:r>
            <a:r>
              <a:rPr lang="en" i="1"/>
              <a:t>having an</a:t>
            </a:r>
            <a:r>
              <a:rPr lang="en"/>
              <a:t> Exception</a:t>
            </a:r>
          </a:p>
        </p:txBody>
      </p:sp>
      <p:sp>
        <p:nvSpPr>
          <p:cNvPr id="89" name="Shape 89"/>
          <p:cNvSpPr txBox="1">
            <a:spLocks noGrp="1"/>
          </p:cNvSpPr>
          <p:nvPr>
            <p:ph type="body" idx="1"/>
          </p:nvPr>
        </p:nvSpPr>
        <p:spPr>
          <a:xfrm>
            <a:off x="311700" y="1152475"/>
            <a:ext cx="8520600" cy="846900"/>
          </a:xfrm>
          <a:prstGeom prst="rect">
            <a:avLst/>
          </a:prstGeom>
        </p:spPr>
        <p:txBody>
          <a:bodyPr lIns="91425" tIns="91425" rIns="91425" bIns="91425" anchor="t" anchorCtr="0">
            <a:noAutofit/>
          </a:bodyPr>
          <a:lstStyle/>
          <a:p>
            <a:pPr marL="457200" lvl="0" indent="-228600" rtl="0">
              <a:lnSpc>
                <a:spcPct val="100000"/>
              </a:lnSpc>
              <a:spcBef>
                <a:spcPts val="0"/>
              </a:spcBef>
              <a:spcAft>
                <a:spcPts val="0"/>
              </a:spcAft>
            </a:pPr>
            <a:r>
              <a:rPr lang="en" dirty="0"/>
              <a:t>The search begins with the method in which the error occurred and proceeds through the call stack in the reverse order in which the methods were called</a:t>
            </a:r>
          </a:p>
          <a:p>
            <a:pPr lvl="0">
              <a:spcBef>
                <a:spcPts val="0"/>
              </a:spcBef>
              <a:buNone/>
            </a:pPr>
            <a:endParaRPr dirty="0"/>
          </a:p>
        </p:txBody>
      </p:sp>
      <p:grpSp>
        <p:nvGrpSpPr>
          <p:cNvPr id="90" name="Shape 90"/>
          <p:cNvGrpSpPr/>
          <p:nvPr/>
        </p:nvGrpSpPr>
        <p:grpSpPr>
          <a:xfrm>
            <a:off x="1215687" y="2382050"/>
            <a:ext cx="6712623" cy="1680118"/>
            <a:chOff x="186725" y="2513600"/>
            <a:chExt cx="6712623" cy="1680118"/>
          </a:xfrm>
        </p:grpSpPr>
        <p:grpSp>
          <p:nvGrpSpPr>
            <p:cNvPr id="91" name="Shape 91"/>
            <p:cNvGrpSpPr/>
            <p:nvPr/>
          </p:nvGrpSpPr>
          <p:grpSpPr>
            <a:xfrm>
              <a:off x="2044458" y="2599100"/>
              <a:ext cx="4854889" cy="1594618"/>
              <a:chOff x="5747800" y="3006924"/>
              <a:chExt cx="4540674" cy="1594618"/>
            </a:xfrm>
          </p:grpSpPr>
          <p:grpSp>
            <p:nvGrpSpPr>
              <p:cNvPr id="92" name="Shape 92"/>
              <p:cNvGrpSpPr/>
              <p:nvPr/>
            </p:nvGrpSpPr>
            <p:grpSpPr>
              <a:xfrm>
                <a:off x="5747800" y="3006924"/>
                <a:ext cx="3460398" cy="1594618"/>
                <a:chOff x="2669100" y="2080150"/>
                <a:chExt cx="3806400" cy="2889325"/>
              </a:xfrm>
            </p:grpSpPr>
            <p:sp>
              <p:nvSpPr>
                <p:cNvPr id="93" name="Shape 93"/>
                <p:cNvSpPr/>
                <p:nvPr/>
              </p:nvSpPr>
              <p:spPr>
                <a:xfrm>
                  <a:off x="2669100" y="2080150"/>
                  <a:ext cx="3805800" cy="46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Method where error occured</a:t>
                  </a:r>
                </a:p>
              </p:txBody>
            </p:sp>
            <p:sp>
              <p:nvSpPr>
                <p:cNvPr id="94" name="Shape 94"/>
                <p:cNvSpPr/>
                <p:nvPr/>
              </p:nvSpPr>
              <p:spPr>
                <a:xfrm>
                  <a:off x="2669100" y="2774325"/>
                  <a:ext cx="3805800" cy="46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Method without an exception handler</a:t>
                  </a:r>
                </a:p>
              </p:txBody>
            </p:sp>
            <p:sp>
              <p:nvSpPr>
                <p:cNvPr id="95" name="Shape 95"/>
                <p:cNvSpPr/>
                <p:nvPr/>
              </p:nvSpPr>
              <p:spPr>
                <a:xfrm>
                  <a:off x="2669100" y="3468500"/>
                  <a:ext cx="3805800" cy="46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Method with an exception handler</a:t>
                  </a:r>
                </a:p>
              </p:txBody>
            </p:sp>
            <p:sp>
              <p:nvSpPr>
                <p:cNvPr id="96" name="Shape 96"/>
                <p:cNvSpPr/>
                <p:nvPr/>
              </p:nvSpPr>
              <p:spPr>
                <a:xfrm>
                  <a:off x="2669100" y="4162675"/>
                  <a:ext cx="3805800" cy="46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latin typeface="Courier New"/>
                      <a:ea typeface="Courier New"/>
                      <a:cs typeface="Courier New"/>
                      <a:sym typeface="Courier New"/>
                    </a:rPr>
                    <a:t>main</a:t>
                  </a:r>
                </a:p>
              </p:txBody>
            </p:sp>
            <p:cxnSp>
              <p:nvCxnSpPr>
                <p:cNvPr id="97" name="Shape 97"/>
                <p:cNvCxnSpPr>
                  <a:stCxn id="93" idx="3"/>
                  <a:endCxn id="94" idx="3"/>
                </p:cNvCxnSpPr>
                <p:nvPr/>
              </p:nvCxnSpPr>
              <p:spPr>
                <a:xfrm>
                  <a:off x="6474900" y="2314300"/>
                  <a:ext cx="600" cy="694200"/>
                </a:xfrm>
                <a:prstGeom prst="bentConnector3">
                  <a:avLst>
                    <a:gd name="adj1" fmla="val 40830353"/>
                  </a:avLst>
                </a:prstGeom>
                <a:noFill/>
                <a:ln w="9525" cap="flat" cmpd="sng">
                  <a:solidFill>
                    <a:srgbClr val="FF9900"/>
                  </a:solidFill>
                  <a:prstDash val="solid"/>
                  <a:round/>
                  <a:headEnd type="none" w="lg" len="lg"/>
                  <a:tailEnd type="triangle" w="lg" len="lg"/>
                </a:ln>
              </p:spPr>
            </p:cxnSp>
            <p:sp>
              <p:nvSpPr>
                <p:cNvPr id="98" name="Shape 98"/>
                <p:cNvSpPr txBox="1"/>
                <p:nvPr/>
              </p:nvSpPr>
              <p:spPr>
                <a:xfrm>
                  <a:off x="3640347" y="4755575"/>
                  <a:ext cx="1824600" cy="213900"/>
                </a:xfrm>
                <a:prstGeom prst="rect">
                  <a:avLst/>
                </a:prstGeom>
                <a:noFill/>
                <a:ln>
                  <a:noFill/>
                </a:ln>
              </p:spPr>
              <p:txBody>
                <a:bodyPr lIns="91425" tIns="91425" rIns="91425" bIns="91425" anchor="ctr" anchorCtr="0">
                  <a:noAutofit/>
                </a:bodyPr>
                <a:lstStyle/>
                <a:p>
                  <a:pPr lvl="0" algn="ctr" rtl="0">
                    <a:spcBef>
                      <a:spcPts val="0"/>
                    </a:spcBef>
                    <a:buNone/>
                  </a:pPr>
                  <a:r>
                    <a:rPr lang="en"/>
                    <a:t>The call stack</a:t>
                  </a:r>
                </a:p>
              </p:txBody>
            </p:sp>
          </p:grpSp>
          <p:sp>
            <p:nvSpPr>
              <p:cNvPr id="99" name="Shape 99"/>
              <p:cNvSpPr txBox="1"/>
              <p:nvPr/>
            </p:nvSpPr>
            <p:spPr>
              <a:xfrm>
                <a:off x="9445775" y="3111300"/>
                <a:ext cx="842700" cy="267600"/>
              </a:xfrm>
              <a:prstGeom prst="rect">
                <a:avLst/>
              </a:prstGeom>
              <a:noFill/>
              <a:ln>
                <a:noFill/>
              </a:ln>
            </p:spPr>
            <p:txBody>
              <a:bodyPr lIns="91425" tIns="91425" rIns="91425" bIns="91425" anchor="ctr" anchorCtr="0">
                <a:noAutofit/>
              </a:bodyPr>
              <a:lstStyle/>
              <a:p>
                <a:pPr lvl="0" algn="ctr" rtl="0">
                  <a:spcBef>
                    <a:spcPts val="0"/>
                  </a:spcBef>
                  <a:buNone/>
                </a:pPr>
                <a:r>
                  <a:rPr lang="en" sz="1000" i="1"/>
                  <a:t>Looking for appropriate handler</a:t>
                </a:r>
              </a:p>
            </p:txBody>
          </p:sp>
          <p:sp>
            <p:nvSpPr>
              <p:cNvPr id="100" name="Shape 100"/>
              <p:cNvSpPr txBox="1"/>
              <p:nvPr/>
            </p:nvSpPr>
            <p:spPr>
              <a:xfrm>
                <a:off x="9445775" y="3707125"/>
                <a:ext cx="842700" cy="267600"/>
              </a:xfrm>
              <a:prstGeom prst="rect">
                <a:avLst/>
              </a:prstGeom>
              <a:noFill/>
              <a:ln>
                <a:noFill/>
              </a:ln>
            </p:spPr>
            <p:txBody>
              <a:bodyPr lIns="91425" tIns="91425" rIns="91425" bIns="91425" anchor="ctr" anchorCtr="0">
                <a:noAutofit/>
              </a:bodyPr>
              <a:lstStyle/>
              <a:p>
                <a:pPr lvl="0" algn="ctr" rtl="0">
                  <a:spcBef>
                    <a:spcPts val="0"/>
                  </a:spcBef>
                  <a:buClr>
                    <a:schemeClr val="dk1"/>
                  </a:buClr>
                  <a:buSzPct val="110000"/>
                  <a:buFont typeface="Arial"/>
                  <a:buNone/>
                </a:pPr>
                <a:r>
                  <a:rPr lang="en" sz="1000" i="1">
                    <a:solidFill>
                      <a:schemeClr val="dk1"/>
                    </a:solidFill>
                  </a:rPr>
                  <a:t>Looking for appropriate handler</a:t>
                </a:r>
              </a:p>
              <a:p>
                <a:pPr lvl="0" algn="ctr" rtl="0">
                  <a:spcBef>
                    <a:spcPts val="0"/>
                  </a:spcBef>
                  <a:buNone/>
                </a:pPr>
                <a:endParaRPr sz="1000" i="1"/>
              </a:p>
            </p:txBody>
          </p:sp>
        </p:grpSp>
        <p:cxnSp>
          <p:nvCxnSpPr>
            <p:cNvPr id="101" name="Shape 101"/>
            <p:cNvCxnSpPr>
              <a:stCxn id="94" idx="3"/>
              <a:endCxn id="95" idx="3"/>
            </p:cNvCxnSpPr>
            <p:nvPr/>
          </p:nvCxnSpPr>
          <p:spPr>
            <a:xfrm>
              <a:off x="5743733" y="3111442"/>
              <a:ext cx="600" cy="383100"/>
            </a:xfrm>
            <a:prstGeom prst="bentConnector3">
              <a:avLst>
                <a:gd name="adj1" fmla="val 39687500"/>
              </a:avLst>
            </a:prstGeom>
            <a:noFill/>
            <a:ln w="9525" cap="flat" cmpd="sng">
              <a:solidFill>
                <a:srgbClr val="FF9900"/>
              </a:solidFill>
              <a:prstDash val="solid"/>
              <a:round/>
              <a:headEnd type="none" w="lg" len="lg"/>
              <a:tailEnd type="triangle" w="lg" len="lg"/>
            </a:ln>
          </p:spPr>
        </p:cxnSp>
        <p:sp>
          <p:nvSpPr>
            <p:cNvPr id="102" name="Shape 102"/>
            <p:cNvSpPr txBox="1"/>
            <p:nvPr/>
          </p:nvSpPr>
          <p:spPr>
            <a:xfrm>
              <a:off x="186725" y="2513600"/>
              <a:ext cx="1385400" cy="249900"/>
            </a:xfrm>
            <a:prstGeom prst="rect">
              <a:avLst/>
            </a:prstGeom>
            <a:noFill/>
            <a:ln>
              <a:noFill/>
            </a:ln>
          </p:spPr>
          <p:txBody>
            <a:bodyPr lIns="91425" tIns="91425" rIns="91425" bIns="91425" anchor="ctr" anchorCtr="0">
              <a:noAutofit/>
            </a:bodyPr>
            <a:lstStyle/>
            <a:p>
              <a:pPr lvl="0" algn="ctr">
                <a:spcBef>
                  <a:spcPts val="0"/>
                </a:spcBef>
                <a:buNone/>
              </a:pPr>
              <a:r>
                <a:rPr lang="en" sz="1000"/>
                <a:t>Throws exception</a:t>
              </a:r>
            </a:p>
          </p:txBody>
        </p:sp>
        <p:sp>
          <p:nvSpPr>
            <p:cNvPr id="103" name="Shape 103"/>
            <p:cNvSpPr txBox="1"/>
            <p:nvPr/>
          </p:nvSpPr>
          <p:spPr>
            <a:xfrm>
              <a:off x="186725" y="3008850"/>
              <a:ext cx="1385400" cy="249900"/>
            </a:xfrm>
            <a:prstGeom prst="rect">
              <a:avLst/>
            </a:prstGeom>
            <a:noFill/>
            <a:ln>
              <a:noFill/>
            </a:ln>
          </p:spPr>
          <p:txBody>
            <a:bodyPr lIns="91425" tIns="91425" rIns="91425" bIns="91425" anchor="ctr" anchorCtr="0">
              <a:noAutofit/>
            </a:bodyPr>
            <a:lstStyle/>
            <a:p>
              <a:pPr lvl="0" algn="ctr" rtl="0">
                <a:spcBef>
                  <a:spcPts val="0"/>
                </a:spcBef>
                <a:buNone/>
              </a:pPr>
              <a:r>
                <a:rPr lang="en" sz="1000"/>
                <a:t>Forwards exception</a:t>
              </a:r>
            </a:p>
          </p:txBody>
        </p:sp>
        <p:sp>
          <p:nvSpPr>
            <p:cNvPr id="104" name="Shape 104"/>
            <p:cNvSpPr txBox="1"/>
            <p:nvPr/>
          </p:nvSpPr>
          <p:spPr>
            <a:xfrm>
              <a:off x="311700" y="3504100"/>
              <a:ext cx="1385400" cy="279600"/>
            </a:xfrm>
            <a:prstGeom prst="rect">
              <a:avLst/>
            </a:prstGeom>
            <a:noFill/>
            <a:ln>
              <a:noFill/>
            </a:ln>
          </p:spPr>
          <p:txBody>
            <a:bodyPr lIns="91425" tIns="91425" rIns="91425" bIns="91425" anchor="ctr" anchorCtr="0">
              <a:noAutofit/>
            </a:bodyPr>
            <a:lstStyle/>
            <a:p>
              <a:pPr lvl="0" algn="ctr" rtl="0">
                <a:spcBef>
                  <a:spcPts val="0"/>
                </a:spcBef>
                <a:buNone/>
              </a:pPr>
              <a:r>
                <a:rPr lang="en" sz="1000"/>
                <a:t>Catches some other exception</a:t>
              </a:r>
            </a:p>
          </p:txBody>
        </p:sp>
        <p:cxnSp>
          <p:nvCxnSpPr>
            <p:cNvPr id="105" name="Shape 105"/>
            <p:cNvCxnSpPr>
              <a:stCxn id="102" idx="3"/>
              <a:endCxn id="93" idx="1"/>
            </p:cNvCxnSpPr>
            <p:nvPr/>
          </p:nvCxnSpPr>
          <p:spPr>
            <a:xfrm>
              <a:off x="1572125" y="2638550"/>
              <a:ext cx="472200" cy="89700"/>
            </a:xfrm>
            <a:prstGeom prst="straightConnector1">
              <a:avLst/>
            </a:prstGeom>
            <a:noFill/>
            <a:ln w="9525" cap="flat" cmpd="sng">
              <a:solidFill>
                <a:schemeClr val="dk2"/>
              </a:solidFill>
              <a:prstDash val="solid"/>
              <a:round/>
              <a:headEnd type="none" w="lg" len="lg"/>
              <a:tailEnd type="none" w="lg" len="lg"/>
            </a:ln>
          </p:spPr>
        </p:cxnSp>
        <p:cxnSp>
          <p:nvCxnSpPr>
            <p:cNvPr id="106" name="Shape 106"/>
            <p:cNvCxnSpPr>
              <a:endCxn id="94" idx="1"/>
            </p:cNvCxnSpPr>
            <p:nvPr/>
          </p:nvCxnSpPr>
          <p:spPr>
            <a:xfrm>
              <a:off x="1697058" y="3106642"/>
              <a:ext cx="347400" cy="4800"/>
            </a:xfrm>
            <a:prstGeom prst="straightConnector1">
              <a:avLst/>
            </a:prstGeom>
            <a:noFill/>
            <a:ln w="9525" cap="flat" cmpd="sng">
              <a:solidFill>
                <a:schemeClr val="dk2"/>
              </a:solidFill>
              <a:prstDash val="solid"/>
              <a:round/>
              <a:headEnd type="none" w="lg" len="lg"/>
              <a:tailEnd type="none" w="lg" len="lg"/>
            </a:ln>
          </p:spPr>
        </p:cxnSp>
        <p:cxnSp>
          <p:nvCxnSpPr>
            <p:cNvPr id="107" name="Shape 107"/>
            <p:cNvCxnSpPr>
              <a:stCxn id="104" idx="3"/>
              <a:endCxn id="95" idx="1"/>
            </p:cNvCxnSpPr>
            <p:nvPr/>
          </p:nvCxnSpPr>
          <p:spPr>
            <a:xfrm rot="10800000" flipH="1">
              <a:off x="1697100" y="3494500"/>
              <a:ext cx="347400" cy="149400"/>
            </a:xfrm>
            <a:prstGeom prst="straightConnector1">
              <a:avLst/>
            </a:prstGeom>
            <a:noFill/>
            <a:ln w="9525" cap="flat" cmpd="sng">
              <a:solidFill>
                <a:schemeClr val="dk2"/>
              </a:solidFill>
              <a:prstDash val="solid"/>
              <a:round/>
              <a:headEnd type="none" w="lg" len="lg"/>
              <a:tailEnd type="none" w="lg" len="lg"/>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Exception types</a:t>
            </a:r>
          </a:p>
        </p:txBody>
      </p:sp>
      <p:sp>
        <p:nvSpPr>
          <p:cNvPr id="119" name="Shape 119"/>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 Checked exception</a:t>
            </a:r>
          </a:p>
          <a:p>
            <a:pPr marL="914400" lvl="1" indent="-228600" rtl="0">
              <a:spcBef>
                <a:spcPts val="0"/>
              </a:spcBef>
              <a:spcAft>
                <a:spcPts val="0"/>
              </a:spcAft>
            </a:pPr>
            <a:r>
              <a:rPr lang="en" dirty="0"/>
              <a:t>A </a:t>
            </a:r>
            <a:r>
              <a:rPr lang="en" i="1" dirty="0"/>
              <a:t>subject</a:t>
            </a:r>
            <a:r>
              <a:rPr lang="en" dirty="0"/>
              <a:t> to the Catch or Specify Requirement</a:t>
            </a:r>
          </a:p>
          <a:p>
            <a:pPr marL="914400" lvl="1" indent="-228600" rtl="0">
              <a:spcBef>
                <a:spcPts val="0"/>
              </a:spcBef>
              <a:spcAft>
                <a:spcPts val="0"/>
              </a:spcAft>
            </a:pPr>
            <a:r>
              <a:rPr lang="en" dirty="0"/>
              <a:t>All exceptions are checked exceptions, except for those indicated by </a:t>
            </a:r>
            <a:r>
              <a:rPr lang="en" dirty="0">
                <a:latin typeface="Courier New"/>
                <a:ea typeface="Courier New"/>
                <a:cs typeface="Courier New"/>
                <a:sym typeface="Courier New"/>
              </a:rPr>
              <a:t>Error</a:t>
            </a:r>
            <a:r>
              <a:rPr lang="en" dirty="0"/>
              <a:t>, </a:t>
            </a:r>
            <a:r>
              <a:rPr lang="en" dirty="0" err="1">
                <a:latin typeface="Courier New"/>
                <a:ea typeface="Courier New"/>
                <a:cs typeface="Courier New"/>
                <a:sym typeface="Courier New"/>
              </a:rPr>
              <a:t>RuntimeException</a:t>
            </a:r>
            <a:r>
              <a:rPr lang="en" dirty="0"/>
              <a:t>, and their subclasses</a:t>
            </a:r>
          </a:p>
          <a:p>
            <a:pPr marL="457200" lvl="0" indent="-228600" rtl="0">
              <a:spcBef>
                <a:spcPts val="0"/>
              </a:spcBef>
              <a:spcAft>
                <a:spcPts val="0"/>
              </a:spcAft>
            </a:pPr>
            <a:r>
              <a:rPr lang="en" dirty="0"/>
              <a:t>Error</a:t>
            </a:r>
          </a:p>
          <a:p>
            <a:pPr marL="914400" lvl="1" indent="-228600" rtl="0">
              <a:spcBef>
                <a:spcPts val="0"/>
              </a:spcBef>
              <a:spcAft>
                <a:spcPts val="0"/>
              </a:spcAft>
            </a:pPr>
            <a:r>
              <a:rPr lang="en" dirty="0"/>
              <a:t>Not a </a:t>
            </a:r>
            <a:r>
              <a:rPr lang="en" i="1" dirty="0"/>
              <a:t>subject</a:t>
            </a:r>
            <a:r>
              <a:rPr lang="en" dirty="0"/>
              <a:t> to the Catch or Specify Requirement</a:t>
            </a:r>
          </a:p>
          <a:p>
            <a:pPr marL="914400" lvl="1" indent="-228600" rtl="0">
              <a:spcBef>
                <a:spcPts val="0"/>
              </a:spcBef>
              <a:spcAft>
                <a:spcPts val="0"/>
              </a:spcAft>
            </a:pPr>
            <a:r>
              <a:rPr lang="en" dirty="0"/>
              <a:t>Exceptions indicated by </a:t>
            </a:r>
            <a:r>
              <a:rPr lang="en" dirty="0">
                <a:latin typeface="Courier New"/>
                <a:ea typeface="Courier New"/>
                <a:cs typeface="Courier New"/>
                <a:sym typeface="Courier New"/>
              </a:rPr>
              <a:t>Error </a:t>
            </a:r>
            <a:r>
              <a:rPr lang="en" dirty="0"/>
              <a:t>and its subclasses</a:t>
            </a:r>
          </a:p>
          <a:p>
            <a:pPr marL="457200" lvl="0" indent="-228600" rtl="0">
              <a:spcBef>
                <a:spcPts val="0"/>
              </a:spcBef>
              <a:spcAft>
                <a:spcPts val="0"/>
              </a:spcAft>
            </a:pPr>
            <a:r>
              <a:rPr lang="en" dirty="0" err="1"/>
              <a:t>RuntimeException</a:t>
            </a:r>
            <a:endParaRPr lang="en" dirty="0"/>
          </a:p>
          <a:p>
            <a:pPr marL="914400" lvl="1" indent="-228600" rtl="0">
              <a:spcBef>
                <a:spcPts val="0"/>
              </a:spcBef>
              <a:spcAft>
                <a:spcPts val="0"/>
              </a:spcAft>
            </a:pPr>
            <a:r>
              <a:rPr lang="en" dirty="0"/>
              <a:t>Not subject to the Catch or Specify Requirement</a:t>
            </a:r>
          </a:p>
          <a:p>
            <a:pPr marL="914400" lvl="1" indent="-228600" rtl="0">
              <a:spcBef>
                <a:spcPts val="0"/>
              </a:spcBef>
              <a:spcAft>
                <a:spcPts val="0"/>
              </a:spcAft>
            </a:pPr>
            <a:r>
              <a:rPr lang="en" dirty="0"/>
              <a:t>Exceptions indicated by </a:t>
            </a:r>
            <a:r>
              <a:rPr lang="en" dirty="0" err="1">
                <a:latin typeface="Courier New"/>
                <a:ea typeface="Courier New"/>
                <a:cs typeface="Courier New"/>
                <a:sym typeface="Courier New"/>
              </a:rPr>
              <a:t>RuntimeException</a:t>
            </a:r>
            <a:r>
              <a:rPr lang="en" dirty="0">
                <a:latin typeface="Courier New"/>
                <a:ea typeface="Courier New"/>
                <a:cs typeface="Courier New"/>
                <a:sym typeface="Courier New"/>
              </a:rPr>
              <a:t> </a:t>
            </a:r>
            <a:r>
              <a:rPr lang="en" dirty="0"/>
              <a:t>and its subclasses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Throwable Class and Its Subclasses</a:t>
            </a:r>
          </a:p>
        </p:txBody>
      </p:sp>
      <p:sp>
        <p:nvSpPr>
          <p:cNvPr id="210" name="Shape 210"/>
          <p:cNvSpPr/>
          <p:nvPr/>
        </p:nvSpPr>
        <p:spPr>
          <a:xfrm>
            <a:off x="2592950" y="155435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Object</a:t>
            </a:r>
          </a:p>
        </p:txBody>
      </p:sp>
      <p:sp>
        <p:nvSpPr>
          <p:cNvPr id="211" name="Shape 211"/>
          <p:cNvSpPr/>
          <p:nvPr/>
        </p:nvSpPr>
        <p:spPr>
          <a:xfrm>
            <a:off x="2592950" y="217305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Throwable</a:t>
            </a:r>
          </a:p>
        </p:txBody>
      </p:sp>
      <p:sp>
        <p:nvSpPr>
          <p:cNvPr id="212" name="Shape 212"/>
          <p:cNvSpPr/>
          <p:nvPr/>
        </p:nvSpPr>
        <p:spPr>
          <a:xfrm>
            <a:off x="1299950" y="308145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Error</a:t>
            </a:r>
          </a:p>
        </p:txBody>
      </p:sp>
      <p:sp>
        <p:nvSpPr>
          <p:cNvPr id="213" name="Shape 213"/>
          <p:cNvSpPr/>
          <p:nvPr/>
        </p:nvSpPr>
        <p:spPr>
          <a:xfrm>
            <a:off x="3331725" y="308145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Exception</a:t>
            </a:r>
          </a:p>
        </p:txBody>
      </p:sp>
      <p:sp>
        <p:nvSpPr>
          <p:cNvPr id="214" name="Shape 214"/>
          <p:cNvSpPr/>
          <p:nvPr/>
        </p:nvSpPr>
        <p:spPr>
          <a:xfrm>
            <a:off x="5198049" y="3304050"/>
            <a:ext cx="16239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a:t>Runtime Exception</a:t>
            </a:r>
          </a:p>
        </p:txBody>
      </p:sp>
      <p:grpSp>
        <p:nvGrpSpPr>
          <p:cNvPr id="215" name="Shape 215"/>
          <p:cNvGrpSpPr/>
          <p:nvPr/>
        </p:nvGrpSpPr>
        <p:grpSpPr>
          <a:xfrm>
            <a:off x="1299950" y="3873775"/>
            <a:ext cx="1442350" cy="644025"/>
            <a:chOff x="1063750" y="3770800"/>
            <a:chExt cx="1442350" cy="644025"/>
          </a:xfrm>
        </p:grpSpPr>
        <p:sp>
          <p:nvSpPr>
            <p:cNvPr id="216" name="Shape 216"/>
            <p:cNvSpPr/>
            <p:nvPr/>
          </p:nvSpPr>
          <p:spPr>
            <a:xfrm>
              <a:off x="1063750" y="377080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17" name="Shape 217"/>
            <p:cNvSpPr/>
            <p:nvPr/>
          </p:nvSpPr>
          <p:spPr>
            <a:xfrm>
              <a:off x="1124300" y="386667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18" name="Shape 218"/>
            <p:cNvSpPr/>
            <p:nvPr/>
          </p:nvSpPr>
          <p:spPr>
            <a:xfrm>
              <a:off x="1213100" y="396962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grpSp>
      <p:grpSp>
        <p:nvGrpSpPr>
          <p:cNvPr id="219" name="Shape 219"/>
          <p:cNvGrpSpPr/>
          <p:nvPr/>
        </p:nvGrpSpPr>
        <p:grpSpPr>
          <a:xfrm>
            <a:off x="3331725" y="3930300"/>
            <a:ext cx="1442350" cy="644025"/>
            <a:chOff x="1063750" y="3770800"/>
            <a:chExt cx="1442350" cy="644025"/>
          </a:xfrm>
        </p:grpSpPr>
        <p:sp>
          <p:nvSpPr>
            <p:cNvPr id="220" name="Shape 220"/>
            <p:cNvSpPr/>
            <p:nvPr/>
          </p:nvSpPr>
          <p:spPr>
            <a:xfrm>
              <a:off x="1063750" y="377080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21" name="Shape 221"/>
            <p:cNvSpPr/>
            <p:nvPr/>
          </p:nvSpPr>
          <p:spPr>
            <a:xfrm>
              <a:off x="1124300" y="386667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22" name="Shape 222"/>
            <p:cNvSpPr/>
            <p:nvPr/>
          </p:nvSpPr>
          <p:spPr>
            <a:xfrm>
              <a:off x="1213100" y="396962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grpSp>
      <p:grpSp>
        <p:nvGrpSpPr>
          <p:cNvPr id="223" name="Shape 223"/>
          <p:cNvGrpSpPr/>
          <p:nvPr/>
        </p:nvGrpSpPr>
        <p:grpSpPr>
          <a:xfrm>
            <a:off x="5639000" y="3930300"/>
            <a:ext cx="1442350" cy="644025"/>
            <a:chOff x="1063750" y="3770800"/>
            <a:chExt cx="1442350" cy="644025"/>
          </a:xfrm>
        </p:grpSpPr>
        <p:sp>
          <p:nvSpPr>
            <p:cNvPr id="224" name="Shape 224"/>
            <p:cNvSpPr/>
            <p:nvPr/>
          </p:nvSpPr>
          <p:spPr>
            <a:xfrm>
              <a:off x="1063750" y="3770800"/>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25" name="Shape 225"/>
            <p:cNvSpPr/>
            <p:nvPr/>
          </p:nvSpPr>
          <p:spPr>
            <a:xfrm>
              <a:off x="1124300" y="386667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sp>
          <p:nvSpPr>
            <p:cNvPr id="226" name="Shape 226"/>
            <p:cNvSpPr/>
            <p:nvPr/>
          </p:nvSpPr>
          <p:spPr>
            <a:xfrm>
              <a:off x="1213100" y="3969625"/>
              <a:ext cx="1293000" cy="445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t>
              </a:r>
            </a:p>
          </p:txBody>
        </p:sp>
      </p:grpSp>
      <p:cxnSp>
        <p:nvCxnSpPr>
          <p:cNvPr id="227" name="Shape 227"/>
          <p:cNvCxnSpPr>
            <a:stCxn id="210" idx="2"/>
            <a:endCxn id="211" idx="0"/>
          </p:cNvCxnSpPr>
          <p:nvPr/>
        </p:nvCxnSpPr>
        <p:spPr>
          <a:xfrm rot="-5400000" flipH="1">
            <a:off x="3153050" y="2085950"/>
            <a:ext cx="173400" cy="600"/>
          </a:xfrm>
          <a:prstGeom prst="bentConnector3">
            <a:avLst>
              <a:gd name="adj1" fmla="val 50029"/>
            </a:avLst>
          </a:prstGeom>
          <a:noFill/>
          <a:ln w="9525" cap="flat" cmpd="sng">
            <a:solidFill>
              <a:schemeClr val="dk2"/>
            </a:solidFill>
            <a:prstDash val="solid"/>
            <a:round/>
            <a:headEnd type="none" w="lg" len="lg"/>
            <a:tailEnd type="none" w="lg" len="lg"/>
          </a:ln>
        </p:spPr>
      </p:cxnSp>
      <p:cxnSp>
        <p:nvCxnSpPr>
          <p:cNvPr id="228" name="Shape 228"/>
          <p:cNvCxnSpPr>
            <a:stCxn id="211" idx="1"/>
            <a:endCxn id="212" idx="0"/>
          </p:cNvCxnSpPr>
          <p:nvPr/>
        </p:nvCxnSpPr>
        <p:spPr>
          <a:xfrm flipH="1">
            <a:off x="1946450" y="2395650"/>
            <a:ext cx="646500" cy="685800"/>
          </a:xfrm>
          <a:prstGeom prst="bentConnector2">
            <a:avLst/>
          </a:prstGeom>
          <a:noFill/>
          <a:ln w="9525" cap="flat" cmpd="sng">
            <a:solidFill>
              <a:schemeClr val="dk2"/>
            </a:solidFill>
            <a:prstDash val="solid"/>
            <a:round/>
            <a:headEnd type="none" w="lg" len="lg"/>
            <a:tailEnd type="none" w="lg" len="lg"/>
          </a:ln>
        </p:spPr>
      </p:cxnSp>
      <p:cxnSp>
        <p:nvCxnSpPr>
          <p:cNvPr id="229" name="Shape 229"/>
          <p:cNvCxnSpPr>
            <a:stCxn id="212" idx="2"/>
            <a:endCxn id="216" idx="0"/>
          </p:cNvCxnSpPr>
          <p:nvPr/>
        </p:nvCxnSpPr>
        <p:spPr>
          <a:xfrm rot="-5400000" flipH="1">
            <a:off x="1773200" y="3699900"/>
            <a:ext cx="347100" cy="600"/>
          </a:xfrm>
          <a:prstGeom prst="bentConnector3">
            <a:avLst>
              <a:gd name="adj1" fmla="val 50004"/>
            </a:avLst>
          </a:prstGeom>
          <a:noFill/>
          <a:ln w="9525" cap="flat" cmpd="sng">
            <a:solidFill>
              <a:schemeClr val="dk2"/>
            </a:solidFill>
            <a:prstDash val="solid"/>
            <a:round/>
            <a:headEnd type="none" w="lg" len="lg"/>
            <a:tailEnd type="none" w="lg" len="lg"/>
          </a:ln>
        </p:spPr>
      </p:cxnSp>
      <p:cxnSp>
        <p:nvCxnSpPr>
          <p:cNvPr id="230" name="Shape 230"/>
          <p:cNvCxnSpPr>
            <a:stCxn id="211" idx="2"/>
            <a:endCxn id="213" idx="0"/>
          </p:cNvCxnSpPr>
          <p:nvPr/>
        </p:nvCxnSpPr>
        <p:spPr>
          <a:xfrm rot="-5400000" flipH="1">
            <a:off x="3377300" y="2480400"/>
            <a:ext cx="463200" cy="738900"/>
          </a:xfrm>
          <a:prstGeom prst="bentConnector3">
            <a:avLst>
              <a:gd name="adj1" fmla="val 50000"/>
            </a:avLst>
          </a:prstGeom>
          <a:noFill/>
          <a:ln w="9525" cap="flat" cmpd="sng">
            <a:solidFill>
              <a:schemeClr val="dk2"/>
            </a:solidFill>
            <a:prstDash val="solid"/>
            <a:round/>
            <a:headEnd type="none" w="lg" len="lg"/>
            <a:tailEnd type="none" w="lg" len="lg"/>
          </a:ln>
        </p:spPr>
      </p:cxnSp>
      <p:cxnSp>
        <p:nvCxnSpPr>
          <p:cNvPr id="231" name="Shape 231"/>
          <p:cNvCxnSpPr/>
          <p:nvPr/>
        </p:nvCxnSpPr>
        <p:spPr>
          <a:xfrm>
            <a:off x="4624124" y="3351988"/>
            <a:ext cx="548000" cy="174662"/>
          </a:xfrm>
          <a:prstGeom prst="bentConnector3">
            <a:avLst>
              <a:gd name="adj1" fmla="val 50000"/>
            </a:avLst>
          </a:prstGeom>
          <a:noFill/>
          <a:ln w="9525" cap="flat" cmpd="sng">
            <a:solidFill>
              <a:schemeClr val="dk2"/>
            </a:solidFill>
            <a:prstDash val="solid"/>
            <a:round/>
            <a:headEnd type="none" w="lg" len="lg"/>
            <a:tailEnd type="none" w="lg" len="lg"/>
          </a:ln>
        </p:spPr>
      </p:cxnSp>
      <p:cxnSp>
        <p:nvCxnSpPr>
          <p:cNvPr id="232" name="Shape 232"/>
          <p:cNvCxnSpPr>
            <a:stCxn id="213" idx="2"/>
            <a:endCxn id="220" idx="0"/>
          </p:cNvCxnSpPr>
          <p:nvPr/>
        </p:nvCxnSpPr>
        <p:spPr>
          <a:xfrm rot="-5400000" flipH="1">
            <a:off x="3776625" y="3728250"/>
            <a:ext cx="403800" cy="600"/>
          </a:xfrm>
          <a:prstGeom prst="bentConnector3">
            <a:avLst>
              <a:gd name="adj1" fmla="val 49981"/>
            </a:avLst>
          </a:prstGeom>
          <a:noFill/>
          <a:ln w="9525" cap="flat" cmpd="sng">
            <a:solidFill>
              <a:schemeClr val="dk2"/>
            </a:solidFill>
            <a:prstDash val="solid"/>
            <a:round/>
            <a:headEnd type="none" w="lg" len="lg"/>
            <a:tailEnd type="none" w="lg" len="lg"/>
          </a:ln>
        </p:spPr>
      </p:cxnSp>
      <p:cxnSp>
        <p:nvCxnSpPr>
          <p:cNvPr id="233" name="Shape 233"/>
          <p:cNvCxnSpPr>
            <a:stCxn id="214" idx="2"/>
            <a:endCxn id="224" idx="0"/>
          </p:cNvCxnSpPr>
          <p:nvPr/>
        </p:nvCxnSpPr>
        <p:spPr>
          <a:xfrm rot="16200000" flipH="1">
            <a:off x="6057224" y="3702024"/>
            <a:ext cx="181050" cy="275501"/>
          </a:xfrm>
          <a:prstGeom prst="bentConnector3">
            <a:avLst>
              <a:gd name="adj1" fmla="val 50000"/>
            </a:avLst>
          </a:prstGeom>
          <a:noFill/>
          <a:ln w="9525" cap="flat" cmpd="sng">
            <a:solidFill>
              <a:schemeClr val="dk2"/>
            </a:solidFill>
            <a:prstDash val="solid"/>
            <a:round/>
            <a:headEnd type="none" w="lg" len="lg"/>
            <a:tailEnd type="none" w="lg" len="lg"/>
          </a:ln>
        </p:spPr>
      </p:cxnSp>
    </p:spTree>
    <p:extLst>
      <p:ext uri="{BB962C8B-B14F-4D97-AF65-F5344CB8AC3E}">
        <p14:creationId xmlns:p14="http://schemas.microsoft.com/office/powerpoint/2010/main" val="231393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Catching and Handling Exceptions with a </a:t>
            </a:r>
            <a:r>
              <a:rPr lang="en">
                <a:latin typeface="Courier New"/>
                <a:ea typeface="Courier New"/>
                <a:cs typeface="Courier New"/>
                <a:sym typeface="Courier New"/>
              </a:rPr>
              <a:t>try</a:t>
            </a:r>
          </a:p>
        </p:txBody>
      </p:sp>
      <p:sp>
        <p:nvSpPr>
          <p:cNvPr id="125" name="Shape 125"/>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First step in constructing an exception handle - enclose code that might throw an exception within a </a:t>
            </a:r>
            <a:r>
              <a:rPr lang="en">
                <a:latin typeface="Courier New"/>
                <a:ea typeface="Courier New"/>
                <a:cs typeface="Courier New"/>
                <a:sym typeface="Courier New"/>
              </a:rPr>
              <a:t>try</a:t>
            </a:r>
            <a:r>
              <a:rPr lang="en"/>
              <a:t>,block:</a:t>
            </a:r>
            <a:br>
              <a:rPr lang="en"/>
            </a:br>
            <a:r>
              <a:rPr lang="en" b="1">
                <a:latin typeface="Courier New"/>
                <a:ea typeface="Courier New"/>
                <a:cs typeface="Courier New"/>
                <a:sym typeface="Courier New"/>
              </a:rPr>
              <a:t>try {</a:t>
            </a:r>
            <a:br>
              <a:rPr lang="en" b="1">
                <a:latin typeface="Courier New"/>
                <a:ea typeface="Courier New"/>
                <a:cs typeface="Courier New"/>
                <a:sym typeface="Courier New"/>
              </a:rPr>
            </a:br>
            <a:r>
              <a:rPr lang="en">
                <a:latin typeface="Courier New"/>
                <a:ea typeface="Courier New"/>
                <a:cs typeface="Courier New"/>
                <a:sym typeface="Courier New"/>
              </a:rPr>
              <a:t>    </a:t>
            </a:r>
            <a:r>
              <a:rPr lang="en">
                <a:solidFill>
                  <a:srgbClr val="38761D"/>
                </a:solidFill>
                <a:latin typeface="Courier New"/>
                <a:ea typeface="Courier New"/>
                <a:cs typeface="Courier New"/>
                <a:sym typeface="Courier New"/>
              </a:rPr>
              <a:t>//code</a:t>
            </a:r>
            <a:br>
              <a:rPr lang="en">
                <a:solidFill>
                  <a:srgbClr val="38761D"/>
                </a:solidFill>
                <a:latin typeface="Courier New"/>
                <a:ea typeface="Courier New"/>
                <a:cs typeface="Courier New"/>
                <a:sym typeface="Courier New"/>
              </a:rPr>
            </a:br>
            <a:r>
              <a:rPr lang="en" b="1">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catch and finally blocks follows afterwards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The Catch Blocks</a:t>
            </a:r>
          </a:p>
        </p:txBody>
      </p:sp>
      <p:sp>
        <p:nvSpPr>
          <p:cNvPr id="131" name="Shape 131"/>
          <p:cNvSpPr txBox="1">
            <a:spLocks noGrp="1"/>
          </p:cNvSpPr>
          <p:nvPr>
            <p:ph type="body" idx="1"/>
          </p:nvPr>
        </p:nvSpPr>
        <p:spPr>
          <a:xfrm>
            <a:off x="311700" y="1152475"/>
            <a:ext cx="8520599" cy="3923999"/>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One or more </a:t>
            </a:r>
            <a:r>
              <a:rPr lang="en" dirty="0">
                <a:latin typeface="Courier New"/>
                <a:ea typeface="Courier New"/>
                <a:cs typeface="Courier New"/>
                <a:sym typeface="Courier New"/>
              </a:rPr>
              <a:t>catch </a:t>
            </a:r>
            <a:r>
              <a:rPr lang="en" dirty="0"/>
              <a:t>blocks directly after </a:t>
            </a:r>
            <a:r>
              <a:rPr lang="en" dirty="0">
                <a:latin typeface="Courier New"/>
                <a:ea typeface="Courier New"/>
                <a:cs typeface="Courier New"/>
                <a:sym typeface="Courier New"/>
              </a:rPr>
              <a:t>try </a:t>
            </a:r>
            <a:r>
              <a:rPr lang="en" dirty="0"/>
              <a:t>block:</a:t>
            </a:r>
            <a:br>
              <a:rPr lang="en" dirty="0"/>
            </a:br>
            <a:r>
              <a:rPr lang="en" sz="1200" b="1" dirty="0">
                <a:latin typeface="Courier New"/>
                <a:ea typeface="Courier New"/>
                <a:cs typeface="Courier New"/>
                <a:sym typeface="Courier New"/>
              </a:rPr>
              <a:t>try {</a:t>
            </a:r>
            <a:br>
              <a:rPr lang="en" sz="1200" dirty="0">
                <a:latin typeface="Courier New"/>
                <a:ea typeface="Courier New"/>
                <a:cs typeface="Courier New"/>
                <a:sym typeface="Courier New"/>
              </a:rPr>
            </a:br>
            <a:r>
              <a:rPr lang="en" sz="1200" dirty="0">
                <a:solidFill>
                  <a:srgbClr val="38761D"/>
                </a:solidFill>
                <a:latin typeface="Courier New"/>
                <a:ea typeface="Courier New"/>
                <a:cs typeface="Courier New"/>
                <a:sym typeface="Courier New"/>
              </a:rPr>
              <a:t>	//code</a:t>
            </a:r>
            <a:br>
              <a:rPr lang="en" sz="1200" dirty="0">
                <a:latin typeface="Courier New"/>
                <a:ea typeface="Courier New"/>
                <a:cs typeface="Courier New"/>
                <a:sym typeface="Courier New"/>
              </a:rPr>
            </a:br>
            <a:r>
              <a:rPr lang="en" sz="1200" b="1" dirty="0">
                <a:latin typeface="Courier New"/>
                <a:ea typeface="Courier New"/>
                <a:cs typeface="Courier New"/>
                <a:sym typeface="Courier New"/>
              </a:rPr>
              <a:t>} catch (</a:t>
            </a:r>
            <a:r>
              <a:rPr lang="en" sz="1200" b="1" i="1" dirty="0">
                <a:latin typeface="Courier New"/>
                <a:ea typeface="Courier New"/>
                <a:cs typeface="Courier New"/>
                <a:sym typeface="Courier New"/>
              </a:rPr>
              <a:t>ExceptionType1</a:t>
            </a:r>
            <a:r>
              <a:rPr lang="en" sz="1200" b="1" dirty="0">
                <a:latin typeface="Courier New"/>
                <a:ea typeface="Courier New"/>
                <a:cs typeface="Courier New"/>
                <a:sym typeface="Courier New"/>
              </a:rPr>
              <a:t> </a:t>
            </a:r>
            <a:r>
              <a:rPr lang="en" sz="1200" b="1" i="1" dirty="0">
                <a:latin typeface="Courier New"/>
                <a:ea typeface="Courier New"/>
                <a:cs typeface="Courier New"/>
                <a:sym typeface="Courier New"/>
              </a:rPr>
              <a:t>name1</a:t>
            </a:r>
            <a:r>
              <a:rPr lang="en" sz="1200" b="1" dirty="0">
                <a:latin typeface="Courier New"/>
                <a:ea typeface="Courier New"/>
                <a:cs typeface="Courier New"/>
                <a:sym typeface="Courier New"/>
              </a:rPr>
              <a:t>) {</a:t>
            </a:r>
            <a:br>
              <a:rPr lang="en" sz="1200" dirty="0">
                <a:latin typeface="Courier New"/>
                <a:ea typeface="Courier New"/>
                <a:cs typeface="Courier New"/>
                <a:sym typeface="Courier New"/>
              </a:rPr>
            </a:br>
            <a:r>
              <a:rPr lang="en" sz="1200" dirty="0">
                <a:solidFill>
                  <a:srgbClr val="38761D"/>
                </a:solidFill>
                <a:latin typeface="Courier New"/>
                <a:ea typeface="Courier New"/>
                <a:cs typeface="Courier New"/>
                <a:sym typeface="Courier New"/>
              </a:rPr>
              <a:t>	//process name1</a:t>
            </a:r>
            <a:br>
              <a:rPr lang="en" sz="1200" dirty="0">
                <a:latin typeface="Courier New"/>
                <a:ea typeface="Courier New"/>
                <a:cs typeface="Courier New"/>
                <a:sym typeface="Courier New"/>
              </a:rPr>
            </a:br>
            <a:r>
              <a:rPr lang="en" sz="1200" b="1" dirty="0">
                <a:latin typeface="Courier New"/>
                <a:ea typeface="Courier New"/>
                <a:cs typeface="Courier New"/>
                <a:sym typeface="Courier New"/>
              </a:rPr>
              <a:t>} catch (</a:t>
            </a:r>
            <a:r>
              <a:rPr lang="en" sz="1200" b="1" i="1" dirty="0">
                <a:latin typeface="Courier New"/>
                <a:ea typeface="Courier New"/>
                <a:cs typeface="Courier New"/>
                <a:sym typeface="Courier New"/>
              </a:rPr>
              <a:t>ExceptionType2</a:t>
            </a:r>
            <a:r>
              <a:rPr lang="en" sz="1200" b="1" dirty="0">
                <a:latin typeface="Courier New"/>
                <a:ea typeface="Courier New"/>
                <a:cs typeface="Courier New"/>
                <a:sym typeface="Courier New"/>
              </a:rPr>
              <a:t> </a:t>
            </a:r>
            <a:r>
              <a:rPr lang="en" sz="1200" b="1" i="1" dirty="0">
                <a:latin typeface="Courier New"/>
                <a:ea typeface="Courier New"/>
                <a:cs typeface="Courier New"/>
                <a:sym typeface="Courier New"/>
              </a:rPr>
              <a:t>name2</a:t>
            </a:r>
            <a:r>
              <a:rPr lang="en" sz="1200" b="1" dirty="0">
                <a:latin typeface="Courier New"/>
                <a:ea typeface="Courier New"/>
                <a:cs typeface="Courier New"/>
                <a:sym typeface="Courier New"/>
              </a:rPr>
              <a:t>) {</a:t>
            </a:r>
            <a:br>
              <a:rPr lang="en" sz="1200" dirty="0">
                <a:latin typeface="Courier New"/>
                <a:ea typeface="Courier New"/>
                <a:cs typeface="Courier New"/>
                <a:sym typeface="Courier New"/>
              </a:rPr>
            </a:br>
            <a:r>
              <a:rPr lang="en" sz="1200" dirty="0">
                <a:latin typeface="Courier New"/>
                <a:ea typeface="Courier New"/>
                <a:cs typeface="Courier New"/>
                <a:sym typeface="Courier New"/>
              </a:rPr>
              <a:t>	</a:t>
            </a:r>
            <a:r>
              <a:rPr lang="en" sz="1200" dirty="0">
                <a:solidFill>
                  <a:srgbClr val="38761D"/>
                </a:solidFill>
                <a:latin typeface="Courier New"/>
                <a:ea typeface="Courier New"/>
                <a:cs typeface="Courier New"/>
                <a:sym typeface="Courier New"/>
              </a:rPr>
              <a:t>//process name2</a:t>
            </a:r>
            <a:br>
              <a:rPr lang="en" sz="1200" dirty="0">
                <a:solidFill>
                  <a:srgbClr val="38761D"/>
                </a:solidFill>
                <a:latin typeface="Courier New"/>
                <a:ea typeface="Courier New"/>
                <a:cs typeface="Courier New"/>
                <a:sym typeface="Courier New"/>
              </a:rPr>
            </a:br>
            <a:r>
              <a:rPr lang="en" sz="1200" b="1" dirty="0">
                <a:latin typeface="Courier New"/>
                <a:ea typeface="Courier New"/>
                <a:cs typeface="Courier New"/>
                <a:sym typeface="Courier New"/>
              </a:rPr>
              <a:t>}</a:t>
            </a:r>
            <a:r>
              <a:rPr lang="en" sz="1200" dirty="0">
                <a:latin typeface="Courier New"/>
                <a:ea typeface="Courier New"/>
                <a:cs typeface="Courier New"/>
                <a:sym typeface="Courier New"/>
              </a:rPr>
              <a:t>...</a:t>
            </a:r>
          </a:p>
          <a:p>
            <a:pPr marL="457200" lvl="0" indent="-228600" rtl="0">
              <a:spcBef>
                <a:spcPts val="0"/>
              </a:spcBef>
              <a:spcAft>
                <a:spcPts val="0"/>
              </a:spcAft>
            </a:pPr>
            <a:r>
              <a:rPr lang="en" dirty="0">
                <a:latin typeface="Courier New"/>
                <a:ea typeface="Courier New"/>
                <a:cs typeface="Courier New"/>
                <a:sym typeface="Courier New"/>
              </a:rPr>
              <a:t>catch </a:t>
            </a:r>
            <a:r>
              <a:rPr lang="en" dirty="0"/>
              <a:t>block is an exception handler that handles the type of exception indicated by its argument</a:t>
            </a:r>
          </a:p>
          <a:p>
            <a:pPr marL="457200" lvl="0" indent="-228600" rtl="0">
              <a:spcBef>
                <a:spcPts val="0"/>
              </a:spcBef>
              <a:spcAft>
                <a:spcPts val="0"/>
              </a:spcAft>
            </a:pPr>
            <a:r>
              <a:rPr lang="en" dirty="0" err="1">
                <a:latin typeface="Courier New"/>
                <a:ea typeface="Courier New"/>
                <a:cs typeface="Courier New"/>
                <a:sym typeface="Courier New"/>
              </a:rPr>
              <a:t>ExceptionType</a:t>
            </a:r>
            <a:r>
              <a:rPr lang="en" dirty="0">
                <a:latin typeface="Courier New"/>
                <a:ea typeface="Courier New"/>
                <a:cs typeface="Courier New"/>
                <a:sym typeface="Courier New"/>
              </a:rPr>
              <a:t> </a:t>
            </a:r>
            <a:r>
              <a:rPr lang="en" dirty="0"/>
              <a:t>declares the type of exception that the handler can handle and must be the name of a class that inherits from the </a:t>
            </a:r>
            <a:r>
              <a:rPr lang="en" dirty="0" err="1">
                <a:latin typeface="Courier New"/>
                <a:ea typeface="Courier New"/>
                <a:cs typeface="Courier New"/>
                <a:sym typeface="Courier New"/>
              </a:rPr>
              <a:t>Throwable</a:t>
            </a:r>
            <a:r>
              <a:rPr lang="en" dirty="0">
                <a:latin typeface="Courier New"/>
                <a:ea typeface="Courier New"/>
                <a:cs typeface="Courier New"/>
                <a:sym typeface="Courier New"/>
              </a:rPr>
              <a:t> </a:t>
            </a:r>
            <a:r>
              <a:rPr lang="en" dirty="0"/>
              <a:t>class.</a:t>
            </a:r>
          </a:p>
          <a:p>
            <a:pPr marL="457200" lvl="0" indent="-228600" rtl="0">
              <a:spcBef>
                <a:spcPts val="0"/>
              </a:spcBef>
              <a:spcAft>
                <a:spcPts val="0"/>
              </a:spcAft>
            </a:pPr>
            <a:r>
              <a:rPr lang="en" dirty="0"/>
              <a:t>The handler can refer to the exception with </a:t>
            </a:r>
            <a:r>
              <a:rPr lang="en" dirty="0">
                <a:latin typeface="Courier New"/>
                <a:ea typeface="Courier New"/>
                <a:cs typeface="Courier New"/>
                <a:sym typeface="Courier New"/>
              </a:rPr>
              <a:t>name</a:t>
            </a:r>
          </a:p>
          <a:p>
            <a:pPr lvl="0" rtl="0">
              <a:spcBef>
                <a:spcPts val="0"/>
              </a:spcBef>
              <a:buNone/>
            </a:pPr>
            <a:endParaRPr dirty="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Example #1</a:t>
            </a:r>
          </a:p>
        </p:txBody>
      </p:sp>
      <p:sp>
        <p:nvSpPr>
          <p:cNvPr id="137" name="Shape 137"/>
          <p:cNvSpPr txBox="1">
            <a:spLocks noGrp="1"/>
          </p:cNvSpPr>
          <p:nvPr>
            <p:ph type="body" idx="1"/>
          </p:nvPr>
        </p:nvSpPr>
        <p:spPr>
          <a:xfrm>
            <a:off x="311700" y="1152474"/>
            <a:ext cx="8520600" cy="3591541"/>
          </a:xfrm>
          <a:prstGeom prst="rect">
            <a:avLst/>
          </a:prstGeom>
          <a:solidFill>
            <a:srgbClr val="D9D9D9"/>
          </a:solidFill>
        </p:spPr>
        <p:txBody>
          <a:bodyPr lIns="91425" tIns="91425" rIns="91425" bIns="91425" anchor="t" anchorCtr="0">
            <a:noAutofit/>
          </a:bodyPr>
          <a:lstStyle/>
          <a:p>
            <a:pPr lvl="0" rtl="0">
              <a:spcBef>
                <a:spcPts val="0"/>
              </a:spcBef>
              <a:spcAft>
                <a:spcPts val="0"/>
              </a:spcAft>
              <a:buNone/>
            </a:pPr>
            <a:r>
              <a:rPr lang="en" sz="1600" dirty="0" err="1">
                <a:solidFill>
                  <a:srgbClr val="0000E6"/>
                </a:solidFill>
                <a:latin typeface="Courier New"/>
                <a:ea typeface="Courier New"/>
                <a:cs typeface="Courier New"/>
                <a:sym typeface="Courier New"/>
              </a:rPr>
              <a:t>int</a:t>
            </a:r>
            <a:r>
              <a:rPr lang="en" sz="1600" dirty="0">
                <a:solidFill>
                  <a:schemeClr val="dk1"/>
                </a:solidFill>
                <a:latin typeface="Courier New"/>
                <a:ea typeface="Courier New"/>
                <a:cs typeface="Courier New"/>
                <a:sym typeface="Courier New"/>
              </a:rPr>
              <a:t>[] mas = </a:t>
            </a:r>
            <a:r>
              <a:rPr lang="en" sz="1600" dirty="0">
                <a:solidFill>
                  <a:srgbClr val="0000E6"/>
                </a:solidFill>
                <a:latin typeface="Courier New"/>
                <a:ea typeface="Courier New"/>
                <a:cs typeface="Courier New"/>
                <a:sym typeface="Courier New"/>
              </a:rPr>
              <a:t>new</a:t>
            </a:r>
            <a:r>
              <a:rPr lang="en" sz="1600" dirty="0">
                <a:solidFill>
                  <a:schemeClr val="dk1"/>
                </a:solidFill>
                <a:latin typeface="Courier New"/>
                <a:ea typeface="Courier New"/>
                <a:cs typeface="Courier New"/>
                <a:sym typeface="Courier New"/>
              </a:rPr>
              <a:t> </a:t>
            </a:r>
            <a:r>
              <a:rPr lang="en" sz="1600" dirty="0" err="1">
                <a:solidFill>
                  <a:srgbClr val="0000E6"/>
                </a:solidFill>
                <a:latin typeface="Courier New"/>
                <a:ea typeface="Courier New"/>
                <a:cs typeface="Courier New"/>
                <a:sym typeface="Courier New"/>
              </a:rPr>
              <a:t>int</a:t>
            </a:r>
            <a:r>
              <a:rPr lang="en" sz="1600" dirty="0">
                <a:solidFill>
                  <a:schemeClr val="dk1"/>
                </a:solidFill>
                <a:latin typeface="Courier New"/>
                <a:ea typeface="Courier New"/>
                <a:cs typeface="Courier New"/>
                <a:sym typeface="Courier New"/>
              </a:rPr>
              <a:t>[]{5, 4, 5, 6, 8};</a:t>
            </a:r>
          </a:p>
          <a:p>
            <a:pPr lvl="0" rtl="0">
              <a:spcBef>
                <a:spcPts val="0"/>
              </a:spcBef>
              <a:spcAft>
                <a:spcPts val="0"/>
              </a:spcAft>
              <a:buNone/>
            </a:pPr>
            <a:r>
              <a:rPr lang="en" sz="1600" dirty="0">
                <a:solidFill>
                  <a:srgbClr val="0000E6"/>
                </a:solidFill>
                <a:latin typeface="Courier New"/>
                <a:ea typeface="Courier New"/>
                <a:cs typeface="Courier New"/>
                <a:sym typeface="Courier New"/>
              </a:rPr>
              <a:t>for</a:t>
            </a:r>
            <a:r>
              <a:rPr lang="en" sz="1600" dirty="0">
                <a:solidFill>
                  <a:schemeClr val="dk1"/>
                </a:solidFill>
                <a:latin typeface="Courier New"/>
                <a:ea typeface="Courier New"/>
                <a:cs typeface="Courier New"/>
                <a:sym typeface="Courier New"/>
              </a:rPr>
              <a:t> (</a:t>
            </a:r>
            <a:r>
              <a:rPr lang="en" sz="1600" dirty="0" err="1">
                <a:solidFill>
                  <a:srgbClr val="0000E6"/>
                </a:solidFill>
                <a:latin typeface="Courier New"/>
                <a:ea typeface="Courier New"/>
                <a:cs typeface="Courier New"/>
                <a:sym typeface="Courier New"/>
              </a:rPr>
              <a:t>int</a:t>
            </a:r>
            <a:r>
              <a:rPr lang="en" sz="1600" dirty="0">
                <a:solidFill>
                  <a:schemeClr val="dk1"/>
                </a:solidFill>
                <a:latin typeface="Courier New"/>
                <a:ea typeface="Courier New"/>
                <a:cs typeface="Courier New"/>
                <a:sym typeface="Courier New"/>
              </a:rPr>
              <a:t> </a:t>
            </a:r>
            <a:r>
              <a:rPr lang="en" sz="1600" dirty="0" err="1">
                <a:solidFill>
                  <a:schemeClr val="dk1"/>
                </a:solidFill>
                <a:latin typeface="Courier New"/>
                <a:ea typeface="Courier New"/>
                <a:cs typeface="Courier New"/>
                <a:sym typeface="Courier New"/>
              </a:rPr>
              <a:t>i</a:t>
            </a:r>
            <a:r>
              <a:rPr lang="en" sz="1600" dirty="0">
                <a:solidFill>
                  <a:schemeClr val="dk1"/>
                </a:solidFill>
                <a:latin typeface="Courier New"/>
                <a:ea typeface="Courier New"/>
                <a:cs typeface="Courier New"/>
                <a:sym typeface="Courier New"/>
              </a:rPr>
              <a:t> = 0; </a:t>
            </a:r>
            <a:r>
              <a:rPr lang="en" sz="1600" dirty="0" err="1">
                <a:solidFill>
                  <a:schemeClr val="dk1"/>
                </a:solidFill>
                <a:latin typeface="Courier New"/>
                <a:ea typeface="Courier New"/>
                <a:cs typeface="Courier New"/>
                <a:sym typeface="Courier New"/>
              </a:rPr>
              <a:t>i</a:t>
            </a:r>
            <a:r>
              <a:rPr lang="en" sz="1600" dirty="0">
                <a:solidFill>
                  <a:schemeClr val="dk1"/>
                </a:solidFill>
                <a:latin typeface="Courier New"/>
                <a:ea typeface="Courier New"/>
                <a:cs typeface="Courier New"/>
                <a:sym typeface="Courier New"/>
              </a:rPr>
              <a:t> &lt; 10; </a:t>
            </a:r>
            <a:r>
              <a:rPr lang="en" sz="1600" dirty="0" err="1">
                <a:solidFill>
                  <a:schemeClr val="dk1"/>
                </a:solidFill>
                <a:latin typeface="Courier New"/>
                <a:ea typeface="Courier New"/>
                <a:cs typeface="Courier New"/>
                <a:sym typeface="Courier New"/>
              </a:rPr>
              <a:t>i</a:t>
            </a:r>
            <a:r>
              <a:rPr lang="en" sz="1600" dirty="0">
                <a:solidFill>
                  <a:schemeClr val="dk1"/>
                </a:solidFill>
                <a:latin typeface="Courier New"/>
                <a:ea typeface="Courier New"/>
                <a:cs typeface="Courier New"/>
                <a:sym typeface="Courier New"/>
              </a:rPr>
              <a:t>++) {</a:t>
            </a:r>
          </a:p>
          <a:p>
            <a:pPr lvl="0" rtl="0">
              <a:spcBef>
                <a:spcPts val="0"/>
              </a:spcBef>
              <a:spcAft>
                <a:spcPts val="0"/>
              </a:spcAft>
              <a:buNone/>
            </a:pPr>
            <a:r>
              <a:rPr lang="en" sz="1600" dirty="0">
                <a:solidFill>
                  <a:schemeClr val="dk1"/>
                </a:solidFill>
                <a:latin typeface="Courier New"/>
                <a:ea typeface="Courier New"/>
                <a:cs typeface="Courier New"/>
                <a:sym typeface="Courier New"/>
              </a:rPr>
              <a:t>    </a:t>
            </a:r>
            <a:r>
              <a:rPr lang="en" sz="1600" dirty="0" err="1">
                <a:solidFill>
                  <a:schemeClr val="dk1"/>
                </a:solidFill>
                <a:latin typeface="Courier New"/>
                <a:ea typeface="Courier New"/>
                <a:cs typeface="Courier New"/>
                <a:sym typeface="Courier New"/>
              </a:rPr>
              <a:t>System.out.println</a:t>
            </a:r>
            <a:r>
              <a:rPr lang="en" sz="1600" dirty="0">
                <a:solidFill>
                  <a:schemeClr val="dk1"/>
                </a:solidFill>
                <a:latin typeface="Courier New"/>
                <a:ea typeface="Courier New"/>
                <a:cs typeface="Courier New"/>
                <a:sym typeface="Courier New"/>
              </a:rPr>
              <a:t>(mas[</a:t>
            </a:r>
            <a:r>
              <a:rPr lang="en" sz="1600" dirty="0" err="1">
                <a:solidFill>
                  <a:schemeClr val="dk1"/>
                </a:solidFill>
                <a:latin typeface="Courier New"/>
                <a:ea typeface="Courier New"/>
                <a:cs typeface="Courier New"/>
                <a:sym typeface="Courier New"/>
              </a:rPr>
              <a:t>i</a:t>
            </a:r>
            <a:r>
              <a:rPr lang="en" sz="1600" dirty="0">
                <a:solidFill>
                  <a:schemeClr val="dk1"/>
                </a:solidFill>
                <a:latin typeface="Courier New"/>
                <a:ea typeface="Courier New"/>
                <a:cs typeface="Courier New"/>
                <a:sym typeface="Courier New"/>
              </a:rPr>
              <a:t>]);</a:t>
            </a:r>
          </a:p>
          <a:p>
            <a:pPr lvl="0" rtl="0">
              <a:spcBef>
                <a:spcPts val="0"/>
              </a:spcBef>
              <a:spcAft>
                <a:spcPts val="0"/>
              </a:spcAft>
              <a:buClr>
                <a:schemeClr val="dk1"/>
              </a:buClr>
              <a:buSzPct val="110000"/>
              <a:buFont typeface="Arial"/>
              <a:buNone/>
            </a:pPr>
            <a:r>
              <a:rPr lang="en" sz="1600" dirty="0">
                <a:solidFill>
                  <a:schemeClr val="dk1"/>
                </a:solidFill>
                <a:latin typeface="Courier New"/>
                <a:ea typeface="Courier New"/>
                <a:cs typeface="Courier New"/>
                <a:sym typeface="Courier New"/>
              </a:rPr>
              <a:t>}</a:t>
            </a:r>
          </a:p>
          <a:p>
            <a:pPr lvl="0" rtl="0">
              <a:spcBef>
                <a:spcPts val="0"/>
              </a:spcBef>
              <a:spcAft>
                <a:spcPts val="0"/>
              </a:spcAft>
              <a:buNone/>
            </a:pPr>
            <a:r>
              <a:rPr lang="en" dirty="0"/>
              <a:t>Output</a:t>
            </a:r>
            <a:br>
              <a:rPr lang="en" dirty="0"/>
            </a:br>
            <a:r>
              <a:rPr lang="en" sz="1200" dirty="0">
                <a:solidFill>
                  <a:srgbClr val="000000"/>
                </a:solidFill>
                <a:latin typeface="Courier New"/>
                <a:ea typeface="Courier New"/>
                <a:cs typeface="Courier New"/>
                <a:sym typeface="Courier New"/>
              </a:rPr>
              <a:t>5</a:t>
            </a:r>
          </a:p>
          <a:p>
            <a:pPr lvl="0" rtl="0">
              <a:spcBef>
                <a:spcPts val="0"/>
              </a:spcBef>
              <a:spcAft>
                <a:spcPts val="0"/>
              </a:spcAft>
              <a:buClr>
                <a:schemeClr val="dk1"/>
              </a:buClr>
              <a:buSzPct val="91666"/>
              <a:buFont typeface="Arial"/>
              <a:buNone/>
            </a:pPr>
            <a:r>
              <a:rPr lang="en" sz="1200" dirty="0">
                <a:solidFill>
                  <a:srgbClr val="000000"/>
                </a:solidFill>
                <a:latin typeface="Courier New"/>
                <a:ea typeface="Courier New"/>
                <a:cs typeface="Courier New"/>
                <a:sym typeface="Courier New"/>
              </a:rPr>
              <a:t>4</a:t>
            </a:r>
          </a:p>
          <a:p>
            <a:pPr lvl="0" rtl="0">
              <a:spcBef>
                <a:spcPts val="0"/>
              </a:spcBef>
              <a:spcAft>
                <a:spcPts val="0"/>
              </a:spcAft>
              <a:buClr>
                <a:schemeClr val="dk1"/>
              </a:buClr>
              <a:buSzPct val="91666"/>
              <a:buFont typeface="Arial"/>
              <a:buNone/>
            </a:pPr>
            <a:r>
              <a:rPr lang="en" sz="1200" dirty="0">
                <a:solidFill>
                  <a:srgbClr val="000000"/>
                </a:solidFill>
                <a:latin typeface="Courier New"/>
                <a:ea typeface="Courier New"/>
                <a:cs typeface="Courier New"/>
                <a:sym typeface="Courier New"/>
              </a:rPr>
              <a:t>5</a:t>
            </a:r>
          </a:p>
          <a:p>
            <a:pPr lvl="0" rtl="0">
              <a:spcBef>
                <a:spcPts val="0"/>
              </a:spcBef>
              <a:spcAft>
                <a:spcPts val="0"/>
              </a:spcAft>
              <a:buClr>
                <a:schemeClr val="dk1"/>
              </a:buClr>
              <a:buSzPct val="91666"/>
              <a:buFont typeface="Arial"/>
              <a:buNone/>
            </a:pPr>
            <a:r>
              <a:rPr lang="en" sz="1200" dirty="0">
                <a:solidFill>
                  <a:srgbClr val="000000"/>
                </a:solidFill>
                <a:latin typeface="Courier New"/>
                <a:ea typeface="Courier New"/>
                <a:cs typeface="Courier New"/>
                <a:sym typeface="Courier New"/>
              </a:rPr>
              <a:t>6</a:t>
            </a:r>
          </a:p>
          <a:p>
            <a:pPr lvl="0" rtl="0">
              <a:spcBef>
                <a:spcPts val="0"/>
              </a:spcBef>
              <a:spcAft>
                <a:spcPts val="0"/>
              </a:spcAft>
              <a:buClr>
                <a:schemeClr val="dk1"/>
              </a:buClr>
              <a:buSzPct val="91666"/>
              <a:buFont typeface="Arial"/>
              <a:buNone/>
            </a:pPr>
            <a:r>
              <a:rPr lang="en" sz="1200" dirty="0">
                <a:solidFill>
                  <a:srgbClr val="000000"/>
                </a:solidFill>
                <a:latin typeface="Courier New"/>
                <a:ea typeface="Courier New"/>
                <a:cs typeface="Courier New"/>
                <a:sym typeface="Courier New"/>
              </a:rPr>
              <a:t>8</a:t>
            </a:r>
          </a:p>
          <a:p>
            <a:pPr lvl="0" rtl="0">
              <a:spcBef>
                <a:spcPts val="0"/>
              </a:spcBef>
              <a:spcAft>
                <a:spcPts val="0"/>
              </a:spcAft>
              <a:buClr>
                <a:schemeClr val="dk1"/>
              </a:buClr>
              <a:buSzPct val="91666"/>
              <a:buFont typeface="Arial"/>
              <a:buNone/>
            </a:pPr>
            <a:r>
              <a:rPr lang="en" sz="1200" dirty="0">
                <a:solidFill>
                  <a:srgbClr val="980000"/>
                </a:solidFill>
                <a:latin typeface="Courier New"/>
                <a:ea typeface="Courier New"/>
                <a:cs typeface="Courier New"/>
                <a:sym typeface="Courier New"/>
              </a:rPr>
              <a:t>Exception in thread "main" </a:t>
            </a:r>
            <a:r>
              <a:rPr lang="en" sz="1200" dirty="0" err="1">
                <a:solidFill>
                  <a:srgbClr val="980000"/>
                </a:solidFill>
                <a:latin typeface="Courier New"/>
                <a:ea typeface="Courier New"/>
                <a:cs typeface="Courier New"/>
                <a:sym typeface="Courier New"/>
              </a:rPr>
              <a:t>java.lang.ArrayIndexOutOfBoundsException</a:t>
            </a:r>
            <a:r>
              <a:rPr lang="en" sz="1200" dirty="0">
                <a:solidFill>
                  <a:srgbClr val="980000"/>
                </a:solidFill>
                <a:latin typeface="Courier New"/>
                <a:ea typeface="Courier New"/>
                <a:cs typeface="Courier New"/>
                <a:sym typeface="Courier New"/>
              </a:rPr>
              <a:t>: 5</a:t>
            </a:r>
          </a:p>
          <a:p>
            <a:pPr lvl="0" rtl="0">
              <a:spcBef>
                <a:spcPts val="0"/>
              </a:spcBef>
              <a:spcAft>
                <a:spcPts val="0"/>
              </a:spcAft>
              <a:buClr>
                <a:schemeClr val="dk1"/>
              </a:buClr>
              <a:buSzPct val="91666"/>
              <a:buFont typeface="Arial"/>
              <a:buNone/>
            </a:pPr>
            <a:r>
              <a:rPr lang="en" sz="1200" dirty="0">
                <a:solidFill>
                  <a:srgbClr val="980000"/>
                </a:solidFill>
                <a:latin typeface="Courier New"/>
                <a:ea typeface="Courier New"/>
                <a:cs typeface="Courier New"/>
                <a:sym typeface="Courier New"/>
              </a:rPr>
              <a:t>	at javasem07…. </a:t>
            </a:r>
          </a:p>
          <a:p>
            <a:pPr lvl="0" rtl="0">
              <a:spcBef>
                <a:spcPts val="0"/>
              </a:spcBef>
              <a:spcAft>
                <a:spcPts val="0"/>
              </a:spcAft>
              <a:buClr>
                <a:schemeClr val="dk1"/>
              </a:buClr>
              <a:buSzPct val="91666"/>
              <a:buFont typeface="Arial"/>
              <a:buNone/>
            </a:pPr>
            <a:r>
              <a:rPr lang="en" sz="1200" dirty="0">
                <a:solidFill>
                  <a:srgbClr val="980000"/>
                </a:solidFill>
                <a:latin typeface="Courier New"/>
                <a:ea typeface="Courier New"/>
                <a:cs typeface="Courier New"/>
                <a:sym typeface="Courier New"/>
              </a:rPr>
              <a:t>/home/…/.cache/</a:t>
            </a:r>
            <a:r>
              <a:rPr lang="en" sz="1200" dirty="0" err="1">
                <a:solidFill>
                  <a:srgbClr val="980000"/>
                </a:solidFill>
                <a:latin typeface="Courier New"/>
                <a:ea typeface="Courier New"/>
                <a:cs typeface="Courier New"/>
                <a:sym typeface="Courier New"/>
              </a:rPr>
              <a:t>netbeans</a:t>
            </a:r>
            <a:r>
              <a:rPr lang="en" sz="1200" dirty="0">
                <a:solidFill>
                  <a:srgbClr val="980000"/>
                </a:solidFill>
                <a:latin typeface="Courier New"/>
                <a:ea typeface="Courier New"/>
                <a:cs typeface="Courier New"/>
                <a:sym typeface="Courier New"/>
              </a:rPr>
              <a:t>/8.1/executor-snippets/run.xml:53: Java returned: 1</a:t>
            </a:r>
          </a:p>
          <a:p>
            <a:pPr lvl="0" rtl="0">
              <a:spcBef>
                <a:spcPts val="0"/>
              </a:spcBef>
              <a:spcAft>
                <a:spcPts val="0"/>
              </a:spcAft>
              <a:buNone/>
            </a:pPr>
            <a:r>
              <a:rPr lang="en" sz="1200" dirty="0">
                <a:solidFill>
                  <a:srgbClr val="980000"/>
                </a:solidFill>
                <a:latin typeface="Courier New"/>
                <a:ea typeface="Courier New"/>
                <a:cs typeface="Courier New"/>
                <a:sym typeface="Courier New"/>
              </a:rPr>
              <a:t>BUILD FAILED (total time: 0 seconds)</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1896</Words>
  <Application>Microsoft Macintosh PowerPoint</Application>
  <PresentationFormat>On-screen Show (16:9)</PresentationFormat>
  <Paragraphs>332</Paragraphs>
  <Slides>31</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Courier New</vt:lpstr>
      <vt:lpstr>simple-light-2</vt:lpstr>
      <vt:lpstr>Exceptions</vt:lpstr>
      <vt:lpstr>Agenda</vt:lpstr>
      <vt:lpstr>Concept of having an Exception</vt:lpstr>
      <vt:lpstr>Concept of having an Exception</vt:lpstr>
      <vt:lpstr>Exception types</vt:lpstr>
      <vt:lpstr>Throwable Class and Its Subclasses</vt:lpstr>
      <vt:lpstr>Catching and Handling Exceptions with a try</vt:lpstr>
      <vt:lpstr>The Catch Blocks</vt:lpstr>
      <vt:lpstr>Example #1</vt:lpstr>
      <vt:lpstr>Example #2</vt:lpstr>
      <vt:lpstr>The Finally Block</vt:lpstr>
      <vt:lpstr>The Finally Block: Example</vt:lpstr>
      <vt:lpstr>The Finally Block: Example</vt:lpstr>
      <vt:lpstr>The try-with-resources Statement</vt:lpstr>
      <vt:lpstr>The try-with-resources: Example #1</vt:lpstr>
      <vt:lpstr>The try-with-resources: Example #2</vt:lpstr>
      <vt:lpstr>Throwing an exception</vt:lpstr>
      <vt:lpstr>Throwable Class and Its Subclasses</vt:lpstr>
      <vt:lpstr>Throwing an exception</vt:lpstr>
      <vt:lpstr>Chain of Exceptions</vt:lpstr>
      <vt:lpstr>Example</vt:lpstr>
      <vt:lpstr>Example</vt:lpstr>
      <vt:lpstr>Example</vt:lpstr>
      <vt:lpstr>Example</vt:lpstr>
      <vt:lpstr>Creating a custom Exception</vt:lpstr>
      <vt:lpstr>Creating a custom Exception</vt:lpstr>
      <vt:lpstr>Creating a custom Exception</vt:lpstr>
      <vt:lpstr>Creating a custom Exception</vt:lpstr>
      <vt:lpstr>Advantages: Separating Error-Handling Code from "Regular" Code</vt:lpstr>
      <vt:lpstr>Other Advantages </vt:lpstr>
      <vt:lpstr>Home reading</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Exceptions</dc:title>
  <cp:lastModifiedBy>Saipuka, Jelena</cp:lastModifiedBy>
  <cp:revision>36</cp:revision>
  <dcterms:modified xsi:type="dcterms:W3CDTF">2018-02-13T09:23:27Z</dcterms:modified>
</cp:coreProperties>
</file>