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89" r:id="rId3"/>
    <p:sldId id="258" r:id="rId4"/>
    <p:sldId id="290" r:id="rId5"/>
    <p:sldId id="291" r:id="rId6"/>
    <p:sldId id="298" r:id="rId7"/>
    <p:sldId id="299" r:id="rId8"/>
    <p:sldId id="300" r:id="rId9"/>
    <p:sldId id="261" r:id="rId10"/>
    <p:sldId id="297" r:id="rId11"/>
    <p:sldId id="292" r:id="rId12"/>
    <p:sldId id="302" r:id="rId13"/>
    <p:sldId id="303" r:id="rId14"/>
    <p:sldId id="293" r:id="rId15"/>
    <p:sldId id="301" r:id="rId16"/>
    <p:sldId id="304" r:id="rId17"/>
    <p:sldId id="305" r:id="rId18"/>
    <p:sldId id="294" r:id="rId19"/>
    <p:sldId id="306" r:id="rId20"/>
    <p:sldId id="307" r:id="rId21"/>
    <p:sldId id="259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5"/>
    <p:restoredTop sz="78367"/>
  </p:normalViewPr>
  <p:slideViewPr>
    <p:cSldViewPr snapToGrid="0">
      <p:cViewPr varScale="1">
        <p:scale>
          <a:sx n="139" d="100"/>
          <a:sy n="139" d="100"/>
        </p:scale>
        <p:origin x="2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81779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7663" indent="-347663" eaLnBrk="1" hangingPunct="1">
              <a:buFontTx/>
              <a:buNone/>
            </a:pPr>
            <a:endParaRPr lang="en-US" altLang="en-US" dirty="0"/>
          </a:p>
          <a:p>
            <a:pPr marL="1652588" lvl="2" indent="-742950" eaLnBrk="1" hangingPunct="1">
              <a:buFontTx/>
              <a:buNone/>
            </a:pPr>
            <a:endParaRPr lang="en-US" altLang="en-US" sz="2000" dirty="0"/>
          </a:p>
          <a:p>
            <a:pPr marL="347663" indent="-347663" eaLnBrk="1" hangingPunct="1">
              <a:buFontTx/>
              <a:buNone/>
            </a:pPr>
            <a:endParaRPr lang="en-US" altLang="en-US" i="1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6884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8271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br>
              <a:rPr lang="en-US" dirty="0"/>
            </a:b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53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758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8869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717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3443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7733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6826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622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8807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60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r>
              <a:rPr lang="en-US" altLang="en-US" dirty="0"/>
              <a:t>Classes implementing the Comparator interface will need to override the </a:t>
            </a:r>
            <a:r>
              <a:rPr lang="en-US" altLang="en-US" i="1" dirty="0"/>
              <a:t>compare(Object A, Object B) </a:t>
            </a:r>
            <a:r>
              <a:rPr lang="en-US" altLang="en-US" dirty="0"/>
              <a:t>method to return the following:</a:t>
            </a:r>
          </a:p>
          <a:p>
            <a:pPr lvl="1" eaLnBrk="1" hangingPunct="1"/>
            <a:r>
              <a:rPr lang="en-US" altLang="en-US" dirty="0"/>
              <a:t>0 if A and B are equal.</a:t>
            </a:r>
          </a:p>
          <a:p>
            <a:pPr lvl="1" eaLnBrk="1" hangingPunct="1"/>
            <a:r>
              <a:rPr lang="en-US" altLang="en-US" dirty="0"/>
              <a:t>A negative number if A is ‘less’ than B.</a:t>
            </a:r>
          </a:p>
          <a:p>
            <a:pPr lvl="1" eaLnBrk="1" hangingPunct="1"/>
            <a:r>
              <a:rPr lang="en-US" altLang="en-US" dirty="0"/>
              <a:t>A positive number if A is ‘greater’ than B.</a:t>
            </a:r>
          </a:p>
        </p:txBody>
      </p:sp>
    </p:spTree>
    <p:extLst>
      <p:ext uri="{BB962C8B-B14F-4D97-AF65-F5344CB8AC3E}">
        <p14:creationId xmlns:p14="http://schemas.microsoft.com/office/powerpoint/2010/main" val="3124399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1333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Set/Sorted set – does not allow duplicate elements.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Map/</a:t>
            </a:r>
            <a:r>
              <a:rPr lang="en-US" dirty="0" err="1"/>
              <a:t>SortedNap</a:t>
            </a:r>
            <a:r>
              <a:rPr lang="en-US" dirty="0"/>
              <a:t> – does not allow duplicate keys.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List/Queue – allows duplicate elements.</a:t>
            </a:r>
          </a:p>
        </p:txBody>
      </p:sp>
    </p:spTree>
    <p:extLst>
      <p:ext uri="{BB962C8B-B14F-4D97-AF65-F5344CB8AC3E}">
        <p14:creationId xmlns:p14="http://schemas.microsoft.com/office/powerpoint/2010/main" val="92602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Random picture from the internet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2137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63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40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390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9009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68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12">
            <a:alphaModFix/>
          </a:blip>
          <a:srcRect l="10844" t="23442" r="18228" b="36764"/>
          <a:stretch/>
        </p:blipFill>
        <p:spPr>
          <a:xfrm>
            <a:off x="7964175" y="48725"/>
            <a:ext cx="1109375" cy="3267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collections/index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Collections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Set example</a:t>
            </a:r>
            <a:endParaRPr lang="en" dirty="0"/>
          </a:p>
        </p:txBody>
      </p:sp>
      <p:sp>
        <p:nvSpPr>
          <p:cNvPr id="144" name="Shape 144"/>
          <p:cNvSpPr txBox="1"/>
          <p:nvPr/>
        </p:nvSpPr>
        <p:spPr>
          <a:xfrm>
            <a:off x="656774" y="1216152"/>
            <a:ext cx="7830450" cy="222342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Set&lt;String&gt; set = new 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set.add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(“Green”);</a:t>
            </a:r>
          </a:p>
          <a:p>
            <a:pPr>
              <a:lnSpc>
                <a:spcPct val="115000"/>
              </a:lnSpc>
            </a:pP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set.add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(“Green”);</a:t>
            </a:r>
            <a:endParaRPr lang="en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set.add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(“Blue”);</a:t>
            </a:r>
            <a:endParaRPr lang="en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56774" y="3593069"/>
            <a:ext cx="7830450" cy="13700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//Output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Green, Blue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1776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interface</a:t>
            </a:r>
            <a:endParaRPr lang="en" dirty="0"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 Queue is a collection for holding elements typically in a First-In-First-Out order.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Has versions for a set of methods inherited from the Collections interface that return special values instead returning an exception when failing.</a:t>
            </a:r>
          </a:p>
        </p:txBody>
      </p:sp>
      <p:graphicFrame>
        <p:nvGraphicFramePr>
          <p:cNvPr id="4" name="Group 32">
            <a:extLst>
              <a:ext uri="{FF2B5EF4-FFF2-40B4-BE49-F238E27FC236}">
                <a16:creationId xmlns:a16="http://schemas.microsoft.com/office/drawing/2014/main" id="{1C156CC9-E1E2-4842-BC03-AFC8E5BB8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79828"/>
              </p:ext>
            </p:extLst>
          </p:nvPr>
        </p:nvGraphicFramePr>
        <p:xfrm>
          <a:off x="1523999" y="2860675"/>
          <a:ext cx="6096000" cy="2032000"/>
        </p:xfrm>
        <a:graphic>
          <a:graphicData uri="http://schemas.openxmlformats.org/drawingml/2006/table">
            <a:tbl>
              <a:tblPr/>
              <a:tblGrid>
                <a:gridCol w="167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Throws Exception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Returns special value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Insert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add()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offer()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Remove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remove()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poll()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Examine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element()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peek()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94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example</a:t>
            </a:r>
            <a:endParaRPr lang="en" dirty="0"/>
          </a:p>
        </p:txBody>
      </p:sp>
      <p:sp>
        <p:nvSpPr>
          <p:cNvPr id="144" name="Shape 144"/>
          <p:cNvSpPr txBox="1"/>
          <p:nvPr/>
        </p:nvSpPr>
        <p:spPr>
          <a:xfrm>
            <a:off x="656774" y="1216152"/>
            <a:ext cx="7830450" cy="222342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Queue queue = new 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</a:pP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queue.offer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(“Green”);</a:t>
            </a:r>
          </a:p>
          <a:p>
            <a:pPr>
              <a:lnSpc>
                <a:spcPct val="115000"/>
              </a:lnSpc>
            </a:pP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isInserted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queue.offer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(“Blue”);</a:t>
            </a:r>
            <a:endParaRPr lang="en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</a:pPr>
            <a:r>
              <a:rPr lang="en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isInserted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56774" y="3593069"/>
            <a:ext cx="7830450" cy="13700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//Output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lang="en"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7202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example</a:t>
            </a:r>
            <a:endParaRPr lang="en" dirty="0"/>
          </a:p>
        </p:txBody>
      </p:sp>
      <p:sp>
        <p:nvSpPr>
          <p:cNvPr id="144" name="Shape 144"/>
          <p:cNvSpPr txBox="1"/>
          <p:nvPr/>
        </p:nvSpPr>
        <p:spPr>
          <a:xfrm>
            <a:off x="656774" y="1216152"/>
            <a:ext cx="7830450" cy="222342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Queue&lt;String&gt; queue = new 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()&lt;String&gt;;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try {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queue.add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(“Green”);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 (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IllegalStateException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ex)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ex.printStackTrace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lnSpc>
                <a:spcPct val="115000"/>
              </a:lnSpc>
            </a:pPr>
            <a:r>
              <a:rPr lang="en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queue.peek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56774" y="3593069"/>
            <a:ext cx="7830450" cy="13700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//Output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endParaRPr lang="en"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1502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Map interface</a:t>
            </a:r>
            <a:endParaRPr lang="en" dirty="0"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 Map is a collection that pairs a </a:t>
            </a:r>
            <a:r>
              <a:rPr lang="en-US" altLang="en-US" i="1" dirty="0"/>
              <a:t>key</a:t>
            </a:r>
            <a:r>
              <a:rPr lang="en-US" altLang="en-US" dirty="0"/>
              <a:t> to an element contained in the collection.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The key and the element can be any Object.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 key is assigned to an element when it is added to the map using the put(&lt;key&gt;, &lt;element&gt;).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The key is used to retrieve an element from the Map using the get(&lt;key&gt;) method.</a:t>
            </a:r>
          </a:p>
        </p:txBody>
      </p:sp>
    </p:spTree>
    <p:extLst>
      <p:ext uri="{BB962C8B-B14F-4D97-AF65-F5344CB8AC3E}">
        <p14:creationId xmlns:p14="http://schemas.microsoft.com/office/powerpoint/2010/main" val="3611010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Map example</a:t>
            </a:r>
            <a:endParaRPr lang="en" dirty="0"/>
          </a:p>
        </p:txBody>
      </p:sp>
      <p:sp>
        <p:nvSpPr>
          <p:cNvPr id="144" name="Shape 144"/>
          <p:cNvSpPr txBox="1"/>
          <p:nvPr/>
        </p:nvSpPr>
        <p:spPr>
          <a:xfrm>
            <a:off x="656774" y="1216152"/>
            <a:ext cx="7830450" cy="222342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Map&lt;String, String&gt; map = new 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&lt;String, String&gt;();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map.put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(“Green”, “Mark’s 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favourite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”);</a:t>
            </a:r>
          </a:p>
          <a:p>
            <a:pPr>
              <a:lnSpc>
                <a:spcPct val="115000"/>
              </a:lnSpc>
            </a:pP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map.put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(“Blue”, “Joe’s least 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favourite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”);</a:t>
            </a:r>
            <a:endParaRPr lang="en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value =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map.get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(“Green”);</a:t>
            </a:r>
            <a:endParaRPr lang="en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56774" y="3593069"/>
            <a:ext cx="7830450" cy="13700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//Output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Mark’s 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favourite</a:t>
            </a:r>
            <a:endParaRPr lang="en"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16808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Map example</a:t>
            </a:r>
            <a:endParaRPr lang="en" dirty="0"/>
          </a:p>
        </p:txBody>
      </p:sp>
      <p:sp>
        <p:nvSpPr>
          <p:cNvPr id="144" name="Shape 144"/>
          <p:cNvSpPr txBox="1"/>
          <p:nvPr/>
        </p:nvSpPr>
        <p:spPr>
          <a:xfrm>
            <a:off x="656774" y="1216152"/>
            <a:ext cx="7830450" cy="222342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Map&lt;String, String&gt; map = new 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&lt;String, String&gt;();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map.put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(“Green”, “Mark’s 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favourite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”);</a:t>
            </a:r>
          </a:p>
          <a:p>
            <a:pPr>
              <a:lnSpc>
                <a:spcPct val="115000"/>
              </a:lnSpc>
            </a:pP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map.put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(“Blue”, “Joe’s least 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favourite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”);</a:t>
            </a:r>
            <a:endParaRPr lang="en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for(String key: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map.keySet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 {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656774" y="3593069"/>
            <a:ext cx="7830450" cy="13700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//Output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Mark’s 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favourite</a:t>
            </a:r>
            <a:endParaRPr lang="en-US" sz="1600" dirty="0">
              <a:solidFill>
                <a:srgbClr val="0000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Joe’s least 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favourite</a:t>
            </a:r>
            <a:endParaRPr lang="en"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72197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Map example</a:t>
            </a:r>
            <a:endParaRPr lang="en" dirty="0"/>
          </a:p>
        </p:txBody>
      </p:sp>
      <p:sp>
        <p:nvSpPr>
          <p:cNvPr id="144" name="Shape 144"/>
          <p:cNvSpPr txBox="1"/>
          <p:nvPr/>
        </p:nvSpPr>
        <p:spPr>
          <a:xfrm>
            <a:off x="656774" y="1216152"/>
            <a:ext cx="7830450" cy="222342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Map.Entry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&lt;String, String&gt; entry: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map.entrySet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 {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entry.getKey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>
              <a:lnSpc>
                <a:spcPct val="115000"/>
              </a:lnSpc>
            </a:pP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entry.getValue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656774" y="3593069"/>
            <a:ext cx="7830450" cy="13700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//Output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Green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Mark’s 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favourite</a:t>
            </a:r>
            <a:endParaRPr lang="en-US" sz="1600" dirty="0">
              <a:solidFill>
                <a:srgbClr val="0000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"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87846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Ordering</a:t>
            </a:r>
            <a:endParaRPr lang="en" dirty="0"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 collection can be sorted using the </a:t>
            </a:r>
            <a:r>
              <a:rPr lang="en-US" altLang="en-US" dirty="0" err="1"/>
              <a:t>Collections.sort</a:t>
            </a:r>
            <a:r>
              <a:rPr lang="en-US" altLang="en-US" dirty="0"/>
              <a:t>() method.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Elements in a collection implement the </a:t>
            </a:r>
            <a:r>
              <a:rPr lang="en-US" altLang="en-US" i="1" dirty="0"/>
              <a:t>Comparable </a:t>
            </a:r>
            <a:r>
              <a:rPr lang="en-US" altLang="en-US" dirty="0"/>
              <a:t>interface which defines the sorting order.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Elements that do not implement the </a:t>
            </a:r>
            <a:r>
              <a:rPr lang="en-US" altLang="en-US" i="1" dirty="0"/>
              <a:t>Comparable </a:t>
            </a:r>
            <a:r>
              <a:rPr lang="en-US" altLang="en-US" dirty="0"/>
              <a:t>interface cannot be sorted and will throw an exception.</a:t>
            </a:r>
          </a:p>
        </p:txBody>
      </p:sp>
    </p:spTree>
    <p:extLst>
      <p:ext uri="{BB962C8B-B14F-4D97-AF65-F5344CB8AC3E}">
        <p14:creationId xmlns:p14="http://schemas.microsoft.com/office/powerpoint/2010/main" val="86656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List example</a:t>
            </a:r>
            <a:endParaRPr lang="en" dirty="0"/>
          </a:p>
        </p:txBody>
      </p:sp>
      <p:sp>
        <p:nvSpPr>
          <p:cNvPr id="144" name="Shape 144"/>
          <p:cNvSpPr txBox="1"/>
          <p:nvPr/>
        </p:nvSpPr>
        <p:spPr>
          <a:xfrm>
            <a:off x="656774" y="1216152"/>
            <a:ext cx="7830450" cy="222342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list = 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Arrays.asList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(“Green”, “Green”, “Blue”);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Collections.sort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(list);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56774" y="3593069"/>
            <a:ext cx="7830450" cy="13700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//Output</a:t>
            </a:r>
          </a:p>
          <a:p>
            <a:pPr lvl="0">
              <a:lnSpc>
                <a:spcPct val="115000"/>
              </a:lnSpc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Blue, Green, Green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7438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Queue</a:t>
            </a:r>
          </a:p>
          <a:p>
            <a:r>
              <a:rPr lang="en-US" dirty="0"/>
              <a:t>Map</a:t>
            </a:r>
          </a:p>
          <a:p>
            <a:r>
              <a:rPr lang="en-US" dirty="0"/>
              <a:t>Ordering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93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List example</a:t>
            </a:r>
            <a:endParaRPr lang="en" dirty="0"/>
          </a:p>
        </p:txBody>
      </p:sp>
      <p:sp>
        <p:nvSpPr>
          <p:cNvPr id="144" name="Shape 144"/>
          <p:cNvSpPr txBox="1"/>
          <p:nvPr/>
        </p:nvSpPr>
        <p:spPr>
          <a:xfrm>
            <a:off x="656774" y="1216152"/>
            <a:ext cx="7830450" cy="276656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list = </a:t>
            </a:r>
            <a:r>
              <a:rPr lang="en-US" sz="12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Arrays.asList</a:t>
            </a:r>
            <a:r>
              <a:rPr lang="en-US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(“</a:t>
            </a:r>
            <a:r>
              <a:rPr lang="en-US" sz="12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GreenField</a:t>
            </a:r>
            <a:r>
              <a:rPr lang="en-US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”, “</a:t>
            </a:r>
            <a:r>
              <a:rPr lang="en-US" sz="12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BlueSky</a:t>
            </a:r>
            <a:r>
              <a:rPr lang="en-US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”);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Comparator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sortByWord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 = new Comparator&lt;String&gt;()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@Override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compare(String s1, String s2) {</a:t>
            </a:r>
          </a:p>
          <a:p>
            <a:pPr lvl="0"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if(s1.length() &gt; s2.length()) return -1;</a:t>
            </a:r>
          </a:p>
          <a:p>
            <a:pPr lvl="0"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 if(s1.length() &lt; s2.length()) return 1;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 return 0;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lang="en"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</a:pP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Collections.sort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(list,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sortByWord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56774" y="4175760"/>
            <a:ext cx="7830450" cy="78740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//Output</a:t>
            </a:r>
          </a:p>
          <a:p>
            <a:pPr lvl="0">
              <a:lnSpc>
                <a:spcPct val="115000"/>
              </a:lnSpc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GreenField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BlueSky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04831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Home read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4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hlinkClick r:id="rId3"/>
              </a:rPr>
              <a:t>https://docs.oracle.com/javase/tutorial/collections/index.html</a:t>
            </a:r>
            <a:endParaRPr lang="en-US" dirty="0"/>
          </a:p>
          <a:p>
            <a:pPr marL="457200" lvl="0" indent="-228600"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 marL="457200" lvl="0" indent="-228600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Explore </a:t>
            </a:r>
            <a:r>
              <a:rPr lang="en-US" dirty="0" err="1"/>
              <a:t>java.util.Collections</a:t>
            </a:r>
            <a:r>
              <a:rPr lang="en-US" dirty="0"/>
              <a:t>  class methods</a:t>
            </a:r>
          </a:p>
          <a:p>
            <a:pPr marL="457200" lvl="0" indent="-228600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Play with </a:t>
            </a:r>
            <a:r>
              <a:rPr lang="en-US" dirty="0" err="1"/>
              <a:t>ArrayList</a:t>
            </a:r>
            <a:r>
              <a:rPr lang="en-US" dirty="0"/>
              <a:t> and </a:t>
            </a:r>
            <a:r>
              <a:rPr lang="en-US" dirty="0" err="1"/>
              <a:t>HashMap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Overview of Java Collections API</a:t>
            </a:r>
            <a:endParaRPr lang="en" dirty="0"/>
          </a:p>
        </p:txBody>
      </p:sp>
      <p:grpSp>
        <p:nvGrpSpPr>
          <p:cNvPr id="19" name="Group 17">
            <a:extLst>
              <a:ext uri="{FF2B5EF4-FFF2-40B4-BE49-F238E27FC236}">
                <a16:creationId xmlns:a16="http://schemas.microsoft.com/office/drawing/2014/main" id="{E34FE4B0-8136-EA40-82C5-2EE82A122911}"/>
              </a:ext>
            </a:extLst>
          </p:cNvPr>
          <p:cNvGrpSpPr>
            <a:grpSpLocks/>
          </p:cNvGrpSpPr>
          <p:nvPr/>
        </p:nvGrpSpPr>
        <p:grpSpPr bwMode="auto">
          <a:xfrm>
            <a:off x="683418" y="1441263"/>
            <a:ext cx="7777162" cy="3240088"/>
            <a:chOff x="884" y="1409"/>
            <a:chExt cx="3713" cy="1341"/>
          </a:xfrm>
        </p:grpSpPr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4A4EF3F6-F1C1-7943-B4FB-09620A5F0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1409"/>
              <a:ext cx="736" cy="296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marL="342900" indent="-3429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Collection</a:t>
              </a:r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913CD709-2593-2B4B-B05C-7C0798FC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022"/>
              <a:ext cx="736" cy="296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marL="342900" indent="-3429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Set</a:t>
              </a:r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312D99CD-8F61-194B-9BDC-287B21EC7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2022"/>
              <a:ext cx="736" cy="296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marL="342900" indent="-3429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List</a:t>
              </a:r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2BBB74C5-5267-5748-92AB-A03C4F49F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2022"/>
              <a:ext cx="736" cy="296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marL="342900" indent="-3429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Queue</a:t>
              </a:r>
            </a:p>
          </p:txBody>
        </p:sp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F2A323AB-E91E-9A4C-A153-8F03CD40C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454"/>
              <a:ext cx="736" cy="296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marL="342900" indent="-3429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Sorted Set</a:t>
              </a:r>
            </a:p>
          </p:txBody>
        </p:sp>
        <p:cxnSp>
          <p:nvCxnSpPr>
            <p:cNvPr id="25" name="AutoShape 19">
              <a:extLst>
                <a:ext uri="{FF2B5EF4-FFF2-40B4-BE49-F238E27FC236}">
                  <a16:creationId xmlns:a16="http://schemas.microsoft.com/office/drawing/2014/main" id="{B5226DF8-E5C9-8644-A2C2-D47244F6B8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97" y="1705"/>
              <a:ext cx="0" cy="31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0">
              <a:extLst>
                <a:ext uri="{FF2B5EF4-FFF2-40B4-BE49-F238E27FC236}">
                  <a16:creationId xmlns:a16="http://schemas.microsoft.com/office/drawing/2014/main" id="{6F134F28-69E3-A64E-B006-303E30CE54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75" y="1899"/>
              <a:ext cx="172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0691A9E5-4320-0B44-B5B1-2FC3053FA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5" y="1899"/>
              <a:ext cx="1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cxnSp>
          <p:nvCxnSpPr>
            <p:cNvPr id="28" name="AutoShape 22">
              <a:extLst>
                <a:ext uri="{FF2B5EF4-FFF2-40B4-BE49-F238E27FC236}">
                  <a16:creationId xmlns:a16="http://schemas.microsoft.com/office/drawing/2014/main" id="{1540599D-2B9F-AD40-9006-A27D4640C2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94" y="1899"/>
              <a:ext cx="0" cy="12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23">
              <a:extLst>
                <a:ext uri="{FF2B5EF4-FFF2-40B4-BE49-F238E27FC236}">
                  <a16:creationId xmlns:a16="http://schemas.microsoft.com/office/drawing/2014/main" id="{39B388CD-EBC2-6043-81D8-1C145A5CD3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52" y="2318"/>
              <a:ext cx="0" cy="1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10132D6A-B238-DB4D-BC84-21AF75F99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1409"/>
              <a:ext cx="736" cy="296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marL="342900" indent="-3429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Map</a:t>
              </a:r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9BFF4302-D989-6345-8BC7-82A1572AA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2022"/>
              <a:ext cx="736" cy="296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marL="342900" indent="-3429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Sorted Map</a:t>
              </a:r>
            </a:p>
          </p:txBody>
        </p:sp>
        <p:cxnSp>
          <p:nvCxnSpPr>
            <p:cNvPr id="32" name="AutoShape 26">
              <a:extLst>
                <a:ext uri="{FF2B5EF4-FFF2-40B4-BE49-F238E27FC236}">
                  <a16:creationId xmlns:a16="http://schemas.microsoft.com/office/drawing/2014/main" id="{68BAB0FA-5DD3-E441-ADE0-3FC83D52A4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29" y="1705"/>
              <a:ext cx="0" cy="31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Overview of Java Collections API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66B631-89EC-5B44-898B-56F8C6654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65" y="952500"/>
            <a:ext cx="78731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4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List interface</a:t>
            </a:r>
            <a:endParaRPr lang="en" dirty="0"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 List is an ordered collection of elements.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May contain duplicates.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An element’s indexing is similar to arrays, with the first element in index 0.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Contains methods that allow manipulation of elements based on it’s position in the sequence.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Common implementations are </a:t>
            </a:r>
            <a:r>
              <a:rPr lang="en-US" altLang="en-US" dirty="0" err="1"/>
              <a:t>ArrayList</a:t>
            </a:r>
            <a:r>
              <a:rPr lang="en-US" altLang="en-US" dirty="0"/>
              <a:t> and </a:t>
            </a:r>
            <a:r>
              <a:rPr lang="en-US" altLang="en-US" dirty="0" err="1"/>
              <a:t>LinkedList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9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List example</a:t>
            </a:r>
            <a:endParaRPr lang="en" dirty="0"/>
          </a:p>
        </p:txBody>
      </p:sp>
      <p:sp>
        <p:nvSpPr>
          <p:cNvPr id="144" name="Shape 144"/>
          <p:cNvSpPr txBox="1"/>
          <p:nvPr/>
        </p:nvSpPr>
        <p:spPr>
          <a:xfrm>
            <a:off x="656774" y="1216152"/>
            <a:ext cx="7830450" cy="222342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&gt; list = new 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list.add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(“Green”);</a:t>
            </a:r>
          </a:p>
          <a:p>
            <a:pPr>
              <a:lnSpc>
                <a:spcPct val="115000"/>
              </a:lnSpc>
            </a:pP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list.add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(“Green”);</a:t>
            </a:r>
            <a:endParaRPr lang="en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list.add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(“Blue”);</a:t>
            </a:r>
            <a:endParaRPr lang="en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56774" y="3593069"/>
            <a:ext cx="7830450" cy="13700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//Output</a:t>
            </a:r>
          </a:p>
          <a:p>
            <a:pPr lvl="0">
              <a:lnSpc>
                <a:spcPct val="115000"/>
              </a:lnSpc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Green, Green, Blue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8711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List example</a:t>
            </a:r>
            <a:endParaRPr lang="en" dirty="0"/>
          </a:p>
        </p:txBody>
      </p:sp>
      <p:sp>
        <p:nvSpPr>
          <p:cNvPr id="144" name="Shape 144"/>
          <p:cNvSpPr txBox="1"/>
          <p:nvPr/>
        </p:nvSpPr>
        <p:spPr>
          <a:xfrm>
            <a:off x="656774" y="1216152"/>
            <a:ext cx="7830450" cy="222342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list = 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Arrays.asList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(“Green”, “Green”, “Blue”);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for(String item: list) {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656774" y="3593069"/>
            <a:ext cx="7830450" cy="13700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//Output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Green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Green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endParaRPr lang="en"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7759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List example</a:t>
            </a:r>
            <a:endParaRPr lang="en" dirty="0"/>
          </a:p>
        </p:txBody>
      </p:sp>
      <p:sp>
        <p:nvSpPr>
          <p:cNvPr id="144" name="Shape 144"/>
          <p:cNvSpPr txBox="1"/>
          <p:nvPr/>
        </p:nvSpPr>
        <p:spPr>
          <a:xfrm>
            <a:off x="656774" y="1216152"/>
            <a:ext cx="7830450" cy="222342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list = 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Arrays.asList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(“Green”, “Green”, “Blue”);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Iterator&lt;String&gt; iterator = 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list.iterator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iterator.hasNext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 {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iterator.next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656774" y="3593069"/>
            <a:ext cx="7830450" cy="13700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//Output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Green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Green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endParaRPr lang="en"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172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Set interface</a:t>
            </a:r>
            <a:endParaRPr lang="en" dirty="0"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 Set is a Collection that does not allow duplicate entries.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 Set Has the same methods as the Collection interface.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Can contain at least 1 null element.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Commonly used implementations are </a:t>
            </a:r>
            <a:r>
              <a:rPr lang="en-US" altLang="en-US" dirty="0" err="1"/>
              <a:t>HashSet</a:t>
            </a:r>
            <a:r>
              <a:rPr lang="en-US" altLang="en-US" dirty="0"/>
              <a:t>, </a:t>
            </a:r>
            <a:r>
              <a:rPr lang="en-US" altLang="en-US" dirty="0" err="1"/>
              <a:t>LinkedHashSet</a:t>
            </a:r>
            <a:r>
              <a:rPr lang="en-US" altLang="en-US" dirty="0"/>
              <a:t> and </a:t>
            </a:r>
            <a:r>
              <a:rPr lang="en-US" altLang="en-US" dirty="0" err="1"/>
              <a:t>TreeSet</a:t>
            </a:r>
            <a:r>
              <a:rPr lang="en-US" altLang="en-US" dirty="0"/>
              <a:t>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Elements in a </a:t>
            </a:r>
            <a:r>
              <a:rPr lang="en-US" altLang="en-US" dirty="0" err="1"/>
              <a:t>HashSet</a:t>
            </a:r>
            <a:r>
              <a:rPr lang="en-US" altLang="en-US" dirty="0"/>
              <a:t> and </a:t>
            </a:r>
            <a:r>
              <a:rPr lang="en-US" altLang="en-US" dirty="0" err="1"/>
              <a:t>LinkedHashSet</a:t>
            </a:r>
            <a:r>
              <a:rPr lang="en-US" altLang="en-US" dirty="0"/>
              <a:t> are not sorted.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Elements in a </a:t>
            </a:r>
            <a:r>
              <a:rPr lang="en-US" altLang="en-US" dirty="0" err="1"/>
              <a:t>Treeset</a:t>
            </a:r>
            <a:r>
              <a:rPr lang="en-US" altLang="en-US" dirty="0"/>
              <a:t> are sorted.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1036</Words>
  <Application>Microsoft Macintosh PowerPoint</Application>
  <PresentationFormat>On-screen Show (16:9)</PresentationFormat>
  <Paragraphs>184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Courier New</vt:lpstr>
      <vt:lpstr>simple-light-2</vt:lpstr>
      <vt:lpstr>Collections</vt:lpstr>
      <vt:lpstr>Agenda</vt:lpstr>
      <vt:lpstr>Overview of Java Collections API</vt:lpstr>
      <vt:lpstr>Overview of Java Collections API</vt:lpstr>
      <vt:lpstr>List interface</vt:lpstr>
      <vt:lpstr>List example</vt:lpstr>
      <vt:lpstr>List example</vt:lpstr>
      <vt:lpstr>List example</vt:lpstr>
      <vt:lpstr>Set interface</vt:lpstr>
      <vt:lpstr>Set example</vt:lpstr>
      <vt:lpstr>Queue interface</vt:lpstr>
      <vt:lpstr>Queue example</vt:lpstr>
      <vt:lpstr>Queue example</vt:lpstr>
      <vt:lpstr>Map interface</vt:lpstr>
      <vt:lpstr>Map example</vt:lpstr>
      <vt:lpstr>Map example</vt:lpstr>
      <vt:lpstr>Map example</vt:lpstr>
      <vt:lpstr>Ordering</vt:lpstr>
      <vt:lpstr>List example</vt:lpstr>
      <vt:lpstr>List example</vt:lpstr>
      <vt:lpstr>Home read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</dc:title>
  <cp:lastModifiedBy>Saipuka, Jelena</cp:lastModifiedBy>
  <cp:revision>40</cp:revision>
  <dcterms:modified xsi:type="dcterms:W3CDTF">2018-02-13T09:31:12Z</dcterms:modified>
</cp:coreProperties>
</file>