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94" r:id="rId3"/>
    <p:sldId id="259" r:id="rId4"/>
    <p:sldId id="258" r:id="rId5"/>
    <p:sldId id="262" r:id="rId6"/>
    <p:sldId id="296"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95" r:id="rId33"/>
    <p:sldId id="297"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69"/>
    <p:restoredTop sz="69140"/>
  </p:normalViewPr>
  <p:slideViewPr>
    <p:cSldViewPr snapToGrid="0">
      <p:cViewPr varScale="1">
        <p:scale>
          <a:sx n="120" d="100"/>
          <a:sy n="120" d="100"/>
        </p:scale>
        <p:origin x="2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298378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5450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8020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7010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1011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201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9027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959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4215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8221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1342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r>
              <a:rPr lang="en-US" altLang="en-US" dirty="0"/>
              <a:t>Serialization allows instances of an object to be represented as a stream, which can then be written to a data source/destination</a:t>
            </a:r>
          </a:p>
          <a:p>
            <a:pPr eaLnBrk="1" hangingPunct="1"/>
            <a:r>
              <a:rPr lang="en-US" altLang="en-US" dirty="0"/>
              <a:t>The interface </a:t>
            </a:r>
            <a:r>
              <a:rPr lang="en-US" altLang="en-US" i="1" dirty="0"/>
              <a:t>Serializable </a:t>
            </a:r>
            <a:r>
              <a:rPr lang="en-US" altLang="en-US" dirty="0"/>
              <a:t>needs to be implemented by any class whose instances are allowed to be serialized</a:t>
            </a:r>
          </a:p>
          <a:p>
            <a:pPr eaLnBrk="1" hangingPunct="1"/>
            <a:r>
              <a:rPr lang="en-US" altLang="en-US" dirty="0"/>
              <a:t>The field modifier ‘transient’ is used to mark class members that should NOT be serialized along with the other state attributes of the object</a:t>
            </a:r>
          </a:p>
          <a:p>
            <a:pPr lvl="0">
              <a:spcBef>
                <a:spcPts val="0"/>
              </a:spcBef>
              <a:buNone/>
            </a:pPr>
            <a:endParaRPr lang="en-US" dirty="0"/>
          </a:p>
          <a:p>
            <a:r>
              <a:rPr lang="en-US" altLang="en-US" dirty="0">
                <a:latin typeface="Arial" panose="020B0604020202020204" pitchFamily="34" charset="0"/>
              </a:rPr>
              <a:t>Serialization is compatible with any stream.  So its possible to save the object as a file, a database blob, or even to a remote network socket</a:t>
            </a:r>
          </a:p>
          <a:p>
            <a:r>
              <a:rPr lang="en-US" altLang="en-US" dirty="0">
                <a:latin typeface="Arial" panose="020B0604020202020204" pitchFamily="34" charset="0"/>
              </a:rPr>
              <a:t>The interface Serializable does not have any methods to implement.  </a:t>
            </a:r>
          </a:p>
          <a:p>
            <a:pPr lvl="0">
              <a:spcBef>
                <a:spcPts val="0"/>
              </a:spcBef>
              <a:buNone/>
            </a:pPr>
            <a:endParaRPr lang="en-US" dirty="0"/>
          </a:p>
          <a:p>
            <a:pPr lv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54357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9415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45558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3430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489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33427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07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en-US" dirty="0"/>
              <a:t>Uses buffered streams</a:t>
            </a:r>
            <a:endParaRPr dirty="0"/>
          </a:p>
        </p:txBody>
      </p:sp>
    </p:spTree>
    <p:extLst>
      <p:ext uri="{BB962C8B-B14F-4D97-AF65-F5344CB8AC3E}">
        <p14:creationId xmlns:p14="http://schemas.microsoft.com/office/powerpoint/2010/main" val="1511921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06749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r>
              <a:rPr lang="en-US" altLang="en-US" sz="900" i="1" dirty="0"/>
              <a:t>File file = </a:t>
            </a:r>
            <a:r>
              <a:rPr lang="en-US" altLang="en-US" sz="900" b="1" i="1" dirty="0"/>
              <a:t>new</a:t>
            </a:r>
            <a:r>
              <a:rPr lang="en-US" altLang="en-US" sz="900" i="1" dirty="0"/>
              <a:t> File(”</a:t>
            </a:r>
            <a:r>
              <a:rPr lang="en-US" altLang="en-US" sz="900" i="1" dirty="0" err="1"/>
              <a:t>myProgram.java</a:t>
            </a:r>
            <a:r>
              <a:rPr lang="en-US" altLang="en-US" sz="900" i="1" dirty="0"/>
              <a:t>");</a:t>
            </a:r>
          </a:p>
          <a:p>
            <a:pPr eaLnBrk="1" hangingPunct="1">
              <a:buFontTx/>
              <a:buNone/>
            </a:pPr>
            <a:r>
              <a:rPr lang="en-US" altLang="en-US" sz="800" i="1" dirty="0"/>
              <a:t>	</a:t>
            </a:r>
          </a:p>
          <a:p>
            <a:pPr lvl="0">
              <a:spcBef>
                <a:spcPts val="0"/>
              </a:spcBef>
              <a:buNone/>
            </a:pPr>
            <a:endParaRPr dirty="0"/>
          </a:p>
        </p:txBody>
      </p:sp>
    </p:spTree>
    <p:extLst>
      <p:ext uri="{BB962C8B-B14F-4D97-AF65-F5344CB8AC3E}">
        <p14:creationId xmlns:p14="http://schemas.microsoft.com/office/powerpoint/2010/main" val="1867693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r>
              <a:rPr lang="en-US" altLang="en-US" sz="900" i="1" dirty="0"/>
              <a:t>Writer output = </a:t>
            </a:r>
            <a:r>
              <a:rPr lang="en-US" altLang="en-US" sz="900" b="1" i="1" dirty="0"/>
              <a:t>new</a:t>
            </a:r>
            <a:r>
              <a:rPr lang="en-US" altLang="en-US" sz="900" i="1" dirty="0"/>
              <a:t> </a:t>
            </a:r>
            <a:r>
              <a:rPr lang="en-US" altLang="en-US" sz="900" i="1" dirty="0" err="1"/>
              <a:t>BufferedWriter</a:t>
            </a:r>
            <a:r>
              <a:rPr lang="en-US" altLang="en-US" sz="900" i="1" dirty="0"/>
              <a:t>(</a:t>
            </a:r>
            <a:r>
              <a:rPr lang="en-US" altLang="en-US" sz="900" b="1" i="1" dirty="0"/>
              <a:t>new</a:t>
            </a:r>
            <a:r>
              <a:rPr lang="en-US" altLang="en-US" sz="900" i="1" dirty="0"/>
              <a:t> </a:t>
            </a:r>
            <a:r>
              <a:rPr lang="en-US" altLang="en-US" sz="900" i="1" dirty="0" err="1"/>
              <a:t>FileWriter</a:t>
            </a:r>
            <a:r>
              <a:rPr lang="en-US" altLang="en-US" sz="900" i="1" dirty="0"/>
              <a:t>(</a:t>
            </a:r>
            <a:r>
              <a:rPr lang="en-US" altLang="en-US" sz="900" i="1" dirty="0" err="1"/>
              <a:t>aFile</a:t>
            </a:r>
            <a:r>
              <a:rPr lang="en-US" altLang="en-US" sz="900" i="1" dirty="0"/>
              <a:t>));</a:t>
            </a:r>
            <a:r>
              <a:rPr lang="en-US" altLang="en-US" sz="900" dirty="0"/>
              <a:t> </a:t>
            </a:r>
            <a:endParaRPr lang="en-US" altLang="en-US" sz="900" i="1" dirty="0"/>
          </a:p>
          <a:p>
            <a:pPr lvl="0">
              <a:spcBef>
                <a:spcPts val="0"/>
              </a:spcBef>
              <a:buNone/>
            </a:pPr>
            <a:endParaRPr dirty="0"/>
          </a:p>
        </p:txBody>
      </p:sp>
    </p:spTree>
    <p:extLst>
      <p:ext uri="{BB962C8B-B14F-4D97-AF65-F5344CB8AC3E}">
        <p14:creationId xmlns:p14="http://schemas.microsoft.com/office/powerpoint/2010/main" val="4256515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761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238663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74945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en-US" sz="1100" b="1" i="0" kern="1200" dirty="0">
                <a:solidFill>
                  <a:schemeClr val="tx1"/>
                </a:solidFill>
                <a:effectLst/>
                <a:latin typeface="+mn-lt"/>
                <a:ea typeface="+mn-ea"/>
                <a:cs typeface="+mn-cs"/>
              </a:rPr>
              <a:t>Java NIO: Channels and Buffers</a:t>
            </a:r>
            <a:br>
              <a:rPr lang="en-US" sz="1100" b="0" i="0" kern="1200" dirty="0">
                <a:solidFill>
                  <a:schemeClr val="tx1"/>
                </a:solidFill>
                <a:effectLst/>
                <a:latin typeface="+mn-lt"/>
                <a:ea typeface="+mn-ea"/>
                <a:cs typeface="+mn-cs"/>
              </a:rPr>
            </a:br>
            <a:r>
              <a:rPr lang="en-US" sz="1100" b="0" i="0" kern="1200" dirty="0">
                <a:solidFill>
                  <a:schemeClr val="tx1"/>
                </a:solidFill>
                <a:effectLst/>
                <a:latin typeface="+mn-lt"/>
                <a:ea typeface="+mn-ea"/>
                <a:cs typeface="+mn-cs"/>
              </a:rPr>
              <a:t>In the standard IO API you work with byte streams and character streams. In NIO you work with channels and buffers. Data is always read from a channel into a buffer, or written from a buffer to a channel.</a:t>
            </a:r>
          </a:p>
          <a:p>
            <a:pPr fontAlgn="base"/>
            <a:r>
              <a:rPr lang="en-US" sz="1100" b="1" i="0" kern="1200" dirty="0">
                <a:solidFill>
                  <a:schemeClr val="tx1"/>
                </a:solidFill>
                <a:effectLst/>
                <a:latin typeface="+mn-lt"/>
                <a:ea typeface="+mn-ea"/>
                <a:cs typeface="+mn-cs"/>
              </a:rPr>
              <a:t>Java NIO: Non-blocking IO</a:t>
            </a:r>
            <a:br>
              <a:rPr lang="en-US" sz="1100" b="0" i="0" kern="1200" dirty="0">
                <a:solidFill>
                  <a:schemeClr val="tx1"/>
                </a:solidFill>
                <a:effectLst/>
                <a:latin typeface="+mn-lt"/>
                <a:ea typeface="+mn-ea"/>
                <a:cs typeface="+mn-cs"/>
              </a:rPr>
            </a:br>
            <a:r>
              <a:rPr lang="en-US" sz="1100" b="0" i="0" kern="1200" dirty="0">
                <a:solidFill>
                  <a:schemeClr val="tx1"/>
                </a:solidFill>
                <a:effectLst/>
                <a:latin typeface="+mn-lt"/>
                <a:ea typeface="+mn-ea"/>
                <a:cs typeface="+mn-cs"/>
              </a:rPr>
              <a:t>Java NIO enables you to do non-blocking IO. For instance, a thread can ask a channel to read data into a buffer. While the channel reads data into the buffer, the thread can do something else. Once data is read into the buffer, the thread can then continue processing it. The same is true for writing data to channels.</a:t>
            </a:r>
          </a:p>
          <a:p>
            <a:pPr fontAlgn="base"/>
            <a:r>
              <a:rPr lang="en-US" sz="1100" b="1" i="0" kern="1200" dirty="0">
                <a:solidFill>
                  <a:schemeClr val="tx1"/>
                </a:solidFill>
                <a:effectLst/>
                <a:latin typeface="+mn-lt"/>
                <a:ea typeface="+mn-ea"/>
                <a:cs typeface="+mn-cs"/>
              </a:rPr>
              <a:t>Java NIO: Selectors</a:t>
            </a:r>
            <a:br>
              <a:rPr lang="en-US" sz="1100" b="0" i="0" kern="1200" dirty="0">
                <a:solidFill>
                  <a:schemeClr val="tx1"/>
                </a:solidFill>
                <a:effectLst/>
                <a:latin typeface="+mn-lt"/>
                <a:ea typeface="+mn-ea"/>
                <a:cs typeface="+mn-cs"/>
              </a:rPr>
            </a:br>
            <a:r>
              <a:rPr lang="en-US" sz="1100" b="0" i="0" kern="1200" dirty="0">
                <a:solidFill>
                  <a:schemeClr val="tx1"/>
                </a:solidFill>
                <a:effectLst/>
                <a:latin typeface="+mn-lt"/>
                <a:ea typeface="+mn-ea"/>
                <a:cs typeface="+mn-cs"/>
              </a:rPr>
              <a:t>Java NIO contains the concept of "selectors”(or callback or listeners). A selector is an object that can monitor multiple channels for events (like: connection opened, data arrived etc.). Thus, a single thread can monitor multiple channels for data.</a:t>
            </a:r>
          </a:p>
        </p:txBody>
      </p:sp>
    </p:spTree>
    <p:extLst>
      <p:ext uri="{BB962C8B-B14F-4D97-AF65-F5344CB8AC3E}">
        <p14:creationId xmlns:p14="http://schemas.microsoft.com/office/powerpoint/2010/main" val="1127442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38448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140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913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r>
              <a:rPr lang="en-US" altLang="en-US" dirty="0"/>
              <a:t>Random picture from the internet</a:t>
            </a:r>
            <a:endParaRPr dirty="0"/>
          </a:p>
        </p:txBody>
      </p:sp>
    </p:spTree>
    <p:extLst>
      <p:ext uri="{BB962C8B-B14F-4D97-AF65-F5344CB8AC3E}">
        <p14:creationId xmlns:p14="http://schemas.microsoft.com/office/powerpoint/2010/main" val="328124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3979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511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38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i="0" kern="1200" dirty="0">
                <a:solidFill>
                  <a:schemeClr val="tx1"/>
                </a:solidFill>
                <a:effectLst/>
                <a:latin typeface="+mn-lt"/>
                <a:ea typeface="+mn-ea"/>
                <a:cs typeface="+mn-cs"/>
              </a:rPr>
              <a:t>Prefer buffered streams over byte streams. Buffers call native APIs less frequently than byte streams (after each byte read).</a:t>
            </a:r>
            <a:endParaRPr lang="ru-RU"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0805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4" name="Shape 14"/>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9" name="Shape 49"/>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1" name="Shape 41"/>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pic>
        <p:nvPicPr>
          <p:cNvPr id="10" name="Shape 10"/>
          <p:cNvPicPr preferRelativeResize="0"/>
          <p:nvPr/>
        </p:nvPicPr>
        <p:blipFill rotWithShape="1">
          <a:blip r:embed="rId13">
            <a:alphaModFix/>
          </a:blip>
          <a:srcRect l="10844" t="23442" r="18228" b="36764"/>
          <a:stretch/>
        </p:blipFill>
        <p:spPr>
          <a:xfrm>
            <a:off x="7964175" y="48725"/>
            <a:ext cx="1109375" cy="326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tutorial/essential/io/"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JAVA IO</a:t>
            </a:r>
          </a:p>
        </p:txBody>
      </p:sp>
      <p:sp>
        <p:nvSpPr>
          <p:cNvPr id="58" name="Shape 58"/>
          <p:cNvSpPr txBox="1">
            <a:spLocks noGrp="1"/>
          </p:cNvSpPr>
          <p:nvPr>
            <p:ph type="subTitle" idx="1"/>
          </p:nvPr>
        </p:nvSpPr>
        <p:spPr>
          <a:xfrm>
            <a:off x="311700" y="2834125"/>
            <a:ext cx="8520599" cy="792600"/>
          </a:xfrm>
          <a:prstGeom prst="rect">
            <a:avLst/>
          </a:prstGeom>
        </p:spPr>
        <p:txBody>
          <a:bodyPr lIns="91425" tIns="91425" rIns="91425" bIns="91425" anchor="t" anchorCtr="0">
            <a:noAutofit/>
          </a:bodyPr>
          <a:lstStyle/>
          <a:p>
            <a:pPr lvl="0">
              <a:spcBef>
                <a:spcPts val="0"/>
              </a:spcBef>
              <a:buNone/>
            </a:pPr>
            <a:r>
              <a:rPr lang="en"/>
              <a:t>Data and Object Streams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Buffered Streams</a:t>
            </a:r>
          </a:p>
        </p:txBody>
      </p:sp>
      <p:sp>
        <p:nvSpPr>
          <p:cNvPr id="140" name="Shape 140"/>
          <p:cNvSpPr txBox="1">
            <a:spLocks noGrp="1"/>
          </p:cNvSpPr>
          <p:nvPr>
            <p:ph type="body" idx="1"/>
          </p:nvPr>
        </p:nvSpPr>
        <p:spPr>
          <a:xfrm>
            <a:off x="311700" y="1152475"/>
            <a:ext cx="8520599" cy="3783599"/>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Read data from a memory area known as a buffer; the native input API is called only when the buffer is empty</a:t>
            </a:r>
          </a:p>
          <a:p>
            <a:pPr marL="457200" lvl="0" indent="-228600" rtl="0">
              <a:spcBef>
                <a:spcPts val="0"/>
              </a:spcBef>
              <a:spcAft>
                <a:spcPts val="0"/>
              </a:spcAft>
            </a:pPr>
            <a:r>
              <a:rPr lang="en" dirty="0"/>
              <a:t>Write data to a buffer, and the native output API is called only when the buffer is full</a:t>
            </a:r>
          </a:p>
          <a:p>
            <a:pPr marL="457200" lvl="0" indent="-228600" rtl="0">
              <a:spcBef>
                <a:spcPts val="0"/>
              </a:spcBef>
              <a:spcAft>
                <a:spcPts val="0"/>
              </a:spcAft>
            </a:pPr>
            <a:r>
              <a:rPr lang="en" dirty="0"/>
              <a:t>Create buffered byte streams</a:t>
            </a:r>
          </a:p>
          <a:p>
            <a:pPr marL="914400" lvl="1" indent="-228600" rtl="0">
              <a:spcBef>
                <a:spcPts val="0"/>
              </a:spcBef>
              <a:spcAft>
                <a:spcPts val="0"/>
              </a:spcAft>
              <a:buFont typeface="Courier New"/>
            </a:pPr>
            <a:r>
              <a:rPr lang="en" dirty="0" err="1">
                <a:latin typeface="Courier New"/>
                <a:ea typeface="Courier New"/>
                <a:cs typeface="Courier New"/>
                <a:sym typeface="Courier New"/>
              </a:rPr>
              <a:t>BufferedInputStream</a:t>
            </a:r>
            <a:r>
              <a:rPr lang="en" dirty="0">
                <a:latin typeface="Courier New"/>
                <a:ea typeface="Courier New"/>
                <a:cs typeface="Courier New"/>
                <a:sym typeface="Courier New"/>
              </a:rPr>
              <a:t> </a:t>
            </a:r>
          </a:p>
          <a:p>
            <a:pPr marL="914400" lvl="1" indent="-228600" rtl="0">
              <a:spcBef>
                <a:spcPts val="0"/>
              </a:spcBef>
              <a:spcAft>
                <a:spcPts val="0"/>
              </a:spcAft>
              <a:buFont typeface="Courier New"/>
            </a:pPr>
            <a:r>
              <a:rPr lang="en" dirty="0" err="1">
                <a:latin typeface="Courier New"/>
                <a:ea typeface="Courier New"/>
                <a:cs typeface="Courier New"/>
                <a:sym typeface="Courier New"/>
              </a:rPr>
              <a:t>BufferedOutputStream</a:t>
            </a:r>
            <a:endParaRPr lang="en" dirty="0">
              <a:latin typeface="Courier New"/>
              <a:ea typeface="Courier New"/>
              <a:cs typeface="Courier New"/>
              <a:sym typeface="Courier New"/>
            </a:endParaRPr>
          </a:p>
          <a:p>
            <a:pPr marL="457200" lvl="0" indent="-228600" rtl="0">
              <a:spcBef>
                <a:spcPts val="0"/>
              </a:spcBef>
              <a:spcAft>
                <a:spcPts val="0"/>
              </a:spcAft>
            </a:pPr>
            <a:r>
              <a:rPr lang="en" dirty="0"/>
              <a:t>Create buffered character streams</a:t>
            </a:r>
          </a:p>
          <a:p>
            <a:pPr marL="914400" lvl="1" indent="-228600" rtl="0">
              <a:spcBef>
                <a:spcPts val="0"/>
              </a:spcBef>
              <a:spcAft>
                <a:spcPts val="0"/>
              </a:spcAft>
              <a:buFont typeface="Courier New"/>
            </a:pPr>
            <a:r>
              <a:rPr lang="en" dirty="0" err="1">
                <a:latin typeface="Courier New"/>
                <a:ea typeface="Courier New"/>
                <a:cs typeface="Courier New"/>
                <a:sym typeface="Courier New"/>
              </a:rPr>
              <a:t>BufferedReader</a:t>
            </a:r>
            <a:r>
              <a:rPr lang="en" dirty="0">
                <a:latin typeface="Courier New"/>
                <a:ea typeface="Courier New"/>
                <a:cs typeface="Courier New"/>
                <a:sym typeface="Courier New"/>
              </a:rPr>
              <a:t>  </a:t>
            </a:r>
          </a:p>
          <a:p>
            <a:pPr marL="914400" lvl="1" indent="-228600" rtl="0">
              <a:spcBef>
                <a:spcPts val="0"/>
              </a:spcBef>
              <a:spcAft>
                <a:spcPts val="0"/>
              </a:spcAft>
              <a:buFont typeface="Courier New"/>
            </a:pPr>
            <a:r>
              <a:rPr lang="en" dirty="0" err="1">
                <a:latin typeface="Courier New"/>
                <a:ea typeface="Courier New"/>
                <a:cs typeface="Courier New"/>
                <a:sym typeface="Courier New"/>
              </a:rPr>
              <a:t>BufferedWriter</a:t>
            </a:r>
            <a:r>
              <a:rPr lang="en" dirty="0">
                <a:latin typeface="Courier New"/>
                <a:ea typeface="Courier New"/>
                <a:cs typeface="Courier New"/>
                <a:sym typeface="Courier New"/>
              </a:rPr>
              <a:t> </a:t>
            </a:r>
          </a:p>
          <a:p>
            <a:pPr marL="457200" lvl="0" indent="-228600">
              <a:spcBef>
                <a:spcPts val="0"/>
              </a:spcBef>
              <a:spcAft>
                <a:spcPts val="0"/>
              </a:spcAft>
            </a:pPr>
            <a:r>
              <a:rPr lang="en" dirty="0"/>
              <a:t>Flushing - writing out buffer before it is full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Buffered Streams: Read Console</a:t>
            </a:r>
          </a:p>
        </p:txBody>
      </p:sp>
      <p:sp>
        <p:nvSpPr>
          <p:cNvPr id="146" name="Shape 146"/>
          <p:cNvSpPr txBox="1">
            <a:spLocks noGrp="1"/>
          </p:cNvSpPr>
          <p:nvPr>
            <p:ph type="body" idx="1"/>
          </p:nvPr>
        </p:nvSpPr>
        <p:spPr>
          <a:xfrm>
            <a:off x="311700" y="1152475"/>
            <a:ext cx="8520599" cy="1154999"/>
          </a:xfrm>
          <a:prstGeom prst="rect">
            <a:avLst/>
          </a:prstGeom>
        </p:spPr>
        <p:txBody>
          <a:bodyPr lIns="91425" tIns="91425" rIns="91425" bIns="91425" anchor="t" anchorCtr="0">
            <a:noAutofit/>
          </a:bodyPr>
          <a:lstStyle/>
          <a:p>
            <a:pPr marL="457200" lvl="0" indent="-228600" rtl="0">
              <a:spcBef>
                <a:spcPts val="0"/>
              </a:spcBef>
            </a:pPr>
            <a:r>
              <a:rPr lang="en" dirty="0"/>
              <a:t>Input using wrapper classes</a:t>
            </a:r>
          </a:p>
          <a:p>
            <a:pPr marL="914400" lvl="1" indent="-228600" rtl="0">
              <a:spcBef>
                <a:spcPts val="0"/>
              </a:spcBef>
              <a:spcAft>
                <a:spcPts val="0"/>
              </a:spcAft>
            </a:pPr>
            <a:r>
              <a:rPr lang="en" dirty="0"/>
              <a:t>Wrapper classes provide methods to include higher level functionality and deal with streams.</a:t>
            </a:r>
          </a:p>
          <a:p>
            <a:pPr marL="914400" lvl="1" indent="-228600" rtl="0">
              <a:spcBef>
                <a:spcPts val="0"/>
              </a:spcBef>
              <a:spcAft>
                <a:spcPts val="0"/>
              </a:spcAft>
            </a:pPr>
            <a:r>
              <a:rPr lang="en" dirty="0"/>
              <a:t>Example: reads a line from console and prints it:</a:t>
            </a:r>
            <a:br>
              <a:rPr lang="en" dirty="0"/>
            </a:br>
            <a:br>
              <a:rPr lang="en" dirty="0"/>
            </a:br>
            <a:endParaRPr lang="en" dirty="0"/>
          </a:p>
          <a:p>
            <a:pPr marL="457200" lvl="0" indent="0" rtl="0">
              <a:spcBef>
                <a:spcPts val="0"/>
              </a:spcBef>
              <a:buNone/>
            </a:pPr>
            <a:endParaRPr dirty="0"/>
          </a:p>
        </p:txBody>
      </p:sp>
      <p:sp>
        <p:nvSpPr>
          <p:cNvPr id="148" name="Shape 148"/>
          <p:cNvSpPr txBox="1"/>
          <p:nvPr/>
        </p:nvSpPr>
        <p:spPr>
          <a:xfrm>
            <a:off x="634364" y="2679730"/>
            <a:ext cx="7875269" cy="165224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200" dirty="0">
                <a:latin typeface="Courier New"/>
                <a:ea typeface="Courier New"/>
                <a:cs typeface="Courier New"/>
                <a:sym typeface="Courier New"/>
              </a:rPr>
              <a:t>try (</a:t>
            </a:r>
            <a:r>
              <a:rPr lang="en" sz="1200" b="1" dirty="0" err="1">
                <a:latin typeface="Courier New"/>
                <a:ea typeface="Courier New"/>
                <a:cs typeface="Courier New"/>
                <a:sym typeface="Courier New"/>
              </a:rPr>
              <a:t>BufferedReader</a:t>
            </a:r>
            <a:r>
              <a:rPr lang="en" sz="1200" dirty="0">
                <a:latin typeface="Courier New"/>
                <a:ea typeface="Courier New"/>
                <a:cs typeface="Courier New"/>
                <a:sym typeface="Courier New"/>
              </a:rPr>
              <a:t> input = new </a:t>
            </a:r>
            <a:r>
              <a:rPr lang="en" sz="1200" b="1" dirty="0" err="1">
                <a:latin typeface="Courier New"/>
                <a:ea typeface="Courier New"/>
                <a:cs typeface="Courier New"/>
                <a:sym typeface="Courier New"/>
              </a:rPr>
              <a:t>BufferedReader</a:t>
            </a:r>
            <a:r>
              <a:rPr lang="en" sz="1200" dirty="0">
                <a:latin typeface="Courier New"/>
                <a:ea typeface="Courier New"/>
                <a:cs typeface="Courier New"/>
                <a:sym typeface="Courier New"/>
              </a:rPr>
              <a:t>(new </a:t>
            </a:r>
            <a:r>
              <a:rPr lang="en" sz="1200" dirty="0" err="1">
                <a:latin typeface="Courier New"/>
                <a:ea typeface="Courier New"/>
                <a:cs typeface="Courier New"/>
                <a:sym typeface="Courier New"/>
              </a:rPr>
              <a:t>InputStreamReader</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System.in</a:t>
            </a: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System.out.println</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input.readLine</a:t>
            </a: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 catch (</a:t>
            </a:r>
            <a:r>
              <a:rPr lang="en" sz="1200" dirty="0" err="1">
                <a:latin typeface="Courier New"/>
                <a:ea typeface="Courier New"/>
                <a:cs typeface="Courier New"/>
                <a:sym typeface="Courier New"/>
              </a:rPr>
              <a:t>IOException</a:t>
            </a:r>
            <a:r>
              <a:rPr lang="en" sz="1200" dirty="0">
                <a:latin typeface="Courier New"/>
                <a:ea typeface="Courier New"/>
                <a:cs typeface="Courier New"/>
                <a:sym typeface="Courier New"/>
              </a:rPr>
              <a:t> ex) {</a:t>
            </a:r>
          </a:p>
          <a:p>
            <a:pPr lvl="0" rtl="0">
              <a:spcBef>
                <a:spcPts val="0"/>
              </a:spcBef>
              <a:buNone/>
            </a:pP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System.err.println</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IOException</a:t>
            </a:r>
            <a:r>
              <a:rPr lang="en" sz="1200" dirty="0">
                <a:latin typeface="Courier New"/>
                <a:ea typeface="Courier New"/>
                <a:cs typeface="Courier New"/>
                <a:sym typeface="Courier New"/>
              </a:rPr>
              <a:t>");</a:t>
            </a:r>
          </a:p>
          <a:p>
            <a:pPr lvl="0" rtl="0">
              <a:spcBef>
                <a:spcPts val="0"/>
              </a:spcBef>
              <a:buNone/>
            </a:pPr>
            <a:r>
              <a:rPr lang="en" sz="1200" dirty="0">
                <a:latin typeface="Courier New"/>
                <a:ea typeface="Courier New"/>
                <a:cs typeface="Courier New"/>
                <a:sym typeface="Courier New"/>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Scanning and Formatting</a:t>
            </a:r>
          </a:p>
        </p:txBody>
      </p:sp>
      <p:sp>
        <p:nvSpPr>
          <p:cNvPr id="155" name="Shape 15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Scanner API</a:t>
            </a:r>
          </a:p>
          <a:p>
            <a:pPr marL="914400" lvl="1" indent="-228600" rtl="0">
              <a:spcBef>
                <a:spcPts val="0"/>
              </a:spcBef>
              <a:spcAft>
                <a:spcPts val="0"/>
              </a:spcAft>
            </a:pPr>
            <a:r>
              <a:rPr lang="en" dirty="0"/>
              <a:t>breaks input into individual tokens associated with bits of data</a:t>
            </a:r>
          </a:p>
          <a:p>
            <a:pPr marL="457200" lvl="0" indent="-228600" rtl="0">
              <a:spcBef>
                <a:spcPts val="0"/>
              </a:spcBef>
              <a:spcAft>
                <a:spcPts val="0"/>
              </a:spcAft>
            </a:pPr>
            <a:r>
              <a:rPr lang="en" dirty="0"/>
              <a:t>Formatting API</a:t>
            </a:r>
          </a:p>
          <a:p>
            <a:pPr marL="914400" lvl="1" indent="-228600" rtl="0">
              <a:spcBef>
                <a:spcPts val="0"/>
              </a:spcBef>
            </a:pPr>
            <a:r>
              <a:rPr lang="en" dirty="0"/>
              <a:t>assembles data into nicely formatted, human-readable form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Scanning</a:t>
            </a:r>
          </a:p>
        </p:txBody>
      </p:sp>
      <p:sp>
        <p:nvSpPr>
          <p:cNvPr id="161" name="Shape 161"/>
          <p:cNvSpPr txBox="1">
            <a:spLocks noGrp="1"/>
          </p:cNvSpPr>
          <p:nvPr>
            <p:ph type="body" idx="1"/>
          </p:nvPr>
        </p:nvSpPr>
        <p:spPr>
          <a:xfrm>
            <a:off x="311700" y="1152475"/>
            <a:ext cx="6660300" cy="23859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By default uses white space to separate tokens</a:t>
            </a:r>
          </a:p>
          <a:p>
            <a:pPr marL="914400" lvl="1" indent="-228600" rtl="0">
              <a:spcBef>
                <a:spcPts val="0"/>
              </a:spcBef>
              <a:spcAft>
                <a:spcPts val="0"/>
              </a:spcAft>
            </a:pPr>
            <a:r>
              <a:rPr lang="en" dirty="0"/>
              <a:t>Blanks, tabs, and line terminators</a:t>
            </a:r>
          </a:p>
          <a:p>
            <a:pPr marL="457200" lvl="0" indent="-228600" rtl="0">
              <a:spcBef>
                <a:spcPts val="0"/>
              </a:spcBef>
              <a:spcAft>
                <a:spcPts val="0"/>
              </a:spcAft>
              <a:buFont typeface="Courier New"/>
            </a:pPr>
            <a:r>
              <a:rPr lang="en" dirty="0">
                <a:latin typeface="Courier New"/>
                <a:ea typeface="Courier New"/>
                <a:cs typeface="Courier New"/>
                <a:sym typeface="Courier New"/>
              </a:rPr>
              <a:t>import </a:t>
            </a:r>
            <a:r>
              <a:rPr lang="en" dirty="0" err="1">
                <a:latin typeface="Courier New"/>
                <a:ea typeface="Courier New"/>
                <a:cs typeface="Courier New"/>
                <a:sym typeface="Courier New"/>
              </a:rPr>
              <a:t>java.util.Scanner</a:t>
            </a:r>
            <a:r>
              <a:rPr lang="en" dirty="0">
                <a:latin typeface="Courier New"/>
                <a:ea typeface="Courier New"/>
                <a:cs typeface="Courier New"/>
                <a:sym typeface="Courier New"/>
              </a:rPr>
              <a:t>;</a:t>
            </a:r>
          </a:p>
          <a:p>
            <a:pPr marL="457200" lvl="0" indent="-228600" rtl="0">
              <a:spcBef>
                <a:spcPts val="0"/>
              </a:spcBef>
              <a:spcAft>
                <a:spcPts val="0"/>
              </a:spcAft>
            </a:pPr>
            <a:r>
              <a:rPr lang="en" dirty="0"/>
              <a:t>Scanner to read keyboard:</a:t>
            </a:r>
          </a:p>
        </p:txBody>
      </p:sp>
      <p:sp>
        <p:nvSpPr>
          <p:cNvPr id="162" name="Shape 162"/>
          <p:cNvSpPr txBox="1"/>
          <p:nvPr/>
        </p:nvSpPr>
        <p:spPr>
          <a:xfrm>
            <a:off x="829700" y="2734500"/>
            <a:ext cx="6561600" cy="1030500"/>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000" b="1" dirty="0">
                <a:solidFill>
                  <a:schemeClr val="dk1"/>
                </a:solidFill>
                <a:latin typeface="Courier New"/>
                <a:ea typeface="Courier New"/>
                <a:cs typeface="Courier New"/>
                <a:sym typeface="Courier New"/>
              </a:rPr>
              <a:t>Scanner</a:t>
            </a:r>
            <a:r>
              <a:rPr lang="en" sz="1000" dirty="0">
                <a:solidFill>
                  <a:schemeClr val="dk1"/>
                </a:solidFill>
                <a:latin typeface="Courier New"/>
                <a:ea typeface="Courier New"/>
                <a:cs typeface="Courier New"/>
                <a:sym typeface="Courier New"/>
              </a:rPr>
              <a:t> s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rgbClr val="0000E6"/>
                </a:solidFill>
                <a:latin typeface="Courier New"/>
                <a:ea typeface="Courier New"/>
                <a:cs typeface="Courier New"/>
                <a:sym typeface="Courier New"/>
              </a:rPr>
              <a:t>try</a:t>
            </a: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s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a:t>
            </a:r>
            <a:r>
              <a:rPr lang="en" sz="1000" b="1" dirty="0">
                <a:solidFill>
                  <a:schemeClr val="dk1"/>
                </a:solidFill>
                <a:latin typeface="Courier New"/>
                <a:ea typeface="Courier New"/>
                <a:cs typeface="Courier New"/>
                <a:sym typeface="Courier New"/>
              </a:rPr>
              <a:t>Scanner</a:t>
            </a:r>
            <a:r>
              <a:rPr lang="en" sz="1000" dirty="0">
                <a:solidFill>
                  <a:schemeClr val="dk1"/>
                </a:solidFill>
                <a:latin typeface="Courier New"/>
                <a:ea typeface="Courier New"/>
                <a:cs typeface="Courier New"/>
                <a:sym typeface="Courier New"/>
              </a:rPr>
              <a:t>(</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BufferedReader</a:t>
            </a:r>
            <a:r>
              <a:rPr lang="en" sz="1000" dirty="0">
                <a:solidFill>
                  <a:schemeClr val="dk1"/>
                </a:solidFill>
                <a:latin typeface="Courier New"/>
                <a:ea typeface="Courier New"/>
                <a:cs typeface="Courier New"/>
                <a:sym typeface="Courier New"/>
              </a:rPr>
              <a:t>(</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InputStreamReader</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System.in</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38761D"/>
                </a:solidFill>
                <a:latin typeface="Courier New"/>
                <a:ea typeface="Courier New"/>
                <a:cs typeface="Courier New"/>
                <a:sym typeface="Courier New"/>
              </a:rPr>
              <a:t>//Do something</a:t>
            </a:r>
          </a:p>
          <a:p>
            <a:pPr lvl="0" rtl="0">
              <a:lnSpc>
                <a:spcPct val="115000"/>
              </a:lnSpc>
              <a:spcBef>
                <a:spcPts val="0"/>
              </a:spcBef>
              <a:buNone/>
            </a:pPr>
            <a:r>
              <a:rPr lang="en" sz="1000" dirty="0">
                <a:solidFill>
                  <a:schemeClr val="dk1"/>
                </a:solidFill>
                <a:latin typeface="Courier New"/>
                <a:ea typeface="Courier New"/>
                <a:cs typeface="Courier New"/>
                <a:sym typeface="Courier New"/>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Scanning</a:t>
            </a:r>
          </a:p>
        </p:txBody>
      </p:sp>
      <p:sp>
        <p:nvSpPr>
          <p:cNvPr id="168" name="Shape 168"/>
          <p:cNvSpPr txBox="1">
            <a:spLocks noGrp="1"/>
          </p:cNvSpPr>
          <p:nvPr>
            <p:ph type="body" idx="1"/>
          </p:nvPr>
        </p:nvSpPr>
        <p:spPr>
          <a:xfrm>
            <a:off x="311700" y="1125725"/>
            <a:ext cx="8380800" cy="1503175"/>
          </a:xfrm>
          <a:prstGeom prst="rect">
            <a:avLst/>
          </a:prstGeom>
        </p:spPr>
        <p:txBody>
          <a:bodyPr lIns="91425" tIns="91425" rIns="91425" bIns="91425" anchor="t" anchorCtr="0">
            <a:noAutofit/>
          </a:bodyPr>
          <a:lstStyle/>
          <a:p>
            <a:pPr marL="457200" lvl="0" indent="-228600">
              <a:spcBef>
                <a:spcPts val="0"/>
              </a:spcBef>
            </a:pPr>
            <a:r>
              <a:rPr lang="en" dirty="0"/>
              <a:t>You can use delimiters to add additional functionality (</a:t>
            </a:r>
            <a:r>
              <a:rPr lang="en" i="1" dirty="0"/>
              <a:t>comma</a:t>
            </a:r>
            <a:r>
              <a:rPr lang="en" dirty="0"/>
              <a:t>, for example)</a:t>
            </a:r>
            <a:br>
              <a:rPr lang="en" dirty="0"/>
            </a:br>
            <a:r>
              <a:rPr lang="en" dirty="0" err="1">
                <a:latin typeface="Courier New"/>
                <a:ea typeface="Courier New"/>
                <a:cs typeface="Courier New"/>
                <a:sym typeface="Courier New"/>
              </a:rPr>
              <a:t>s.useDelimiter</a:t>
            </a:r>
            <a:r>
              <a:rPr lang="en" dirty="0">
                <a:latin typeface="Courier New"/>
                <a:ea typeface="Courier New"/>
                <a:cs typeface="Courier New"/>
                <a:sym typeface="Courier New"/>
              </a:rPr>
              <a:t>(",\\s");</a:t>
            </a:r>
            <a:r>
              <a:rPr lang="en" dirty="0"/>
              <a:t> </a:t>
            </a:r>
          </a:p>
        </p:txBody>
      </p:sp>
      <p:sp>
        <p:nvSpPr>
          <p:cNvPr id="169" name="Shape 169"/>
          <p:cNvSpPr txBox="1"/>
          <p:nvPr/>
        </p:nvSpPr>
        <p:spPr>
          <a:xfrm>
            <a:off x="883500" y="2232082"/>
            <a:ext cx="7208940" cy="2522798"/>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Clr>
                <a:schemeClr val="dk1"/>
              </a:buClr>
              <a:buSzPct val="110000"/>
              <a:buFont typeface="Arial"/>
              <a:buNone/>
            </a:pPr>
            <a:r>
              <a:rPr lang="en" sz="1000" dirty="0">
                <a:solidFill>
                  <a:srgbClr val="0000FF"/>
                </a:solidFill>
                <a:latin typeface="Courier New"/>
                <a:ea typeface="Courier New"/>
                <a:cs typeface="Courier New"/>
                <a:sym typeface="Courier New"/>
              </a:rPr>
              <a:t>try</a:t>
            </a:r>
            <a:r>
              <a:rPr lang="en" sz="1000" dirty="0">
                <a:solidFill>
                  <a:schemeClr val="dk1"/>
                </a:solidFill>
                <a:latin typeface="Courier New"/>
                <a:ea typeface="Courier New"/>
                <a:cs typeface="Courier New"/>
                <a:sym typeface="Courier New"/>
              </a:rPr>
              <a:t> (Scanner s = new Scanner(new </a:t>
            </a:r>
            <a:r>
              <a:rPr lang="en" sz="1000" dirty="0" err="1">
                <a:solidFill>
                  <a:schemeClr val="dk1"/>
                </a:solidFill>
                <a:latin typeface="Courier New"/>
                <a:ea typeface="Courier New"/>
                <a:cs typeface="Courier New"/>
                <a:sym typeface="Courier New"/>
              </a:rPr>
              <a:t>BufferedReader</a:t>
            </a:r>
            <a:r>
              <a:rPr lang="en" sz="1000" dirty="0">
                <a:solidFill>
                  <a:schemeClr val="dk1"/>
                </a:solidFill>
                <a:latin typeface="Courier New"/>
                <a:ea typeface="Courier New"/>
                <a:cs typeface="Courier New"/>
                <a:sym typeface="Courier New"/>
              </a:rPr>
              <a:t>(new </a:t>
            </a:r>
            <a:r>
              <a:rPr lang="en" sz="1000" dirty="0" err="1">
                <a:solidFill>
                  <a:schemeClr val="dk1"/>
                </a:solidFill>
                <a:latin typeface="Courier New"/>
                <a:ea typeface="Courier New"/>
                <a:cs typeface="Courier New"/>
                <a:sym typeface="Courier New"/>
              </a:rPr>
              <a:t>InputStreamReader</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System.in</a:t>
            </a:r>
            <a:r>
              <a:rPr lang="en" sz="1000"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String </a:t>
            </a:r>
            <a:r>
              <a:rPr lang="en" sz="1000" dirty="0" err="1">
                <a:solidFill>
                  <a:schemeClr val="dk1"/>
                </a:solidFill>
                <a:latin typeface="Courier New"/>
                <a:ea typeface="Courier New"/>
                <a:cs typeface="Courier New"/>
                <a:sym typeface="Courier New"/>
              </a:rPr>
              <a:t>str</a:t>
            </a:r>
            <a:r>
              <a:rPr lang="en" sz="10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r>
              <a:rPr lang="en" sz="1000" dirty="0">
                <a:solidFill>
                  <a:srgbClr val="0000FF"/>
                </a:solidFill>
                <a:latin typeface="Courier New"/>
                <a:ea typeface="Courier New"/>
                <a:cs typeface="Courier New"/>
                <a:sym typeface="Courier New"/>
              </a:rPr>
              <a:t>while</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s.hasNext</a:t>
            </a:r>
            <a:r>
              <a:rPr lang="en" sz="1000"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str</a:t>
            </a:r>
            <a:r>
              <a:rPr lang="en" sz="1000" dirty="0">
                <a:solidFill>
                  <a:schemeClr val="dk1"/>
                </a:solidFill>
                <a:latin typeface="Courier New"/>
                <a:ea typeface="Courier New"/>
                <a:cs typeface="Courier New"/>
                <a:sym typeface="Courier New"/>
              </a:rPr>
              <a:t> = </a:t>
            </a:r>
            <a:r>
              <a:rPr lang="en" sz="1000" dirty="0" err="1">
                <a:solidFill>
                  <a:schemeClr val="dk1"/>
                </a:solidFill>
                <a:latin typeface="Courier New"/>
                <a:ea typeface="Courier New"/>
                <a:cs typeface="Courier New"/>
                <a:sym typeface="Courier New"/>
              </a:rPr>
              <a:t>s.next</a:t>
            </a:r>
            <a:r>
              <a:rPr lang="en" sz="10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r>
              <a:rPr lang="en" sz="1000" dirty="0">
                <a:solidFill>
                  <a:srgbClr val="0000FF"/>
                </a:solidFill>
                <a:latin typeface="Courier New"/>
                <a:ea typeface="Courier New"/>
                <a:cs typeface="Courier New"/>
                <a:sym typeface="Courier New"/>
              </a:rPr>
              <a:t>if</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str.equalsIgnoreCase</a:t>
            </a:r>
            <a:r>
              <a:rPr lang="en" sz="1000" dirty="0">
                <a:solidFill>
                  <a:schemeClr val="dk1"/>
                </a:solidFill>
                <a:latin typeface="Courier New"/>
                <a:ea typeface="Courier New"/>
                <a:cs typeface="Courier New"/>
                <a:sym typeface="Courier New"/>
              </a:rPr>
              <a:t>("exit")){</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return;</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r>
              <a:rPr lang="en" sz="1000" dirty="0">
                <a:solidFill>
                  <a:srgbClr val="0000FF"/>
                </a:solidFill>
                <a:latin typeface="Courier New"/>
                <a:ea typeface="Courier New"/>
                <a:cs typeface="Courier New"/>
                <a:sym typeface="Courier New"/>
              </a:rPr>
              <a:t>else</a:t>
            </a:r>
            <a:r>
              <a:rPr lang="en" sz="10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System.out.println</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str</a:t>
            </a:r>
            <a:r>
              <a:rPr lang="en" sz="10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110000"/>
              <a:buFont typeface="Arial"/>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Formatting</a:t>
            </a:r>
          </a:p>
        </p:txBody>
      </p:sp>
      <p:sp>
        <p:nvSpPr>
          <p:cNvPr id="175" name="Shape 17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buFont typeface="Courier New"/>
            </a:pPr>
            <a:r>
              <a:rPr lang="en" dirty="0" err="1">
                <a:latin typeface="Courier New"/>
                <a:ea typeface="Courier New"/>
                <a:cs typeface="Courier New"/>
                <a:sym typeface="Courier New"/>
              </a:rPr>
              <a:t>PrintWriter</a:t>
            </a:r>
            <a:endParaRPr lang="en" dirty="0">
              <a:latin typeface="Courier New"/>
              <a:ea typeface="Courier New"/>
              <a:cs typeface="Courier New"/>
              <a:sym typeface="Courier New"/>
            </a:endParaRPr>
          </a:p>
          <a:p>
            <a:pPr marL="914400" lvl="1" indent="-228600" rtl="0">
              <a:spcBef>
                <a:spcPts val="0"/>
              </a:spcBef>
              <a:spcAft>
                <a:spcPts val="0"/>
              </a:spcAft>
            </a:pPr>
            <a:r>
              <a:rPr lang="en" dirty="0"/>
              <a:t>Character stream class</a:t>
            </a:r>
          </a:p>
          <a:p>
            <a:pPr marL="457200" lvl="0" indent="-228600" rtl="0">
              <a:spcBef>
                <a:spcPts val="0"/>
              </a:spcBef>
              <a:spcAft>
                <a:spcPts val="0"/>
              </a:spcAft>
              <a:buFont typeface="Courier New"/>
            </a:pPr>
            <a:r>
              <a:rPr lang="en" dirty="0" err="1">
                <a:latin typeface="Courier New"/>
                <a:ea typeface="Courier New"/>
                <a:cs typeface="Courier New"/>
                <a:sym typeface="Courier New"/>
              </a:rPr>
              <a:t>PrintStream</a:t>
            </a:r>
            <a:endParaRPr lang="en" dirty="0">
              <a:latin typeface="Courier New"/>
              <a:ea typeface="Courier New"/>
              <a:cs typeface="Courier New"/>
              <a:sym typeface="Courier New"/>
            </a:endParaRPr>
          </a:p>
          <a:p>
            <a:pPr marL="914400" lvl="1" indent="-228600" rtl="0">
              <a:spcBef>
                <a:spcPts val="0"/>
              </a:spcBef>
              <a:spcAft>
                <a:spcPts val="0"/>
              </a:spcAft>
            </a:pPr>
            <a:r>
              <a:rPr lang="en" dirty="0"/>
              <a:t>Byte stream class</a:t>
            </a:r>
          </a:p>
          <a:p>
            <a:pPr marL="914400" lvl="1" indent="-228600" rtl="0">
              <a:spcBef>
                <a:spcPts val="0"/>
              </a:spcBef>
              <a:spcAft>
                <a:spcPts val="0"/>
              </a:spcAft>
            </a:pPr>
            <a:r>
              <a:rPr lang="en" dirty="0"/>
              <a:t>You will need</a:t>
            </a:r>
            <a:r>
              <a:rPr lang="en" dirty="0">
                <a:latin typeface="Courier New"/>
                <a:ea typeface="Courier New"/>
                <a:cs typeface="Courier New"/>
                <a:sym typeface="Courier New"/>
              </a:rPr>
              <a:t> </a:t>
            </a:r>
            <a:r>
              <a:rPr lang="en" dirty="0" err="1">
                <a:latin typeface="Courier New"/>
                <a:ea typeface="Courier New"/>
                <a:cs typeface="Courier New"/>
                <a:sym typeface="Courier New"/>
              </a:rPr>
              <a:t>System.out</a:t>
            </a:r>
            <a:r>
              <a:rPr lang="en" dirty="0">
                <a:latin typeface="Courier New"/>
                <a:ea typeface="Courier New"/>
                <a:cs typeface="Courier New"/>
                <a:sym typeface="Courier New"/>
              </a:rPr>
              <a:t> </a:t>
            </a:r>
            <a:r>
              <a:rPr lang="en" dirty="0"/>
              <a:t>and </a:t>
            </a:r>
            <a:r>
              <a:rPr lang="en" dirty="0" err="1">
                <a:latin typeface="Courier New"/>
                <a:ea typeface="Courier New"/>
                <a:cs typeface="Courier New"/>
                <a:sym typeface="Courier New"/>
              </a:rPr>
              <a:t>System.err</a:t>
            </a:r>
            <a:r>
              <a:rPr lang="en" dirty="0">
                <a:latin typeface="Courier New"/>
                <a:ea typeface="Courier New"/>
                <a:cs typeface="Courier New"/>
                <a:sym typeface="Courier New"/>
              </a:rPr>
              <a:t>.</a:t>
            </a:r>
          </a:p>
          <a:p>
            <a:pPr marL="457200" lvl="0" indent="-228600" rtl="0">
              <a:spcBef>
                <a:spcPts val="0"/>
              </a:spcBef>
              <a:spcAft>
                <a:spcPts val="0"/>
              </a:spcAft>
            </a:pPr>
            <a:r>
              <a:rPr lang="en" dirty="0"/>
              <a:t>When you need to create a formatted output stream, instantiate </a:t>
            </a:r>
            <a:r>
              <a:rPr lang="en" dirty="0" err="1">
                <a:latin typeface="Courier New"/>
                <a:ea typeface="Courier New"/>
                <a:cs typeface="Courier New"/>
                <a:sym typeface="Courier New"/>
              </a:rPr>
              <a:t>PrintWriter</a:t>
            </a:r>
            <a:r>
              <a:rPr lang="en" dirty="0"/>
              <a:t>, not </a:t>
            </a:r>
            <a:r>
              <a:rPr lang="en" dirty="0" err="1">
                <a:latin typeface="Courier New"/>
                <a:ea typeface="Courier New"/>
                <a:cs typeface="Courier New"/>
                <a:sym typeface="Courier New"/>
              </a:rPr>
              <a:t>PrintStream</a:t>
            </a:r>
            <a:r>
              <a:rPr lang="en"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Formatting</a:t>
            </a:r>
          </a:p>
        </p:txBody>
      </p:sp>
      <p:sp>
        <p:nvSpPr>
          <p:cNvPr id="181" name="Shape 181"/>
          <p:cNvSpPr txBox="1">
            <a:spLocks noGrp="1"/>
          </p:cNvSpPr>
          <p:nvPr>
            <p:ph type="body" idx="1"/>
          </p:nvPr>
        </p:nvSpPr>
        <p:spPr>
          <a:xfrm>
            <a:off x="311700" y="1145775"/>
            <a:ext cx="8520599" cy="3837299"/>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Two levels of formatting</a:t>
            </a:r>
          </a:p>
          <a:p>
            <a:pPr marL="914400" lvl="1" indent="-228600" rtl="0">
              <a:spcBef>
                <a:spcPts val="0"/>
              </a:spcBef>
              <a:spcAft>
                <a:spcPts val="0"/>
              </a:spcAft>
            </a:pPr>
            <a:r>
              <a:rPr lang="en" dirty="0">
                <a:latin typeface="Courier New"/>
                <a:ea typeface="Courier New"/>
                <a:cs typeface="Courier New"/>
                <a:sym typeface="Courier New"/>
              </a:rPr>
              <a:t>print </a:t>
            </a:r>
            <a:r>
              <a:rPr lang="en" dirty="0"/>
              <a:t>and </a:t>
            </a:r>
            <a:r>
              <a:rPr lang="en" dirty="0" err="1">
                <a:latin typeface="Courier New"/>
                <a:ea typeface="Courier New"/>
                <a:cs typeface="Courier New"/>
                <a:sym typeface="Courier New"/>
              </a:rPr>
              <a:t>println</a:t>
            </a:r>
            <a:r>
              <a:rPr lang="en" dirty="0">
                <a:latin typeface="Courier New"/>
                <a:ea typeface="Courier New"/>
                <a:cs typeface="Courier New"/>
                <a:sym typeface="Courier New"/>
              </a:rPr>
              <a:t> </a:t>
            </a:r>
            <a:r>
              <a:rPr lang="en" dirty="0"/>
              <a:t>format individual values in a standard way</a:t>
            </a:r>
          </a:p>
          <a:p>
            <a:pPr marL="1371600" lvl="2" indent="-228600" rtl="0">
              <a:spcBef>
                <a:spcPts val="0"/>
              </a:spcBef>
              <a:spcAft>
                <a:spcPts val="0"/>
              </a:spcAft>
            </a:pPr>
            <a:r>
              <a:rPr lang="en" dirty="0" err="1">
                <a:latin typeface="Courier New"/>
                <a:ea typeface="Courier New"/>
                <a:cs typeface="Courier New"/>
                <a:sym typeface="Courier New"/>
              </a:rPr>
              <a:t>toString</a:t>
            </a:r>
            <a:r>
              <a:rPr lang="en" dirty="0">
                <a:latin typeface="Courier New"/>
                <a:ea typeface="Courier New"/>
                <a:cs typeface="Courier New"/>
                <a:sym typeface="Courier New"/>
              </a:rPr>
              <a:t>() </a:t>
            </a:r>
            <a:r>
              <a:rPr lang="en" dirty="0"/>
              <a:t>method</a:t>
            </a:r>
            <a:br>
              <a:rPr lang="en" dirty="0"/>
            </a:br>
            <a:r>
              <a:rPr lang="en" dirty="0" err="1">
                <a:solidFill>
                  <a:schemeClr val="dk1"/>
                </a:solidFill>
                <a:latin typeface="Courier New"/>
                <a:ea typeface="Courier New"/>
                <a:cs typeface="Courier New"/>
                <a:sym typeface="Courier New"/>
              </a:rPr>
              <a:t>int</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i</a:t>
            </a:r>
            <a:r>
              <a:rPr lang="en" dirty="0">
                <a:solidFill>
                  <a:schemeClr val="dk1"/>
                </a:solidFill>
                <a:latin typeface="Courier New"/>
                <a:ea typeface="Courier New"/>
                <a:cs typeface="Courier New"/>
                <a:sym typeface="Courier New"/>
              </a:rPr>
              <a:t> = 2;</a:t>
            </a:r>
            <a:br>
              <a:rPr lang="en" dirty="0">
                <a:solidFill>
                  <a:schemeClr val="dk1"/>
                </a:solidFill>
                <a:latin typeface="Courier New"/>
                <a:ea typeface="Courier New"/>
                <a:cs typeface="Courier New"/>
                <a:sym typeface="Courier New"/>
              </a:rPr>
            </a:br>
            <a:r>
              <a:rPr lang="en" dirty="0">
                <a:solidFill>
                  <a:schemeClr val="dk1"/>
                </a:solidFill>
                <a:latin typeface="Courier New"/>
                <a:ea typeface="Courier New"/>
                <a:cs typeface="Courier New"/>
                <a:sym typeface="Courier New"/>
              </a:rPr>
              <a:t>double r = </a:t>
            </a:r>
            <a:r>
              <a:rPr lang="en" dirty="0" err="1">
                <a:solidFill>
                  <a:schemeClr val="dk1"/>
                </a:solidFill>
                <a:latin typeface="Courier New"/>
                <a:ea typeface="Courier New"/>
                <a:cs typeface="Courier New"/>
                <a:sym typeface="Courier New"/>
              </a:rPr>
              <a:t>Math.sqrt</a:t>
            </a:r>
            <a:r>
              <a:rPr lang="en" dirty="0">
                <a:solidFill>
                  <a:schemeClr val="dk1"/>
                </a:solidFill>
                <a:latin typeface="Courier New"/>
                <a:ea typeface="Courier New"/>
                <a:cs typeface="Courier New"/>
                <a:sym typeface="Courier New"/>
              </a:rPr>
              <a:t>(</a:t>
            </a:r>
            <a:r>
              <a:rPr lang="en" dirty="0" err="1">
                <a:solidFill>
                  <a:schemeClr val="dk1"/>
                </a:solidFill>
                <a:latin typeface="Courier New"/>
                <a:ea typeface="Courier New"/>
                <a:cs typeface="Courier New"/>
                <a:sym typeface="Courier New"/>
              </a:rPr>
              <a:t>i</a:t>
            </a:r>
            <a:r>
              <a:rPr lang="en" dirty="0">
                <a:solidFill>
                  <a:schemeClr val="dk1"/>
                </a:solidFill>
                <a:latin typeface="Courier New"/>
                <a:ea typeface="Courier New"/>
                <a:cs typeface="Courier New"/>
                <a:sym typeface="Courier New"/>
              </a:rPr>
              <a:t>);</a:t>
            </a:r>
            <a:br>
              <a:rPr lang="en" dirty="0">
                <a:latin typeface="Courier New"/>
                <a:ea typeface="Courier New"/>
                <a:cs typeface="Courier New"/>
                <a:sym typeface="Courier New"/>
              </a:rPr>
            </a:br>
            <a:r>
              <a:rPr lang="en" dirty="0" err="1">
                <a:solidFill>
                  <a:schemeClr val="dk1"/>
                </a:solidFill>
                <a:latin typeface="Courier New"/>
                <a:ea typeface="Courier New"/>
                <a:cs typeface="Courier New"/>
                <a:sym typeface="Courier New"/>
              </a:rPr>
              <a:t>System.out.println</a:t>
            </a:r>
            <a:r>
              <a:rPr lang="en" dirty="0">
                <a:solidFill>
                  <a:schemeClr val="dk1"/>
                </a:solidFill>
                <a:latin typeface="Courier New"/>
                <a:ea typeface="Courier New"/>
                <a:cs typeface="Courier New"/>
                <a:sym typeface="Courier New"/>
              </a:rPr>
              <a:t>("The square root of " + </a:t>
            </a:r>
            <a:r>
              <a:rPr lang="en" dirty="0" err="1">
                <a:solidFill>
                  <a:schemeClr val="dk1"/>
                </a:solidFill>
                <a:latin typeface="Courier New"/>
                <a:ea typeface="Courier New"/>
                <a:cs typeface="Courier New"/>
                <a:sym typeface="Courier New"/>
              </a:rPr>
              <a:t>i</a:t>
            </a:r>
            <a:r>
              <a:rPr lang="en" dirty="0">
                <a:solidFill>
                  <a:schemeClr val="dk1"/>
                </a:solidFill>
                <a:latin typeface="Courier New"/>
                <a:ea typeface="Courier New"/>
                <a:cs typeface="Courier New"/>
                <a:sym typeface="Courier New"/>
              </a:rPr>
              <a:t> + " is " + r + ".");</a:t>
            </a:r>
          </a:p>
          <a:p>
            <a:pPr marL="914400" lvl="1" indent="-228600" rtl="0">
              <a:spcBef>
                <a:spcPts val="0"/>
              </a:spcBef>
              <a:spcAft>
                <a:spcPts val="0"/>
              </a:spcAft>
            </a:pPr>
            <a:r>
              <a:rPr lang="en" dirty="0">
                <a:latin typeface="Courier New"/>
                <a:ea typeface="Courier New"/>
                <a:cs typeface="Courier New"/>
                <a:sym typeface="Courier New"/>
              </a:rPr>
              <a:t>format </a:t>
            </a:r>
            <a:r>
              <a:rPr lang="en" dirty="0"/>
              <a:t>based on a format string</a:t>
            </a:r>
          </a:p>
          <a:p>
            <a:pPr marL="1371600" lvl="2" indent="-228600" rtl="0">
              <a:spcBef>
                <a:spcPts val="0"/>
              </a:spcBef>
              <a:spcAft>
                <a:spcPts val="0"/>
              </a:spcAft>
            </a:pPr>
            <a:r>
              <a:rPr lang="en" dirty="0"/>
              <a:t>Formats multiple arguments based on a </a:t>
            </a:r>
            <a:r>
              <a:rPr lang="en" i="1" dirty="0"/>
              <a:t>format string</a:t>
            </a:r>
          </a:p>
          <a:p>
            <a:pPr marL="1371600" lvl="2" indent="-228600" rtl="0">
              <a:spcBef>
                <a:spcPts val="0"/>
              </a:spcBef>
              <a:spcAft>
                <a:spcPts val="0"/>
              </a:spcAft>
            </a:pPr>
            <a:r>
              <a:rPr lang="en" dirty="0"/>
              <a:t>Consists of static text embedded with </a:t>
            </a:r>
            <a:r>
              <a:rPr lang="en" i="1" dirty="0"/>
              <a:t>format specifiers</a:t>
            </a:r>
          </a:p>
          <a:p>
            <a:pPr marL="1371600" lvl="2" indent="-228600" rtl="0">
              <a:spcBef>
                <a:spcPts val="0"/>
              </a:spcBef>
              <a:spcAft>
                <a:spcPts val="0"/>
              </a:spcAft>
            </a:pPr>
            <a:r>
              <a:rPr lang="en" dirty="0"/>
              <a:t>except for the </a:t>
            </a:r>
            <a:r>
              <a:rPr lang="en" i="1" dirty="0"/>
              <a:t>format specifiers</a:t>
            </a:r>
            <a:r>
              <a:rPr lang="en" dirty="0"/>
              <a:t>, the format string is output unchanged</a:t>
            </a:r>
            <a:br>
              <a:rPr lang="en" dirty="0"/>
            </a:br>
            <a:r>
              <a:rPr lang="en" dirty="0" err="1">
                <a:solidFill>
                  <a:schemeClr val="dk1"/>
                </a:solidFill>
                <a:latin typeface="Courier New"/>
                <a:ea typeface="Courier New"/>
                <a:cs typeface="Courier New"/>
                <a:sym typeface="Courier New"/>
              </a:rPr>
              <a:t>int</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i</a:t>
            </a:r>
            <a:r>
              <a:rPr lang="en" dirty="0">
                <a:solidFill>
                  <a:schemeClr val="dk1"/>
                </a:solidFill>
                <a:latin typeface="Courier New"/>
                <a:ea typeface="Courier New"/>
                <a:cs typeface="Courier New"/>
                <a:sym typeface="Courier New"/>
              </a:rPr>
              <a:t> = 2;</a:t>
            </a:r>
            <a:br>
              <a:rPr lang="en" dirty="0">
                <a:solidFill>
                  <a:schemeClr val="dk1"/>
                </a:solidFill>
                <a:latin typeface="Courier New"/>
                <a:ea typeface="Courier New"/>
                <a:cs typeface="Courier New"/>
                <a:sym typeface="Courier New"/>
              </a:rPr>
            </a:br>
            <a:r>
              <a:rPr lang="en" dirty="0">
                <a:solidFill>
                  <a:schemeClr val="dk1"/>
                </a:solidFill>
                <a:latin typeface="Courier New"/>
                <a:ea typeface="Courier New"/>
                <a:cs typeface="Courier New"/>
                <a:sym typeface="Courier New"/>
              </a:rPr>
              <a:t>double r = </a:t>
            </a:r>
            <a:r>
              <a:rPr lang="en" dirty="0" err="1">
                <a:solidFill>
                  <a:schemeClr val="dk1"/>
                </a:solidFill>
                <a:latin typeface="Courier New"/>
                <a:ea typeface="Courier New"/>
                <a:cs typeface="Courier New"/>
                <a:sym typeface="Courier New"/>
              </a:rPr>
              <a:t>Math.sqrt</a:t>
            </a:r>
            <a:r>
              <a:rPr lang="en" dirty="0">
                <a:solidFill>
                  <a:schemeClr val="dk1"/>
                </a:solidFill>
                <a:latin typeface="Courier New"/>
                <a:ea typeface="Courier New"/>
                <a:cs typeface="Courier New"/>
                <a:sym typeface="Courier New"/>
              </a:rPr>
              <a:t>(</a:t>
            </a:r>
            <a:r>
              <a:rPr lang="en" dirty="0" err="1">
                <a:solidFill>
                  <a:schemeClr val="dk1"/>
                </a:solidFill>
                <a:latin typeface="Courier New"/>
                <a:ea typeface="Courier New"/>
                <a:cs typeface="Courier New"/>
                <a:sym typeface="Courier New"/>
              </a:rPr>
              <a:t>i</a:t>
            </a:r>
            <a:r>
              <a:rPr lang="en" dirty="0">
                <a:solidFill>
                  <a:schemeClr val="dk1"/>
                </a:solidFill>
                <a:latin typeface="Courier New"/>
                <a:ea typeface="Courier New"/>
                <a:cs typeface="Courier New"/>
                <a:sym typeface="Courier New"/>
              </a:rPr>
              <a:t>);</a:t>
            </a:r>
            <a:br>
              <a:rPr lang="en" dirty="0">
                <a:latin typeface="Courier New"/>
                <a:ea typeface="Courier New"/>
                <a:cs typeface="Courier New"/>
                <a:sym typeface="Courier New"/>
              </a:rPr>
            </a:br>
            <a:r>
              <a:rPr lang="en" dirty="0" err="1">
                <a:solidFill>
                  <a:schemeClr val="dk1"/>
                </a:solidFill>
                <a:latin typeface="Courier New"/>
                <a:ea typeface="Courier New"/>
                <a:cs typeface="Courier New"/>
                <a:sym typeface="Courier New"/>
              </a:rPr>
              <a:t>System.out.format</a:t>
            </a:r>
            <a:r>
              <a:rPr lang="en" dirty="0">
                <a:solidFill>
                  <a:schemeClr val="dk1"/>
                </a:solidFill>
                <a:latin typeface="Courier New"/>
                <a:ea typeface="Courier New"/>
                <a:cs typeface="Courier New"/>
                <a:sym typeface="Courier New"/>
              </a:rPr>
              <a:t>("The square root of %d is %</a:t>
            </a:r>
            <a:r>
              <a:rPr lang="en" dirty="0" err="1">
                <a:solidFill>
                  <a:schemeClr val="dk1"/>
                </a:solidFill>
                <a:latin typeface="Courier New"/>
                <a:ea typeface="Courier New"/>
                <a:cs typeface="Courier New"/>
                <a:sym typeface="Courier New"/>
              </a:rPr>
              <a:t>f.%n</a:t>
            </a:r>
            <a:r>
              <a:rPr lang="en" dirty="0">
                <a:solidFill>
                  <a:schemeClr val="dk1"/>
                </a:solidFill>
                <a:latin typeface="Courier New"/>
                <a:ea typeface="Courier New"/>
                <a:cs typeface="Courier New"/>
                <a:sym typeface="Courier New"/>
              </a:rPr>
              <a:t>", </a:t>
            </a:r>
            <a:r>
              <a:rPr lang="en" dirty="0" err="1">
                <a:solidFill>
                  <a:schemeClr val="dk1"/>
                </a:solidFill>
                <a:latin typeface="Courier New"/>
                <a:ea typeface="Courier New"/>
                <a:cs typeface="Courier New"/>
                <a:sym typeface="Courier New"/>
              </a:rPr>
              <a:t>i</a:t>
            </a:r>
            <a:r>
              <a:rPr lang="en" dirty="0">
                <a:solidFill>
                  <a:schemeClr val="dk1"/>
                </a:solidFill>
                <a:latin typeface="Courier New"/>
                <a:ea typeface="Courier New"/>
                <a:cs typeface="Courier New"/>
                <a:sym typeface="Courier New"/>
              </a:rPr>
              <a:t>, 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Formatting</a:t>
            </a:r>
          </a:p>
        </p:txBody>
      </p:sp>
      <p:sp>
        <p:nvSpPr>
          <p:cNvPr id="187" name="Shape 187"/>
          <p:cNvSpPr txBox="1">
            <a:spLocks noGrp="1"/>
          </p:cNvSpPr>
          <p:nvPr>
            <p:ph type="body" idx="1"/>
          </p:nvPr>
        </p:nvSpPr>
        <p:spPr>
          <a:xfrm>
            <a:off x="311700" y="1152475"/>
            <a:ext cx="8520599" cy="37101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The three conversions used in example are:</a:t>
            </a:r>
          </a:p>
          <a:p>
            <a:pPr marL="914400" lvl="1" indent="-228600" rtl="0">
              <a:spcBef>
                <a:spcPts val="0"/>
              </a:spcBef>
              <a:spcAft>
                <a:spcPts val="0"/>
              </a:spcAft>
            </a:pPr>
            <a:r>
              <a:rPr lang="en" b="1" dirty="0"/>
              <a:t>d</a:t>
            </a:r>
            <a:r>
              <a:rPr lang="en" dirty="0"/>
              <a:t> formats an integer value as a decimal value.</a:t>
            </a:r>
          </a:p>
          <a:p>
            <a:pPr marL="914400" lvl="1" indent="-228600" rtl="0">
              <a:spcBef>
                <a:spcPts val="0"/>
              </a:spcBef>
              <a:spcAft>
                <a:spcPts val="0"/>
              </a:spcAft>
            </a:pPr>
            <a:r>
              <a:rPr lang="en" b="1" dirty="0"/>
              <a:t>f</a:t>
            </a:r>
            <a:r>
              <a:rPr lang="en" dirty="0"/>
              <a:t> formats a floating point value as a decimal value.</a:t>
            </a:r>
          </a:p>
          <a:p>
            <a:pPr marL="914400" lvl="1" indent="-228600" rtl="0">
              <a:spcBef>
                <a:spcPts val="0"/>
              </a:spcBef>
              <a:spcAft>
                <a:spcPts val="0"/>
              </a:spcAft>
            </a:pPr>
            <a:r>
              <a:rPr lang="en" b="1" dirty="0"/>
              <a:t>n</a:t>
            </a:r>
            <a:r>
              <a:rPr lang="en" dirty="0"/>
              <a:t> outputs a platform-specific line terminator.</a:t>
            </a:r>
          </a:p>
          <a:p>
            <a:pPr marL="457200" lvl="0" indent="-228600" rtl="0">
              <a:spcBef>
                <a:spcPts val="0"/>
              </a:spcBef>
              <a:spcAft>
                <a:spcPts val="0"/>
              </a:spcAft>
            </a:pPr>
            <a:r>
              <a:rPr lang="en" dirty="0"/>
              <a:t>Some other conversions:</a:t>
            </a:r>
          </a:p>
          <a:p>
            <a:pPr marL="914400" lvl="1" indent="-228600" rtl="0">
              <a:spcBef>
                <a:spcPts val="0"/>
              </a:spcBef>
              <a:spcAft>
                <a:spcPts val="0"/>
              </a:spcAft>
            </a:pPr>
            <a:r>
              <a:rPr lang="en" b="1" dirty="0"/>
              <a:t>x</a:t>
            </a:r>
            <a:r>
              <a:rPr lang="en" dirty="0"/>
              <a:t> formats an integer as a hexadecimal value.</a:t>
            </a:r>
          </a:p>
          <a:p>
            <a:pPr marL="914400" lvl="1" indent="-228600" rtl="0">
              <a:spcBef>
                <a:spcPts val="0"/>
              </a:spcBef>
              <a:spcAft>
                <a:spcPts val="0"/>
              </a:spcAft>
            </a:pPr>
            <a:r>
              <a:rPr lang="en" b="1" dirty="0"/>
              <a:t>s</a:t>
            </a:r>
            <a:r>
              <a:rPr lang="en" dirty="0"/>
              <a:t> formats any value as a string.</a:t>
            </a:r>
          </a:p>
          <a:p>
            <a:pPr marL="914400" lvl="1" indent="-228600" rtl="0">
              <a:spcBef>
                <a:spcPts val="0"/>
              </a:spcBef>
              <a:spcAft>
                <a:spcPts val="0"/>
              </a:spcAft>
            </a:pPr>
            <a:r>
              <a:rPr lang="en" b="1" dirty="0" err="1"/>
              <a:t>tB</a:t>
            </a:r>
            <a:r>
              <a:rPr lang="en" dirty="0"/>
              <a:t> formats an integer as a locale-specific month name.</a:t>
            </a:r>
          </a:p>
          <a:p>
            <a:pPr marL="457200" lvl="0" indent="-228600" rtl="0">
              <a:spcBef>
                <a:spcPts val="0"/>
              </a:spcBef>
              <a:spcAft>
                <a:spcPts val="0"/>
              </a:spcAft>
            </a:pPr>
            <a:r>
              <a:rPr lang="en" dirty="0"/>
              <a:t>And many other...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Data Streams</a:t>
            </a:r>
          </a:p>
        </p:txBody>
      </p:sp>
      <p:sp>
        <p:nvSpPr>
          <p:cNvPr id="193" name="Shape 193"/>
          <p:cNvSpPr txBox="1">
            <a:spLocks noGrp="1"/>
          </p:cNvSpPr>
          <p:nvPr>
            <p:ph type="body" idx="1"/>
          </p:nvPr>
        </p:nvSpPr>
        <p:spPr>
          <a:xfrm>
            <a:off x="311700" y="1152475"/>
            <a:ext cx="8520600" cy="18855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Support binary I/O of primitive data type values (</a:t>
            </a:r>
            <a:r>
              <a:rPr lang="en" dirty="0" err="1">
                <a:latin typeface="Courier New"/>
                <a:ea typeface="Courier New"/>
                <a:cs typeface="Courier New"/>
                <a:sym typeface="Courier New"/>
              </a:rPr>
              <a:t>boolean</a:t>
            </a:r>
            <a:r>
              <a:rPr lang="en" dirty="0">
                <a:latin typeface="Courier New"/>
                <a:ea typeface="Courier New"/>
                <a:cs typeface="Courier New"/>
                <a:sym typeface="Courier New"/>
              </a:rPr>
              <a:t>, char, byte, short, </a:t>
            </a:r>
            <a:r>
              <a:rPr lang="en" dirty="0" err="1">
                <a:latin typeface="Courier New"/>
                <a:ea typeface="Courier New"/>
                <a:cs typeface="Courier New"/>
                <a:sym typeface="Courier New"/>
              </a:rPr>
              <a:t>int</a:t>
            </a:r>
            <a:r>
              <a:rPr lang="en" dirty="0">
                <a:latin typeface="Courier New"/>
                <a:ea typeface="Courier New"/>
                <a:cs typeface="Courier New"/>
                <a:sym typeface="Courier New"/>
              </a:rPr>
              <a:t>, long, float,</a:t>
            </a:r>
            <a:r>
              <a:rPr lang="en" dirty="0"/>
              <a:t> and </a:t>
            </a:r>
            <a:r>
              <a:rPr lang="en" dirty="0">
                <a:latin typeface="Courier New"/>
                <a:ea typeface="Courier New"/>
                <a:cs typeface="Courier New"/>
                <a:sym typeface="Courier New"/>
              </a:rPr>
              <a:t>double</a:t>
            </a:r>
            <a:r>
              <a:rPr lang="en" dirty="0"/>
              <a:t>) as well as </a:t>
            </a:r>
            <a:r>
              <a:rPr lang="en" dirty="0">
                <a:latin typeface="Courier New"/>
                <a:ea typeface="Courier New"/>
                <a:cs typeface="Courier New"/>
                <a:sym typeface="Courier New"/>
              </a:rPr>
              <a:t>String</a:t>
            </a:r>
            <a:r>
              <a:rPr lang="en" dirty="0"/>
              <a:t> values</a:t>
            </a:r>
          </a:p>
          <a:p>
            <a:pPr marL="457200" lvl="0" indent="-228600" rtl="0">
              <a:spcBef>
                <a:spcPts val="0"/>
              </a:spcBef>
              <a:spcAft>
                <a:spcPts val="0"/>
              </a:spcAft>
            </a:pPr>
            <a:r>
              <a:rPr lang="en" dirty="0"/>
              <a:t>Implement either the </a:t>
            </a:r>
            <a:r>
              <a:rPr lang="en" dirty="0" err="1">
                <a:latin typeface="Courier New"/>
                <a:ea typeface="Courier New"/>
                <a:cs typeface="Courier New"/>
                <a:sym typeface="Courier New"/>
              </a:rPr>
              <a:t>DataInput</a:t>
            </a:r>
            <a:r>
              <a:rPr lang="en" dirty="0"/>
              <a:t> interface or the </a:t>
            </a:r>
            <a:r>
              <a:rPr lang="en" dirty="0" err="1">
                <a:latin typeface="Courier New"/>
                <a:ea typeface="Courier New"/>
                <a:cs typeface="Courier New"/>
                <a:sym typeface="Courier New"/>
              </a:rPr>
              <a:t>DataOutput</a:t>
            </a:r>
            <a:r>
              <a:rPr lang="en" dirty="0"/>
              <a:t> interface</a:t>
            </a:r>
          </a:p>
          <a:p>
            <a:pPr marL="914400" lvl="1" indent="-228600" rtl="0">
              <a:spcBef>
                <a:spcPts val="0"/>
              </a:spcBef>
              <a:spcAft>
                <a:spcPts val="0"/>
              </a:spcAft>
            </a:pPr>
            <a:r>
              <a:rPr lang="en" dirty="0"/>
              <a:t>The most widely-used implementations:</a:t>
            </a:r>
          </a:p>
          <a:p>
            <a:pPr marL="1371600" lvl="2" indent="-228600" rtl="0">
              <a:spcBef>
                <a:spcPts val="0"/>
              </a:spcBef>
              <a:spcAft>
                <a:spcPts val="0"/>
              </a:spcAft>
              <a:buFont typeface="Courier New"/>
            </a:pPr>
            <a:r>
              <a:rPr lang="en" dirty="0" err="1">
                <a:latin typeface="Courier New"/>
                <a:ea typeface="Courier New"/>
                <a:cs typeface="Courier New"/>
                <a:sym typeface="Courier New"/>
              </a:rPr>
              <a:t>DataInputStream</a:t>
            </a:r>
            <a:endParaRPr lang="en" dirty="0">
              <a:latin typeface="Courier New"/>
              <a:ea typeface="Courier New"/>
              <a:cs typeface="Courier New"/>
              <a:sym typeface="Courier New"/>
            </a:endParaRPr>
          </a:p>
          <a:p>
            <a:pPr marL="1371600" lvl="2" indent="-228600" rtl="0">
              <a:spcBef>
                <a:spcPts val="0"/>
              </a:spcBef>
              <a:spcAft>
                <a:spcPts val="0"/>
              </a:spcAft>
              <a:buFont typeface="Courier New"/>
            </a:pPr>
            <a:r>
              <a:rPr lang="en" dirty="0" err="1">
                <a:latin typeface="Courier New"/>
                <a:ea typeface="Courier New"/>
                <a:cs typeface="Courier New"/>
                <a:sym typeface="Courier New"/>
              </a:rPr>
              <a:t>DataOutputStream</a:t>
            </a:r>
            <a:endParaRPr lang="en" dirty="0">
              <a:latin typeface="Courier New"/>
              <a:ea typeface="Courier New"/>
              <a:cs typeface="Courier New"/>
              <a:sym typeface="Courier New"/>
            </a:endParaRPr>
          </a:p>
        </p:txBody>
      </p:sp>
      <p:sp>
        <p:nvSpPr>
          <p:cNvPr id="194" name="Shape 194"/>
          <p:cNvSpPr txBox="1"/>
          <p:nvPr/>
        </p:nvSpPr>
        <p:spPr>
          <a:xfrm>
            <a:off x="727900" y="3282524"/>
            <a:ext cx="7821740" cy="1015155"/>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600" dirty="0" err="1">
                <a:solidFill>
                  <a:schemeClr val="dk1"/>
                </a:solidFill>
                <a:latin typeface="Courier New"/>
                <a:ea typeface="Courier New"/>
                <a:cs typeface="Courier New"/>
                <a:sym typeface="Courier New"/>
              </a:rPr>
              <a:t>DataInputStream</a:t>
            </a: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objDataInputStream</a:t>
            </a:r>
            <a:r>
              <a:rPr lang="en" sz="1600" dirty="0">
                <a:solidFill>
                  <a:schemeClr val="dk1"/>
                </a:solidFill>
                <a:latin typeface="Courier New"/>
                <a:ea typeface="Courier New"/>
                <a:cs typeface="Courier New"/>
                <a:sym typeface="Courier New"/>
              </a:rPr>
              <a:t> = </a:t>
            </a:r>
            <a:r>
              <a:rPr lang="en" sz="1600" dirty="0">
                <a:solidFill>
                  <a:srgbClr val="0000E6"/>
                </a:solidFill>
                <a:latin typeface="Courier New"/>
                <a:ea typeface="Courier New"/>
                <a:cs typeface="Courier New"/>
                <a:sym typeface="Courier New"/>
              </a:rPr>
              <a:t>new</a:t>
            </a: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DataInputStream</a:t>
            </a:r>
            <a:r>
              <a:rPr lang="en" sz="1600" dirty="0">
                <a:solidFill>
                  <a:schemeClr val="dk1"/>
                </a:solidFill>
                <a:latin typeface="Courier New"/>
                <a:ea typeface="Courier New"/>
                <a:cs typeface="Courier New"/>
                <a:sym typeface="Courier New"/>
              </a:rPr>
              <a:t>(</a:t>
            </a:r>
            <a:r>
              <a:rPr lang="en" sz="1600" dirty="0">
                <a:solidFill>
                  <a:srgbClr val="0000E6"/>
                </a:solidFill>
                <a:latin typeface="Courier New"/>
                <a:ea typeface="Courier New"/>
                <a:cs typeface="Courier New"/>
                <a:sym typeface="Courier New"/>
              </a:rPr>
              <a:t>new</a:t>
            </a: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BufferedInputStream</a:t>
            </a:r>
            <a:r>
              <a:rPr lang="en" sz="1600" dirty="0">
                <a:solidFill>
                  <a:schemeClr val="dk1"/>
                </a:solidFill>
                <a:latin typeface="Courier New"/>
                <a:ea typeface="Courier New"/>
                <a:cs typeface="Courier New"/>
                <a:sym typeface="Courier New"/>
              </a:rPr>
              <a:t>(</a:t>
            </a:r>
            <a:r>
              <a:rPr lang="en" sz="1600" dirty="0">
                <a:solidFill>
                  <a:srgbClr val="0000E6"/>
                </a:solidFill>
                <a:latin typeface="Courier New"/>
                <a:ea typeface="Courier New"/>
                <a:cs typeface="Courier New"/>
                <a:sym typeface="Courier New"/>
              </a:rPr>
              <a:t>new</a:t>
            </a: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FileInputStream</a:t>
            </a:r>
            <a:r>
              <a:rPr lang="en" sz="1600" dirty="0">
                <a:solidFill>
                  <a:schemeClr val="dk1"/>
                </a:solidFill>
                <a:latin typeface="Courier New"/>
                <a:ea typeface="Courier New"/>
                <a:cs typeface="Courier New"/>
                <a:sym typeface="Courier New"/>
              </a:rPr>
              <a:t>(</a:t>
            </a:r>
            <a:r>
              <a:rPr lang="en" sz="1600" dirty="0">
                <a:solidFill>
                  <a:srgbClr val="CE7B00"/>
                </a:solidFill>
                <a:latin typeface="Courier New"/>
                <a:ea typeface="Courier New"/>
                <a:cs typeface="Courier New"/>
                <a:sym typeface="Courier New"/>
              </a:rPr>
              <a:t>"</a:t>
            </a:r>
            <a:r>
              <a:rPr lang="en" sz="1600" dirty="0" err="1">
                <a:solidFill>
                  <a:srgbClr val="CE7B00"/>
                </a:solidFill>
                <a:latin typeface="Courier New"/>
                <a:ea typeface="Courier New"/>
                <a:cs typeface="Courier New"/>
                <a:sym typeface="Courier New"/>
              </a:rPr>
              <a:t>inputFile.txt</a:t>
            </a:r>
            <a:r>
              <a:rPr lang="en" sz="1600" dirty="0">
                <a:solidFill>
                  <a:srgbClr val="CE7B00"/>
                </a:solidFill>
                <a:latin typeface="Courier New"/>
                <a:ea typeface="Courier New"/>
                <a:cs typeface="Courier New"/>
                <a:sym typeface="Courier New"/>
              </a:rPr>
              <a:t>"</a:t>
            </a:r>
            <a:r>
              <a:rPr lang="en" sz="1600" dirty="0">
                <a:solidFill>
                  <a:schemeClr val="dk1"/>
                </a:solidFill>
                <a:latin typeface="Courier New"/>
                <a:ea typeface="Courier New"/>
                <a:cs typeface="Courier New"/>
                <a:sym typeface="Courier New"/>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Data Streams</a:t>
            </a:r>
          </a:p>
        </p:txBody>
      </p:sp>
      <p:sp>
        <p:nvSpPr>
          <p:cNvPr id="200" name="Shape 200"/>
          <p:cNvSpPr txBox="1"/>
          <p:nvPr/>
        </p:nvSpPr>
        <p:spPr>
          <a:xfrm>
            <a:off x="311700" y="1415400"/>
            <a:ext cx="3578400" cy="3000000"/>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000" dirty="0">
                <a:solidFill>
                  <a:schemeClr val="dk1"/>
                </a:solidFill>
                <a:latin typeface="Courier New"/>
                <a:ea typeface="Courier New"/>
                <a:cs typeface="Courier New"/>
                <a:sym typeface="Courier New"/>
              </a:rPr>
              <a:t>File </a:t>
            </a:r>
            <a:r>
              <a:rPr lang="en" sz="1000" dirty="0" err="1">
                <a:solidFill>
                  <a:schemeClr val="dk1"/>
                </a:solidFill>
                <a:latin typeface="Courier New"/>
                <a:ea typeface="Courier New"/>
                <a:cs typeface="Courier New"/>
                <a:sym typeface="Courier New"/>
              </a:rPr>
              <a:t>out_file</a:t>
            </a:r>
            <a:r>
              <a:rPr lang="en" sz="1000" dirty="0">
                <a:solidFill>
                  <a:schemeClr val="dk1"/>
                </a:solidFill>
                <a:latin typeface="Courier New"/>
                <a:ea typeface="Courier New"/>
                <a:cs typeface="Courier New"/>
                <a:sym typeface="Courier New"/>
              </a:rPr>
              <a:t>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err="1">
                <a:solidFill>
                  <a:schemeClr val="dk1"/>
                </a:solidFill>
                <a:latin typeface="Courier New"/>
                <a:ea typeface="Courier New"/>
                <a:cs typeface="Courier New"/>
                <a:sym typeface="Courier New"/>
              </a:rPr>
              <a:t>FileOutputStream</a:t>
            </a:r>
            <a:r>
              <a:rPr lang="en" sz="1000" dirty="0">
                <a:solidFill>
                  <a:schemeClr val="dk1"/>
                </a:solidFill>
                <a:latin typeface="Courier New"/>
                <a:ea typeface="Courier New"/>
                <a:cs typeface="Courier New"/>
                <a:sym typeface="Courier New"/>
              </a:rPr>
              <a:t> fop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err="1">
                <a:solidFill>
                  <a:schemeClr val="dk1"/>
                </a:solidFill>
                <a:latin typeface="Courier New"/>
                <a:ea typeface="Courier New"/>
                <a:cs typeface="Courier New"/>
                <a:sym typeface="Courier New"/>
              </a:rPr>
              <a:t>DataOutputStream</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dout</a:t>
            </a:r>
            <a:r>
              <a:rPr lang="en" sz="1000" dirty="0">
                <a:solidFill>
                  <a:schemeClr val="dk1"/>
                </a:solidFill>
                <a:latin typeface="Courier New"/>
                <a:ea typeface="Courier New"/>
                <a:cs typeface="Courier New"/>
                <a:sym typeface="Courier New"/>
              </a:rPr>
              <a:t>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err="1">
                <a:solidFill>
                  <a:schemeClr val="dk1"/>
                </a:solidFill>
                <a:latin typeface="Courier New"/>
                <a:ea typeface="Courier New"/>
                <a:cs typeface="Courier New"/>
                <a:sym typeface="Courier New"/>
              </a:rPr>
              <a:t>out_file</a:t>
            </a:r>
            <a:r>
              <a:rPr lang="en" sz="1000" dirty="0">
                <a:solidFill>
                  <a:schemeClr val="dk1"/>
                </a:solidFill>
                <a:latin typeface="Courier New"/>
                <a:ea typeface="Courier New"/>
                <a:cs typeface="Courier New"/>
                <a:sym typeface="Courier New"/>
              </a:rPr>
              <a:t>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File(</a:t>
            </a:r>
            <a:r>
              <a:rPr lang="en" sz="1000" dirty="0" err="1">
                <a:solidFill>
                  <a:schemeClr val="dk1"/>
                </a:solidFill>
                <a:latin typeface="Courier New"/>
                <a:ea typeface="Courier New"/>
                <a:cs typeface="Courier New"/>
                <a:sym typeface="Courier New"/>
              </a:rPr>
              <a:t>dataFileName</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fop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FileOutputStream</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out_file</a:t>
            </a:r>
            <a:r>
              <a:rPr lang="en" sz="1000" dirty="0">
                <a:solidFill>
                  <a:schemeClr val="dk1"/>
                </a:solidFill>
                <a:latin typeface="Courier New"/>
                <a:ea typeface="Courier New"/>
                <a:cs typeface="Courier New"/>
                <a:sym typeface="Courier New"/>
              </a:rPr>
              <a:t>, </a:t>
            </a:r>
            <a:r>
              <a:rPr lang="en" sz="1000" dirty="0">
                <a:solidFill>
                  <a:srgbClr val="0000E6"/>
                </a:solidFill>
                <a:latin typeface="Courier New"/>
                <a:ea typeface="Courier New"/>
                <a:cs typeface="Courier New"/>
                <a:sym typeface="Courier New"/>
              </a:rPr>
              <a:t>false</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err="1">
                <a:solidFill>
                  <a:schemeClr val="dk1"/>
                </a:solidFill>
                <a:latin typeface="Courier New"/>
                <a:ea typeface="Courier New"/>
                <a:cs typeface="Courier New"/>
                <a:sym typeface="Courier New"/>
              </a:rPr>
              <a:t>dout</a:t>
            </a:r>
            <a:r>
              <a:rPr lang="en" sz="1000" dirty="0">
                <a:solidFill>
                  <a:schemeClr val="dk1"/>
                </a:solidFill>
                <a:latin typeface="Courier New"/>
                <a:ea typeface="Courier New"/>
                <a:cs typeface="Courier New"/>
                <a:sym typeface="Courier New"/>
              </a:rPr>
              <a:t>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DataOutputStream</a:t>
            </a:r>
            <a:r>
              <a:rPr lang="en" sz="1000" dirty="0">
                <a:solidFill>
                  <a:schemeClr val="dk1"/>
                </a:solidFill>
                <a:latin typeface="Courier New"/>
                <a:ea typeface="Courier New"/>
                <a:cs typeface="Courier New"/>
                <a:sym typeface="Courier New"/>
              </a:rPr>
              <a:t>(fop);</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rgbClr val="0000E6"/>
                </a:solidFill>
                <a:latin typeface="Courier New"/>
                <a:ea typeface="Courier New"/>
                <a:cs typeface="Courier New"/>
                <a:sym typeface="Courier New"/>
              </a:rPr>
              <a:t>for</a:t>
            </a:r>
            <a:r>
              <a:rPr lang="en" sz="1000" dirty="0">
                <a:solidFill>
                  <a:schemeClr val="dk1"/>
                </a:solidFill>
                <a:latin typeface="Courier New"/>
                <a:ea typeface="Courier New"/>
                <a:cs typeface="Courier New"/>
                <a:sym typeface="Courier New"/>
              </a:rPr>
              <a:t> (</a:t>
            </a:r>
            <a:r>
              <a:rPr lang="en" sz="1000" dirty="0" err="1">
                <a:solidFill>
                  <a:srgbClr val="0000E6"/>
                </a:solidFill>
                <a:latin typeface="Courier New"/>
                <a:ea typeface="Courier New"/>
                <a:cs typeface="Courier New"/>
                <a:sym typeface="Courier New"/>
              </a:rPr>
              <a:t>int</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i</a:t>
            </a:r>
            <a:r>
              <a:rPr lang="en" sz="1000" dirty="0">
                <a:solidFill>
                  <a:schemeClr val="dk1"/>
                </a:solidFill>
                <a:latin typeface="Courier New"/>
                <a:ea typeface="Courier New"/>
                <a:cs typeface="Courier New"/>
                <a:sym typeface="Courier New"/>
              </a:rPr>
              <a:t> = 0; </a:t>
            </a:r>
            <a:r>
              <a:rPr lang="en" sz="1000" dirty="0" err="1">
                <a:solidFill>
                  <a:schemeClr val="dk1"/>
                </a:solidFill>
                <a:latin typeface="Courier New"/>
                <a:ea typeface="Courier New"/>
                <a:cs typeface="Courier New"/>
                <a:sym typeface="Courier New"/>
              </a:rPr>
              <a:t>i</a:t>
            </a:r>
            <a:r>
              <a:rPr lang="en" sz="1000" dirty="0">
                <a:solidFill>
                  <a:schemeClr val="dk1"/>
                </a:solidFill>
                <a:latin typeface="Courier New"/>
                <a:ea typeface="Courier New"/>
                <a:cs typeface="Courier New"/>
                <a:sym typeface="Courier New"/>
              </a:rPr>
              <a:t> &lt; </a:t>
            </a:r>
            <a:r>
              <a:rPr lang="en" sz="1000" dirty="0" err="1">
                <a:solidFill>
                  <a:schemeClr val="dk1"/>
                </a:solidFill>
                <a:latin typeface="Courier New"/>
                <a:ea typeface="Courier New"/>
                <a:cs typeface="Courier New"/>
                <a:sym typeface="Courier New"/>
              </a:rPr>
              <a:t>prices.length</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i</a:t>
            </a:r>
            <a:r>
              <a:rPr lang="en" sz="1000" dirty="0">
                <a:solidFill>
                  <a:schemeClr val="dk1"/>
                </a:solidFill>
                <a:latin typeface="Courier New"/>
                <a:ea typeface="Courier New"/>
                <a:cs typeface="Courier New"/>
                <a:sym typeface="Courier New"/>
              </a:rPr>
              <a:t>++) {</a:t>
            </a:r>
          </a:p>
          <a:p>
            <a:pPr marL="457200" lvl="0" indent="0" rtl="0">
              <a:lnSpc>
                <a:spcPct val="115000"/>
              </a:lnSpc>
              <a:spcBef>
                <a:spcPts val="0"/>
              </a:spcBef>
              <a:buNone/>
            </a:pPr>
            <a:r>
              <a:rPr lang="en" sz="1000" dirty="0" err="1">
                <a:solidFill>
                  <a:schemeClr val="dk1"/>
                </a:solidFill>
                <a:latin typeface="Courier New"/>
                <a:ea typeface="Courier New"/>
                <a:cs typeface="Courier New"/>
                <a:sym typeface="Courier New"/>
              </a:rPr>
              <a:t>dout.writeDouble</a:t>
            </a:r>
            <a:r>
              <a:rPr lang="en" sz="1000" dirty="0">
                <a:solidFill>
                  <a:schemeClr val="dk1"/>
                </a:solidFill>
                <a:latin typeface="Courier New"/>
                <a:ea typeface="Courier New"/>
                <a:cs typeface="Courier New"/>
                <a:sym typeface="Courier New"/>
              </a:rPr>
              <a:t>(prices[</a:t>
            </a:r>
            <a:r>
              <a:rPr lang="en" sz="1000" dirty="0" err="1">
                <a:solidFill>
                  <a:schemeClr val="dk1"/>
                </a:solidFill>
                <a:latin typeface="Courier New"/>
                <a:ea typeface="Courier New"/>
                <a:cs typeface="Courier New"/>
                <a:sym typeface="Courier New"/>
              </a:rPr>
              <a:t>i</a:t>
            </a:r>
            <a:r>
              <a:rPr lang="en" sz="1000" dirty="0">
                <a:solidFill>
                  <a:schemeClr val="dk1"/>
                </a:solidFill>
                <a:latin typeface="Courier New"/>
                <a:ea typeface="Courier New"/>
                <a:cs typeface="Courier New"/>
                <a:sym typeface="Courier New"/>
              </a:rPr>
              <a:t>]);</a:t>
            </a:r>
          </a:p>
          <a:p>
            <a:pPr marL="457200" lvl="0" indent="0" rtl="0">
              <a:lnSpc>
                <a:spcPct val="115000"/>
              </a:lnSpc>
              <a:spcBef>
                <a:spcPts val="0"/>
              </a:spcBef>
              <a:buNone/>
            </a:pPr>
            <a:r>
              <a:rPr lang="en" sz="1000" dirty="0" err="1">
                <a:solidFill>
                  <a:schemeClr val="dk1"/>
                </a:solidFill>
                <a:latin typeface="Courier New"/>
                <a:ea typeface="Courier New"/>
                <a:cs typeface="Courier New"/>
                <a:sym typeface="Courier New"/>
              </a:rPr>
              <a:t>dout.writeInt</a:t>
            </a:r>
            <a:r>
              <a:rPr lang="en" sz="1000" dirty="0">
                <a:solidFill>
                  <a:schemeClr val="dk1"/>
                </a:solidFill>
                <a:latin typeface="Courier New"/>
                <a:ea typeface="Courier New"/>
                <a:cs typeface="Courier New"/>
                <a:sym typeface="Courier New"/>
              </a:rPr>
              <a:t>(units[</a:t>
            </a:r>
            <a:r>
              <a:rPr lang="en" sz="1000" dirty="0" err="1">
                <a:solidFill>
                  <a:schemeClr val="dk1"/>
                </a:solidFill>
                <a:latin typeface="Courier New"/>
                <a:ea typeface="Courier New"/>
                <a:cs typeface="Courier New"/>
                <a:sym typeface="Courier New"/>
              </a:rPr>
              <a:t>i</a:t>
            </a:r>
            <a:r>
              <a:rPr lang="en" sz="1000" dirty="0">
                <a:solidFill>
                  <a:schemeClr val="dk1"/>
                </a:solidFill>
                <a:latin typeface="Courier New"/>
                <a:ea typeface="Courier New"/>
                <a:cs typeface="Courier New"/>
                <a:sym typeface="Courier New"/>
              </a:rPr>
              <a:t>]);</a:t>
            </a:r>
          </a:p>
          <a:p>
            <a:pPr marL="457200" lvl="0" indent="0" rtl="0">
              <a:lnSpc>
                <a:spcPct val="115000"/>
              </a:lnSpc>
              <a:spcBef>
                <a:spcPts val="0"/>
              </a:spcBef>
              <a:buNone/>
            </a:pPr>
            <a:r>
              <a:rPr lang="en" sz="1000" dirty="0" err="1">
                <a:solidFill>
                  <a:schemeClr val="dk1"/>
                </a:solidFill>
                <a:latin typeface="Courier New"/>
                <a:ea typeface="Courier New"/>
                <a:cs typeface="Courier New"/>
                <a:sym typeface="Courier New"/>
              </a:rPr>
              <a:t>dout.writeUTF</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descs</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i</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a:t>
            </a:r>
          </a:p>
        </p:txBody>
      </p:sp>
      <p:sp>
        <p:nvSpPr>
          <p:cNvPr id="201" name="Shape 201"/>
          <p:cNvSpPr txBox="1"/>
          <p:nvPr/>
        </p:nvSpPr>
        <p:spPr>
          <a:xfrm>
            <a:off x="4038200" y="1415400"/>
            <a:ext cx="4552500" cy="3000000"/>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000" dirty="0">
                <a:solidFill>
                  <a:srgbClr val="38761D"/>
                </a:solidFill>
                <a:latin typeface="Courier New"/>
                <a:ea typeface="Courier New"/>
                <a:cs typeface="Courier New"/>
                <a:sym typeface="Courier New"/>
              </a:rPr>
              <a:t> // create file input stream</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FileInputStream</a:t>
            </a:r>
            <a:r>
              <a:rPr lang="en" sz="1000" dirty="0">
                <a:solidFill>
                  <a:schemeClr val="dk1"/>
                </a:solidFill>
                <a:latin typeface="Courier New"/>
                <a:ea typeface="Courier New"/>
                <a:cs typeface="Courier New"/>
                <a:sym typeface="Courier New"/>
              </a:rPr>
              <a:t> is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FileInputStream</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dataFileName</a:t>
            </a: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rgbClr val="38761D"/>
                </a:solidFill>
                <a:latin typeface="Courier New"/>
                <a:ea typeface="Courier New"/>
                <a:cs typeface="Courier New"/>
                <a:sym typeface="Courier New"/>
              </a:rPr>
              <a:t> // create new data input stream</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DataInputStream</a:t>
            </a:r>
            <a:r>
              <a:rPr lang="en" sz="1000" dirty="0">
                <a:solidFill>
                  <a:schemeClr val="dk1"/>
                </a:solidFill>
                <a:latin typeface="Courier New"/>
                <a:ea typeface="Courier New"/>
                <a:cs typeface="Courier New"/>
                <a:sym typeface="Courier New"/>
              </a:rPr>
              <a:t> dis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DataInputStream</a:t>
            </a:r>
            <a:r>
              <a:rPr lang="en" sz="1000" dirty="0">
                <a:solidFill>
                  <a:schemeClr val="dk1"/>
                </a:solidFill>
                <a:latin typeface="Courier New"/>
                <a:ea typeface="Courier New"/>
                <a:cs typeface="Courier New"/>
                <a:sym typeface="Courier New"/>
              </a:rPr>
              <a:t>(is);</a:t>
            </a:r>
          </a:p>
          <a:p>
            <a:pPr lvl="0" rtl="0">
              <a:lnSpc>
                <a:spcPct val="115000"/>
              </a:lnSpc>
              <a:spcBef>
                <a:spcPts val="0"/>
              </a:spcBef>
              <a:buNone/>
            </a:pPr>
            <a:r>
              <a:rPr lang="en" sz="1000" dirty="0">
                <a:solidFill>
                  <a:srgbClr val="38761D"/>
                </a:solidFill>
                <a:latin typeface="Courier New"/>
                <a:ea typeface="Courier New"/>
                <a:cs typeface="Courier New"/>
                <a:sym typeface="Courier New"/>
              </a:rPr>
              <a:t> // available stream to be read</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0000E6"/>
                </a:solidFill>
                <a:latin typeface="Courier New"/>
                <a:ea typeface="Courier New"/>
                <a:cs typeface="Courier New"/>
                <a:sym typeface="Courier New"/>
              </a:rPr>
              <a:t>while</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dis.available</a:t>
            </a:r>
            <a:r>
              <a:rPr lang="en" sz="1000" dirty="0">
                <a:solidFill>
                  <a:schemeClr val="dk1"/>
                </a:solidFill>
                <a:latin typeface="Courier New"/>
                <a:ea typeface="Courier New"/>
                <a:cs typeface="Courier New"/>
                <a:sym typeface="Courier New"/>
              </a:rPr>
              <a:t>()&gt;0)</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38761D"/>
                </a:solidFill>
                <a:latin typeface="Courier New"/>
                <a:ea typeface="Courier New"/>
                <a:cs typeface="Courier New"/>
                <a:sym typeface="Courier New"/>
              </a:rPr>
              <a:t>// read four bytes from data input, return </a:t>
            </a:r>
            <a:r>
              <a:rPr lang="en" sz="1000" dirty="0" err="1">
                <a:solidFill>
                  <a:srgbClr val="38761D"/>
                </a:solidFill>
                <a:latin typeface="Courier New"/>
                <a:ea typeface="Courier New"/>
                <a:cs typeface="Courier New"/>
                <a:sym typeface="Courier New"/>
              </a:rPr>
              <a:t>int</a:t>
            </a:r>
            <a:endParaRPr lang="en" sz="1000" dirty="0">
              <a:solidFill>
                <a:srgbClr val="38761D"/>
              </a:solidFill>
              <a:latin typeface="Courier New"/>
              <a:ea typeface="Courier New"/>
              <a:cs typeface="Courier New"/>
              <a:sym typeface="Courier New"/>
            </a:endParaRP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0000E6"/>
                </a:solidFill>
                <a:latin typeface="Courier New"/>
                <a:ea typeface="Courier New"/>
                <a:cs typeface="Courier New"/>
                <a:sym typeface="Courier New"/>
              </a:rPr>
              <a:t>double</a:t>
            </a:r>
            <a:r>
              <a:rPr lang="en" sz="1000" dirty="0">
                <a:solidFill>
                  <a:schemeClr val="dk1"/>
                </a:solidFill>
                <a:latin typeface="Courier New"/>
                <a:ea typeface="Courier New"/>
                <a:cs typeface="Courier New"/>
                <a:sym typeface="Courier New"/>
              </a:rPr>
              <a:t> d = </a:t>
            </a:r>
            <a:r>
              <a:rPr lang="en" sz="1000" dirty="0" err="1">
                <a:solidFill>
                  <a:schemeClr val="dk1"/>
                </a:solidFill>
                <a:latin typeface="Courier New"/>
                <a:ea typeface="Courier New"/>
                <a:cs typeface="Courier New"/>
                <a:sym typeface="Courier New"/>
              </a:rPr>
              <a:t>dis.readDouble</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err="1">
                <a:solidFill>
                  <a:srgbClr val="0000E6"/>
                </a:solidFill>
                <a:latin typeface="Courier New"/>
                <a:ea typeface="Courier New"/>
                <a:cs typeface="Courier New"/>
                <a:sym typeface="Courier New"/>
              </a:rPr>
              <a:t>int</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ival</a:t>
            </a:r>
            <a:r>
              <a:rPr lang="en" sz="1000" dirty="0">
                <a:solidFill>
                  <a:schemeClr val="dk1"/>
                </a:solidFill>
                <a:latin typeface="Courier New"/>
                <a:ea typeface="Courier New"/>
                <a:cs typeface="Courier New"/>
                <a:sym typeface="Courier New"/>
              </a:rPr>
              <a:t> = </a:t>
            </a:r>
            <a:r>
              <a:rPr lang="en" sz="1000" dirty="0" err="1">
                <a:solidFill>
                  <a:schemeClr val="dk1"/>
                </a:solidFill>
                <a:latin typeface="Courier New"/>
                <a:ea typeface="Courier New"/>
                <a:cs typeface="Courier New"/>
                <a:sym typeface="Courier New"/>
              </a:rPr>
              <a:t>dis.readInt</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String k = </a:t>
            </a:r>
            <a:r>
              <a:rPr lang="en" sz="1000" dirty="0" err="1">
                <a:solidFill>
                  <a:schemeClr val="dk1"/>
                </a:solidFill>
                <a:latin typeface="Courier New"/>
                <a:ea typeface="Courier New"/>
                <a:cs typeface="Courier New"/>
                <a:sym typeface="Courier New"/>
              </a:rPr>
              <a:t>dis.readUTF</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38761D"/>
                </a:solidFill>
                <a:latin typeface="Courier New"/>
                <a:ea typeface="Courier New"/>
                <a:cs typeface="Courier New"/>
                <a:sym typeface="Courier New"/>
              </a:rPr>
              <a:t>// print </a:t>
            </a:r>
            <a:r>
              <a:rPr lang="en" sz="1000" dirty="0" err="1">
                <a:solidFill>
                  <a:srgbClr val="38761D"/>
                </a:solidFill>
                <a:latin typeface="Courier New"/>
                <a:ea typeface="Courier New"/>
                <a:cs typeface="Courier New"/>
                <a:sym typeface="Courier New"/>
              </a:rPr>
              <a:t>int</a:t>
            </a:r>
            <a:endParaRPr lang="en" sz="1000" dirty="0">
              <a:solidFill>
                <a:srgbClr val="38761D"/>
              </a:solidFill>
              <a:latin typeface="Courier New"/>
              <a:ea typeface="Courier New"/>
              <a:cs typeface="Courier New"/>
              <a:sym typeface="Courier New"/>
            </a:endParaRP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System.out.println</a:t>
            </a:r>
            <a:r>
              <a:rPr lang="en" sz="1000" dirty="0">
                <a:solidFill>
                  <a:schemeClr val="dk1"/>
                </a:solidFill>
                <a:latin typeface="Courier New"/>
                <a:ea typeface="Courier New"/>
                <a:cs typeface="Courier New"/>
                <a:sym typeface="Courier New"/>
              </a:rPr>
              <a:t>(k+</a:t>
            </a:r>
            <a:r>
              <a:rPr lang="en" sz="1000" dirty="0">
                <a:solidFill>
                  <a:srgbClr val="CE7B00"/>
                </a:solidFill>
                <a:latin typeface="Courier New"/>
                <a:ea typeface="Courier New"/>
                <a:cs typeface="Courier New"/>
                <a:sym typeface="Courier New"/>
              </a:rPr>
              <a:t>" "</a:t>
            </a:r>
            <a:r>
              <a:rPr lang="en" sz="1000" dirty="0">
                <a:solidFill>
                  <a:schemeClr val="dk1"/>
                </a:solidFill>
                <a:latin typeface="Courier New"/>
                <a:ea typeface="Courier New"/>
                <a:cs typeface="Courier New"/>
                <a:sym typeface="Courier New"/>
              </a:rPr>
              <a:t>+</a:t>
            </a:r>
            <a:r>
              <a:rPr lang="en" sz="1000" dirty="0" err="1">
                <a:solidFill>
                  <a:schemeClr val="dk1"/>
                </a:solidFill>
                <a:latin typeface="Courier New"/>
                <a:ea typeface="Courier New"/>
                <a:cs typeface="Courier New"/>
                <a:sym typeface="Courier New"/>
              </a:rPr>
              <a:t>ival</a:t>
            </a:r>
            <a:r>
              <a:rPr lang="en" sz="1000" dirty="0">
                <a:solidFill>
                  <a:schemeClr val="dk1"/>
                </a:solidFill>
                <a:latin typeface="Courier New"/>
                <a:ea typeface="Courier New"/>
                <a:cs typeface="Courier New"/>
                <a:sym typeface="Courier New"/>
              </a:rPr>
              <a:t> + </a:t>
            </a:r>
            <a:r>
              <a:rPr lang="en" sz="1000" dirty="0">
                <a:solidFill>
                  <a:srgbClr val="CE7B00"/>
                </a:solidFill>
                <a:latin typeface="Courier New"/>
                <a:ea typeface="Courier New"/>
                <a:cs typeface="Courier New"/>
                <a:sym typeface="Courier New"/>
              </a:rPr>
              <a:t>" "</a:t>
            </a:r>
            <a:r>
              <a:rPr lang="en" sz="1000" dirty="0">
                <a:solidFill>
                  <a:schemeClr val="dk1"/>
                </a:solidFill>
                <a:latin typeface="Courier New"/>
                <a:ea typeface="Courier New"/>
                <a:cs typeface="Courier New"/>
                <a:sym typeface="Courier New"/>
              </a:rPr>
              <a:t> + d);</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dirty="0"/>
              <a:t>I/O package</a:t>
            </a:r>
          </a:p>
          <a:p>
            <a:r>
              <a:rPr lang="en-US" dirty="0"/>
              <a:t>NIO package</a:t>
            </a:r>
          </a:p>
          <a:p>
            <a:endParaRPr lang="en-US" dirty="0"/>
          </a:p>
        </p:txBody>
      </p:sp>
    </p:spTree>
    <p:extLst>
      <p:ext uri="{BB962C8B-B14F-4D97-AF65-F5344CB8AC3E}">
        <p14:creationId xmlns:p14="http://schemas.microsoft.com/office/powerpoint/2010/main" val="155927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Object Streams: Serialization &amp; De-serializaition</a:t>
            </a:r>
          </a:p>
        </p:txBody>
      </p:sp>
      <p:grpSp>
        <p:nvGrpSpPr>
          <p:cNvPr id="207" name="Shape 207"/>
          <p:cNvGrpSpPr/>
          <p:nvPr/>
        </p:nvGrpSpPr>
        <p:grpSpPr>
          <a:xfrm>
            <a:off x="1996975" y="1836025"/>
            <a:ext cx="5150050" cy="2374499"/>
            <a:chOff x="969925" y="1869475"/>
            <a:chExt cx="5150050" cy="2374499"/>
          </a:xfrm>
        </p:grpSpPr>
        <p:sp>
          <p:nvSpPr>
            <p:cNvPr id="208" name="Shape 208"/>
            <p:cNvSpPr/>
            <p:nvPr/>
          </p:nvSpPr>
          <p:spPr>
            <a:xfrm>
              <a:off x="4100075" y="1869475"/>
              <a:ext cx="2019900" cy="2374499"/>
            </a:xfrm>
            <a:prstGeom prst="rect">
              <a:avLst/>
            </a:prstGeom>
            <a:noFill/>
            <a:ln w="28575" cap="flat" cmpd="sng">
              <a:solidFill>
                <a:srgbClr val="0B539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p:nvPr/>
          </p:nvSpPr>
          <p:spPr>
            <a:xfrm>
              <a:off x="969925" y="2364450"/>
              <a:ext cx="1210499" cy="957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Object</a:t>
              </a:r>
            </a:p>
          </p:txBody>
        </p:sp>
        <p:sp>
          <p:nvSpPr>
            <p:cNvPr id="210" name="Shape 210"/>
            <p:cNvSpPr/>
            <p:nvPr/>
          </p:nvSpPr>
          <p:spPr>
            <a:xfrm>
              <a:off x="2254050" y="2444675"/>
              <a:ext cx="1772399" cy="300899"/>
            </a:xfrm>
            <a:prstGeom prst="rightArrow">
              <a:avLst>
                <a:gd name="adj1" fmla="val 50000"/>
                <a:gd name="adj2" fmla="val 50000"/>
              </a:avLst>
            </a:prstGeom>
            <a:solidFill>
              <a:srgbClr val="9FC5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200"/>
                <a:t>Stream of Bytes</a:t>
              </a:r>
            </a:p>
          </p:txBody>
        </p:sp>
        <p:sp>
          <p:nvSpPr>
            <p:cNvPr id="211" name="Shape 211"/>
            <p:cNvSpPr/>
            <p:nvPr/>
          </p:nvSpPr>
          <p:spPr>
            <a:xfrm flipH="1">
              <a:off x="2254050" y="2906275"/>
              <a:ext cx="1772399" cy="300899"/>
            </a:xfrm>
            <a:prstGeom prst="rightArrow">
              <a:avLst>
                <a:gd name="adj1" fmla="val 50000"/>
                <a:gd name="adj2" fmla="val 50000"/>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200"/>
                <a:t>Stream of Bytes</a:t>
              </a:r>
            </a:p>
          </p:txBody>
        </p:sp>
        <p:pic>
          <p:nvPicPr>
            <p:cNvPr id="212" name="Shape 212"/>
            <p:cNvPicPr preferRelativeResize="0"/>
            <p:nvPr/>
          </p:nvPicPr>
          <p:blipFill>
            <a:blip r:embed="rId3">
              <a:alphaModFix/>
            </a:blip>
            <a:stretch>
              <a:fillRect/>
            </a:stretch>
          </p:blipFill>
          <p:spPr>
            <a:xfrm>
              <a:off x="4380150" y="2983225"/>
              <a:ext cx="669699" cy="669699"/>
            </a:xfrm>
            <a:prstGeom prst="rect">
              <a:avLst/>
            </a:prstGeom>
            <a:noFill/>
            <a:ln>
              <a:noFill/>
            </a:ln>
          </p:spPr>
        </p:pic>
        <p:pic>
          <p:nvPicPr>
            <p:cNvPr id="213" name="Shape 213"/>
            <p:cNvPicPr preferRelativeResize="0"/>
            <p:nvPr/>
          </p:nvPicPr>
          <p:blipFill rotWithShape="1">
            <a:blip r:embed="rId4">
              <a:alphaModFix/>
            </a:blip>
            <a:srcRect l="12980" t="10457" r="12157" b="7521"/>
            <a:stretch/>
          </p:blipFill>
          <p:spPr>
            <a:xfrm flipH="1">
              <a:off x="4380148" y="2277373"/>
              <a:ext cx="669699" cy="649008"/>
            </a:xfrm>
            <a:prstGeom prst="rect">
              <a:avLst/>
            </a:prstGeom>
            <a:noFill/>
            <a:ln>
              <a:noFill/>
            </a:ln>
          </p:spPr>
        </p:pic>
        <p:pic>
          <p:nvPicPr>
            <p:cNvPr id="214" name="Shape 214"/>
            <p:cNvPicPr preferRelativeResize="0"/>
            <p:nvPr/>
          </p:nvPicPr>
          <p:blipFill rotWithShape="1">
            <a:blip r:embed="rId5">
              <a:alphaModFix/>
            </a:blip>
            <a:srcRect l="1064" t="22480" r="1231" b="22136"/>
            <a:stretch/>
          </p:blipFill>
          <p:spPr>
            <a:xfrm>
              <a:off x="4263525" y="3709775"/>
              <a:ext cx="902949" cy="342375"/>
            </a:xfrm>
            <a:prstGeom prst="rect">
              <a:avLst/>
            </a:prstGeom>
            <a:noFill/>
            <a:ln>
              <a:noFill/>
            </a:ln>
          </p:spPr>
        </p:pic>
        <p:sp>
          <p:nvSpPr>
            <p:cNvPr id="215" name="Shape 215"/>
            <p:cNvSpPr txBox="1"/>
            <p:nvPr/>
          </p:nvSpPr>
          <p:spPr>
            <a:xfrm>
              <a:off x="5049850" y="2364450"/>
              <a:ext cx="535199" cy="300899"/>
            </a:xfrm>
            <a:prstGeom prst="rect">
              <a:avLst/>
            </a:prstGeom>
            <a:noFill/>
            <a:ln>
              <a:noFill/>
            </a:ln>
          </p:spPr>
          <p:txBody>
            <a:bodyPr lIns="91425" tIns="91425" rIns="91425" bIns="91425" anchor="ctr" anchorCtr="0">
              <a:noAutofit/>
            </a:bodyPr>
            <a:lstStyle/>
            <a:p>
              <a:pPr lvl="0" algn="ctr">
                <a:spcBef>
                  <a:spcPts val="0"/>
                </a:spcBef>
                <a:buNone/>
              </a:pPr>
              <a:r>
                <a:rPr lang="en"/>
                <a:t>File</a:t>
              </a:r>
            </a:p>
          </p:txBody>
        </p:sp>
        <p:sp>
          <p:nvSpPr>
            <p:cNvPr id="216" name="Shape 216"/>
            <p:cNvSpPr txBox="1"/>
            <p:nvPr/>
          </p:nvSpPr>
          <p:spPr>
            <a:xfrm>
              <a:off x="5054800" y="3167625"/>
              <a:ext cx="525299" cy="300899"/>
            </a:xfrm>
            <a:prstGeom prst="rect">
              <a:avLst/>
            </a:prstGeom>
            <a:noFill/>
            <a:ln>
              <a:noFill/>
            </a:ln>
          </p:spPr>
          <p:txBody>
            <a:bodyPr lIns="91425" tIns="91425" rIns="91425" bIns="91425" anchor="ctr" anchorCtr="0">
              <a:noAutofit/>
            </a:bodyPr>
            <a:lstStyle/>
            <a:p>
              <a:pPr lvl="0" algn="ctr" rtl="0">
                <a:spcBef>
                  <a:spcPts val="0"/>
                </a:spcBef>
                <a:buNone/>
              </a:pPr>
              <a:r>
                <a:rPr lang="en"/>
                <a:t>DB</a:t>
              </a:r>
            </a:p>
          </p:txBody>
        </p:sp>
        <p:sp>
          <p:nvSpPr>
            <p:cNvPr id="217" name="Shape 217"/>
            <p:cNvSpPr txBox="1"/>
            <p:nvPr/>
          </p:nvSpPr>
          <p:spPr>
            <a:xfrm>
              <a:off x="5166475" y="3730525"/>
              <a:ext cx="846600" cy="300899"/>
            </a:xfrm>
            <a:prstGeom prst="rect">
              <a:avLst/>
            </a:prstGeom>
            <a:noFill/>
            <a:ln>
              <a:noFill/>
            </a:ln>
          </p:spPr>
          <p:txBody>
            <a:bodyPr lIns="91425" tIns="91425" rIns="91425" bIns="91425" anchor="ctr" anchorCtr="0">
              <a:noAutofit/>
            </a:bodyPr>
            <a:lstStyle/>
            <a:p>
              <a:pPr lvl="0" algn="ctr" rtl="0">
                <a:spcBef>
                  <a:spcPts val="0"/>
                </a:spcBef>
                <a:buNone/>
              </a:pPr>
              <a:r>
                <a:rPr lang="en"/>
                <a:t>Memory</a:t>
              </a:r>
            </a:p>
          </p:txBody>
        </p:sp>
        <p:sp>
          <p:nvSpPr>
            <p:cNvPr id="218" name="Shape 218"/>
            <p:cNvSpPr txBox="1"/>
            <p:nvPr/>
          </p:nvSpPr>
          <p:spPr>
            <a:xfrm>
              <a:off x="4560875" y="1882862"/>
              <a:ext cx="1098300" cy="300899"/>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0B5394"/>
                  </a:solidFill>
                </a:rPr>
                <a:t>Data Store</a:t>
              </a:r>
            </a:p>
          </p:txBody>
        </p:sp>
        <p:sp>
          <p:nvSpPr>
            <p:cNvPr id="219" name="Shape 219"/>
            <p:cNvSpPr txBox="1"/>
            <p:nvPr/>
          </p:nvSpPr>
          <p:spPr>
            <a:xfrm>
              <a:off x="2474750" y="2247250"/>
              <a:ext cx="1277399" cy="242399"/>
            </a:xfrm>
            <a:prstGeom prst="rect">
              <a:avLst/>
            </a:prstGeom>
            <a:noFill/>
            <a:ln>
              <a:noFill/>
            </a:ln>
          </p:spPr>
          <p:txBody>
            <a:bodyPr lIns="91425" tIns="91425" rIns="91425" bIns="91425" anchor="ctr" anchorCtr="0">
              <a:noAutofit/>
            </a:bodyPr>
            <a:lstStyle/>
            <a:p>
              <a:pPr lvl="0" algn="ctr">
                <a:spcBef>
                  <a:spcPts val="0"/>
                </a:spcBef>
                <a:buNone/>
              </a:pPr>
              <a:r>
                <a:rPr lang="en" b="1">
                  <a:solidFill>
                    <a:srgbClr val="0000FF"/>
                  </a:solidFill>
                </a:rPr>
                <a:t>Serialization</a:t>
              </a:r>
            </a:p>
          </p:txBody>
        </p:sp>
        <p:sp>
          <p:nvSpPr>
            <p:cNvPr id="220" name="Shape 220"/>
            <p:cNvSpPr txBox="1"/>
            <p:nvPr/>
          </p:nvSpPr>
          <p:spPr>
            <a:xfrm>
              <a:off x="2343024" y="3166750"/>
              <a:ext cx="1683300" cy="242400"/>
            </a:xfrm>
            <a:prstGeom prst="rect">
              <a:avLst/>
            </a:prstGeom>
            <a:noFill/>
            <a:ln>
              <a:noFill/>
            </a:ln>
          </p:spPr>
          <p:txBody>
            <a:bodyPr lIns="91425" tIns="91425" rIns="91425" bIns="91425" anchor="ctr" anchorCtr="0">
              <a:noAutofit/>
            </a:bodyPr>
            <a:lstStyle/>
            <a:p>
              <a:pPr lvl="0" algn="ctr" rtl="0">
                <a:spcBef>
                  <a:spcPts val="0"/>
                </a:spcBef>
                <a:buNone/>
              </a:pPr>
              <a:r>
                <a:rPr lang="en" b="1">
                  <a:solidFill>
                    <a:srgbClr val="38761D"/>
                  </a:solidFill>
                </a:rPr>
                <a:t>Deserialization</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Serialization &amp; De-serializaition</a:t>
            </a:r>
          </a:p>
        </p:txBody>
      </p:sp>
      <p:sp>
        <p:nvSpPr>
          <p:cNvPr id="226" name="Shape 22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Serialization is the process of converting data (Objects) into a stream of bytes and storing it in files or a database.</a:t>
            </a:r>
          </a:p>
          <a:p>
            <a:pPr marL="457200" lvl="0" indent="-228600" rtl="0">
              <a:spcBef>
                <a:spcPts val="0"/>
              </a:spcBef>
            </a:pPr>
            <a:r>
              <a:rPr lang="en"/>
              <a:t>Deserialization is the process of restoring an object back to its original state, converting the data from files or databases to a stream of bytes using class objects.</a:t>
            </a:r>
          </a:p>
          <a:p>
            <a:pPr marL="457200" lvl="0" indent="-228600" rtl="0">
              <a:spcBef>
                <a:spcPts val="0"/>
              </a:spcBef>
            </a:pPr>
            <a:r>
              <a:rPr lang="en"/>
              <a:t>Deserialization is performed only after serializing the data. We can then read the data from the serialized files.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Object Streams</a:t>
            </a:r>
          </a:p>
        </p:txBody>
      </p:sp>
      <p:sp>
        <p:nvSpPr>
          <p:cNvPr id="232" name="Shape 23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a:t>Support I/O of objects</a:t>
            </a:r>
          </a:p>
          <a:p>
            <a:pPr marL="457200" lvl="0" indent="-228600" rtl="0">
              <a:spcBef>
                <a:spcPts val="0"/>
              </a:spcBef>
              <a:spcAft>
                <a:spcPts val="0"/>
              </a:spcAft>
            </a:pPr>
            <a:r>
              <a:rPr lang="en"/>
              <a:t>Standard classes support serialization of their object (who implement interface </a:t>
            </a:r>
            <a:r>
              <a:rPr lang="en">
                <a:latin typeface="Courier New"/>
                <a:ea typeface="Courier New"/>
                <a:cs typeface="Courier New"/>
                <a:sym typeface="Courier New"/>
              </a:rPr>
              <a:t>Serializable</a:t>
            </a:r>
            <a:r>
              <a:rPr lang="en"/>
              <a:t>)</a:t>
            </a:r>
          </a:p>
          <a:p>
            <a:pPr marL="457200" lvl="0" indent="-228600" rtl="0">
              <a:spcBef>
                <a:spcPts val="0"/>
              </a:spcBef>
              <a:spcAft>
                <a:spcPts val="0"/>
              </a:spcAft>
            </a:pPr>
            <a:r>
              <a:rPr lang="en"/>
              <a:t>Classes </a:t>
            </a:r>
            <a:r>
              <a:rPr lang="en">
                <a:latin typeface="Courier New"/>
                <a:ea typeface="Courier New"/>
                <a:cs typeface="Courier New"/>
                <a:sym typeface="Courier New"/>
              </a:rPr>
              <a:t>ObjectInputStream </a:t>
            </a:r>
            <a:r>
              <a:rPr lang="en"/>
              <a:t>and </a:t>
            </a:r>
            <a:r>
              <a:rPr lang="en">
                <a:latin typeface="Courier New"/>
                <a:ea typeface="Courier New"/>
                <a:cs typeface="Courier New"/>
                <a:sym typeface="Courier New"/>
              </a:rPr>
              <a:t>ObjectOutputStream</a:t>
            </a:r>
          </a:p>
          <a:p>
            <a:pPr marL="914400" lvl="1" indent="-228600" rtl="0">
              <a:spcBef>
                <a:spcPts val="0"/>
              </a:spcBef>
              <a:spcAft>
                <a:spcPts val="0"/>
              </a:spcAft>
            </a:pPr>
            <a:r>
              <a:rPr lang="en"/>
              <a:t>Implement </a:t>
            </a:r>
            <a:r>
              <a:rPr lang="en">
                <a:latin typeface="Courier New"/>
                <a:ea typeface="Courier New"/>
                <a:cs typeface="Courier New"/>
                <a:sym typeface="Courier New"/>
              </a:rPr>
              <a:t>ObjectInput </a:t>
            </a:r>
            <a:r>
              <a:rPr lang="en"/>
              <a:t>and </a:t>
            </a:r>
            <a:r>
              <a:rPr lang="en">
                <a:latin typeface="Courier New"/>
                <a:ea typeface="Courier New"/>
                <a:cs typeface="Courier New"/>
                <a:sym typeface="Courier New"/>
              </a:rPr>
              <a:t>ObjectOutput</a:t>
            </a:r>
          </a:p>
          <a:p>
            <a:pPr marL="1371600" lvl="2" indent="-228600" rtl="0">
              <a:spcBef>
                <a:spcPts val="0"/>
              </a:spcBef>
              <a:spcAft>
                <a:spcPts val="0"/>
              </a:spcAft>
            </a:pPr>
            <a:r>
              <a:rPr lang="en"/>
              <a:t>Subinterfaces of </a:t>
            </a:r>
            <a:r>
              <a:rPr lang="en">
                <a:latin typeface="Courier New"/>
                <a:ea typeface="Courier New"/>
                <a:cs typeface="Courier New"/>
                <a:sym typeface="Courier New"/>
              </a:rPr>
              <a:t>DataInput </a:t>
            </a:r>
            <a:r>
              <a:rPr lang="en"/>
              <a:t>and </a:t>
            </a:r>
            <a:r>
              <a:rPr lang="en">
                <a:latin typeface="Courier New"/>
                <a:ea typeface="Courier New"/>
                <a:cs typeface="Courier New"/>
                <a:sym typeface="Courier New"/>
              </a:rPr>
              <a:t>DataOutput</a:t>
            </a:r>
          </a:p>
          <a:p>
            <a:pPr marL="457200" lvl="0" indent="-228600">
              <a:spcBef>
                <a:spcPts val="0"/>
              </a:spcBef>
              <a:spcAft>
                <a:spcPts val="0"/>
              </a:spcAft>
            </a:pPr>
            <a:r>
              <a:rPr lang="en"/>
              <a:t>Can contain a mixture of primitive and object values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Object Streams</a:t>
            </a:r>
          </a:p>
        </p:txBody>
      </p:sp>
      <p:sp>
        <p:nvSpPr>
          <p:cNvPr id="238" name="Shape 23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err="1">
                <a:latin typeface="Courier New"/>
                <a:ea typeface="Courier New"/>
                <a:cs typeface="Courier New"/>
                <a:sym typeface="Courier New"/>
              </a:rPr>
              <a:t>writeObject</a:t>
            </a:r>
            <a:r>
              <a:rPr lang="en" dirty="0">
                <a:latin typeface="Courier New"/>
                <a:ea typeface="Courier New"/>
                <a:cs typeface="Courier New"/>
                <a:sym typeface="Courier New"/>
              </a:rPr>
              <a:t> </a:t>
            </a:r>
            <a:r>
              <a:rPr lang="en" dirty="0"/>
              <a:t>and </a:t>
            </a:r>
            <a:r>
              <a:rPr lang="en" dirty="0" err="1">
                <a:latin typeface="Courier New"/>
                <a:ea typeface="Courier New"/>
                <a:cs typeface="Courier New"/>
                <a:sym typeface="Courier New"/>
              </a:rPr>
              <a:t>readObject</a:t>
            </a:r>
            <a:endParaRPr lang="en" dirty="0">
              <a:latin typeface="Courier New"/>
              <a:ea typeface="Courier New"/>
              <a:cs typeface="Courier New"/>
              <a:sym typeface="Courier New"/>
            </a:endParaRPr>
          </a:p>
          <a:p>
            <a:pPr marL="914400" lvl="1" indent="-228600" rtl="0">
              <a:spcBef>
                <a:spcPts val="0"/>
              </a:spcBef>
              <a:spcAft>
                <a:spcPts val="0"/>
              </a:spcAft>
            </a:pPr>
            <a:r>
              <a:rPr lang="en" dirty="0"/>
              <a:t>Easy to use</a:t>
            </a:r>
          </a:p>
          <a:p>
            <a:pPr marL="914400" lvl="1" indent="-228600" rtl="0">
              <a:spcBef>
                <a:spcPts val="0"/>
              </a:spcBef>
              <a:spcAft>
                <a:spcPts val="0"/>
              </a:spcAft>
            </a:pPr>
            <a:r>
              <a:rPr lang="en" dirty="0"/>
              <a:t>Contain some very sophisticated object management logic</a:t>
            </a:r>
          </a:p>
          <a:p>
            <a:pPr marL="457200" lvl="0" indent="-228600" rtl="0">
              <a:spcBef>
                <a:spcPts val="0"/>
              </a:spcBef>
              <a:spcAft>
                <a:spcPts val="0"/>
              </a:spcAft>
            </a:pPr>
            <a:r>
              <a:rPr lang="en" dirty="0"/>
              <a:t>If object has references to other objects</a:t>
            </a:r>
          </a:p>
          <a:p>
            <a:pPr marL="914400" lvl="1" indent="-228600" rtl="0">
              <a:spcBef>
                <a:spcPts val="0"/>
              </a:spcBef>
              <a:spcAft>
                <a:spcPts val="0"/>
              </a:spcAft>
            </a:pPr>
            <a:r>
              <a:rPr lang="en" dirty="0" err="1">
                <a:latin typeface="Courier New"/>
                <a:ea typeface="Courier New"/>
                <a:cs typeface="Courier New"/>
                <a:sym typeface="Courier New"/>
              </a:rPr>
              <a:t>writeObject</a:t>
            </a:r>
            <a:r>
              <a:rPr lang="en" dirty="0">
                <a:latin typeface="Courier New"/>
                <a:ea typeface="Courier New"/>
                <a:cs typeface="Courier New"/>
                <a:sym typeface="Courier New"/>
              </a:rPr>
              <a:t> </a:t>
            </a:r>
            <a:r>
              <a:rPr lang="en" dirty="0"/>
              <a:t>traverses the entire web of object references and writes all objects in that web onto the stream</a:t>
            </a:r>
          </a:p>
          <a:p>
            <a:pPr marL="914400" lvl="1" indent="-228600">
              <a:spcBef>
                <a:spcPts val="0"/>
              </a:spcBef>
              <a:spcAft>
                <a:spcPts val="0"/>
              </a:spcAft>
            </a:pPr>
            <a:r>
              <a:rPr lang="en" dirty="0"/>
              <a:t>can cause a large number of objects to be written to the stream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Object Streams</a:t>
            </a:r>
          </a:p>
        </p:txBody>
      </p:sp>
      <p:sp>
        <p:nvSpPr>
          <p:cNvPr id="244" name="Shape 244"/>
          <p:cNvSpPr txBox="1">
            <a:spLocks noGrp="1"/>
          </p:cNvSpPr>
          <p:nvPr>
            <p:ph type="body" idx="1"/>
          </p:nvPr>
        </p:nvSpPr>
        <p:spPr>
          <a:xfrm>
            <a:off x="593500" y="1059675"/>
            <a:ext cx="5341200" cy="1406100"/>
          </a:xfrm>
          <a:prstGeom prst="rect">
            <a:avLst/>
          </a:prstGeom>
        </p:spPr>
        <p:txBody>
          <a:bodyPr lIns="91425" tIns="91425" rIns="91425" bIns="91425" anchor="t" anchorCtr="0">
            <a:noAutofit/>
          </a:bodyPr>
          <a:lstStyle/>
          <a:p>
            <a:pPr lvl="0" rtl="0">
              <a:spcBef>
                <a:spcPts val="0"/>
              </a:spcBef>
              <a:spcAft>
                <a:spcPts val="0"/>
              </a:spcAft>
              <a:buNone/>
            </a:pPr>
            <a:r>
              <a:rPr lang="en" dirty="0" err="1"/>
              <a:t>Exampe</a:t>
            </a:r>
            <a:r>
              <a:rPr lang="en" dirty="0"/>
              <a:t>:</a:t>
            </a:r>
          </a:p>
          <a:p>
            <a:pPr marL="457200" lvl="0" indent="-228600" rtl="0">
              <a:spcBef>
                <a:spcPts val="0"/>
              </a:spcBef>
              <a:spcAft>
                <a:spcPts val="0"/>
              </a:spcAft>
            </a:pPr>
            <a:r>
              <a:rPr lang="en" dirty="0"/>
              <a:t>Class </a:t>
            </a:r>
            <a:r>
              <a:rPr lang="en" dirty="0" err="1"/>
              <a:t>TestObject</a:t>
            </a:r>
            <a:r>
              <a:rPr lang="en" dirty="0"/>
              <a:t> implements </a:t>
            </a:r>
            <a:r>
              <a:rPr lang="en" dirty="0">
                <a:latin typeface="Courier New"/>
                <a:ea typeface="Courier New"/>
                <a:cs typeface="Courier New"/>
                <a:sym typeface="Courier New"/>
              </a:rPr>
              <a:t>Serializable</a:t>
            </a:r>
          </a:p>
          <a:p>
            <a:pPr marL="457200" lvl="0" indent="-228600" rtl="0">
              <a:spcBef>
                <a:spcPts val="0"/>
              </a:spcBef>
              <a:buFont typeface="Courier New"/>
            </a:pPr>
            <a:r>
              <a:rPr lang="en" dirty="0"/>
              <a:t>Write object </a:t>
            </a:r>
            <a:r>
              <a:rPr lang="en" dirty="0" err="1">
                <a:latin typeface="Courier New"/>
                <a:ea typeface="Courier New"/>
                <a:cs typeface="Courier New"/>
                <a:sym typeface="Courier New"/>
              </a:rPr>
              <a:t>tobj</a:t>
            </a:r>
            <a:r>
              <a:rPr lang="en" dirty="0">
                <a:latin typeface="Courier New"/>
                <a:ea typeface="Courier New"/>
                <a:cs typeface="Courier New"/>
                <a:sym typeface="Courier New"/>
              </a:rPr>
              <a:t> </a:t>
            </a:r>
            <a:r>
              <a:rPr lang="en" dirty="0"/>
              <a:t>to file “</a:t>
            </a:r>
            <a:r>
              <a:rPr lang="en" dirty="0" err="1"/>
              <a:t>ObjectStream.dat</a:t>
            </a:r>
            <a:r>
              <a:rPr lang="en" dirty="0"/>
              <a:t>”</a:t>
            </a:r>
          </a:p>
        </p:txBody>
      </p:sp>
      <p:sp>
        <p:nvSpPr>
          <p:cNvPr id="245" name="Shape 245"/>
          <p:cNvSpPr txBox="1"/>
          <p:nvPr/>
        </p:nvSpPr>
        <p:spPr>
          <a:xfrm>
            <a:off x="593500" y="2198960"/>
            <a:ext cx="6070190" cy="2578780"/>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Clr>
                <a:schemeClr val="dk1"/>
              </a:buClr>
              <a:buSzPct val="110000"/>
              <a:buFont typeface="Arial"/>
              <a:buNone/>
            </a:pPr>
            <a:r>
              <a:rPr lang="en" sz="1100" dirty="0">
                <a:solidFill>
                  <a:srgbClr val="0000FF"/>
                </a:solidFill>
                <a:latin typeface="Courier New"/>
                <a:ea typeface="Courier New"/>
                <a:cs typeface="Courier New"/>
                <a:sym typeface="Courier New"/>
              </a:rPr>
              <a:t>String</a:t>
            </a: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dataFileName</a:t>
            </a:r>
            <a:r>
              <a:rPr lang="en" sz="1100" dirty="0">
                <a:solidFill>
                  <a:schemeClr val="dk1"/>
                </a:solidFill>
                <a:latin typeface="Courier New"/>
                <a:ea typeface="Courier New"/>
                <a:cs typeface="Courier New"/>
                <a:sym typeface="Courier New"/>
              </a:rPr>
              <a:t> = "</a:t>
            </a:r>
            <a:r>
              <a:rPr lang="en" sz="1100" dirty="0" err="1">
                <a:solidFill>
                  <a:srgbClr val="FF9900"/>
                </a:solidFill>
                <a:latin typeface="Courier New"/>
                <a:ea typeface="Courier New"/>
                <a:cs typeface="Courier New"/>
                <a:sym typeface="Courier New"/>
              </a:rPr>
              <a:t>ObjectStream.dat</a:t>
            </a:r>
            <a:r>
              <a:rPr lang="en" sz="1100" dirty="0">
                <a:solidFill>
                  <a:srgbClr val="FF9900"/>
                </a:solidFill>
                <a:latin typeface="Courier New"/>
                <a:ea typeface="Courier New"/>
                <a:cs typeface="Courier New"/>
                <a:sym typeface="Courier New"/>
              </a:rPr>
              <a:t>"</a:t>
            </a:r>
            <a:r>
              <a:rPr lang="en" sz="11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100" dirty="0">
                <a:solidFill>
                  <a:srgbClr val="0000FF"/>
                </a:solidFill>
                <a:latin typeface="Courier New"/>
                <a:ea typeface="Courier New"/>
                <a:cs typeface="Courier New"/>
                <a:sym typeface="Courier New"/>
              </a:rPr>
              <a:t>File</a:t>
            </a: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out_file</a:t>
            </a:r>
            <a:r>
              <a:rPr lang="en" sz="1100" dirty="0">
                <a:solidFill>
                  <a:schemeClr val="dk1"/>
                </a:solidFill>
                <a:latin typeface="Courier New"/>
                <a:ea typeface="Courier New"/>
                <a:cs typeface="Courier New"/>
                <a:sym typeface="Courier New"/>
              </a:rPr>
              <a:t> = new File(</a:t>
            </a:r>
            <a:r>
              <a:rPr lang="en" sz="1100" dirty="0" err="1">
                <a:solidFill>
                  <a:schemeClr val="dk1"/>
                </a:solidFill>
                <a:latin typeface="Courier New"/>
                <a:ea typeface="Courier New"/>
                <a:cs typeface="Courier New"/>
                <a:sym typeface="Courier New"/>
              </a:rPr>
              <a:t>dataFileName</a:t>
            </a:r>
            <a:r>
              <a:rPr lang="en" sz="1100"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110000"/>
              <a:buFont typeface="Arial"/>
              <a:buNone/>
            </a:pPr>
            <a:r>
              <a:rPr lang="en" sz="1100" dirty="0">
                <a:solidFill>
                  <a:srgbClr val="0000FF"/>
                </a:solidFill>
                <a:latin typeface="Courier New"/>
                <a:ea typeface="Courier New"/>
                <a:cs typeface="Courier New"/>
                <a:sym typeface="Courier New"/>
              </a:rPr>
              <a:t>try</a:t>
            </a: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FileOutputStream</a:t>
            </a:r>
            <a:r>
              <a:rPr lang="en" sz="1100" dirty="0">
                <a:solidFill>
                  <a:schemeClr val="dk1"/>
                </a:solidFill>
                <a:latin typeface="Courier New"/>
                <a:ea typeface="Courier New"/>
                <a:cs typeface="Courier New"/>
                <a:sym typeface="Courier New"/>
              </a:rPr>
              <a:t> fop = new </a:t>
            </a:r>
            <a:r>
              <a:rPr lang="en" sz="1100" dirty="0" err="1">
                <a:solidFill>
                  <a:schemeClr val="dk1"/>
                </a:solidFill>
                <a:latin typeface="Courier New"/>
                <a:ea typeface="Courier New"/>
                <a:cs typeface="Courier New"/>
                <a:sym typeface="Courier New"/>
              </a:rPr>
              <a:t>FileOutputStream</a:t>
            </a:r>
            <a:r>
              <a:rPr lang="en" sz="1100" dirty="0">
                <a:solidFill>
                  <a:schemeClr val="dk1"/>
                </a:solidFill>
                <a:latin typeface="Courier New"/>
                <a:ea typeface="Courier New"/>
                <a:cs typeface="Courier New"/>
                <a:sym typeface="Courier New"/>
              </a:rPr>
              <a:t>(</a:t>
            </a:r>
            <a:r>
              <a:rPr lang="en" sz="1100" dirty="0" err="1">
                <a:solidFill>
                  <a:schemeClr val="dk1"/>
                </a:solidFill>
                <a:latin typeface="Courier New"/>
                <a:ea typeface="Courier New"/>
                <a:cs typeface="Courier New"/>
                <a:sym typeface="Courier New"/>
              </a:rPr>
              <a:t>out_file</a:t>
            </a:r>
            <a:r>
              <a:rPr lang="en" sz="1100" dirty="0">
                <a:solidFill>
                  <a:schemeClr val="dk1"/>
                </a:solidFill>
                <a:latin typeface="Courier New"/>
                <a:ea typeface="Courier New"/>
                <a:cs typeface="Courier New"/>
                <a:sym typeface="Courier New"/>
              </a:rPr>
              <a:t>, false);</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ObjectOutputStream</a:t>
            </a: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oos</a:t>
            </a:r>
            <a:r>
              <a:rPr lang="en" sz="1100" dirty="0">
                <a:solidFill>
                  <a:schemeClr val="dk1"/>
                </a:solidFill>
                <a:latin typeface="Courier New"/>
                <a:ea typeface="Courier New"/>
                <a:cs typeface="Courier New"/>
                <a:sym typeface="Courier New"/>
              </a:rPr>
              <a:t> = new </a:t>
            </a:r>
            <a:r>
              <a:rPr lang="en" sz="1100" dirty="0" err="1">
                <a:solidFill>
                  <a:schemeClr val="dk1"/>
                </a:solidFill>
                <a:latin typeface="Courier New"/>
                <a:ea typeface="Courier New"/>
                <a:cs typeface="Courier New"/>
                <a:sym typeface="Courier New"/>
              </a:rPr>
              <a:t>ObjectOutputStream</a:t>
            </a:r>
            <a:r>
              <a:rPr lang="en" sz="1100" dirty="0">
                <a:solidFill>
                  <a:schemeClr val="dk1"/>
                </a:solidFill>
                <a:latin typeface="Courier New"/>
                <a:ea typeface="Courier New"/>
                <a:cs typeface="Courier New"/>
                <a:sym typeface="Courier New"/>
              </a:rPr>
              <a:t>(fop)) {</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TestObject</a:t>
            </a: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tobj</a:t>
            </a:r>
            <a:r>
              <a:rPr lang="en" sz="1100" dirty="0">
                <a:solidFill>
                  <a:schemeClr val="dk1"/>
                </a:solidFill>
                <a:latin typeface="Courier New"/>
                <a:ea typeface="Courier New"/>
                <a:cs typeface="Courier New"/>
                <a:sym typeface="Courier New"/>
              </a:rPr>
              <a:t> = new </a:t>
            </a:r>
            <a:r>
              <a:rPr lang="en" sz="1100" dirty="0" err="1">
                <a:solidFill>
                  <a:schemeClr val="dk1"/>
                </a:solidFill>
                <a:latin typeface="Courier New"/>
                <a:ea typeface="Courier New"/>
                <a:cs typeface="Courier New"/>
                <a:sym typeface="Courier New"/>
              </a:rPr>
              <a:t>TestObject</a:t>
            </a:r>
            <a:r>
              <a:rPr lang="en" sz="11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oos.writeObject</a:t>
            </a:r>
            <a:r>
              <a:rPr lang="en" sz="1100" dirty="0">
                <a:solidFill>
                  <a:schemeClr val="dk1"/>
                </a:solidFill>
                <a:latin typeface="Courier New"/>
                <a:ea typeface="Courier New"/>
                <a:cs typeface="Courier New"/>
                <a:sym typeface="Courier New"/>
              </a:rPr>
              <a:t>(</a:t>
            </a:r>
            <a:r>
              <a:rPr lang="en" sz="1100" dirty="0" err="1">
                <a:solidFill>
                  <a:schemeClr val="dk1"/>
                </a:solidFill>
                <a:latin typeface="Courier New"/>
                <a:ea typeface="Courier New"/>
                <a:cs typeface="Courier New"/>
                <a:sym typeface="Courier New"/>
              </a:rPr>
              <a:t>tobj</a:t>
            </a:r>
            <a:r>
              <a:rPr lang="en" sz="11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r>
              <a:rPr lang="en" sz="1100" dirty="0">
                <a:solidFill>
                  <a:srgbClr val="0000FF"/>
                </a:solidFill>
                <a:latin typeface="Courier New"/>
                <a:ea typeface="Courier New"/>
                <a:cs typeface="Courier New"/>
                <a:sym typeface="Courier New"/>
              </a:rPr>
              <a:t>catch</a:t>
            </a: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IOException</a:t>
            </a:r>
            <a:r>
              <a:rPr lang="en" sz="1100" dirty="0">
                <a:solidFill>
                  <a:schemeClr val="dk1"/>
                </a:solidFill>
                <a:latin typeface="Courier New"/>
                <a:ea typeface="Courier New"/>
                <a:cs typeface="Courier New"/>
                <a:sym typeface="Courier New"/>
              </a:rPr>
              <a:t> ex) {</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System.out.println</a:t>
            </a:r>
            <a:r>
              <a:rPr lang="en" sz="1100" dirty="0">
                <a:solidFill>
                  <a:schemeClr val="dk1"/>
                </a:solidFill>
                <a:latin typeface="Courier New"/>
                <a:ea typeface="Courier New"/>
                <a:cs typeface="Courier New"/>
                <a:sym typeface="Courier New"/>
              </a:rPr>
              <a:t>(</a:t>
            </a:r>
            <a:r>
              <a:rPr lang="en" sz="1100" dirty="0" err="1">
                <a:solidFill>
                  <a:schemeClr val="dk1"/>
                </a:solidFill>
                <a:latin typeface="Courier New"/>
                <a:ea typeface="Courier New"/>
                <a:cs typeface="Courier New"/>
                <a:sym typeface="Courier New"/>
              </a:rPr>
              <a:t>ex.toString</a:t>
            </a:r>
            <a:r>
              <a:rPr lang="en" sz="1100" dirty="0">
                <a:solidFill>
                  <a:schemeClr val="dk1"/>
                </a:solidFill>
                <a:latin typeface="Courier New"/>
                <a:ea typeface="Courier New"/>
                <a:cs typeface="Courier New"/>
                <a:sym typeface="Courier New"/>
              </a:rPr>
              <a:t>());</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r>
              <a:rPr lang="en" sz="1100" dirty="0">
                <a:solidFill>
                  <a:srgbClr val="0000FF"/>
                </a:solidFill>
                <a:latin typeface="Courier New"/>
                <a:ea typeface="Courier New"/>
                <a:cs typeface="Courier New"/>
                <a:sym typeface="Courier New"/>
              </a:rPr>
              <a:t>catch</a:t>
            </a:r>
            <a:r>
              <a:rPr lang="en" sz="1100" dirty="0">
                <a:solidFill>
                  <a:schemeClr val="dk1"/>
                </a:solidFill>
                <a:latin typeface="Courier New"/>
                <a:ea typeface="Courier New"/>
                <a:cs typeface="Courier New"/>
                <a:sym typeface="Courier New"/>
              </a:rPr>
              <a:t> (Exception ex) {</a:t>
            </a:r>
          </a:p>
          <a:p>
            <a:pPr lvl="0" rtl="0">
              <a:lnSpc>
                <a:spcPct val="115000"/>
              </a:lnSpc>
              <a:spcBef>
                <a:spcPts val="0"/>
              </a:spcBef>
              <a:buClr>
                <a:schemeClr val="dk1"/>
              </a:buClr>
              <a:buSzPct val="110000"/>
              <a:buFont typeface="Arial"/>
              <a:buNone/>
            </a:pPr>
            <a:r>
              <a:rPr lang="en" sz="1100" dirty="0">
                <a:solidFill>
                  <a:schemeClr val="dk1"/>
                </a:solidFill>
                <a:latin typeface="Courier New"/>
                <a:ea typeface="Courier New"/>
                <a:cs typeface="Courier New"/>
                <a:sym typeface="Courier New"/>
              </a:rPr>
              <a:t>      </a:t>
            </a:r>
            <a:r>
              <a:rPr lang="en" sz="1100" dirty="0" err="1">
                <a:solidFill>
                  <a:schemeClr val="dk1"/>
                </a:solidFill>
                <a:latin typeface="Courier New"/>
                <a:ea typeface="Courier New"/>
                <a:cs typeface="Courier New"/>
                <a:sym typeface="Courier New"/>
              </a:rPr>
              <a:t>System.out.println</a:t>
            </a:r>
            <a:r>
              <a:rPr lang="en" sz="1100" dirty="0">
                <a:solidFill>
                  <a:schemeClr val="dk1"/>
                </a:solidFill>
                <a:latin typeface="Courier New"/>
                <a:ea typeface="Courier New"/>
                <a:cs typeface="Courier New"/>
                <a:sym typeface="Courier New"/>
              </a:rPr>
              <a:t>(</a:t>
            </a:r>
            <a:r>
              <a:rPr lang="en" sz="1100" dirty="0" err="1">
                <a:solidFill>
                  <a:schemeClr val="dk1"/>
                </a:solidFill>
                <a:latin typeface="Courier New"/>
                <a:ea typeface="Courier New"/>
                <a:cs typeface="Courier New"/>
                <a:sym typeface="Courier New"/>
              </a:rPr>
              <a:t>ex.toString</a:t>
            </a:r>
            <a:r>
              <a:rPr lang="en" sz="1100" dirty="0">
                <a:solidFill>
                  <a:schemeClr val="dk1"/>
                </a:solidFill>
                <a:latin typeface="Courier New"/>
                <a:ea typeface="Courier New"/>
                <a:cs typeface="Courier New"/>
                <a:sym typeface="Courier New"/>
              </a:rPr>
              <a:t>());</a:t>
            </a:r>
          </a:p>
          <a:p>
            <a:pPr lvl="0" rtl="0">
              <a:lnSpc>
                <a:spcPct val="115000"/>
              </a:lnSpc>
              <a:spcBef>
                <a:spcPts val="0"/>
              </a:spcBef>
              <a:buNone/>
            </a:pPr>
            <a:r>
              <a:rPr lang="en" sz="1100" dirty="0">
                <a:solidFill>
                  <a:schemeClr val="dk1"/>
                </a:solidFill>
                <a:latin typeface="Courier New"/>
                <a:ea typeface="Courier New"/>
                <a:cs typeface="Courier New"/>
                <a:sym typeface="Courier New"/>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Object Streams</a:t>
            </a:r>
          </a:p>
        </p:txBody>
      </p:sp>
      <p:sp>
        <p:nvSpPr>
          <p:cNvPr id="251" name="Shape 251"/>
          <p:cNvSpPr txBox="1">
            <a:spLocks noGrp="1"/>
          </p:cNvSpPr>
          <p:nvPr>
            <p:ph type="body" idx="1"/>
          </p:nvPr>
        </p:nvSpPr>
        <p:spPr>
          <a:xfrm>
            <a:off x="311700" y="1152475"/>
            <a:ext cx="8520600" cy="776100"/>
          </a:xfrm>
          <a:prstGeom prst="rect">
            <a:avLst/>
          </a:prstGeom>
        </p:spPr>
        <p:txBody>
          <a:bodyPr lIns="91425" tIns="91425" rIns="91425" bIns="91425" anchor="t" anchorCtr="0">
            <a:noAutofit/>
          </a:bodyPr>
          <a:lstStyle/>
          <a:p>
            <a:pPr marL="457200" lvl="0" indent="-228600" rtl="0">
              <a:spcBef>
                <a:spcPts val="0"/>
              </a:spcBef>
            </a:pPr>
            <a:r>
              <a:rPr lang="en"/>
              <a:t>Read an object </a:t>
            </a:r>
            <a:r>
              <a:rPr lang="en">
                <a:latin typeface="Courier New"/>
                <a:ea typeface="Courier New"/>
                <a:cs typeface="Courier New"/>
                <a:sym typeface="Courier New"/>
              </a:rPr>
              <a:t>obj </a:t>
            </a:r>
            <a:r>
              <a:rPr lang="en"/>
              <a:t>from file “ObjectStream.dat”</a:t>
            </a:r>
          </a:p>
          <a:p>
            <a:pPr marL="457200" lvl="0" indent="-228600">
              <a:spcBef>
                <a:spcPts val="0"/>
              </a:spcBef>
            </a:pPr>
            <a:r>
              <a:rPr lang="en"/>
              <a:t>Parse it to TestObject</a:t>
            </a:r>
          </a:p>
        </p:txBody>
      </p:sp>
      <p:sp>
        <p:nvSpPr>
          <p:cNvPr id="252" name="Shape 252"/>
          <p:cNvSpPr txBox="1"/>
          <p:nvPr/>
        </p:nvSpPr>
        <p:spPr>
          <a:xfrm>
            <a:off x="1123375" y="2077175"/>
            <a:ext cx="6295200" cy="25407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000" dirty="0">
                <a:solidFill>
                  <a:srgbClr val="0000FF"/>
                </a:solidFill>
                <a:latin typeface="Courier New"/>
                <a:ea typeface="Courier New"/>
                <a:cs typeface="Courier New"/>
                <a:sym typeface="Courier New"/>
              </a:rPr>
              <a:t>try</a:t>
            </a: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FileInputStream</a:t>
            </a: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fip</a:t>
            </a:r>
            <a:r>
              <a:rPr lang="en" sz="1000" dirty="0">
                <a:latin typeface="Courier New"/>
                <a:ea typeface="Courier New"/>
                <a:cs typeface="Courier New"/>
                <a:sym typeface="Courier New"/>
              </a:rPr>
              <a:t> = new </a:t>
            </a:r>
            <a:r>
              <a:rPr lang="en" sz="1000" dirty="0" err="1">
                <a:latin typeface="Courier New"/>
                <a:ea typeface="Courier New"/>
                <a:cs typeface="Courier New"/>
                <a:sym typeface="Courier New"/>
              </a:rPr>
              <a:t>FileInputStream</a:t>
            </a:r>
            <a:r>
              <a:rPr lang="en" sz="1000" dirty="0">
                <a:latin typeface="Courier New"/>
                <a:ea typeface="Courier New"/>
                <a:cs typeface="Courier New"/>
                <a:sym typeface="Courier New"/>
              </a:rPr>
              <a:t>(</a:t>
            </a:r>
            <a:r>
              <a:rPr lang="en" sz="1000" dirty="0" err="1">
                <a:latin typeface="Courier New"/>
                <a:ea typeface="Courier New"/>
                <a:cs typeface="Courier New"/>
                <a:sym typeface="Courier New"/>
              </a:rPr>
              <a:t>out_file</a:t>
            </a:r>
            <a:r>
              <a:rPr lang="en" sz="1000" dirty="0">
                <a:latin typeface="Courier New"/>
                <a:ea typeface="Courier New"/>
                <a:cs typeface="Courier New"/>
                <a:sym typeface="Courier New"/>
              </a:rPr>
              <a:t>);</a:t>
            </a:r>
          </a:p>
          <a:p>
            <a:pPr lvl="0" rtl="0">
              <a:spcBef>
                <a:spcPts val="0"/>
              </a:spcBef>
              <a:buNone/>
            </a:pP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ObjectInputStream</a:t>
            </a: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ois</a:t>
            </a:r>
            <a:r>
              <a:rPr lang="en" sz="1000" dirty="0">
                <a:latin typeface="Courier New"/>
                <a:ea typeface="Courier New"/>
                <a:cs typeface="Courier New"/>
                <a:sym typeface="Courier New"/>
              </a:rPr>
              <a:t> = new </a:t>
            </a:r>
            <a:r>
              <a:rPr lang="en" sz="1000" dirty="0" err="1">
                <a:latin typeface="Courier New"/>
                <a:ea typeface="Courier New"/>
                <a:cs typeface="Courier New"/>
                <a:sym typeface="Courier New"/>
              </a:rPr>
              <a:t>ObjectInputStream</a:t>
            </a:r>
            <a:r>
              <a:rPr lang="en" sz="1000" dirty="0">
                <a:latin typeface="Courier New"/>
                <a:ea typeface="Courier New"/>
                <a:cs typeface="Courier New"/>
                <a:sym typeface="Courier New"/>
              </a:rPr>
              <a:t>(</a:t>
            </a:r>
            <a:r>
              <a:rPr lang="en" sz="1000" dirty="0" err="1">
                <a:latin typeface="Courier New"/>
                <a:ea typeface="Courier New"/>
                <a:cs typeface="Courier New"/>
                <a:sym typeface="Courier New"/>
              </a:rPr>
              <a:t>fip</a:t>
            </a:r>
            <a:r>
              <a:rPr lang="en" sz="1000" dirty="0">
                <a:latin typeface="Courier New"/>
                <a:ea typeface="Courier New"/>
                <a:cs typeface="Courier New"/>
                <a:sym typeface="Courier New"/>
              </a:rPr>
              <a:t>)) {</a:t>
            </a:r>
          </a:p>
          <a:p>
            <a:pPr lvl="0" rtl="0">
              <a:spcBef>
                <a:spcPts val="0"/>
              </a:spcBef>
              <a:buNone/>
            </a:pPr>
            <a:r>
              <a:rPr lang="en" sz="1000" dirty="0">
                <a:latin typeface="Courier New"/>
                <a:ea typeface="Courier New"/>
                <a:cs typeface="Courier New"/>
                <a:sym typeface="Courier New"/>
              </a:rPr>
              <a:t>    Object </a:t>
            </a:r>
            <a:r>
              <a:rPr lang="en" sz="1000" dirty="0" err="1">
                <a:latin typeface="Courier New"/>
                <a:ea typeface="Courier New"/>
                <a:cs typeface="Courier New"/>
                <a:sym typeface="Courier New"/>
              </a:rPr>
              <a:t>obj</a:t>
            </a:r>
            <a:r>
              <a:rPr lang="en" sz="1000" dirty="0">
                <a:latin typeface="Courier New"/>
                <a:ea typeface="Courier New"/>
                <a:cs typeface="Courier New"/>
                <a:sym typeface="Courier New"/>
              </a:rPr>
              <a:t>;</a:t>
            </a:r>
          </a:p>
          <a:p>
            <a:pPr lvl="0" rtl="0">
              <a:spcBef>
                <a:spcPts val="0"/>
              </a:spcBef>
              <a:buNone/>
            </a:pP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obj</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ois.readObject</a:t>
            </a:r>
            <a:r>
              <a:rPr lang="en" sz="1000" dirty="0">
                <a:latin typeface="Courier New"/>
                <a:ea typeface="Courier New"/>
                <a:cs typeface="Courier New"/>
                <a:sym typeface="Courier New"/>
              </a:rPr>
              <a:t>();</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TestObject</a:t>
            </a: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inObj</a:t>
            </a:r>
            <a:r>
              <a:rPr lang="en" sz="1000" dirty="0">
                <a:latin typeface="Courier New"/>
                <a:ea typeface="Courier New"/>
                <a:cs typeface="Courier New"/>
                <a:sym typeface="Courier New"/>
              </a:rPr>
              <a:t> = (</a:t>
            </a:r>
            <a:r>
              <a:rPr lang="en" sz="1000" dirty="0" err="1">
                <a:latin typeface="Courier New"/>
                <a:ea typeface="Courier New"/>
                <a:cs typeface="Courier New"/>
                <a:sym typeface="Courier New"/>
              </a:rPr>
              <a:t>TestObject</a:t>
            </a:r>
            <a:r>
              <a:rPr lang="en" sz="1000" dirty="0">
                <a:latin typeface="Courier New"/>
                <a:ea typeface="Courier New"/>
                <a:cs typeface="Courier New"/>
                <a:sym typeface="Courier New"/>
              </a:rPr>
              <a:t>)</a:t>
            </a:r>
            <a:r>
              <a:rPr lang="en" sz="1000" dirty="0" err="1">
                <a:latin typeface="Courier New"/>
                <a:ea typeface="Courier New"/>
                <a:cs typeface="Courier New"/>
                <a:sym typeface="Courier New"/>
              </a:rPr>
              <a:t>obj</a:t>
            </a:r>
            <a:r>
              <a:rPr lang="en" sz="1000" dirty="0">
                <a:latin typeface="Courier New"/>
                <a:ea typeface="Courier New"/>
                <a:cs typeface="Courier New"/>
                <a:sym typeface="Courier New"/>
              </a:rPr>
              <a:t>;</a:t>
            </a:r>
          </a:p>
          <a:p>
            <a:pPr lvl="0" rtl="0">
              <a:spcBef>
                <a:spcPts val="0"/>
              </a:spcBef>
              <a:buNone/>
            </a:pP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System.out.println</a:t>
            </a:r>
            <a:r>
              <a:rPr lang="en" sz="1000" dirty="0">
                <a:latin typeface="Courier New"/>
                <a:ea typeface="Courier New"/>
                <a:cs typeface="Courier New"/>
                <a:sym typeface="Courier New"/>
              </a:rPr>
              <a:t>(</a:t>
            </a:r>
            <a:r>
              <a:rPr lang="en" sz="1000" dirty="0" err="1">
                <a:latin typeface="Courier New"/>
                <a:ea typeface="Courier New"/>
                <a:cs typeface="Courier New"/>
                <a:sym typeface="Courier New"/>
              </a:rPr>
              <a:t>inObj.getName</a:t>
            </a:r>
            <a:r>
              <a:rPr lang="en" sz="1000" dirty="0">
                <a:latin typeface="Courier New"/>
                <a:ea typeface="Courier New"/>
                <a:cs typeface="Courier New"/>
                <a:sym typeface="Courier New"/>
              </a:rPr>
              <a:t>());</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a:t>
            </a:r>
            <a:r>
              <a:rPr lang="en" sz="1000" dirty="0">
                <a:solidFill>
                  <a:srgbClr val="0000FF"/>
                </a:solidFill>
                <a:latin typeface="Courier New"/>
                <a:ea typeface="Courier New"/>
                <a:cs typeface="Courier New"/>
                <a:sym typeface="Courier New"/>
              </a:rPr>
              <a:t>catch</a:t>
            </a: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IOException</a:t>
            </a:r>
            <a:r>
              <a:rPr lang="en" sz="1000" dirty="0">
                <a:latin typeface="Courier New"/>
                <a:ea typeface="Courier New"/>
                <a:cs typeface="Courier New"/>
                <a:sym typeface="Courier New"/>
              </a:rPr>
              <a:t> ex) {</a:t>
            </a:r>
          </a:p>
          <a:p>
            <a:pPr lvl="0" rtl="0">
              <a:spcBef>
                <a:spcPts val="0"/>
              </a:spcBef>
              <a:buNone/>
            </a:pP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System.out.println</a:t>
            </a:r>
            <a:r>
              <a:rPr lang="en" sz="1000" dirty="0">
                <a:latin typeface="Courier New"/>
                <a:ea typeface="Courier New"/>
                <a:cs typeface="Courier New"/>
                <a:sym typeface="Courier New"/>
              </a:rPr>
              <a:t>(</a:t>
            </a:r>
            <a:r>
              <a:rPr lang="en" sz="1000" dirty="0" err="1">
                <a:latin typeface="Courier New"/>
                <a:ea typeface="Courier New"/>
                <a:cs typeface="Courier New"/>
                <a:sym typeface="Courier New"/>
              </a:rPr>
              <a:t>ex.toString</a:t>
            </a:r>
            <a:r>
              <a:rPr lang="en" sz="1000" dirty="0">
                <a:latin typeface="Courier New"/>
                <a:ea typeface="Courier New"/>
                <a:cs typeface="Courier New"/>
                <a:sym typeface="Courier New"/>
              </a:rPr>
              <a:t>());</a:t>
            </a:r>
          </a:p>
          <a:p>
            <a:pPr lvl="0" rtl="0">
              <a:spcBef>
                <a:spcPts val="0"/>
              </a:spcBef>
              <a:buNone/>
            </a:pPr>
            <a:endParaRPr sz="1000" dirty="0">
              <a:latin typeface="Courier New"/>
              <a:ea typeface="Courier New"/>
              <a:cs typeface="Courier New"/>
              <a:sym typeface="Courier New"/>
            </a:endParaRPr>
          </a:p>
          <a:p>
            <a:pPr lvl="0" rtl="0">
              <a:spcBef>
                <a:spcPts val="0"/>
              </a:spcBef>
              <a:buNone/>
            </a:pPr>
            <a:r>
              <a:rPr lang="en" sz="1000" dirty="0">
                <a:latin typeface="Courier New"/>
                <a:ea typeface="Courier New"/>
                <a:cs typeface="Courier New"/>
                <a:sym typeface="Courier New"/>
              </a:rPr>
              <a:t>} </a:t>
            </a:r>
            <a:r>
              <a:rPr lang="en" sz="1000" dirty="0">
                <a:solidFill>
                  <a:srgbClr val="0000FF"/>
                </a:solidFill>
                <a:latin typeface="Courier New"/>
                <a:ea typeface="Courier New"/>
                <a:cs typeface="Courier New"/>
                <a:sym typeface="Courier New"/>
              </a:rPr>
              <a:t>catch</a:t>
            </a:r>
            <a:r>
              <a:rPr lang="en" sz="1000" dirty="0">
                <a:latin typeface="Courier New"/>
                <a:ea typeface="Courier New"/>
                <a:cs typeface="Courier New"/>
                <a:sym typeface="Courier New"/>
              </a:rPr>
              <a:t> (Exception ex) {</a:t>
            </a:r>
          </a:p>
          <a:p>
            <a:pPr lvl="0" rtl="0">
              <a:spcBef>
                <a:spcPts val="0"/>
              </a:spcBef>
              <a:buNone/>
            </a:pPr>
            <a:r>
              <a:rPr lang="en" sz="1000" dirty="0">
                <a:latin typeface="Courier New"/>
                <a:ea typeface="Courier New"/>
                <a:cs typeface="Courier New"/>
                <a:sym typeface="Courier New"/>
              </a:rPr>
              <a:t>    </a:t>
            </a:r>
            <a:r>
              <a:rPr lang="en" sz="1000" dirty="0" err="1">
                <a:latin typeface="Courier New"/>
                <a:ea typeface="Courier New"/>
                <a:cs typeface="Courier New"/>
                <a:sym typeface="Courier New"/>
              </a:rPr>
              <a:t>System.out.println</a:t>
            </a:r>
            <a:r>
              <a:rPr lang="en" sz="1000" dirty="0">
                <a:latin typeface="Courier New"/>
                <a:ea typeface="Courier New"/>
                <a:cs typeface="Courier New"/>
                <a:sym typeface="Courier New"/>
              </a:rPr>
              <a:t>(</a:t>
            </a:r>
            <a:r>
              <a:rPr lang="en" sz="1000" dirty="0" err="1">
                <a:latin typeface="Courier New"/>
                <a:ea typeface="Courier New"/>
                <a:cs typeface="Courier New"/>
                <a:sym typeface="Courier New"/>
              </a:rPr>
              <a:t>ex.toString</a:t>
            </a:r>
            <a:r>
              <a:rPr lang="en" sz="1000" dirty="0">
                <a:latin typeface="Courier New"/>
                <a:ea typeface="Courier New"/>
                <a:cs typeface="Courier New"/>
                <a:sym typeface="Courier New"/>
              </a:rPr>
              <a:t>());</a:t>
            </a:r>
          </a:p>
          <a:p>
            <a:pPr lvl="0" rtl="0">
              <a:spcBef>
                <a:spcPts val="0"/>
              </a:spcBef>
              <a:buNone/>
            </a:pPr>
            <a:r>
              <a:rPr lang="en" sz="1000" dirty="0">
                <a:latin typeface="Courier New"/>
                <a:ea typeface="Courier New"/>
                <a:cs typeface="Courier New"/>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2150850"/>
            <a:ext cx="8520599" cy="841800"/>
          </a:xfrm>
          <a:prstGeom prst="rect">
            <a:avLst/>
          </a:prstGeom>
        </p:spPr>
        <p:txBody>
          <a:bodyPr lIns="91425" tIns="91425" rIns="91425" bIns="91425" anchor="ctr" anchorCtr="0">
            <a:noAutofit/>
          </a:bodyPr>
          <a:lstStyle/>
          <a:p>
            <a:pPr lvl="0">
              <a:spcBef>
                <a:spcPts val="0"/>
              </a:spcBef>
              <a:buNone/>
            </a:pPr>
            <a:r>
              <a:rPr lang="en"/>
              <a:t>File I/O (NIO)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 dirty="0"/>
              <a:t>File IO API</a:t>
            </a:r>
            <a:r>
              <a:rPr lang="en-US" dirty="0"/>
              <a:t> </a:t>
            </a:r>
            <a:br>
              <a:rPr lang="en-US" dirty="0"/>
            </a:br>
            <a:br>
              <a:rPr lang="en-US" dirty="0"/>
            </a:br>
            <a:endParaRPr lang="en" dirty="0"/>
          </a:p>
        </p:txBody>
      </p:sp>
      <p:sp>
        <p:nvSpPr>
          <p:cNvPr id="263" name="Shape 263"/>
          <p:cNvSpPr txBox="1">
            <a:spLocks noGrp="1"/>
          </p:cNvSpPr>
          <p:nvPr>
            <p:ph type="body" idx="1"/>
          </p:nvPr>
        </p:nvSpPr>
        <p:spPr>
          <a:xfrm>
            <a:off x="311700" y="1152475"/>
            <a:ext cx="8520599" cy="3930899"/>
          </a:xfrm>
          <a:prstGeom prst="rect">
            <a:avLst/>
          </a:prstGeom>
        </p:spPr>
        <p:txBody>
          <a:bodyPr lIns="91425" tIns="91425" rIns="91425" bIns="91425" anchor="t" anchorCtr="0">
            <a:noAutofit/>
          </a:bodyPr>
          <a:lstStyle/>
          <a:p>
            <a:pPr marL="457200" lvl="0" indent="-228600" rtl="0">
              <a:spcBef>
                <a:spcPts val="0"/>
              </a:spcBef>
            </a:pPr>
            <a:r>
              <a:rPr lang="en" dirty="0"/>
              <a:t>The </a:t>
            </a:r>
            <a:r>
              <a:rPr lang="en" dirty="0" err="1">
                <a:latin typeface="Courier New"/>
                <a:ea typeface="Courier New"/>
                <a:cs typeface="Courier New"/>
                <a:sym typeface="Courier New"/>
              </a:rPr>
              <a:t>java.nio.file</a:t>
            </a:r>
            <a:r>
              <a:rPr lang="en" dirty="0"/>
              <a:t> package and its related package, </a:t>
            </a:r>
            <a:r>
              <a:rPr lang="en" dirty="0" err="1">
                <a:latin typeface="Courier New"/>
                <a:ea typeface="Courier New"/>
                <a:cs typeface="Courier New"/>
                <a:sym typeface="Courier New"/>
              </a:rPr>
              <a:t>java.nio.file.attribute</a:t>
            </a:r>
            <a:r>
              <a:rPr lang="en" dirty="0"/>
              <a:t>, provide comprehensive support for file I/O and for accessing the default file system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File IO API</a:t>
            </a:r>
          </a:p>
        </p:txBody>
      </p:sp>
      <p:sp>
        <p:nvSpPr>
          <p:cNvPr id="269" name="Shape 269"/>
          <p:cNvSpPr txBox="1">
            <a:spLocks noGrp="1"/>
          </p:cNvSpPr>
          <p:nvPr>
            <p:ph type="body" idx="1"/>
          </p:nvPr>
        </p:nvSpPr>
        <p:spPr>
          <a:xfrm>
            <a:off x="311700" y="1152475"/>
            <a:ext cx="8520599" cy="2699700"/>
          </a:xfrm>
          <a:prstGeom prst="rect">
            <a:avLst/>
          </a:prstGeom>
        </p:spPr>
        <p:txBody>
          <a:bodyPr lIns="91425" tIns="91425" rIns="91425" bIns="91425" anchor="t" anchorCtr="0">
            <a:noAutofit/>
          </a:bodyPr>
          <a:lstStyle/>
          <a:p>
            <a:pPr marL="457200" lvl="0" indent="-228600" rtl="0">
              <a:spcBef>
                <a:spcPts val="0"/>
              </a:spcBef>
            </a:pPr>
            <a:r>
              <a:rPr lang="en" dirty="0"/>
              <a:t>Path - directory chain from the root node to the file</a:t>
            </a:r>
          </a:p>
          <a:p>
            <a:pPr marL="914400" lvl="1" indent="-228600" rtl="0">
              <a:spcBef>
                <a:spcPts val="0"/>
              </a:spcBef>
            </a:pPr>
            <a:r>
              <a:rPr lang="en" dirty="0"/>
              <a:t>Relative</a:t>
            </a:r>
          </a:p>
          <a:p>
            <a:pPr marL="914400" lvl="1" indent="-228600" rtl="0">
              <a:spcBef>
                <a:spcPts val="0"/>
              </a:spcBef>
            </a:pPr>
            <a:r>
              <a:rPr lang="en" dirty="0"/>
              <a:t>Absolute</a:t>
            </a:r>
          </a:p>
          <a:p>
            <a:pPr marL="457200" lvl="0" indent="-228600" rtl="0">
              <a:spcBef>
                <a:spcPts val="0"/>
              </a:spcBef>
              <a:spcAft>
                <a:spcPts val="0"/>
              </a:spcAft>
            </a:pPr>
            <a:r>
              <a:rPr lang="en" dirty="0"/>
              <a:t>Path Class</a:t>
            </a:r>
          </a:p>
          <a:p>
            <a:pPr marL="914400" lvl="1" indent="-228600" rtl="0">
              <a:spcBef>
                <a:spcPts val="0"/>
              </a:spcBef>
              <a:spcAft>
                <a:spcPts val="0"/>
              </a:spcAft>
            </a:pPr>
            <a:r>
              <a:rPr lang="en" dirty="0">
                <a:latin typeface="Courier New"/>
                <a:ea typeface="Courier New"/>
                <a:cs typeface="Courier New"/>
                <a:sym typeface="Courier New"/>
              </a:rPr>
              <a:t>java.nio.File</a:t>
            </a:r>
            <a:r>
              <a:rPr lang="en" dirty="0"/>
              <a:t> (from JDK7)</a:t>
            </a:r>
          </a:p>
          <a:p>
            <a:pPr marL="914400" lvl="1" indent="-228600" rtl="0">
              <a:spcBef>
                <a:spcPts val="0"/>
              </a:spcBef>
              <a:spcAft>
                <a:spcPts val="0"/>
              </a:spcAft>
            </a:pPr>
            <a:r>
              <a:rPr lang="en" dirty="0"/>
              <a:t>class is a programmatic representation of a path in the file system</a:t>
            </a:r>
          </a:p>
          <a:p>
            <a:pPr marL="914400" lvl="1" indent="-228600" rtl="0">
              <a:spcBef>
                <a:spcPts val="0"/>
              </a:spcBef>
              <a:spcAft>
                <a:spcPts val="0"/>
              </a:spcAft>
            </a:pPr>
            <a:r>
              <a:rPr lang="en" dirty="0">
                <a:latin typeface="Courier New"/>
                <a:ea typeface="Courier New"/>
                <a:cs typeface="Courier New"/>
                <a:sym typeface="Courier New"/>
              </a:rPr>
              <a:t>Path </a:t>
            </a:r>
            <a:r>
              <a:rPr lang="en" dirty="0"/>
              <a:t>object contains the file name and directory list used to construct the path, and is used to examine, locate, and manipulate files.</a:t>
            </a:r>
          </a:p>
          <a:p>
            <a:pPr lvl="0">
              <a:spcBef>
                <a:spcPts val="0"/>
              </a:spcBef>
              <a:buNone/>
            </a:pPr>
            <a:endParaRPr dirty="0"/>
          </a:p>
        </p:txBody>
      </p:sp>
      <p:sp>
        <p:nvSpPr>
          <p:cNvPr id="270" name="Shape 270"/>
          <p:cNvSpPr txBox="1"/>
          <p:nvPr/>
        </p:nvSpPr>
        <p:spPr>
          <a:xfrm>
            <a:off x="1795199" y="4099325"/>
            <a:ext cx="5553600" cy="919200"/>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000" dirty="0">
                <a:solidFill>
                  <a:srgbClr val="0000E6"/>
                </a:solidFill>
                <a:latin typeface="Courier New"/>
                <a:ea typeface="Courier New"/>
                <a:cs typeface="Courier New"/>
                <a:sym typeface="Courier New"/>
              </a:rPr>
              <a:t>import</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java.nio.file.Path</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rgbClr val="0000E6"/>
                </a:solidFill>
                <a:latin typeface="Courier New"/>
                <a:ea typeface="Courier New"/>
                <a:cs typeface="Courier New"/>
                <a:sym typeface="Courier New"/>
              </a:rPr>
              <a:t>import</a:t>
            </a:r>
            <a:r>
              <a:rPr lang="en" sz="1000" dirty="0">
                <a:solidFill>
                  <a:schemeClr val="dk1"/>
                </a:solidFill>
                <a:latin typeface="Courier New"/>
                <a:ea typeface="Courier New"/>
                <a:cs typeface="Courier New"/>
                <a:sym typeface="Courier New"/>
              </a:rPr>
              <a:t> </a:t>
            </a:r>
            <a:r>
              <a:rPr lang="en" sz="1000" dirty="0" err="1">
                <a:solidFill>
                  <a:schemeClr val="dk1"/>
                </a:solidFill>
                <a:latin typeface="Courier New"/>
                <a:ea typeface="Courier New"/>
                <a:cs typeface="Courier New"/>
                <a:sym typeface="Courier New"/>
              </a:rPr>
              <a:t>java.nio.file.Paths</a:t>
            </a:r>
            <a:r>
              <a:rPr lang="en" sz="1000" dirty="0">
                <a:solidFill>
                  <a:schemeClr val="dk1"/>
                </a:solidFill>
                <a:latin typeface="Courier New"/>
                <a:ea typeface="Courier New"/>
                <a:cs typeface="Courier New"/>
                <a:sym typeface="Courier New"/>
              </a:rPr>
              <a:t>;</a:t>
            </a:r>
          </a:p>
          <a:p>
            <a:pPr lvl="0" rtl="0">
              <a:spcBef>
                <a:spcPts val="0"/>
              </a:spcBef>
              <a:buNone/>
            </a:pPr>
            <a:r>
              <a:rPr lang="en" sz="1000" dirty="0">
                <a:solidFill>
                  <a:schemeClr val="dk1"/>
                </a:solidFill>
                <a:latin typeface="Courier New"/>
                <a:ea typeface="Courier New"/>
                <a:cs typeface="Courier New"/>
                <a:sym typeface="Courier New"/>
              </a:rPr>
              <a:t>...</a:t>
            </a:r>
          </a:p>
          <a:p>
            <a:pPr lvl="0" rtl="0">
              <a:spcBef>
                <a:spcPts val="0"/>
              </a:spcBef>
              <a:buNone/>
            </a:pPr>
            <a:r>
              <a:rPr lang="en" sz="1000" dirty="0">
                <a:solidFill>
                  <a:schemeClr val="dk1"/>
                </a:solidFill>
                <a:latin typeface="Courier New"/>
                <a:ea typeface="Courier New"/>
                <a:cs typeface="Courier New"/>
                <a:sym typeface="Courier New"/>
              </a:rPr>
              <a:t>Path path = </a:t>
            </a:r>
            <a:r>
              <a:rPr lang="en" sz="1000" dirty="0" err="1">
                <a:solidFill>
                  <a:schemeClr val="dk1"/>
                </a:solidFill>
                <a:latin typeface="Courier New"/>
                <a:ea typeface="Courier New"/>
                <a:cs typeface="Courier New"/>
                <a:sym typeface="Courier New"/>
              </a:rPr>
              <a:t>Paths.get</a:t>
            </a:r>
            <a:r>
              <a:rPr lang="en" sz="1000" dirty="0">
                <a:solidFill>
                  <a:schemeClr val="dk1"/>
                </a:solidFill>
                <a:latin typeface="Courier New"/>
                <a:ea typeface="Courier New"/>
                <a:cs typeface="Courier New"/>
                <a:sym typeface="Courier New"/>
              </a:rPr>
              <a:t>(</a:t>
            </a:r>
            <a:r>
              <a:rPr lang="en" sz="1000" dirty="0">
                <a:solidFill>
                  <a:srgbClr val="ED7D31"/>
                </a:solidFill>
                <a:latin typeface="Courier New"/>
                <a:ea typeface="Courier New"/>
                <a:cs typeface="Courier New"/>
                <a:sym typeface="Courier New"/>
              </a:rPr>
              <a:t>"C:\\Users\\...\\</a:t>
            </a:r>
            <a:r>
              <a:rPr lang="en" sz="1000" dirty="0" err="1">
                <a:solidFill>
                  <a:srgbClr val="ED7D31"/>
                </a:solidFill>
                <a:latin typeface="Courier New"/>
                <a:ea typeface="Courier New"/>
                <a:cs typeface="Courier New"/>
                <a:sym typeface="Courier New"/>
              </a:rPr>
              <a:t>NetBeansProjects</a:t>
            </a:r>
            <a:r>
              <a:rPr lang="en" sz="1000" dirty="0">
                <a:solidFill>
                  <a:srgbClr val="ED7D31"/>
                </a:solidFill>
                <a:latin typeface="Courier New"/>
                <a:ea typeface="Courier New"/>
                <a:cs typeface="Courier New"/>
                <a:sym typeface="Courier New"/>
              </a:rPr>
              <a:t>\\HelloWorld"</a:t>
            </a:r>
            <a:r>
              <a:rPr lang="en" sz="1000" dirty="0">
                <a:solidFill>
                  <a:schemeClr val="dk1"/>
                </a:solidFill>
                <a:latin typeface="Courier New"/>
                <a:ea typeface="Courier New"/>
                <a:cs typeface="Courier New"/>
                <a:sym typeface="Courier New"/>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File IO API</a:t>
            </a:r>
          </a:p>
        </p:txBody>
      </p:sp>
      <p:sp>
        <p:nvSpPr>
          <p:cNvPr id="282" name="Shape 282"/>
          <p:cNvSpPr txBox="1">
            <a:spLocks noGrp="1"/>
          </p:cNvSpPr>
          <p:nvPr>
            <p:ph type="body" idx="1"/>
          </p:nvPr>
        </p:nvSpPr>
        <p:spPr>
          <a:xfrm>
            <a:off x="311700" y="1152475"/>
            <a:ext cx="8520599" cy="3863999"/>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err="1">
                <a:latin typeface="Courier New"/>
                <a:ea typeface="Courier New"/>
                <a:cs typeface="Courier New"/>
                <a:sym typeface="Courier New"/>
              </a:rPr>
              <a:t>java.nio.file</a:t>
            </a:r>
            <a:r>
              <a:rPr lang="en" dirty="0"/>
              <a:t> API</a:t>
            </a:r>
          </a:p>
          <a:p>
            <a:pPr marL="914400" lvl="1" indent="-228600" rtl="0">
              <a:spcBef>
                <a:spcPts val="0"/>
              </a:spcBef>
              <a:spcAft>
                <a:spcPts val="0"/>
              </a:spcAft>
            </a:pPr>
            <a:r>
              <a:rPr lang="en" dirty="0"/>
              <a:t>Read all input as a stream of bytes</a:t>
            </a:r>
          </a:p>
          <a:p>
            <a:pPr marL="914400" lvl="1" indent="-228600" rtl="0">
              <a:spcBef>
                <a:spcPts val="0"/>
              </a:spcBef>
              <a:spcAft>
                <a:spcPts val="0"/>
              </a:spcAft>
            </a:pPr>
            <a:r>
              <a:rPr lang="en" dirty="0" err="1">
                <a:latin typeface="Courier New"/>
                <a:ea typeface="Courier New"/>
                <a:cs typeface="Courier New"/>
                <a:sym typeface="Courier New"/>
              </a:rPr>
              <a:t>InputStream</a:t>
            </a:r>
            <a:r>
              <a:rPr lang="en" dirty="0">
                <a:latin typeface="Courier New"/>
                <a:ea typeface="Courier New"/>
                <a:cs typeface="Courier New"/>
                <a:sym typeface="Courier New"/>
              </a:rPr>
              <a:t> </a:t>
            </a:r>
            <a:r>
              <a:rPr lang="en" dirty="0"/>
              <a:t>class is the superclass of all classes representing an input stream of bytes</a:t>
            </a:r>
          </a:p>
          <a:p>
            <a:pPr marL="457200" lvl="0" indent="-228600" rtl="0">
              <a:spcBef>
                <a:spcPts val="0"/>
              </a:spcBef>
              <a:spcAft>
                <a:spcPts val="0"/>
              </a:spcAft>
            </a:pPr>
            <a:r>
              <a:rPr lang="en" dirty="0"/>
              <a:t>Reading a text file</a:t>
            </a:r>
          </a:p>
          <a:p>
            <a:pPr marL="914400" lvl="1" indent="-228600" rtl="0">
              <a:spcBef>
                <a:spcPts val="0"/>
              </a:spcBef>
              <a:spcAft>
                <a:spcPts val="0"/>
              </a:spcAft>
              <a:buFont typeface="Courier New"/>
            </a:pPr>
            <a:r>
              <a:rPr lang="en" b="1" dirty="0" err="1">
                <a:latin typeface="Courier New"/>
                <a:ea typeface="Courier New"/>
                <a:cs typeface="Courier New"/>
                <a:sym typeface="Courier New"/>
              </a:rPr>
              <a:t>Files.readAllBytes</a:t>
            </a:r>
            <a:br>
              <a:rPr lang="en" dirty="0">
                <a:latin typeface="Courier New"/>
                <a:ea typeface="Courier New"/>
                <a:cs typeface="Courier New"/>
                <a:sym typeface="Courier New"/>
              </a:rPr>
            </a:br>
            <a:r>
              <a:rPr lang="en" dirty="0">
                <a:latin typeface="Courier New"/>
                <a:ea typeface="Courier New"/>
                <a:cs typeface="Courier New"/>
                <a:sym typeface="Courier New"/>
              </a:rPr>
              <a:t>String content = new String(</a:t>
            </a:r>
            <a:r>
              <a:rPr lang="en" b="1" dirty="0" err="1">
                <a:latin typeface="Courier New"/>
                <a:ea typeface="Courier New"/>
                <a:cs typeface="Courier New"/>
                <a:sym typeface="Courier New"/>
              </a:rPr>
              <a:t>Files.readAllBytes</a:t>
            </a:r>
            <a:r>
              <a:rPr lang="en" dirty="0">
                <a:latin typeface="Courier New"/>
                <a:ea typeface="Courier New"/>
                <a:cs typeface="Courier New"/>
                <a:sym typeface="Courier New"/>
              </a:rPr>
              <a:t>(</a:t>
            </a:r>
            <a:r>
              <a:rPr lang="en" dirty="0" err="1">
                <a:latin typeface="Courier New"/>
                <a:ea typeface="Courier New"/>
                <a:cs typeface="Courier New"/>
                <a:sym typeface="Courier New"/>
              </a:rPr>
              <a:t>Paths.get</a:t>
            </a:r>
            <a:r>
              <a:rPr lang="en" dirty="0">
                <a:latin typeface="Courier New"/>
                <a:ea typeface="Courier New"/>
                <a:cs typeface="Courier New"/>
                <a:sym typeface="Courier New"/>
              </a:rPr>
              <a:t>(</a:t>
            </a:r>
            <a:r>
              <a:rPr lang="en" dirty="0" err="1">
                <a:latin typeface="Courier New"/>
                <a:ea typeface="Courier New"/>
                <a:cs typeface="Courier New"/>
                <a:sym typeface="Courier New"/>
              </a:rPr>
              <a:t>fileName</a:t>
            </a:r>
            <a:r>
              <a:rPr lang="en" dirty="0">
                <a:latin typeface="Courier New"/>
                <a:ea typeface="Courier New"/>
                <a:cs typeface="Courier New"/>
                <a:sym typeface="Courier New"/>
              </a:rPr>
              <a:t>)));</a:t>
            </a:r>
          </a:p>
          <a:p>
            <a:pPr marL="914400" lvl="1" indent="-228600" rtl="0">
              <a:spcBef>
                <a:spcPts val="0"/>
              </a:spcBef>
              <a:spcAft>
                <a:spcPts val="0"/>
              </a:spcAft>
              <a:buFont typeface="Courier New"/>
            </a:pPr>
            <a:r>
              <a:rPr lang="en" b="1" dirty="0" err="1">
                <a:latin typeface="Courier New"/>
                <a:ea typeface="Courier New"/>
                <a:cs typeface="Courier New"/>
                <a:sym typeface="Courier New"/>
              </a:rPr>
              <a:t>Files.readAllLines</a:t>
            </a:r>
            <a:r>
              <a:rPr lang="en" b="1" dirty="0">
                <a:latin typeface="Courier New"/>
                <a:ea typeface="Courier New"/>
                <a:cs typeface="Courier New"/>
                <a:sym typeface="Courier New"/>
              </a:rPr>
              <a:t> </a:t>
            </a:r>
            <a:r>
              <a:rPr lang="en" dirty="0"/>
              <a:t>(uses UTF-8 character encoding)</a:t>
            </a:r>
            <a:br>
              <a:rPr lang="en" dirty="0">
                <a:latin typeface="Courier New"/>
                <a:ea typeface="Courier New"/>
                <a:cs typeface="Courier New"/>
                <a:sym typeface="Courier New"/>
              </a:rPr>
            </a:br>
            <a:r>
              <a:rPr lang="en" dirty="0">
                <a:latin typeface="Courier New"/>
                <a:ea typeface="Courier New"/>
                <a:cs typeface="Courier New"/>
                <a:sym typeface="Courier New"/>
              </a:rPr>
              <a:t>List&lt;String&gt; lines = </a:t>
            </a:r>
            <a:r>
              <a:rPr lang="en" b="1" dirty="0" err="1">
                <a:latin typeface="Courier New"/>
                <a:ea typeface="Courier New"/>
                <a:cs typeface="Courier New"/>
                <a:sym typeface="Courier New"/>
              </a:rPr>
              <a:t>Files.readAllLines</a:t>
            </a:r>
            <a:r>
              <a:rPr lang="en" dirty="0">
                <a:latin typeface="Courier New"/>
                <a:ea typeface="Courier New"/>
                <a:cs typeface="Courier New"/>
                <a:sym typeface="Courier New"/>
              </a:rPr>
              <a:t>(</a:t>
            </a:r>
            <a:r>
              <a:rPr lang="en" dirty="0" err="1">
                <a:latin typeface="Courier New"/>
                <a:ea typeface="Courier New"/>
                <a:cs typeface="Courier New"/>
                <a:sym typeface="Courier New"/>
              </a:rPr>
              <a:t>Paths.get</a:t>
            </a:r>
            <a:r>
              <a:rPr lang="en" dirty="0">
                <a:latin typeface="Courier New"/>
                <a:ea typeface="Courier New"/>
                <a:cs typeface="Courier New"/>
                <a:sym typeface="Courier New"/>
              </a:rPr>
              <a:t>(</a:t>
            </a:r>
            <a:r>
              <a:rPr lang="en" dirty="0" err="1">
                <a:latin typeface="Courier New"/>
                <a:ea typeface="Courier New"/>
                <a:cs typeface="Courier New"/>
                <a:sym typeface="Courier New"/>
              </a:rPr>
              <a:t>fileName</a:t>
            </a:r>
            <a:r>
              <a:rPr lang="en" dirty="0">
                <a:latin typeface="Courier New"/>
                <a:ea typeface="Courier New"/>
                <a:cs typeface="Courier New"/>
                <a:sym typeface="Courier New"/>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2150850"/>
            <a:ext cx="8520599" cy="841800"/>
          </a:xfrm>
          <a:prstGeom prst="rect">
            <a:avLst/>
          </a:prstGeom>
        </p:spPr>
        <p:txBody>
          <a:bodyPr lIns="91425" tIns="91425" rIns="91425" bIns="91425" anchor="ctr" anchorCtr="0">
            <a:noAutofit/>
          </a:bodyPr>
          <a:lstStyle/>
          <a:p>
            <a:pPr lvl="0">
              <a:spcBef>
                <a:spcPts val="0"/>
              </a:spcBef>
              <a:buNone/>
            </a:pPr>
            <a:r>
              <a:rPr lang="en" dirty="0"/>
              <a:t>I/O </a:t>
            </a:r>
            <a:r>
              <a:rPr lang="en-US" dirty="0"/>
              <a:t>package</a:t>
            </a:r>
            <a:endParaRPr lang="e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File IO API</a:t>
            </a:r>
          </a:p>
        </p:txBody>
      </p:sp>
      <p:sp>
        <p:nvSpPr>
          <p:cNvPr id="288" name="Shape 28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Writing a file</a:t>
            </a:r>
            <a:br>
              <a:rPr lang="en" dirty="0">
                <a:latin typeface="Courier New"/>
                <a:ea typeface="Courier New"/>
                <a:cs typeface="Courier New"/>
                <a:sym typeface="Courier New"/>
              </a:rPr>
            </a:br>
            <a:r>
              <a:rPr lang="en" dirty="0" err="1">
                <a:latin typeface="Courier New"/>
                <a:ea typeface="Courier New"/>
                <a:cs typeface="Courier New"/>
                <a:sym typeface="Courier New"/>
              </a:rPr>
              <a:t>Files.write</a:t>
            </a:r>
            <a:r>
              <a:rPr lang="en" dirty="0">
                <a:latin typeface="Courier New"/>
                <a:ea typeface="Courier New"/>
                <a:cs typeface="Courier New"/>
                <a:sym typeface="Courier New"/>
              </a:rPr>
              <a:t>(</a:t>
            </a:r>
            <a:r>
              <a:rPr lang="en" dirty="0" err="1">
                <a:latin typeface="Courier New"/>
                <a:ea typeface="Courier New"/>
                <a:cs typeface="Courier New"/>
                <a:sym typeface="Courier New"/>
              </a:rPr>
              <a:t>Paths.get</a:t>
            </a:r>
            <a:r>
              <a:rPr lang="en" dirty="0">
                <a:latin typeface="Courier New"/>
                <a:ea typeface="Courier New"/>
                <a:cs typeface="Courier New"/>
                <a:sym typeface="Courier New"/>
              </a:rPr>
              <a:t>(</a:t>
            </a:r>
            <a:r>
              <a:rPr lang="en" dirty="0" err="1">
                <a:latin typeface="Courier New"/>
                <a:ea typeface="Courier New"/>
                <a:cs typeface="Courier New"/>
                <a:sym typeface="Courier New"/>
              </a:rPr>
              <a:t>fileName</a:t>
            </a:r>
            <a:r>
              <a:rPr lang="en" dirty="0">
                <a:latin typeface="Courier New"/>
                <a:ea typeface="Courier New"/>
                <a:cs typeface="Courier New"/>
                <a:sym typeface="Courier New"/>
              </a:rPr>
              <a:t>), </a:t>
            </a:r>
            <a:r>
              <a:rPr lang="en" dirty="0" err="1">
                <a:latin typeface="Courier New"/>
                <a:ea typeface="Courier New"/>
                <a:cs typeface="Courier New"/>
                <a:sym typeface="Courier New"/>
              </a:rPr>
              <a:t>content.getBytes</a:t>
            </a:r>
            <a:r>
              <a:rPr lang="en" dirty="0">
                <a:latin typeface="Courier New"/>
                <a:ea typeface="Courier New"/>
                <a:cs typeface="Courier New"/>
                <a:sym typeface="Courier New"/>
              </a:rPr>
              <a:t>(), </a:t>
            </a:r>
            <a:r>
              <a:rPr lang="en" dirty="0" err="1">
                <a:latin typeface="Courier New"/>
                <a:ea typeface="Courier New"/>
                <a:cs typeface="Courier New"/>
                <a:sym typeface="Courier New"/>
              </a:rPr>
              <a:t>StandardOpenOption.CREATE</a:t>
            </a:r>
            <a:r>
              <a:rPr lang="en" dirty="0">
                <a:latin typeface="Courier New"/>
                <a:ea typeface="Courier New"/>
                <a:cs typeface="Courier New"/>
                <a:sym typeface="Courier New"/>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File IO API</a:t>
            </a:r>
          </a:p>
        </p:txBody>
      </p:sp>
      <p:sp>
        <p:nvSpPr>
          <p:cNvPr id="294" name="Shape 294"/>
          <p:cNvSpPr txBox="1">
            <a:spLocks noGrp="1"/>
          </p:cNvSpPr>
          <p:nvPr>
            <p:ph type="body" idx="1"/>
          </p:nvPr>
        </p:nvSpPr>
        <p:spPr>
          <a:xfrm>
            <a:off x="311700" y="1152475"/>
            <a:ext cx="8520599" cy="3859799"/>
          </a:xfrm>
          <a:prstGeom prst="rect">
            <a:avLst/>
          </a:prstGeom>
        </p:spPr>
        <p:txBody>
          <a:bodyPr lIns="91425" tIns="91425" rIns="91425" bIns="91425" anchor="t" anchorCtr="0">
            <a:noAutofit/>
          </a:bodyPr>
          <a:lstStyle/>
          <a:p>
            <a:pPr marL="457200" lvl="0" indent="-228600" rtl="0">
              <a:lnSpc>
                <a:spcPct val="100000"/>
              </a:lnSpc>
              <a:spcBef>
                <a:spcPts val="0"/>
              </a:spcBef>
              <a:spcAft>
                <a:spcPts val="600"/>
              </a:spcAft>
            </a:pPr>
            <a:r>
              <a:rPr lang="en" dirty="0"/>
              <a:t>Other operations include:</a:t>
            </a:r>
          </a:p>
          <a:p>
            <a:pPr marL="914400" lvl="1" indent="-228600" rtl="0">
              <a:lnSpc>
                <a:spcPct val="100000"/>
              </a:lnSpc>
              <a:spcBef>
                <a:spcPts val="0"/>
              </a:spcBef>
              <a:spcAft>
                <a:spcPts val="600"/>
              </a:spcAft>
            </a:pPr>
            <a:r>
              <a:rPr lang="en" dirty="0"/>
              <a:t>Checking a File or Directory</a:t>
            </a:r>
          </a:p>
          <a:p>
            <a:pPr marL="914400" lvl="1" indent="-228600" rtl="0">
              <a:lnSpc>
                <a:spcPct val="100000"/>
              </a:lnSpc>
              <a:spcBef>
                <a:spcPts val="0"/>
              </a:spcBef>
              <a:spcAft>
                <a:spcPts val="600"/>
              </a:spcAft>
            </a:pPr>
            <a:r>
              <a:rPr lang="en" dirty="0"/>
              <a:t>Deleting a File or Directory</a:t>
            </a:r>
          </a:p>
          <a:p>
            <a:pPr marL="914400" lvl="1" indent="-228600" rtl="0">
              <a:lnSpc>
                <a:spcPct val="100000"/>
              </a:lnSpc>
              <a:spcBef>
                <a:spcPts val="0"/>
              </a:spcBef>
              <a:spcAft>
                <a:spcPts val="600"/>
              </a:spcAft>
            </a:pPr>
            <a:r>
              <a:rPr lang="en" dirty="0"/>
              <a:t>Copying a File or Directory</a:t>
            </a:r>
          </a:p>
          <a:p>
            <a:pPr marL="914400" lvl="1" indent="-228600" rtl="0">
              <a:lnSpc>
                <a:spcPct val="100000"/>
              </a:lnSpc>
              <a:spcBef>
                <a:spcPts val="0"/>
              </a:spcBef>
              <a:spcAft>
                <a:spcPts val="600"/>
              </a:spcAft>
            </a:pPr>
            <a:r>
              <a:rPr lang="en" dirty="0"/>
              <a:t>Moving a File or Directory</a:t>
            </a:r>
          </a:p>
          <a:p>
            <a:pPr marL="914400" lvl="1" indent="-228600" rtl="0">
              <a:lnSpc>
                <a:spcPct val="100000"/>
              </a:lnSpc>
              <a:spcBef>
                <a:spcPts val="0"/>
              </a:spcBef>
              <a:spcAft>
                <a:spcPts val="600"/>
              </a:spcAft>
            </a:pPr>
            <a:r>
              <a:rPr lang="en" dirty="0"/>
              <a:t>Managing Metadata (File and File Store Attributes)</a:t>
            </a:r>
          </a:p>
          <a:p>
            <a:pPr marL="914400" lvl="1" indent="-228600" rtl="0">
              <a:lnSpc>
                <a:spcPct val="100000"/>
              </a:lnSpc>
              <a:spcBef>
                <a:spcPts val="0"/>
              </a:spcBef>
              <a:spcAft>
                <a:spcPts val="600"/>
              </a:spcAft>
            </a:pPr>
            <a:r>
              <a:rPr lang="en" dirty="0"/>
              <a:t>Reading, Writing, and Creating Files</a:t>
            </a:r>
          </a:p>
          <a:p>
            <a:pPr marL="914400" lvl="1" indent="-228600" rtl="0">
              <a:lnSpc>
                <a:spcPct val="100000"/>
              </a:lnSpc>
              <a:spcBef>
                <a:spcPts val="0"/>
              </a:spcBef>
              <a:spcAft>
                <a:spcPts val="600"/>
              </a:spcAft>
            </a:pPr>
            <a:r>
              <a:rPr lang="en" dirty="0"/>
              <a:t>Random Access Files</a:t>
            </a:r>
          </a:p>
          <a:p>
            <a:pPr marL="914400" lvl="1" indent="-228600" rtl="0">
              <a:lnSpc>
                <a:spcPct val="100000"/>
              </a:lnSpc>
              <a:spcBef>
                <a:spcPts val="0"/>
              </a:spcBef>
              <a:spcAft>
                <a:spcPts val="600"/>
              </a:spcAft>
            </a:pPr>
            <a:r>
              <a:rPr lang="en" dirty="0"/>
              <a:t>Creating and Reading Directories</a:t>
            </a:r>
          </a:p>
          <a:p>
            <a:pPr marL="914400" lvl="1" indent="-228600" rtl="0">
              <a:lnSpc>
                <a:spcPct val="100000"/>
              </a:lnSpc>
              <a:spcBef>
                <a:spcPts val="0"/>
              </a:spcBef>
              <a:spcAft>
                <a:spcPts val="600"/>
              </a:spcAft>
            </a:pPr>
            <a:r>
              <a:rPr lang="en" dirty="0"/>
              <a:t>Links, Symbolic or Otherwise</a:t>
            </a:r>
          </a:p>
          <a:p>
            <a:pPr marL="914400" lvl="1" indent="-228600" rtl="0">
              <a:lnSpc>
                <a:spcPct val="100000"/>
              </a:lnSpc>
              <a:spcBef>
                <a:spcPts val="0"/>
              </a:spcBef>
              <a:spcAft>
                <a:spcPts val="600"/>
              </a:spcAft>
            </a:pPr>
            <a:r>
              <a:rPr lang="en" dirty="0"/>
              <a:t>Walking the File Tree</a:t>
            </a:r>
          </a:p>
          <a:p>
            <a:pPr marL="914400" lvl="1" indent="-228600" rtl="0">
              <a:lnSpc>
                <a:spcPct val="100000"/>
              </a:lnSpc>
              <a:spcBef>
                <a:spcPts val="0"/>
              </a:spcBef>
              <a:spcAft>
                <a:spcPts val="600"/>
              </a:spcAft>
            </a:pPr>
            <a:r>
              <a:rPr lang="en" dirty="0"/>
              <a:t>Finding Files</a:t>
            </a:r>
          </a:p>
          <a:p>
            <a:pPr marL="914400" lvl="1" indent="-228600" rtl="0">
              <a:lnSpc>
                <a:spcPct val="100000"/>
              </a:lnSpc>
              <a:spcBef>
                <a:spcPts val="0"/>
              </a:spcBef>
              <a:spcAft>
                <a:spcPts val="600"/>
              </a:spcAft>
            </a:pPr>
            <a:r>
              <a:rPr lang="en" dirty="0"/>
              <a:t>Watching a Directory for Changes</a:t>
            </a:r>
            <a:r>
              <a:rPr lang="lv-LV" dirty="0"/>
              <a:t>, </a:t>
            </a:r>
            <a:r>
              <a:rPr lang="en" dirty="0"/>
              <a:t>etc.</a:t>
            </a:r>
          </a:p>
          <a:p>
            <a:pPr marL="457200" lvl="0" indent="0">
              <a:lnSpc>
                <a:spcPct val="100000"/>
              </a:lnSpc>
              <a:spcBef>
                <a:spcPts val="0"/>
              </a:spcBef>
              <a:spcAft>
                <a:spcPts val="6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IO vs NIO</a:t>
            </a:r>
            <a:endParaRPr lang="en" dirty="0"/>
          </a:p>
        </p:txBody>
      </p:sp>
      <p:graphicFrame>
        <p:nvGraphicFramePr>
          <p:cNvPr id="2" name="Table 1"/>
          <p:cNvGraphicFramePr>
            <a:graphicFrameLocks noGrp="1"/>
          </p:cNvGraphicFramePr>
          <p:nvPr>
            <p:extLst>
              <p:ext uri="{D42A27DB-BD31-4B8C-83A1-F6EECF244321}">
                <p14:modId xmlns:p14="http://schemas.microsoft.com/office/powerpoint/2010/main" val="1160929225"/>
              </p:ext>
            </p:extLst>
          </p:nvPr>
        </p:nvGraphicFramePr>
        <p:xfrm>
          <a:off x="857249" y="1463040"/>
          <a:ext cx="7429500" cy="1703072"/>
        </p:xfrm>
        <a:graphic>
          <a:graphicData uri="http://schemas.openxmlformats.org/drawingml/2006/table">
            <a:tbl>
              <a:tblPr/>
              <a:tblGrid>
                <a:gridCol w="3714750">
                  <a:extLst>
                    <a:ext uri="{9D8B030D-6E8A-4147-A177-3AD203B41FA5}">
                      <a16:colId xmlns:a16="http://schemas.microsoft.com/office/drawing/2014/main" val="20000"/>
                    </a:ext>
                  </a:extLst>
                </a:gridCol>
                <a:gridCol w="3714750">
                  <a:extLst>
                    <a:ext uri="{9D8B030D-6E8A-4147-A177-3AD203B41FA5}">
                      <a16:colId xmlns:a16="http://schemas.microsoft.com/office/drawing/2014/main" val="20001"/>
                    </a:ext>
                  </a:extLst>
                </a:gridCol>
              </a:tblGrid>
              <a:tr h="412433">
                <a:tc>
                  <a:txBody>
                    <a:bodyPr/>
                    <a:lstStyle/>
                    <a:p>
                      <a:r>
                        <a:rPr lang="en-US" b="1"/>
                        <a:t>IO</a:t>
                      </a:r>
                      <a:endParaRPr lang="en-US"/>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b="1"/>
                        <a:t>NIO</a:t>
                      </a:r>
                      <a:endParaRPr lang="en-US"/>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30213">
                <a:tc>
                  <a:txBody>
                    <a:bodyPr/>
                    <a:lstStyle/>
                    <a:p>
                      <a:r>
                        <a:rPr lang="en-US"/>
                        <a:t>Stream oriented</a:t>
                      </a:r>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a:t>Buffer oriented</a:t>
                      </a:r>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0213">
                <a:tc>
                  <a:txBody>
                    <a:bodyPr/>
                    <a:lstStyle/>
                    <a:p>
                      <a:r>
                        <a:rPr lang="en-US"/>
                        <a:t>Blocking IO</a:t>
                      </a:r>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a:t>Non blocking IO</a:t>
                      </a:r>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0213">
                <a:tc>
                  <a:txBody>
                    <a:bodyPr/>
                    <a:lstStyle/>
                    <a:p>
                      <a:r>
                        <a:rPr lang="sk-SK"/>
                        <a:t> </a:t>
                      </a:r>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t>Selectors</a:t>
                      </a:r>
                    </a:p>
                  </a:txBody>
                  <a:tcPr marL="63500" marR="63500" marT="63500" marB="635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4000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r>
              <a:rPr lang="en-US" dirty="0"/>
              <a:t>Home reading</a:t>
            </a:r>
            <a:endParaRPr lang="en" dirty="0"/>
          </a:p>
        </p:txBody>
      </p:sp>
      <p:sp>
        <p:nvSpPr>
          <p:cNvPr id="7" name="TextBox 6">
            <a:extLst>
              <a:ext uri="{FF2B5EF4-FFF2-40B4-BE49-F238E27FC236}">
                <a16:creationId xmlns:a16="http://schemas.microsoft.com/office/drawing/2014/main" id="{01F6394D-40DC-CA46-9E95-6347B91D1821}"/>
              </a:ext>
            </a:extLst>
          </p:cNvPr>
          <p:cNvSpPr txBox="1"/>
          <p:nvPr/>
        </p:nvSpPr>
        <p:spPr>
          <a:xfrm>
            <a:off x="646771" y="1178150"/>
            <a:ext cx="4919142" cy="738664"/>
          </a:xfrm>
          <a:prstGeom prst="rect">
            <a:avLst/>
          </a:prstGeom>
          <a:noFill/>
        </p:spPr>
        <p:txBody>
          <a:bodyPr wrap="square" rtlCol="0">
            <a:spAutoFit/>
          </a:bodyPr>
          <a:lstStyle/>
          <a:p>
            <a:r>
              <a:rPr lang="en-US" dirty="0"/>
              <a:t>Read </a:t>
            </a:r>
            <a:r>
              <a:rPr lang="en-US" dirty="0">
                <a:hlinkClick r:id="rId3"/>
              </a:rPr>
              <a:t>https://docs.oracle.com/javase/tutorial/essential/io/</a:t>
            </a:r>
            <a:endParaRPr lang="en-US" dirty="0"/>
          </a:p>
          <a:p>
            <a:endParaRPr lang="en-US" dirty="0"/>
          </a:p>
          <a:p>
            <a:endParaRPr lang="en-US" dirty="0"/>
          </a:p>
        </p:txBody>
      </p:sp>
    </p:spTree>
    <p:extLst>
      <p:ext uri="{BB962C8B-B14F-4D97-AF65-F5344CB8AC3E}">
        <p14:creationId xmlns:p14="http://schemas.microsoft.com/office/powerpoint/2010/main" val="3735470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700" y="2150850"/>
            <a:ext cx="8520599" cy="841800"/>
          </a:xfrm>
          <a:prstGeom prst="rect">
            <a:avLst/>
          </a:prstGeom>
        </p:spPr>
        <p:txBody>
          <a:bodyPr lIns="91425" tIns="91425" rIns="91425" bIns="91425" anchor="ctr" anchorCtr="0">
            <a:noAutofit/>
          </a:bodyPr>
          <a:lstStyle/>
          <a:p>
            <a:pPr lvl="0">
              <a:spcBef>
                <a:spcPts val="0"/>
              </a:spcBef>
              <a:buNone/>
            </a:pPr>
            <a:r>
              <a:rPr lang="en" dirty="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IO Package</a:t>
            </a:r>
          </a:p>
        </p:txBody>
      </p:sp>
      <p:sp>
        <p:nvSpPr>
          <p:cNvPr id="70" name="Shape 70"/>
          <p:cNvSpPr txBox="1">
            <a:spLocks noGrp="1"/>
          </p:cNvSpPr>
          <p:nvPr>
            <p:ph type="body" idx="1"/>
          </p:nvPr>
        </p:nvSpPr>
        <p:spPr>
          <a:xfrm>
            <a:off x="311700" y="1152475"/>
            <a:ext cx="8520599" cy="7290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A Java program uses an input stream to read data.</a:t>
            </a:r>
          </a:p>
          <a:p>
            <a:pPr marL="457200" lvl="0" indent="-228600" rtl="0">
              <a:spcBef>
                <a:spcPts val="0"/>
              </a:spcBef>
            </a:pPr>
            <a:r>
              <a:rPr lang="en" dirty="0"/>
              <a:t>It reads one item at a time from the source.</a:t>
            </a:r>
          </a:p>
        </p:txBody>
      </p:sp>
      <p:sp>
        <p:nvSpPr>
          <p:cNvPr id="71" name="Shape 71"/>
          <p:cNvSpPr/>
          <p:nvPr/>
        </p:nvSpPr>
        <p:spPr>
          <a:xfrm>
            <a:off x="3344487" y="3094492"/>
            <a:ext cx="2838300" cy="331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000"/>
              <a:t>0101010101111001010010110</a:t>
            </a:r>
          </a:p>
        </p:txBody>
      </p:sp>
      <p:sp>
        <p:nvSpPr>
          <p:cNvPr id="72" name="Shape 72"/>
          <p:cNvSpPr/>
          <p:nvPr/>
        </p:nvSpPr>
        <p:spPr>
          <a:xfrm flipH="1">
            <a:off x="3344505" y="3425850"/>
            <a:ext cx="2838300" cy="331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t>100110101111000001010011010</a:t>
            </a:r>
          </a:p>
        </p:txBody>
      </p:sp>
      <p:pic>
        <p:nvPicPr>
          <p:cNvPr id="73" name="Shape 73"/>
          <p:cNvPicPr preferRelativeResize="0"/>
          <p:nvPr/>
        </p:nvPicPr>
        <p:blipFill rotWithShape="1">
          <a:blip r:embed="rId3">
            <a:alphaModFix/>
          </a:blip>
          <a:srcRect l="8978" t="22151" r="9321" b="21995"/>
          <a:stretch/>
        </p:blipFill>
        <p:spPr>
          <a:xfrm>
            <a:off x="6341533" y="3013012"/>
            <a:ext cx="1365378" cy="825570"/>
          </a:xfrm>
          <a:prstGeom prst="rect">
            <a:avLst/>
          </a:prstGeom>
          <a:noFill/>
          <a:ln>
            <a:noFill/>
          </a:ln>
        </p:spPr>
      </p:pic>
      <p:pic>
        <p:nvPicPr>
          <p:cNvPr id="74" name="Shape 74"/>
          <p:cNvPicPr preferRelativeResize="0"/>
          <p:nvPr/>
        </p:nvPicPr>
        <p:blipFill>
          <a:blip r:embed="rId4">
            <a:alphaModFix/>
          </a:blip>
          <a:stretch>
            <a:fillRect/>
          </a:stretch>
        </p:blipFill>
        <p:spPr>
          <a:xfrm flipH="1">
            <a:off x="1437087" y="2534250"/>
            <a:ext cx="1107966" cy="979987"/>
          </a:xfrm>
          <a:prstGeom prst="rect">
            <a:avLst/>
          </a:prstGeom>
          <a:noFill/>
          <a:ln>
            <a:noFill/>
          </a:ln>
        </p:spPr>
      </p:pic>
      <p:pic>
        <p:nvPicPr>
          <p:cNvPr id="75" name="Shape 75"/>
          <p:cNvPicPr preferRelativeResize="0"/>
          <p:nvPr/>
        </p:nvPicPr>
        <p:blipFill>
          <a:blip r:embed="rId5">
            <a:alphaModFix/>
          </a:blip>
          <a:stretch>
            <a:fillRect/>
          </a:stretch>
        </p:blipFill>
        <p:spPr>
          <a:xfrm>
            <a:off x="2015373" y="3145020"/>
            <a:ext cx="1329113" cy="801324"/>
          </a:xfrm>
          <a:prstGeom prst="rect">
            <a:avLst/>
          </a:prstGeom>
          <a:noFill/>
          <a:ln>
            <a:noFill/>
          </a:ln>
        </p:spPr>
      </p:pic>
      <p:sp>
        <p:nvSpPr>
          <p:cNvPr id="76" name="Shape 76"/>
          <p:cNvSpPr txBox="1"/>
          <p:nvPr/>
        </p:nvSpPr>
        <p:spPr>
          <a:xfrm>
            <a:off x="2410082" y="3470700"/>
            <a:ext cx="539700" cy="241500"/>
          </a:xfrm>
          <a:prstGeom prst="rect">
            <a:avLst/>
          </a:prstGeom>
          <a:noFill/>
          <a:ln>
            <a:noFill/>
          </a:ln>
        </p:spPr>
        <p:txBody>
          <a:bodyPr lIns="91425" tIns="91425" rIns="91425" bIns="91425" anchor="ctr" anchorCtr="0">
            <a:noAutofit/>
          </a:bodyPr>
          <a:lstStyle/>
          <a:p>
            <a:pPr lvl="0" algn="ctr">
              <a:spcBef>
                <a:spcPts val="0"/>
              </a:spcBef>
              <a:buNone/>
            </a:pPr>
            <a:r>
              <a:rPr lang="en" sz="1200" b="1"/>
              <a:t>Data</a:t>
            </a:r>
          </a:p>
        </p:txBody>
      </p:sp>
      <p:sp>
        <p:nvSpPr>
          <p:cNvPr id="77" name="Shape 77"/>
          <p:cNvSpPr txBox="1"/>
          <p:nvPr/>
        </p:nvSpPr>
        <p:spPr>
          <a:xfrm>
            <a:off x="6579935" y="3289560"/>
            <a:ext cx="888600" cy="388800"/>
          </a:xfrm>
          <a:prstGeom prst="rect">
            <a:avLst/>
          </a:prstGeom>
          <a:noFill/>
          <a:ln>
            <a:noFill/>
          </a:ln>
        </p:spPr>
        <p:txBody>
          <a:bodyPr lIns="91425" tIns="91425" rIns="91425" bIns="91425" anchor="ctr" anchorCtr="0">
            <a:noAutofit/>
          </a:bodyPr>
          <a:lstStyle/>
          <a:p>
            <a:pPr lvl="0" algn="ctr" rtl="0">
              <a:spcBef>
                <a:spcPts val="0"/>
              </a:spcBef>
              <a:buNone/>
            </a:pPr>
            <a:r>
              <a:rPr lang="en" sz="1200" b="1"/>
              <a:t>Java Program</a:t>
            </a:r>
          </a:p>
        </p:txBody>
      </p:sp>
      <p:sp>
        <p:nvSpPr>
          <p:cNvPr id="78" name="Shape 78"/>
          <p:cNvSpPr txBox="1"/>
          <p:nvPr/>
        </p:nvSpPr>
        <p:spPr>
          <a:xfrm>
            <a:off x="3992170" y="2911894"/>
            <a:ext cx="1492200" cy="241500"/>
          </a:xfrm>
          <a:prstGeom prst="rect">
            <a:avLst/>
          </a:prstGeom>
          <a:noFill/>
          <a:ln>
            <a:noFill/>
          </a:ln>
        </p:spPr>
        <p:txBody>
          <a:bodyPr lIns="91425" tIns="91425" rIns="91425" bIns="91425" anchor="ctr" anchorCtr="0">
            <a:noAutofit/>
          </a:bodyPr>
          <a:lstStyle/>
          <a:p>
            <a:pPr lvl="0" algn="ctr">
              <a:spcBef>
                <a:spcPts val="0"/>
              </a:spcBef>
              <a:buNone/>
            </a:pPr>
            <a:r>
              <a:rPr lang="en" sz="1200"/>
              <a:t>Input Stream</a:t>
            </a:r>
          </a:p>
        </p:txBody>
      </p:sp>
      <p:sp>
        <p:nvSpPr>
          <p:cNvPr id="79" name="Shape 79"/>
          <p:cNvSpPr txBox="1"/>
          <p:nvPr/>
        </p:nvSpPr>
        <p:spPr>
          <a:xfrm>
            <a:off x="4096977" y="3712275"/>
            <a:ext cx="1492200" cy="241500"/>
          </a:xfrm>
          <a:prstGeom prst="rect">
            <a:avLst/>
          </a:prstGeom>
          <a:noFill/>
          <a:ln>
            <a:noFill/>
          </a:ln>
        </p:spPr>
        <p:txBody>
          <a:bodyPr lIns="91425" tIns="91425" rIns="91425" bIns="91425" anchor="ctr" anchorCtr="0">
            <a:noAutofit/>
          </a:bodyPr>
          <a:lstStyle/>
          <a:p>
            <a:pPr lvl="0" algn="ctr" rtl="0">
              <a:spcBef>
                <a:spcPts val="0"/>
              </a:spcBef>
              <a:buNone/>
            </a:pPr>
            <a:r>
              <a:rPr lang="en" sz="1200"/>
              <a:t>Output Stream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IO Package</a:t>
            </a:r>
          </a:p>
        </p:txBody>
      </p:sp>
      <p:sp>
        <p:nvSpPr>
          <p:cNvPr id="114" name="Shape 11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lnSpc>
                <a:spcPct val="100000"/>
              </a:lnSpc>
              <a:spcBef>
                <a:spcPts val="0"/>
              </a:spcBef>
              <a:spcAft>
                <a:spcPts val="600"/>
              </a:spcAft>
            </a:pPr>
            <a:r>
              <a:rPr lang="en" dirty="0"/>
              <a:t>The Java IO package addresses a number of functions:</a:t>
            </a:r>
          </a:p>
          <a:p>
            <a:pPr marL="914400" lvl="1" indent="-228600" rtl="0">
              <a:lnSpc>
                <a:spcPct val="100000"/>
              </a:lnSpc>
              <a:spcBef>
                <a:spcPts val="0"/>
              </a:spcBef>
              <a:spcAft>
                <a:spcPts val="600"/>
              </a:spcAft>
            </a:pPr>
            <a:r>
              <a:rPr lang="en" dirty="0"/>
              <a:t>File access</a:t>
            </a:r>
          </a:p>
          <a:p>
            <a:pPr marL="914400" lvl="1" indent="-228600" rtl="0">
              <a:lnSpc>
                <a:spcPct val="100000"/>
              </a:lnSpc>
              <a:spcBef>
                <a:spcPts val="0"/>
              </a:spcBef>
              <a:spcAft>
                <a:spcPts val="600"/>
              </a:spcAft>
            </a:pPr>
            <a:r>
              <a:rPr lang="en" dirty="0"/>
              <a:t>Network access</a:t>
            </a:r>
          </a:p>
          <a:p>
            <a:pPr marL="914400" lvl="1" indent="-228600" rtl="0">
              <a:lnSpc>
                <a:spcPct val="100000"/>
              </a:lnSpc>
              <a:spcBef>
                <a:spcPts val="0"/>
              </a:spcBef>
              <a:spcAft>
                <a:spcPts val="600"/>
              </a:spcAft>
            </a:pPr>
            <a:r>
              <a:rPr lang="en" dirty="0"/>
              <a:t>Buffering</a:t>
            </a:r>
          </a:p>
          <a:p>
            <a:pPr marL="914400" lvl="1" indent="-228600" rtl="0">
              <a:lnSpc>
                <a:spcPct val="100000"/>
              </a:lnSpc>
              <a:spcBef>
                <a:spcPts val="0"/>
              </a:spcBef>
              <a:spcAft>
                <a:spcPts val="600"/>
              </a:spcAft>
            </a:pPr>
            <a:r>
              <a:rPr lang="en" dirty="0"/>
              <a:t>Filtering</a:t>
            </a:r>
          </a:p>
          <a:p>
            <a:pPr marL="914400" lvl="1" indent="-228600" rtl="0">
              <a:lnSpc>
                <a:spcPct val="100000"/>
              </a:lnSpc>
              <a:spcBef>
                <a:spcPts val="0"/>
              </a:spcBef>
              <a:spcAft>
                <a:spcPts val="600"/>
              </a:spcAft>
            </a:pPr>
            <a:r>
              <a:rPr lang="en" dirty="0"/>
              <a:t>Parsing</a:t>
            </a:r>
          </a:p>
          <a:p>
            <a:pPr marL="914400" lvl="1" indent="-228600" rtl="0">
              <a:lnSpc>
                <a:spcPct val="100000"/>
              </a:lnSpc>
              <a:spcBef>
                <a:spcPts val="0"/>
              </a:spcBef>
              <a:spcAft>
                <a:spcPts val="600"/>
              </a:spcAft>
            </a:pPr>
            <a:r>
              <a:rPr lang="en" dirty="0"/>
              <a:t>Reading and writing text</a:t>
            </a:r>
            <a:br>
              <a:rPr lang="en" dirty="0"/>
            </a:br>
            <a:r>
              <a:rPr lang="en" dirty="0"/>
              <a:t>(readers/writers)</a:t>
            </a:r>
          </a:p>
          <a:p>
            <a:pPr marL="914400" lvl="1" indent="-228600" rtl="0">
              <a:lnSpc>
                <a:spcPct val="100000"/>
              </a:lnSpc>
              <a:spcBef>
                <a:spcPts val="0"/>
              </a:spcBef>
              <a:spcAft>
                <a:spcPts val="600"/>
              </a:spcAft>
            </a:pPr>
            <a:r>
              <a:rPr lang="en" dirty="0"/>
              <a:t>Reading and writing primitive data</a:t>
            </a:r>
            <a:br>
              <a:rPr lang="en" dirty="0"/>
            </a:br>
            <a:r>
              <a:rPr lang="en" dirty="0"/>
              <a:t>(long, int, etc.)</a:t>
            </a:r>
          </a:p>
          <a:p>
            <a:pPr marL="914400" lvl="1" indent="-228600" rtl="0">
              <a:lnSpc>
                <a:spcPct val="100000"/>
              </a:lnSpc>
              <a:spcBef>
                <a:spcPts val="0"/>
              </a:spcBef>
              <a:spcAft>
                <a:spcPts val="600"/>
              </a:spcAft>
            </a:pPr>
            <a:r>
              <a:rPr lang="en" dirty="0"/>
              <a:t>Reading and writing objects (serialization)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pic>
        <p:nvPicPr>
          <p:cNvPr id="7" name="Picture 3">
            <a:extLst>
              <a:ext uri="{FF2B5EF4-FFF2-40B4-BE49-F238E27FC236}">
                <a16:creationId xmlns:a16="http://schemas.microsoft.com/office/drawing/2014/main" id="{AE787BFF-8087-E543-8D66-808CEAAC6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68" t="31671" r="50589" b="21336"/>
          <a:stretch>
            <a:fillRect/>
          </a:stretch>
        </p:blipFill>
        <p:spPr bwMode="auto">
          <a:xfrm>
            <a:off x="1677069" y="545832"/>
            <a:ext cx="6039231" cy="4597668"/>
          </a:xfrm>
          <a:prstGeom prst="rect">
            <a:avLst/>
          </a:prstGeom>
          <a:noFill/>
          <a:ln w="12700" algn="ctr">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pic>
      <p:sp>
        <p:nvSpPr>
          <p:cNvPr id="113" name="Shape 11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dirty="0"/>
              <a:t>IO Package</a:t>
            </a:r>
          </a:p>
        </p:txBody>
      </p:sp>
    </p:spTree>
    <p:extLst>
      <p:ext uri="{BB962C8B-B14F-4D97-AF65-F5344CB8AC3E}">
        <p14:creationId xmlns:p14="http://schemas.microsoft.com/office/powerpoint/2010/main" val="287026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I/O Streams</a:t>
            </a:r>
          </a:p>
        </p:txBody>
      </p:sp>
      <p:sp>
        <p:nvSpPr>
          <p:cNvPr id="120" name="Shape 12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spcAft>
                <a:spcPts val="0"/>
              </a:spcAft>
            </a:pPr>
            <a:r>
              <a:rPr lang="en" b="1"/>
              <a:t>Byte Streams</a:t>
            </a:r>
            <a:r>
              <a:rPr lang="en"/>
              <a:t> handle I/O of raw binary data.</a:t>
            </a:r>
          </a:p>
          <a:p>
            <a:pPr marL="457200" lvl="0" indent="-228600" rtl="0">
              <a:spcBef>
                <a:spcPts val="0"/>
              </a:spcBef>
              <a:spcAft>
                <a:spcPts val="0"/>
              </a:spcAft>
            </a:pPr>
            <a:r>
              <a:rPr lang="en" b="1"/>
              <a:t>Character Streams</a:t>
            </a:r>
            <a:r>
              <a:rPr lang="en"/>
              <a:t> handle I/O of character data, automatically handling translation to and from the local character set.</a:t>
            </a:r>
          </a:p>
          <a:p>
            <a:pPr marL="457200" lvl="0" indent="-228600" rtl="0">
              <a:spcBef>
                <a:spcPts val="0"/>
              </a:spcBef>
              <a:spcAft>
                <a:spcPts val="0"/>
              </a:spcAft>
            </a:pPr>
            <a:r>
              <a:rPr lang="en" b="1"/>
              <a:t>Buffered Streams</a:t>
            </a:r>
            <a:r>
              <a:rPr lang="en"/>
              <a:t> optimize input and output by reducing the number of calls to the native API.</a:t>
            </a:r>
          </a:p>
          <a:p>
            <a:pPr marL="457200" lvl="0" indent="-228600" rtl="0">
              <a:spcBef>
                <a:spcPts val="0"/>
              </a:spcBef>
              <a:spcAft>
                <a:spcPts val="0"/>
              </a:spcAft>
            </a:pPr>
            <a:r>
              <a:rPr lang="en" b="1"/>
              <a:t>Scanning and Formatting</a:t>
            </a:r>
            <a:r>
              <a:rPr lang="en"/>
              <a:t> allows a program to read and write formatted text.</a:t>
            </a:r>
          </a:p>
          <a:p>
            <a:pPr marL="457200" lvl="0" indent="-228600" rtl="0">
              <a:spcBef>
                <a:spcPts val="0"/>
              </a:spcBef>
              <a:spcAft>
                <a:spcPts val="0"/>
              </a:spcAft>
            </a:pPr>
            <a:r>
              <a:rPr lang="en" b="1"/>
              <a:t>I/O from the Command Line</a:t>
            </a:r>
            <a:r>
              <a:rPr lang="en"/>
              <a:t> describes the Standard Streams and the Console object.</a:t>
            </a:r>
          </a:p>
          <a:p>
            <a:pPr marL="457200" lvl="0" indent="-228600" rtl="0">
              <a:spcBef>
                <a:spcPts val="0"/>
              </a:spcBef>
              <a:spcAft>
                <a:spcPts val="0"/>
              </a:spcAft>
            </a:pPr>
            <a:r>
              <a:rPr lang="en" b="1"/>
              <a:t>Data Streams</a:t>
            </a:r>
            <a:r>
              <a:rPr lang="en"/>
              <a:t> handle binary I/O of primitive data type and String values.</a:t>
            </a:r>
          </a:p>
          <a:p>
            <a:pPr marL="457200" lvl="0" indent="-228600" rtl="0">
              <a:spcBef>
                <a:spcPts val="0"/>
              </a:spcBef>
              <a:spcAft>
                <a:spcPts val="0"/>
              </a:spcAft>
            </a:pPr>
            <a:r>
              <a:rPr lang="en" b="1"/>
              <a:t>Object Streams</a:t>
            </a:r>
            <a:r>
              <a:rPr lang="en"/>
              <a:t> handle binary I/O of objects.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Byte Streams</a:t>
            </a:r>
          </a:p>
        </p:txBody>
      </p:sp>
      <p:sp>
        <p:nvSpPr>
          <p:cNvPr id="126" name="Shape 126"/>
          <p:cNvSpPr txBox="1">
            <a:spLocks noGrp="1"/>
          </p:cNvSpPr>
          <p:nvPr>
            <p:ph type="body" idx="1"/>
          </p:nvPr>
        </p:nvSpPr>
        <p:spPr>
          <a:xfrm>
            <a:off x="311700" y="1152475"/>
            <a:ext cx="4384500" cy="3777000"/>
          </a:xfrm>
          <a:prstGeom prst="rect">
            <a:avLst/>
          </a:prstGeom>
        </p:spPr>
        <p:txBody>
          <a:bodyPr lIns="91425" tIns="91425" rIns="91425" bIns="91425" anchor="t" anchorCtr="0">
            <a:noAutofit/>
          </a:bodyPr>
          <a:lstStyle/>
          <a:p>
            <a:pPr marL="457200" lvl="0" indent="-228600" rtl="0">
              <a:spcBef>
                <a:spcPts val="0"/>
              </a:spcBef>
              <a:spcAft>
                <a:spcPts val="0"/>
              </a:spcAft>
            </a:pPr>
            <a:r>
              <a:rPr lang="en" dirty="0"/>
              <a:t>Programs use byte streams to perform input and output of 8-bit bytes</a:t>
            </a:r>
          </a:p>
          <a:p>
            <a:pPr marL="457200" lvl="0" indent="-228600" rtl="0">
              <a:spcBef>
                <a:spcPts val="0"/>
              </a:spcBef>
              <a:spcAft>
                <a:spcPts val="0"/>
              </a:spcAft>
            </a:pPr>
            <a:r>
              <a:rPr lang="en" dirty="0"/>
              <a:t>All byte stream classes are descended from </a:t>
            </a:r>
            <a:r>
              <a:rPr lang="en" dirty="0" err="1">
                <a:latin typeface="Courier New"/>
                <a:ea typeface="Courier New"/>
                <a:cs typeface="Courier New"/>
                <a:sym typeface="Courier New"/>
              </a:rPr>
              <a:t>InputStream</a:t>
            </a:r>
            <a:r>
              <a:rPr lang="en" dirty="0">
                <a:latin typeface="Courier New"/>
                <a:ea typeface="Courier New"/>
                <a:cs typeface="Courier New"/>
                <a:sym typeface="Courier New"/>
              </a:rPr>
              <a:t> </a:t>
            </a:r>
            <a:r>
              <a:rPr lang="en" dirty="0"/>
              <a:t>and </a:t>
            </a:r>
            <a:r>
              <a:rPr lang="en" dirty="0" err="1">
                <a:latin typeface="Courier New"/>
                <a:ea typeface="Courier New"/>
                <a:cs typeface="Courier New"/>
                <a:sym typeface="Courier New"/>
              </a:rPr>
              <a:t>OutputStream</a:t>
            </a:r>
            <a:r>
              <a:rPr lang="en" dirty="0"/>
              <a:t>.</a:t>
            </a:r>
          </a:p>
          <a:p>
            <a:pPr marL="457200" lvl="0" indent="-228600" rtl="0">
              <a:spcBef>
                <a:spcPts val="0"/>
              </a:spcBef>
              <a:spcAft>
                <a:spcPts val="0"/>
              </a:spcAft>
            </a:pPr>
            <a:r>
              <a:rPr lang="en" dirty="0"/>
              <a:t>Example: </a:t>
            </a:r>
            <a:r>
              <a:rPr lang="en" dirty="0" err="1">
                <a:latin typeface="Courier New"/>
                <a:ea typeface="Courier New"/>
                <a:cs typeface="Courier New"/>
                <a:sym typeface="Courier New"/>
              </a:rPr>
              <a:t>FileInputStream</a:t>
            </a:r>
            <a:r>
              <a:rPr lang="en" dirty="0">
                <a:latin typeface="Courier New"/>
                <a:ea typeface="Courier New"/>
                <a:cs typeface="Courier New"/>
                <a:sym typeface="Courier New"/>
              </a:rPr>
              <a:t> </a:t>
            </a:r>
            <a:r>
              <a:rPr lang="en" dirty="0"/>
              <a:t>and </a:t>
            </a:r>
            <a:r>
              <a:rPr lang="en" dirty="0" err="1">
                <a:latin typeface="Courier New"/>
                <a:ea typeface="Courier New"/>
                <a:cs typeface="Courier New"/>
                <a:sym typeface="Courier New"/>
              </a:rPr>
              <a:t>FileOutputStream</a:t>
            </a:r>
            <a:endParaRPr lang="en" dirty="0">
              <a:latin typeface="Courier New"/>
              <a:ea typeface="Courier New"/>
              <a:cs typeface="Courier New"/>
              <a:sym typeface="Courier New"/>
            </a:endParaRPr>
          </a:p>
          <a:p>
            <a:pPr marL="914400" lvl="1" indent="-228600" rtl="0">
              <a:spcBef>
                <a:spcPts val="0"/>
              </a:spcBef>
              <a:spcAft>
                <a:spcPts val="0"/>
              </a:spcAft>
            </a:pPr>
            <a:r>
              <a:rPr lang="en" dirty="0"/>
              <a:t>Read file content</a:t>
            </a:r>
          </a:p>
          <a:p>
            <a:pPr marL="914400" lvl="1" indent="-228600" rtl="0">
              <a:spcBef>
                <a:spcPts val="0"/>
              </a:spcBef>
              <a:spcAft>
                <a:spcPts val="0"/>
              </a:spcAft>
            </a:pPr>
            <a:r>
              <a:rPr lang="en" dirty="0"/>
              <a:t>Write in another file</a:t>
            </a:r>
          </a:p>
        </p:txBody>
      </p:sp>
      <p:sp>
        <p:nvSpPr>
          <p:cNvPr id="127" name="Shape 127"/>
          <p:cNvSpPr txBox="1"/>
          <p:nvPr/>
        </p:nvSpPr>
        <p:spPr>
          <a:xfrm>
            <a:off x="4696250" y="914275"/>
            <a:ext cx="4298100" cy="4015200"/>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000" dirty="0">
                <a:solidFill>
                  <a:schemeClr val="dk1"/>
                </a:solidFill>
                <a:latin typeface="Courier New"/>
                <a:ea typeface="Courier New"/>
                <a:cs typeface="Courier New"/>
                <a:sym typeface="Courier New"/>
              </a:rPr>
              <a:t>FileInputStream in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FileOutputStream out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rgbClr val="0000E6"/>
                </a:solidFill>
                <a:latin typeface="Courier New"/>
                <a:ea typeface="Courier New"/>
                <a:cs typeface="Courier New"/>
                <a:sym typeface="Courier New"/>
              </a:rPr>
              <a:t>try</a:t>
            </a: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input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FileInputStream(</a:t>
            </a:r>
            <a:r>
              <a:rPr lang="en" sz="1000" dirty="0">
                <a:solidFill>
                  <a:srgbClr val="CE7B00"/>
                </a:solidFill>
                <a:latin typeface="Courier New"/>
                <a:ea typeface="Courier New"/>
                <a:cs typeface="Courier New"/>
                <a:sym typeface="Courier New"/>
              </a:rPr>
              <a:t>"inputFile.txt"</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output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FileOutputStream(</a:t>
            </a:r>
            <a:r>
              <a:rPr lang="en" sz="1000" dirty="0">
                <a:solidFill>
                  <a:srgbClr val="CE7B00"/>
                </a:solidFill>
                <a:latin typeface="Courier New"/>
                <a:ea typeface="Courier New"/>
                <a:cs typeface="Courier New"/>
                <a:sym typeface="Courier New"/>
              </a:rPr>
              <a:t>"outputFile.txt"</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0000E6"/>
                </a:solidFill>
                <a:latin typeface="Courier New"/>
                <a:ea typeface="Courier New"/>
                <a:cs typeface="Courier New"/>
                <a:sym typeface="Courier New"/>
              </a:rPr>
              <a:t>int</a:t>
            </a:r>
            <a:r>
              <a:rPr lang="en" sz="1000" dirty="0">
                <a:solidFill>
                  <a:schemeClr val="dk1"/>
                </a:solidFill>
                <a:latin typeface="Courier New"/>
                <a:ea typeface="Courier New"/>
                <a:cs typeface="Courier New"/>
                <a:sym typeface="Courier New"/>
              </a:rPr>
              <a:t> c;</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0000E6"/>
                </a:solidFill>
                <a:latin typeface="Courier New"/>
                <a:ea typeface="Courier New"/>
                <a:cs typeface="Courier New"/>
                <a:sym typeface="Courier New"/>
              </a:rPr>
              <a:t>while</a:t>
            </a:r>
            <a:r>
              <a:rPr lang="en" sz="1000" dirty="0">
                <a:solidFill>
                  <a:schemeClr val="dk1"/>
                </a:solidFill>
                <a:latin typeface="Courier New"/>
                <a:ea typeface="Courier New"/>
                <a:cs typeface="Courier New"/>
                <a:sym typeface="Courier New"/>
              </a:rPr>
              <a:t> ((c = input.read()) != -1) {</a:t>
            </a:r>
          </a:p>
          <a:p>
            <a:pPr lvl="0" rtl="0">
              <a:lnSpc>
                <a:spcPct val="115000"/>
              </a:lnSpc>
              <a:spcBef>
                <a:spcPts val="0"/>
              </a:spcBef>
              <a:buNone/>
            </a:pPr>
            <a:r>
              <a:rPr lang="en" sz="1000" dirty="0">
                <a:solidFill>
                  <a:schemeClr val="dk1"/>
                </a:solidFill>
                <a:latin typeface="Courier New"/>
                <a:ea typeface="Courier New"/>
                <a:cs typeface="Courier New"/>
                <a:sym typeface="Courier New"/>
              </a:rPr>
              <a:t>    	   output.write(c);</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0000FF"/>
                </a:solidFill>
                <a:latin typeface="Courier New"/>
                <a:ea typeface="Courier New"/>
                <a:cs typeface="Courier New"/>
                <a:sym typeface="Courier New"/>
              </a:rPr>
              <a:t>catch</a:t>
            </a:r>
            <a:r>
              <a:rPr lang="en" sz="1000" dirty="0">
                <a:solidFill>
                  <a:schemeClr val="dk1"/>
                </a:solidFill>
                <a:latin typeface="Courier New"/>
                <a:ea typeface="Courier New"/>
                <a:cs typeface="Courier New"/>
                <a:sym typeface="Courier New"/>
              </a:rPr>
              <a:t>(IOException e){</a:t>
            </a:r>
          </a:p>
          <a:p>
            <a:pPr lvl="0" rtl="0">
              <a:lnSpc>
                <a:spcPct val="115000"/>
              </a:lnSpc>
              <a:spcBef>
                <a:spcPts val="0"/>
              </a:spcBef>
              <a:buNone/>
            </a:pPr>
            <a:r>
              <a:rPr lang="en" sz="1000" dirty="0">
                <a:solidFill>
                  <a:srgbClr val="38761D"/>
                </a:solidFill>
                <a:latin typeface="Courier New"/>
                <a:ea typeface="Courier New"/>
                <a:cs typeface="Courier New"/>
                <a:sym typeface="Courier New"/>
              </a:rPr>
              <a:t>	//Do something</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b="1" dirty="0">
                <a:solidFill>
                  <a:srgbClr val="0000E6"/>
                </a:solidFill>
                <a:latin typeface="Courier New"/>
                <a:ea typeface="Courier New"/>
                <a:cs typeface="Courier New"/>
                <a:sym typeface="Courier New"/>
              </a:rPr>
              <a:t>finally</a:t>
            </a: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r>
              <a:rPr lang="en" sz="1000" b="1" dirty="0">
                <a:solidFill>
                  <a:srgbClr val="0000E6"/>
                </a:solidFill>
                <a:latin typeface="Courier New"/>
                <a:ea typeface="Courier New"/>
                <a:cs typeface="Courier New"/>
                <a:sym typeface="Courier New"/>
              </a:rPr>
              <a:t>if</a:t>
            </a:r>
            <a:r>
              <a:rPr lang="en" sz="1000" b="1" dirty="0">
                <a:solidFill>
                  <a:schemeClr val="dk1"/>
                </a:solidFill>
                <a:latin typeface="Courier New"/>
                <a:ea typeface="Courier New"/>
                <a:cs typeface="Courier New"/>
                <a:sym typeface="Courier New"/>
              </a:rPr>
              <a:t> (input != </a:t>
            </a:r>
            <a:r>
              <a:rPr lang="en" sz="1000" b="1" dirty="0">
                <a:solidFill>
                  <a:srgbClr val="0000E6"/>
                </a:solidFill>
                <a:latin typeface="Courier New"/>
                <a:ea typeface="Courier New"/>
                <a:cs typeface="Courier New"/>
                <a:sym typeface="Courier New"/>
              </a:rPr>
              <a:t>null</a:t>
            </a: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input.close();</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r>
              <a:rPr lang="en" sz="1000" b="1" dirty="0">
                <a:solidFill>
                  <a:srgbClr val="0000E6"/>
                </a:solidFill>
                <a:latin typeface="Courier New"/>
                <a:ea typeface="Courier New"/>
                <a:cs typeface="Courier New"/>
                <a:sym typeface="Courier New"/>
              </a:rPr>
              <a:t>if</a:t>
            </a:r>
            <a:r>
              <a:rPr lang="en" sz="1000" b="1" dirty="0">
                <a:solidFill>
                  <a:schemeClr val="dk1"/>
                </a:solidFill>
                <a:latin typeface="Courier New"/>
                <a:ea typeface="Courier New"/>
                <a:cs typeface="Courier New"/>
                <a:sym typeface="Courier New"/>
              </a:rPr>
              <a:t> (output != </a:t>
            </a:r>
            <a:r>
              <a:rPr lang="en" sz="1000" b="1" dirty="0">
                <a:solidFill>
                  <a:srgbClr val="0000E6"/>
                </a:solidFill>
                <a:latin typeface="Courier New"/>
                <a:ea typeface="Courier New"/>
                <a:cs typeface="Courier New"/>
                <a:sym typeface="Courier New"/>
              </a:rPr>
              <a:t>null</a:t>
            </a: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output.close();</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a:t>
            </a:r>
            <a:r>
              <a:rPr lang="en" sz="1000" b="1" dirty="0">
                <a:solidFill>
                  <a:srgbClr val="38761D"/>
                </a:solidFill>
                <a:latin typeface="Courier New"/>
                <a:ea typeface="Courier New"/>
                <a:cs typeface="Courier New"/>
                <a:sym typeface="Courier New"/>
              </a:rPr>
              <a:t>//Always close the streams!!!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Character Streams</a:t>
            </a:r>
          </a:p>
        </p:txBody>
      </p:sp>
      <p:sp>
        <p:nvSpPr>
          <p:cNvPr id="133" name="Shape 133"/>
          <p:cNvSpPr txBox="1">
            <a:spLocks noGrp="1"/>
          </p:cNvSpPr>
          <p:nvPr>
            <p:ph type="body" idx="1"/>
          </p:nvPr>
        </p:nvSpPr>
        <p:spPr>
          <a:xfrm>
            <a:off x="311700" y="1152475"/>
            <a:ext cx="4530900" cy="3803699"/>
          </a:xfrm>
          <a:prstGeom prst="rect">
            <a:avLst/>
          </a:prstGeom>
        </p:spPr>
        <p:txBody>
          <a:bodyPr lIns="91425" tIns="91425" rIns="91425" bIns="91425" anchor="t" anchorCtr="0">
            <a:noAutofit/>
          </a:bodyPr>
          <a:lstStyle/>
          <a:p>
            <a:pPr marL="457200" lvl="0" indent="-228600" rtl="0">
              <a:spcBef>
                <a:spcPts val="0"/>
              </a:spcBef>
              <a:spcAft>
                <a:spcPts val="0"/>
              </a:spcAft>
            </a:pPr>
            <a:r>
              <a:rPr lang="en"/>
              <a:t>Character stream I/O automatically translates this Unicode conventions to and from the local character set</a:t>
            </a:r>
          </a:p>
          <a:p>
            <a:pPr marL="457200" lvl="0" indent="-228600" rtl="0">
              <a:spcBef>
                <a:spcPts val="0"/>
              </a:spcBef>
              <a:spcAft>
                <a:spcPts val="0"/>
              </a:spcAft>
            </a:pPr>
            <a:r>
              <a:rPr lang="en"/>
              <a:t>In Western locales, the local character set is usually an 8-bit superset of ASCII</a:t>
            </a:r>
          </a:p>
          <a:p>
            <a:pPr marL="457200" lvl="0" indent="-228600" rtl="0">
              <a:spcBef>
                <a:spcPts val="0"/>
              </a:spcBef>
              <a:spcAft>
                <a:spcPts val="0"/>
              </a:spcAft>
            </a:pPr>
            <a:r>
              <a:rPr lang="en"/>
              <a:t>All character stream classes are descended from </a:t>
            </a:r>
            <a:r>
              <a:rPr lang="en">
                <a:latin typeface="Courier New"/>
                <a:ea typeface="Courier New"/>
                <a:cs typeface="Courier New"/>
                <a:sym typeface="Courier New"/>
              </a:rPr>
              <a:t>Reader </a:t>
            </a:r>
            <a:r>
              <a:rPr lang="en"/>
              <a:t>and </a:t>
            </a:r>
            <a:r>
              <a:rPr lang="en">
                <a:latin typeface="Courier New"/>
                <a:ea typeface="Courier New"/>
                <a:cs typeface="Courier New"/>
                <a:sym typeface="Courier New"/>
              </a:rPr>
              <a:t>Writer</a:t>
            </a:r>
          </a:p>
          <a:p>
            <a:pPr marL="457200" lvl="0" indent="-228600">
              <a:spcBef>
                <a:spcPts val="0"/>
              </a:spcBef>
              <a:spcAft>
                <a:spcPts val="0"/>
              </a:spcAft>
            </a:pPr>
            <a:r>
              <a:rPr lang="en"/>
              <a:t>File I/O: </a:t>
            </a:r>
            <a:r>
              <a:rPr lang="en">
                <a:latin typeface="Courier New"/>
                <a:ea typeface="Courier New"/>
                <a:cs typeface="Courier New"/>
                <a:sym typeface="Courier New"/>
              </a:rPr>
              <a:t>FileReader </a:t>
            </a:r>
            <a:r>
              <a:rPr lang="en"/>
              <a:t>and </a:t>
            </a:r>
            <a:r>
              <a:rPr lang="en">
                <a:latin typeface="Courier New"/>
                <a:ea typeface="Courier New"/>
                <a:cs typeface="Courier New"/>
                <a:sym typeface="Courier New"/>
              </a:rPr>
              <a:t>FileWriter</a:t>
            </a:r>
          </a:p>
        </p:txBody>
      </p:sp>
      <p:sp>
        <p:nvSpPr>
          <p:cNvPr id="134" name="Shape 134"/>
          <p:cNvSpPr txBox="1"/>
          <p:nvPr/>
        </p:nvSpPr>
        <p:spPr>
          <a:xfrm>
            <a:off x="5029868" y="815316"/>
            <a:ext cx="3890700" cy="4154375"/>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000" dirty="0">
                <a:solidFill>
                  <a:schemeClr val="dk1"/>
                </a:solidFill>
                <a:latin typeface="Courier New"/>
                <a:ea typeface="Courier New"/>
                <a:cs typeface="Courier New"/>
                <a:sym typeface="Courier New"/>
              </a:rPr>
              <a:t>FileReader input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FileWriter input = </a:t>
            </a:r>
            <a:r>
              <a:rPr lang="en" sz="1000" dirty="0">
                <a:solidFill>
                  <a:srgbClr val="0000E6"/>
                </a:solidFill>
                <a:latin typeface="Courier New"/>
                <a:ea typeface="Courier New"/>
                <a:cs typeface="Courier New"/>
                <a:sym typeface="Courier New"/>
              </a:rPr>
              <a:t>null</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rgbClr val="0000E6"/>
                </a:solidFill>
                <a:latin typeface="Courier New"/>
                <a:ea typeface="Courier New"/>
                <a:cs typeface="Courier New"/>
                <a:sym typeface="Courier New"/>
              </a:rPr>
              <a:t>try</a:t>
            </a: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input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FileReader(</a:t>
            </a:r>
            <a:r>
              <a:rPr lang="en" sz="1000" dirty="0">
                <a:solidFill>
                  <a:srgbClr val="CE7B00"/>
                </a:solidFill>
                <a:latin typeface="Courier New"/>
                <a:ea typeface="Courier New"/>
                <a:cs typeface="Courier New"/>
                <a:sym typeface="Courier New"/>
              </a:rPr>
              <a:t>"inputFile.txt"</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output = </a:t>
            </a:r>
            <a:r>
              <a:rPr lang="en" sz="1000" dirty="0">
                <a:solidFill>
                  <a:srgbClr val="0000E6"/>
                </a:solidFill>
                <a:latin typeface="Courier New"/>
                <a:ea typeface="Courier New"/>
                <a:cs typeface="Courier New"/>
                <a:sym typeface="Courier New"/>
              </a:rPr>
              <a:t>new</a:t>
            </a:r>
            <a:r>
              <a:rPr lang="en" sz="1000" dirty="0">
                <a:solidFill>
                  <a:schemeClr val="dk1"/>
                </a:solidFill>
                <a:latin typeface="Courier New"/>
                <a:ea typeface="Courier New"/>
                <a:cs typeface="Courier New"/>
                <a:sym typeface="Courier New"/>
              </a:rPr>
              <a:t> FileWriter(</a:t>
            </a:r>
            <a:r>
              <a:rPr lang="en" sz="1000" dirty="0">
                <a:solidFill>
                  <a:srgbClr val="CE7B00"/>
                </a:solidFill>
                <a:latin typeface="Courier New"/>
                <a:ea typeface="Courier New"/>
                <a:cs typeface="Courier New"/>
                <a:sym typeface="Courier New"/>
              </a:rPr>
              <a:t>"outputFile.txt"</a:t>
            </a:r>
            <a:r>
              <a:rPr lang="en" sz="1000" dirty="0">
                <a:solidFill>
                  <a:schemeClr val="dk1"/>
                </a:solidFill>
                <a:latin typeface="Courier New"/>
                <a:ea typeface="Courier New"/>
                <a:cs typeface="Courier New"/>
                <a:sym typeface="Courier New"/>
              </a:rPr>
              <a:t>);</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0000E6"/>
                </a:solidFill>
                <a:latin typeface="Courier New"/>
                <a:ea typeface="Courier New"/>
                <a:cs typeface="Courier New"/>
                <a:sym typeface="Courier New"/>
              </a:rPr>
              <a:t>int</a:t>
            </a:r>
            <a:r>
              <a:rPr lang="en" sz="1000" dirty="0">
                <a:solidFill>
                  <a:schemeClr val="dk1"/>
                </a:solidFill>
                <a:latin typeface="Courier New"/>
                <a:ea typeface="Courier New"/>
                <a:cs typeface="Courier New"/>
                <a:sym typeface="Courier New"/>
              </a:rPr>
              <a:t> c;</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dirty="0">
                <a:solidFill>
                  <a:srgbClr val="0000E6"/>
                </a:solidFill>
                <a:latin typeface="Courier New"/>
                <a:ea typeface="Courier New"/>
                <a:cs typeface="Courier New"/>
                <a:sym typeface="Courier New"/>
              </a:rPr>
              <a:t>while</a:t>
            </a:r>
            <a:r>
              <a:rPr lang="en" sz="1000" dirty="0">
                <a:solidFill>
                  <a:schemeClr val="dk1"/>
                </a:solidFill>
                <a:latin typeface="Courier New"/>
                <a:ea typeface="Courier New"/>
                <a:cs typeface="Courier New"/>
                <a:sym typeface="Courier New"/>
              </a:rPr>
              <a:t> ((c = input.read()) != -1) {</a:t>
            </a:r>
          </a:p>
          <a:p>
            <a:pPr lvl="0" rtl="0">
              <a:lnSpc>
                <a:spcPct val="115000"/>
              </a:lnSpc>
              <a:spcBef>
                <a:spcPts val="0"/>
              </a:spcBef>
              <a:buNone/>
            </a:pPr>
            <a:r>
              <a:rPr lang="en" sz="1000" dirty="0">
                <a:solidFill>
                  <a:schemeClr val="dk1"/>
                </a:solidFill>
                <a:latin typeface="Courier New"/>
                <a:ea typeface="Courier New"/>
                <a:cs typeface="Courier New"/>
                <a:sym typeface="Courier New"/>
              </a:rPr>
              <a:t>        output.write(c);</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p>
          <a:p>
            <a:pPr lvl="0" rtl="0">
              <a:lnSpc>
                <a:spcPct val="115000"/>
              </a:lnSpc>
              <a:spcBef>
                <a:spcPts val="0"/>
              </a:spcBef>
              <a:buNone/>
            </a:pPr>
            <a:r>
              <a:rPr lang="en" sz="1000" dirty="0">
                <a:solidFill>
                  <a:schemeClr val="dk1"/>
                </a:solidFill>
                <a:latin typeface="Courier New"/>
                <a:ea typeface="Courier New"/>
                <a:cs typeface="Courier New"/>
                <a:sym typeface="Courier New"/>
              </a:rPr>
              <a:t>} catch(IOException e){</a:t>
            </a:r>
          </a:p>
          <a:p>
            <a:pPr lvl="0" indent="457200" rtl="0">
              <a:lnSpc>
                <a:spcPct val="115000"/>
              </a:lnSpc>
              <a:spcBef>
                <a:spcPts val="0"/>
              </a:spcBef>
              <a:buNone/>
            </a:pPr>
            <a:r>
              <a:rPr lang="en" sz="1000" dirty="0">
                <a:solidFill>
                  <a:srgbClr val="38761D"/>
                </a:solidFill>
                <a:latin typeface="Courier New"/>
                <a:ea typeface="Courier New"/>
                <a:cs typeface="Courier New"/>
                <a:sym typeface="Courier New"/>
              </a:rPr>
              <a:t>//Do something</a:t>
            </a:r>
          </a:p>
          <a:p>
            <a:pPr lvl="0" rtl="0">
              <a:lnSpc>
                <a:spcPct val="115000"/>
              </a:lnSpc>
              <a:spcBef>
                <a:spcPts val="0"/>
              </a:spcBef>
              <a:buNone/>
            </a:pPr>
            <a:r>
              <a:rPr lang="en" sz="1000" dirty="0">
                <a:solidFill>
                  <a:schemeClr val="dk1"/>
                </a:solidFill>
                <a:latin typeface="Courier New"/>
                <a:ea typeface="Courier New"/>
                <a:cs typeface="Courier New"/>
                <a:sym typeface="Courier New"/>
              </a:rPr>
              <a:t>} </a:t>
            </a:r>
            <a:r>
              <a:rPr lang="en" sz="1000" b="1" dirty="0">
                <a:solidFill>
                  <a:srgbClr val="0000E6"/>
                </a:solidFill>
                <a:latin typeface="Courier New"/>
                <a:ea typeface="Courier New"/>
                <a:cs typeface="Courier New"/>
                <a:sym typeface="Courier New"/>
              </a:rPr>
              <a:t>finally</a:t>
            </a: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r>
              <a:rPr lang="en" sz="1000" b="1" dirty="0">
                <a:solidFill>
                  <a:srgbClr val="0000E6"/>
                </a:solidFill>
                <a:latin typeface="Courier New"/>
                <a:ea typeface="Courier New"/>
                <a:cs typeface="Courier New"/>
                <a:sym typeface="Courier New"/>
              </a:rPr>
              <a:t>if</a:t>
            </a:r>
            <a:r>
              <a:rPr lang="en" sz="1000" b="1" dirty="0">
                <a:solidFill>
                  <a:schemeClr val="dk1"/>
                </a:solidFill>
                <a:latin typeface="Courier New"/>
                <a:ea typeface="Courier New"/>
                <a:cs typeface="Courier New"/>
                <a:sym typeface="Courier New"/>
              </a:rPr>
              <a:t> (input != </a:t>
            </a:r>
            <a:r>
              <a:rPr lang="en" sz="1000" b="1" dirty="0">
                <a:solidFill>
                  <a:srgbClr val="0000E6"/>
                </a:solidFill>
                <a:latin typeface="Courier New"/>
                <a:ea typeface="Courier New"/>
                <a:cs typeface="Courier New"/>
                <a:sym typeface="Courier New"/>
              </a:rPr>
              <a:t>null</a:t>
            </a: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input.close();</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r>
              <a:rPr lang="en" sz="1000" b="1" dirty="0">
                <a:solidFill>
                  <a:srgbClr val="0000E6"/>
                </a:solidFill>
                <a:latin typeface="Courier New"/>
                <a:ea typeface="Courier New"/>
                <a:cs typeface="Courier New"/>
                <a:sym typeface="Courier New"/>
              </a:rPr>
              <a:t>if</a:t>
            </a:r>
            <a:r>
              <a:rPr lang="en" sz="1000" b="1" dirty="0">
                <a:solidFill>
                  <a:schemeClr val="dk1"/>
                </a:solidFill>
                <a:latin typeface="Courier New"/>
                <a:ea typeface="Courier New"/>
                <a:cs typeface="Courier New"/>
                <a:sym typeface="Courier New"/>
              </a:rPr>
              <a:t> (output != </a:t>
            </a:r>
            <a:r>
              <a:rPr lang="en" sz="1000" b="1" dirty="0">
                <a:solidFill>
                  <a:srgbClr val="0000E6"/>
                </a:solidFill>
                <a:latin typeface="Courier New"/>
                <a:ea typeface="Courier New"/>
                <a:cs typeface="Courier New"/>
                <a:sym typeface="Courier New"/>
              </a:rPr>
              <a:t>null</a:t>
            </a:r>
            <a:r>
              <a:rPr lang="en" sz="1000" b="1" dirty="0">
                <a:solidFill>
                  <a:schemeClr val="dk1"/>
                </a:solidFill>
                <a:latin typeface="Courier New"/>
                <a:ea typeface="Courier New"/>
                <a:cs typeface="Courier New"/>
                <a:sym typeface="Courier New"/>
              </a:rPr>
              <a:t>) {</a:t>
            </a:r>
          </a:p>
          <a:p>
            <a:pPr lvl="0" indent="457200" rtl="0">
              <a:lnSpc>
                <a:spcPct val="115000"/>
              </a:lnSpc>
              <a:spcBef>
                <a:spcPts val="0"/>
              </a:spcBef>
              <a:buNone/>
            </a:pPr>
            <a:r>
              <a:rPr lang="en" sz="1000" b="1" dirty="0">
                <a:solidFill>
                  <a:schemeClr val="dk1"/>
                </a:solidFill>
                <a:latin typeface="Courier New"/>
                <a:ea typeface="Courier New"/>
                <a:cs typeface="Courier New"/>
                <a:sym typeface="Courier New"/>
              </a:rPr>
              <a:t>    	output.close();</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	}</a:t>
            </a:r>
          </a:p>
          <a:p>
            <a:pPr lvl="0" rtl="0">
              <a:lnSpc>
                <a:spcPct val="115000"/>
              </a:lnSpc>
              <a:spcBef>
                <a:spcPts val="0"/>
              </a:spcBef>
              <a:buNone/>
            </a:pPr>
            <a:r>
              <a:rPr lang="en" sz="1000" b="1" dirty="0">
                <a:solidFill>
                  <a:schemeClr val="dk1"/>
                </a:solidFill>
                <a:latin typeface="Courier New"/>
                <a:ea typeface="Courier New"/>
                <a:cs typeface="Courier New"/>
                <a:sym typeface="Courier New"/>
              </a:rPr>
              <a:t>}</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3304</TotalTime>
  <Words>1785</Words>
  <Application>Microsoft Macintosh PowerPoint</Application>
  <PresentationFormat>On-screen Show (16:9)</PresentationFormat>
  <Paragraphs>322</Paragraphs>
  <Slides>34</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Courier New</vt:lpstr>
      <vt:lpstr>simple-light-2</vt:lpstr>
      <vt:lpstr>JAVA IO</vt:lpstr>
      <vt:lpstr>Agenda</vt:lpstr>
      <vt:lpstr>I/O package</vt:lpstr>
      <vt:lpstr>IO Package</vt:lpstr>
      <vt:lpstr>IO Package</vt:lpstr>
      <vt:lpstr>IO Package</vt:lpstr>
      <vt:lpstr>I/O Streams</vt:lpstr>
      <vt:lpstr>Byte Streams</vt:lpstr>
      <vt:lpstr>Character Streams</vt:lpstr>
      <vt:lpstr>Buffered Streams</vt:lpstr>
      <vt:lpstr>Buffered Streams: Read Console</vt:lpstr>
      <vt:lpstr>Scanning and Formatting</vt:lpstr>
      <vt:lpstr>Scanning</vt:lpstr>
      <vt:lpstr>Scanning</vt:lpstr>
      <vt:lpstr>Formatting</vt:lpstr>
      <vt:lpstr>Formatting</vt:lpstr>
      <vt:lpstr>Formatting</vt:lpstr>
      <vt:lpstr>Data Streams</vt:lpstr>
      <vt:lpstr>Data Streams</vt:lpstr>
      <vt:lpstr>Object Streams: Serialization &amp; De-serializaition</vt:lpstr>
      <vt:lpstr>Serialization &amp; De-serializaition</vt:lpstr>
      <vt:lpstr>Object Streams</vt:lpstr>
      <vt:lpstr>Object Streams</vt:lpstr>
      <vt:lpstr>Object Streams</vt:lpstr>
      <vt:lpstr>Object Streams</vt:lpstr>
      <vt:lpstr>File I/O (NIO)</vt:lpstr>
      <vt:lpstr>File IO API   </vt:lpstr>
      <vt:lpstr>File IO API</vt:lpstr>
      <vt:lpstr>File IO API</vt:lpstr>
      <vt:lpstr>File IO API</vt:lpstr>
      <vt:lpstr>File IO API</vt:lpstr>
      <vt:lpstr>IO vs NIO</vt:lpstr>
      <vt:lpstr>Home reading</vt:lpstr>
      <vt:lpstr>Questions?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IO</dc:title>
  <cp:lastModifiedBy>Saipuka, Jelena</cp:lastModifiedBy>
  <cp:revision>42</cp:revision>
  <dcterms:modified xsi:type="dcterms:W3CDTF">2018-02-13T09:42:46Z</dcterms:modified>
</cp:coreProperties>
</file>