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96" r:id="rId15"/>
    <p:sldId id="297" r:id="rId16"/>
    <p:sldId id="298" r:id="rId17"/>
    <p:sldId id="299" r:id="rId18"/>
    <p:sldId id="300" r:id="rId19"/>
    <p:sldId id="301" r:id="rId20"/>
    <p:sldId id="304" r:id="rId21"/>
    <p:sldId id="261" r:id="rId22"/>
    <p:sldId id="262" r:id="rId23"/>
    <p:sldId id="307" r:id="rId24"/>
    <p:sldId id="308" r:id="rId25"/>
    <p:sldId id="309" r:id="rId26"/>
    <p:sldId id="310" r:id="rId27"/>
    <p:sldId id="311" r:id="rId28"/>
    <p:sldId id="26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63435"/>
  </p:normalViewPr>
  <p:slideViewPr>
    <p:cSldViewPr snapToGrid="0">
      <p:cViewPr varScale="1">
        <p:scale>
          <a:sx n="51" d="100"/>
          <a:sy n="51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6926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911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5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456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578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73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47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314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84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70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162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03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16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369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43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51206400" algn="ctr">
              <a:lnSpc>
                <a:spcPct val="12675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" sz="1150" dirty="0">
              <a:solidFill>
                <a:srgbClr val="222426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9082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132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037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9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sz="900" dirty="0">
              <a:latin typeface="Courier New" charset="0"/>
              <a:ea typeface="Courier New" charset="0"/>
              <a:cs typeface="Courier New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2078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-51206400" algn="ctr">
              <a:lnSpc>
                <a:spcPct val="12675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" sz="1150" dirty="0">
              <a:solidFill>
                <a:srgbClr val="222426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6151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ru-RU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07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6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89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968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73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05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81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23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 l="10844" t="23442" r="18228" b="36764"/>
          <a:stretch/>
        </p:blipFill>
        <p:spPr>
          <a:xfrm>
            <a:off x="7964175" y="48725"/>
            <a:ext cx="1109375" cy="326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Client Connection to a Server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14350" y="1295750"/>
            <a:ext cx="8156100" cy="300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try(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lang="en" sz="1200" b="1" dirty="0" err="1">
                <a:latin typeface="Courier New"/>
                <a:ea typeface="Courier New"/>
                <a:cs typeface="Courier New"/>
                <a:sym typeface="Courier New"/>
              </a:rPr>
              <a:t>connectionSocket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= new Socket(</a:t>
            </a:r>
            <a:r>
              <a:rPr lang="en" sz="1200" b="1" dirty="0" err="1">
                <a:latin typeface="Courier New"/>
                <a:ea typeface="Courier New"/>
                <a:cs typeface="Courier New"/>
                <a:sym typeface="Courier New"/>
              </a:rPr>
              <a:t>serverName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, port)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("Just connected to "+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clientSocket.getRemoteSocketAddress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OutputStream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outToServer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connectionSocket.getOutputStream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outToServer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out.writeUTF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("Hello from "+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toServerSocket.getLocalSocketAddress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inFromServer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connectionSocket.getInputStream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inFromServer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("Received from Server:" + </a:t>
            </a:r>
            <a:r>
              <a:rPr lang="en" sz="12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in.readUTF</a:t>
            </a: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Supporting multiple clients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16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Client connection requests are queued at the port, so the server must accept the connections sequentially.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Server can service them simultaneously through the use of threads—one thread per each client connection</a:t>
            </a:r>
          </a:p>
          <a:p>
            <a:pPr marL="457200" lvl="0" indent="-228600" rtl="0">
              <a:lnSpc>
                <a:spcPct val="151578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thread reads from and writes to the client connection as necessary.</a:t>
            </a:r>
            <a:br>
              <a:rPr lang="en" sz="950" dirty="0">
                <a:solidFill>
                  <a:schemeClr val="dk1"/>
                </a:solidFill>
              </a:rPr>
            </a:br>
            <a:endParaRPr lang="en" sz="950" dirty="0">
              <a:solidFill>
                <a:schemeClr val="dk1"/>
              </a:solidFill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199450" y="3395625"/>
            <a:ext cx="4745100" cy="80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(true) {</a:t>
            </a:r>
            <a:b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//Accept a connection;</a:t>
            </a:r>
            <a:b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//Create a thread to deal with the client;</a:t>
            </a:r>
            <a:b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Supporting multiple clients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763650" y="1229975"/>
            <a:ext cx="7662720" cy="313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runClient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 {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("C: Connecting to " +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serverName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+ " on port " + port);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try(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lang="en" sz="900" b="1" dirty="0" err="1">
                <a:latin typeface="Courier New"/>
                <a:ea typeface="Courier New"/>
                <a:cs typeface="Courier New"/>
                <a:sym typeface="Courier New"/>
              </a:rPr>
              <a:t>connectionSocket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 = new Socket(</a:t>
            </a:r>
            <a:r>
              <a:rPr lang="en" sz="900" b="1" dirty="0" err="1">
                <a:latin typeface="Courier New"/>
                <a:ea typeface="Courier New"/>
                <a:cs typeface="Courier New"/>
                <a:sym typeface="Courier New"/>
              </a:rPr>
              <a:t>serverName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, port)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("C: Just connected to " +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clientSocket.getRemoteSocketAddress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out =new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connectionSocket.getOutputStream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(), true);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= 0;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&lt; 5;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++){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("["+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+"] Message from "+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clientID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in = new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(new</a:t>
            </a:r>
            <a:r>
              <a:rPr lang="en-US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connectionSocket.getInputStream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serverInput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while (null != (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serverInput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in.readLine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serverInput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lvl="0" rtl="0">
              <a:spcBef>
                <a:spcPts val="0"/>
              </a:spcBef>
              <a:buNone/>
            </a:pPr>
            <a:endParaRPr sz="9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} catch (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e) {}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Supporting multiple clients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94000" y="1078700"/>
            <a:ext cx="8556000" cy="3545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("Starting Server");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(true)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lang="en" sz="900" b="1" dirty="0" err="1">
                <a:latin typeface="Courier New"/>
                <a:ea typeface="Courier New"/>
                <a:cs typeface="Courier New"/>
                <a:sym typeface="Courier New"/>
              </a:rPr>
              <a:t>connectionSocket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 dirty="0" err="1">
                <a:latin typeface="Courier New"/>
                <a:ea typeface="Courier New"/>
                <a:cs typeface="Courier New"/>
                <a:sym typeface="Courier New"/>
              </a:rPr>
              <a:t>serverSocket.accept</a:t>
            </a:r>
            <a:r>
              <a:rPr lang="en" sz="900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("============ SERVER SIDE===============");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("S: Server is waiting for client on port "</a:t>
            </a: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        +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serverSocket.getLocalPort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 + "...");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("S: Connected to " +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clientSocket.getRemoteSocketAddress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spcBef>
                <a:spcPts val="0"/>
              </a:spcBef>
              <a:buNone/>
            </a:pP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in = new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(new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.getInputStream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userInput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((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userInput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in.readLine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()) != null)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(!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userInput.contains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("END"))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("S:" +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userInput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else {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900" b="1" dirty="0" err="1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("Finishing!");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break;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lvl="0">
              <a:spcBef>
                <a:spcPts val="0"/>
              </a:spcBef>
              <a:buNone/>
            </a:pPr>
            <a:endParaRPr sz="900" b="1" dirty="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out = new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.getOutputStream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spcBef>
                <a:spcPts val="0"/>
              </a:spcBef>
              <a:buNone/>
            </a:pP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out.writeUTF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("S: Connection finished!" + 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clientSocket.getLocalSocketAddress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() + "\</a:t>
            </a:r>
            <a:r>
              <a:rPr lang="en" sz="9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nOver</a:t>
            </a:r>
            <a:r>
              <a:rPr lang="en" sz="9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!");</a:t>
            </a:r>
          </a:p>
          <a:p>
            <a:pPr lvl="0">
              <a:spcBef>
                <a:spcPts val="0"/>
              </a:spcBef>
              <a:buNone/>
            </a:pPr>
            <a:endParaRPr sz="9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9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SocketTimeoutException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s) {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("S: Socket timed out!");break;}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e) {break;}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URL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URL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Uniform Resource Locator (URL).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Reference (an address) to a resource on the Internet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Form of a string that describes how to find a resource on the Internet. 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Within your Java programs, you can create a URL object that represents a URL address.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URL object always refers to an absolute URL but can be constructed from an absolute URL, a relative URL, or from URL components.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With a valid URL object you can call any of its accessor methods to get all of that information from the URL without doing any string parsing!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Reading Directly from a URL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Call the URL's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openStream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dirty="0"/>
              <a:t> method to get a stream from which you can read the contents of the URL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7" name="Shape 357"/>
          <p:cNvSpPr txBox="1"/>
          <p:nvPr/>
        </p:nvSpPr>
        <p:spPr>
          <a:xfrm>
            <a:off x="2181150" y="2157374"/>
            <a:ext cx="4781700" cy="28146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java.net.*;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" sz="10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URLReader {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throws Exception {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URL oracle = new URL("http://www.oracle.com/");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BufferedReader in = new BufferedReader(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new InputStreamReader(oracle.openStream()));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inputLine;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while ((inputLine = in.readLine()) != null)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System.out.println(inputLine);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in.close();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to a URL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57200" cy="305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Call the URL object's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openConnection()</a:t>
            </a:r>
            <a:r>
              <a:rPr lang="en" dirty="0"/>
              <a:t> method to get a URLConnection object, or one of its protocol specific subclasses, e.g.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java.net.HttpURLConnection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A new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URLConnection</a:t>
            </a:r>
            <a:r>
              <a:rPr lang="en" dirty="0"/>
              <a:t> object is created every time by calling the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openConnection() </a:t>
            </a:r>
            <a:r>
              <a:rPr lang="en" dirty="0"/>
              <a:t>method of the protocol handler for this URL.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4823353" y="1274112"/>
            <a:ext cx="4163400" cy="28071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92100" marR="2921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URL myURL = new URL("http://example.com/");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URLConnection myURLConnection = myURL.openConnection();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myURLConnection.connect();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(MalformedURLException e) { 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new URL() failed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(IOException e) {   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openConnection() failed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b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 from and Writing to a URLConnection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URLConnection</a:t>
            </a:r>
            <a:r>
              <a:rPr lang="en"/>
              <a:t> class: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Contains many methods that let you communicate with the URL over the network.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URLConnection is an HTTP-centric class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many of its methods are useful only when you are working with HTTP URLs. </a:t>
            </a:r>
          </a:p>
          <a:p>
            <a:pPr marL="1371600" lvl="2" indent="-228600">
              <a:spcBef>
                <a:spcPts val="0"/>
              </a:spcBef>
              <a:spcAft>
                <a:spcPts val="0"/>
              </a:spcAft>
            </a:pPr>
            <a:r>
              <a:rPr lang="en"/>
              <a:t>However, most URL protocols allow you to read from and write to the connection.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from a URLConnection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URLReader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967950" y="1710225"/>
            <a:ext cx="7208100" cy="270665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import java.net.*;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public class URLConnectionReader {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public static void main(String[] args) throws Exception {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    URL oracle = new URL("http://www.oracle.com/");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URLConnection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yc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= oracle.openConnection();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    BufferedReader in = new BufferedReader(new InputStreamReader(yc.getInputStream()));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    String inputLine;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    while ((inputLine = in.readLine()) != null) 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        System.out.println(inputLine);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    in.close();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JDK classes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java.net</a:t>
            </a:r>
            <a:r>
              <a:rPr lang="en" dirty="0"/>
              <a:t>,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TCP or UDP to communicate over the Internet.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 dirty="0"/>
              <a:t>TCP</a:t>
            </a:r>
            <a:r>
              <a:rPr lang="en" dirty="0"/>
              <a:t>: URL, </a:t>
            </a:r>
            <a:r>
              <a:rPr lang="en" dirty="0" err="1"/>
              <a:t>URLConnection</a:t>
            </a:r>
            <a:r>
              <a:rPr lang="en" dirty="0"/>
              <a:t>, Socket, and </a:t>
            </a:r>
            <a:r>
              <a:rPr lang="en" dirty="0" err="1"/>
              <a:t>ServerSocket</a:t>
            </a:r>
            <a:r>
              <a:rPr lang="en" dirty="0"/>
              <a:t> classes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 dirty="0"/>
              <a:t>UDP</a:t>
            </a:r>
            <a:r>
              <a:rPr lang="en" dirty="0"/>
              <a:t>: The </a:t>
            </a:r>
            <a:r>
              <a:rPr lang="en" dirty="0" err="1"/>
              <a:t>DatagramPacket</a:t>
            </a:r>
            <a:r>
              <a:rPr lang="en" dirty="0"/>
              <a:t>, </a:t>
            </a:r>
            <a:r>
              <a:rPr lang="en" dirty="0" err="1"/>
              <a:t>DatagramSocket</a:t>
            </a:r>
            <a:r>
              <a:rPr lang="en" dirty="0"/>
              <a:t>, and </a:t>
            </a:r>
            <a:r>
              <a:rPr lang="en" dirty="0" err="1"/>
              <a:t>MulticastSocket</a:t>
            </a:r>
            <a:r>
              <a:rPr lang="en" dirty="0"/>
              <a:t> classes</a:t>
            </a:r>
          </a:p>
          <a:p>
            <a:pPr marL="190500" marR="50800" lvl="0" indent="-69850" rtl="0">
              <a:lnSpc>
                <a:spcPct val="1515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95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to a URLConnection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For a Java program to interact with a server-side process it simply must be able to write to a URL, thus providing data to the server.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It can do this by following these steps: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Create a URL.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Retrieve the </a:t>
            </a:r>
            <a:r>
              <a:rPr lang="en" dirty="0" err="1"/>
              <a:t>URLConnection</a:t>
            </a:r>
            <a:r>
              <a:rPr lang="en" dirty="0"/>
              <a:t> object.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Set output capability on the </a:t>
            </a:r>
            <a:r>
              <a:rPr lang="en" dirty="0" err="1"/>
              <a:t>URLConnection</a:t>
            </a:r>
            <a:r>
              <a:rPr lang="en" dirty="0"/>
              <a:t>.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Open a connection to the resource.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Get an output stream from the connection.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Write to the output stream.</a:t>
            </a:r>
          </a:p>
          <a:p>
            <a:pPr marL="1371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Close the output stream.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UDP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UDP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Def</a:t>
            </a:r>
            <a:r>
              <a:rPr lang="en" dirty="0"/>
              <a:t>: </a:t>
            </a:r>
            <a:r>
              <a:rPr lang="en" i="1" dirty="0"/>
              <a:t>UDP (User Datagram Protocol) is a protocol that sends independent packets of data, called datagrams, from one computer to another with no guarantees about arrival. UDP is not connection-based like TCP.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Sends independent packets of data, called datagrams, from one application to another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Like sending a letter through the postal service: 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order of delivery is not important and is not guaranteed, and each message is independent of any other.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b="1" dirty="0"/>
              <a:t>Be careful</a:t>
            </a:r>
            <a:r>
              <a:rPr lang="en" dirty="0"/>
              <a:t>: </a:t>
            </a:r>
            <a:r>
              <a:rPr lang="en" u="sng" dirty="0"/>
              <a:t>for many applications, the guarantee of reliability is critical to the success of the transfer of information from one end of the connection to the other.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 : </a:t>
            </a:r>
            <a:r>
              <a:rPr lang="en-US" dirty="0"/>
              <a:t>UDP</a:t>
            </a:r>
            <a:endParaRPr lang="en" dirty="0"/>
          </a:p>
        </p:txBody>
      </p:sp>
      <p:sp>
        <p:nvSpPr>
          <p:cNvPr id="175" name="Shape 175"/>
          <p:cNvSpPr txBox="1"/>
          <p:nvPr/>
        </p:nvSpPr>
        <p:spPr>
          <a:xfrm>
            <a:off x="545950" y="1532550"/>
            <a:ext cx="8399400" cy="296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java.io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QuoteServer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public static void main(String[]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throws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QuoteServerThread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().start();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}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br>
              <a:rPr lang="en-US" sz="1100" dirty="0"/>
            </a:br>
            <a:endParaRPr lang="en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7118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 : </a:t>
            </a:r>
            <a:r>
              <a:rPr lang="en-US" dirty="0"/>
              <a:t>UDP</a:t>
            </a:r>
            <a:endParaRPr lang="en" dirty="0"/>
          </a:p>
        </p:txBody>
      </p:sp>
      <p:sp>
        <p:nvSpPr>
          <p:cNvPr id="175" name="Shape 175"/>
          <p:cNvSpPr txBox="1"/>
          <p:nvPr/>
        </p:nvSpPr>
        <p:spPr>
          <a:xfrm>
            <a:off x="545950" y="1532550"/>
            <a:ext cx="8399400" cy="296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QuoteServerThread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throws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super(”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QuoteServer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socket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DatagramSocket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(4445);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try {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in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BufferedReader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FileReader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("one-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liners.txt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"));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} catch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FileNotFoundException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e){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System.err.println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("Couldn't open quote file. Serving time instead.");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}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" dirty="0">
              <a:latin typeface="Courier New" charset="0"/>
              <a:ea typeface="Courier New" charset="0"/>
              <a:cs typeface="Courier New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258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 : </a:t>
            </a:r>
            <a:r>
              <a:rPr lang="en-US" dirty="0"/>
              <a:t>UDP</a:t>
            </a:r>
            <a:endParaRPr lang="en" dirty="0"/>
          </a:p>
        </p:txBody>
      </p:sp>
      <p:sp>
        <p:nvSpPr>
          <p:cNvPr id="175" name="Shape 175"/>
          <p:cNvSpPr txBox="1"/>
          <p:nvPr/>
        </p:nvSpPr>
        <p:spPr>
          <a:xfrm>
            <a:off x="462987" y="1017725"/>
            <a:ext cx="8482363" cy="392466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while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moreQuotes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try {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byte[]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new byte[256]; 		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DatagramPacket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packet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DatagramPacket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buf.length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 	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socket.receive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(packet);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String quote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getNextQuote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quote.getBytes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 		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InetAddress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address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packet.getAddress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port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packet.getPort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packet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DatagramPacket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buf.length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address, port); 	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socket.send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(packet);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} catch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IOException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e) { /* code  */} 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socket.close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();}</a:t>
            </a:r>
            <a:endParaRPr lang="en" dirty="0">
              <a:latin typeface="Courier New" charset="0"/>
              <a:ea typeface="Courier New" charset="0"/>
              <a:cs typeface="Courier New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198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Example : </a:t>
            </a:r>
            <a:r>
              <a:rPr lang="en-US" dirty="0"/>
              <a:t>UDP client</a:t>
            </a:r>
            <a:endParaRPr lang="en" dirty="0"/>
          </a:p>
        </p:txBody>
      </p:sp>
      <p:sp>
        <p:nvSpPr>
          <p:cNvPr id="175" name="Shape 175"/>
          <p:cNvSpPr txBox="1"/>
          <p:nvPr/>
        </p:nvSpPr>
        <p:spPr>
          <a:xfrm>
            <a:off x="432900" y="1231607"/>
            <a:ext cx="8399400" cy="353716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DatagramSocket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socket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DatagramSocket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byte[]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new byte[256]; 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InetAddress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address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InetAddress.getByName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[0]);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DatagramPacket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packet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DatagramPacket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buf.length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address, 4445); 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socket.send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(packet);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packet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DatagramPacket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buf.length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socket.receive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(packet); 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String received = new String(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packet.getData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0,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packet.getLength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()); 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("Quote of the Moment: " + received);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socket.close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" sz="1100" dirty="0">
              <a:latin typeface="Courier New" charset="0"/>
              <a:ea typeface="Courier New" charset="0"/>
              <a:cs typeface="Courier New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39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UDP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Aft>
                <a:spcPts val="0"/>
              </a:spcAft>
            </a:pPr>
            <a:r>
              <a:rPr lang="en-US" dirty="0"/>
              <a:t>Can also use multicasting</a:t>
            </a:r>
            <a:endParaRPr lang="ru-RU" dirty="0"/>
          </a:p>
          <a:p>
            <a:pPr marL="457200" lvl="0" indent="-228600">
              <a:spcAft>
                <a:spcPts val="0"/>
              </a:spcAft>
            </a:pPr>
            <a:endParaRPr lang="en-US" u="sng" dirty="0"/>
          </a:p>
          <a:p>
            <a:pPr marL="457200" indent="-228600">
              <a:spcAft>
                <a:spcPts val="0"/>
              </a:spcAft>
            </a:pPr>
            <a:r>
              <a:rPr lang="en-US" u="sng" dirty="0"/>
              <a:t>Example of multicasting:</a:t>
            </a:r>
          </a:p>
          <a:p>
            <a:pPr marL="457200" lvl="0" indent="-228600">
              <a:spcAft>
                <a:spcPts val="0"/>
              </a:spcAft>
            </a:pPr>
            <a:endParaRPr lang="en-US" u="sng" dirty="0"/>
          </a:p>
        </p:txBody>
      </p:sp>
      <p:sp>
        <p:nvSpPr>
          <p:cNvPr id="5" name="Shape 175"/>
          <p:cNvSpPr txBox="1"/>
          <p:nvPr/>
        </p:nvSpPr>
        <p:spPr>
          <a:xfrm>
            <a:off x="609811" y="2344107"/>
            <a:ext cx="7538618" cy="131098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MulticastSocket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socket = new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MulticastSocket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(4446);</a:t>
            </a:r>
          </a:p>
          <a:p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InetAddress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group =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InetAddress.getByName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("203.0.113.0");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socket.joinGroup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(group);</a:t>
            </a:r>
            <a:endParaRPr lang="en" sz="1100" dirty="0">
              <a:latin typeface="Courier New" charset="0"/>
              <a:ea typeface="Courier New" charset="0"/>
              <a:cs typeface="Courier New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441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2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Typically, use UDP in applications where </a:t>
            </a:r>
            <a:r>
              <a:rPr lang="en" b="1" u="sng" dirty="0"/>
              <a:t>speed is more critical than reliability</a:t>
            </a:r>
            <a:r>
              <a:rPr lang="en" dirty="0"/>
              <a:t>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Example: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Use UDP in an application sending data from a fast acquisition where it is acceptable to lose some data points.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Use UDP to broadcast to any machine(s) listening to the server.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Verdict:</a:t>
            </a:r>
          </a:p>
          <a:p>
            <a:pPr marL="914400" lvl="1" indent="-228600">
              <a:spcBef>
                <a:spcPts val="0"/>
              </a:spcBef>
            </a:pPr>
            <a:r>
              <a:rPr lang="en" b="1" dirty="0"/>
              <a:t>TCP</a:t>
            </a:r>
            <a:r>
              <a:rPr lang="en" dirty="0"/>
              <a:t> is for </a:t>
            </a:r>
            <a:r>
              <a:rPr lang="en" b="1" dirty="0"/>
              <a:t>high-reliability</a:t>
            </a:r>
            <a:r>
              <a:rPr lang="en" dirty="0"/>
              <a:t> data transmissions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 dirty="0"/>
              <a:t>UDP</a:t>
            </a:r>
            <a:r>
              <a:rPr lang="en" dirty="0"/>
              <a:t> is for </a:t>
            </a:r>
            <a:r>
              <a:rPr lang="en" b="1" dirty="0"/>
              <a:t>low-overhead</a:t>
            </a:r>
            <a:r>
              <a:rPr lang="en" dirty="0"/>
              <a:t> transmissions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TCP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One </a:t>
            </a:r>
            <a:r>
              <a:rPr lang="en" i="1" dirty="0"/>
              <a:t>endpoint</a:t>
            </a:r>
            <a:r>
              <a:rPr lang="en" dirty="0"/>
              <a:t> of a two-way communication link between two programs running on the network.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Endpoint: a combination of an IP address and a port number.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Every TCP connection can be uniquely identified by its two endpoints. That way you can have multiple connections between your host and the server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Is bound to a port number so that the TCP layer can identify the application that data is destined to be sent to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Socket (client side of the connection) and </a:t>
            </a:r>
            <a:r>
              <a:rPr lang="en" dirty="0" err="1"/>
              <a:t>ServerSocket</a:t>
            </a:r>
            <a:r>
              <a:rPr lang="en" dirty="0"/>
              <a:t> (server side of the connection)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227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The client </a:t>
            </a:r>
            <a:r>
              <a:rPr lang="en" i="1" dirty="0"/>
              <a:t>knows</a:t>
            </a:r>
            <a:r>
              <a:rPr lang="en" dirty="0"/>
              <a:t> 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The </a:t>
            </a:r>
            <a:r>
              <a:rPr lang="en" b="1" dirty="0"/>
              <a:t>hostname</a:t>
            </a:r>
            <a:r>
              <a:rPr lang="en" dirty="0"/>
              <a:t> of the machine on which the server is </a:t>
            </a:r>
            <a:r>
              <a:rPr lang="en" b="1" dirty="0"/>
              <a:t>running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b="1" dirty="0"/>
              <a:t>Port number</a:t>
            </a:r>
            <a:r>
              <a:rPr lang="en" dirty="0"/>
              <a:t> on which the server is </a:t>
            </a:r>
            <a:r>
              <a:rPr lang="en" b="1" dirty="0"/>
              <a:t>listening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To make a connection request, the client tries to rendezvous with the server on the server's machine and port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" dirty="0"/>
              <a:t>Needs to identify itself to the server so it binds to a local port number that it will use during this connection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2454950" y="3460575"/>
            <a:ext cx="4234075" cy="1072637"/>
            <a:chOff x="864675" y="3921075"/>
            <a:chExt cx="4234075" cy="1072637"/>
          </a:xfrm>
        </p:grpSpPr>
        <p:sp>
          <p:nvSpPr>
            <p:cNvPr id="147" name="Shape 147"/>
            <p:cNvSpPr/>
            <p:nvPr/>
          </p:nvSpPr>
          <p:spPr>
            <a:xfrm>
              <a:off x="864675" y="4081750"/>
              <a:ext cx="1258800" cy="67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Server</a:t>
              </a:r>
            </a:p>
          </p:txBody>
        </p:sp>
        <p:sp>
          <p:nvSpPr>
            <p:cNvPr id="148" name="Shape 148"/>
            <p:cNvSpPr/>
            <p:nvPr/>
          </p:nvSpPr>
          <p:spPr>
            <a:xfrm rot="5400000">
              <a:off x="1678424" y="4310500"/>
              <a:ext cx="673800" cy="2162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p o r t</a:t>
              </a:r>
            </a:p>
          </p:txBody>
        </p:sp>
        <p:grpSp>
          <p:nvGrpSpPr>
            <p:cNvPr id="149" name="Shape 149"/>
            <p:cNvGrpSpPr/>
            <p:nvPr/>
          </p:nvGrpSpPr>
          <p:grpSpPr>
            <a:xfrm>
              <a:off x="2034537" y="3921075"/>
              <a:ext cx="534022" cy="648599"/>
              <a:chOff x="2047650" y="3940150"/>
              <a:chExt cx="641699" cy="648599"/>
            </a:xfrm>
          </p:grpSpPr>
          <p:sp>
            <p:nvSpPr>
              <p:cNvPr id="150" name="Shape 150"/>
              <p:cNvSpPr/>
              <p:nvPr/>
            </p:nvSpPr>
            <p:spPr>
              <a:xfrm rot="-2641629">
                <a:off x="2143608" y="4035635"/>
                <a:ext cx="449784" cy="457629"/>
              </a:xfrm>
              <a:prstGeom prst="diagStripe">
                <a:avLst>
                  <a:gd name="adj" fmla="val 4317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 rot="5400000">
                <a:off x="1987004" y="4176699"/>
                <a:ext cx="648599" cy="175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/>
                  <a:t>listen</a:t>
                </a:r>
              </a:p>
            </p:txBody>
          </p:sp>
        </p:grpSp>
        <p:sp>
          <p:nvSpPr>
            <p:cNvPr id="152" name="Shape 152"/>
            <p:cNvSpPr/>
            <p:nvPr/>
          </p:nvSpPr>
          <p:spPr>
            <a:xfrm>
              <a:off x="3839950" y="4081750"/>
              <a:ext cx="1258800" cy="673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/>
                <a:t>Client</a:t>
              </a:r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3611199" y="4310500"/>
              <a:ext cx="673800" cy="2162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/>
                <a:t>p o r t</a:t>
              </a:r>
            </a:p>
          </p:txBody>
        </p:sp>
        <p:cxnSp>
          <p:nvCxnSpPr>
            <p:cNvPr id="154" name="Shape 154"/>
            <p:cNvCxnSpPr>
              <a:stCxn id="153" idx="2"/>
              <a:endCxn id="151" idx="0"/>
            </p:cNvCxnSpPr>
            <p:nvPr/>
          </p:nvCxnSpPr>
          <p:spPr>
            <a:xfrm rot="10800000">
              <a:off x="2327050" y="4245250"/>
              <a:ext cx="1512900" cy="1734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155" name="Shape 155"/>
            <p:cNvSpPr txBox="1"/>
            <p:nvPr/>
          </p:nvSpPr>
          <p:spPr>
            <a:xfrm>
              <a:off x="2530437" y="3980025"/>
              <a:ext cx="1163099" cy="349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>
                  <a:solidFill>
                    <a:schemeClr val="dk1"/>
                  </a:solidFill>
                </a:rPr>
                <a:t>#1 </a:t>
              </a:r>
              <a:r>
                <a:rPr lang="en" sz="1200"/>
                <a:t>connection request</a:t>
              </a:r>
            </a:p>
          </p:txBody>
        </p:sp>
        <p:cxnSp>
          <p:nvCxnSpPr>
            <p:cNvPr id="156" name="Shape 156"/>
            <p:cNvCxnSpPr>
              <a:stCxn id="148" idx="3"/>
              <a:endCxn id="153" idx="3"/>
            </p:cNvCxnSpPr>
            <p:nvPr/>
          </p:nvCxnSpPr>
          <p:spPr>
            <a:xfrm rot="-5400000" flipH="1">
              <a:off x="2981475" y="3789400"/>
              <a:ext cx="600" cy="1932900"/>
            </a:xfrm>
            <a:prstGeom prst="curvedConnector3">
              <a:avLst>
                <a:gd name="adj1" fmla="val 396875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157" name="Shape 157"/>
            <p:cNvSpPr txBox="1"/>
            <p:nvPr/>
          </p:nvSpPr>
          <p:spPr>
            <a:xfrm>
              <a:off x="2384112" y="4755512"/>
              <a:ext cx="11952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200"/>
                <a:t>#2 connection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Reading&amp;Writing to a Socket: Server Side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Open a socket.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Open an input stream and output stream to the socket.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Read from and write to the stream according to the server's protocol.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Close the streams.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Close the socket.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Reading&amp;Writing to a Socket: Server Side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64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50000"/>
              <a:buFont typeface="Arial"/>
            </a:pPr>
            <a:r>
              <a:rPr lang="en" dirty="0"/>
              <a:t>Establish connection: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portNumber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clientSocket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serverSocket.accept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Establish in/out streams: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clientSocket.getOutputStream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(), true);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(new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clientSocket.getInputStream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()));)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Read data: </a:t>
            </a:r>
            <a:br>
              <a:rPr lang="en" dirty="0"/>
            </a:b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inStream.readLine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Write data:</a:t>
            </a:r>
            <a:br>
              <a:rPr lang="en" dirty="0"/>
            </a:b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outStream.println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inputLine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: Connecting to a Client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45950" y="1226916"/>
            <a:ext cx="8399400" cy="32720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("Server is waiting for client on port " +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serverSocket.getLocalPort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() + "...");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try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Socket server =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serverSocket.accept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("Connected to "+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server.getRemoteSocketAddress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(new 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server.getInputStream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endParaRPr lang="en-US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endParaRPr lang="en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in.readLine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spcBef>
                <a:spcPts val="0"/>
              </a:spcBef>
              <a:buNone/>
            </a:pPr>
            <a:endParaRPr b="1" dirty="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server.getOutputStream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out.writeUTF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("Connection finished!"+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server.getLocalSocketAddress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 + "\</a:t>
            </a:r>
            <a:r>
              <a:rPr lang="en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nOver</a:t>
            </a:r>
            <a:r>
              <a:rPr lang="en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!");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Reading&amp;Writing to a Socket: Client Side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Establish connection:</a:t>
            </a:r>
            <a:b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Socket(</a:t>
            </a:r>
            <a:r>
              <a:rPr lang="en" sz="1400" dirty="0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 dirty="0" err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portNumber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outStream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connectionSocket.getOutputStream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4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Establish in/out streams:</a:t>
            </a:r>
            <a:b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inStream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connectionSocket.getInputStream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b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" sz="1400" i="1" dirty="0" err="1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Write user input data:</a:t>
            </a:r>
            <a:br>
              <a:rPr lang="en" dirty="0"/>
            </a:b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stdIn.readLine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Send data to server:</a:t>
            </a:r>
            <a:br>
              <a:rPr lang="en" dirty="0"/>
            </a:b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outStream.println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1618</Words>
  <Application>Microsoft Macintosh PowerPoint</Application>
  <PresentationFormat>On-screen Show (16:9)</PresentationFormat>
  <Paragraphs>218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Courier New</vt:lpstr>
      <vt:lpstr>simple-light-2</vt:lpstr>
      <vt:lpstr>Networking</vt:lpstr>
      <vt:lpstr>JDK classes</vt:lpstr>
      <vt:lpstr>TCP</vt:lpstr>
      <vt:lpstr>Socket</vt:lpstr>
      <vt:lpstr>Socket</vt:lpstr>
      <vt:lpstr>Reading&amp;Writing to a Socket: Server Side</vt:lpstr>
      <vt:lpstr>Reading&amp;Writing to a Socket: Server Side</vt:lpstr>
      <vt:lpstr>Example : Connecting to a Client</vt:lpstr>
      <vt:lpstr>Reading&amp;Writing to a Socket: Client Side</vt:lpstr>
      <vt:lpstr>Example: Client Connection to a Server</vt:lpstr>
      <vt:lpstr>Supporting multiple clients</vt:lpstr>
      <vt:lpstr>Supporting multiple clients</vt:lpstr>
      <vt:lpstr>Supporting multiple clients</vt:lpstr>
      <vt:lpstr>Working with URL</vt:lpstr>
      <vt:lpstr>URL</vt:lpstr>
      <vt:lpstr>Reading Directly from a URL</vt:lpstr>
      <vt:lpstr>Connecting to a URL</vt:lpstr>
      <vt:lpstr>Reading from and Writing to a URLConnection</vt:lpstr>
      <vt:lpstr>Reading from a URLConnection</vt:lpstr>
      <vt:lpstr>Writing to a URLConnection</vt:lpstr>
      <vt:lpstr>UDP</vt:lpstr>
      <vt:lpstr>UDP</vt:lpstr>
      <vt:lpstr>Example : UDP</vt:lpstr>
      <vt:lpstr>Example : UDP</vt:lpstr>
      <vt:lpstr>Example : UDP</vt:lpstr>
      <vt:lpstr>Example : UDP client</vt:lpstr>
      <vt:lpstr>UDP</vt:lpstr>
      <vt:lpstr>Summary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cp:lastModifiedBy>Saipuka, Jelena</cp:lastModifiedBy>
  <cp:revision>53</cp:revision>
  <dcterms:modified xsi:type="dcterms:W3CDTF">2018-02-25T21:17:25Z</dcterms:modified>
</cp:coreProperties>
</file>