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9" r:id="rId3"/>
    <p:sldId id="28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3" r:id="rId23"/>
    <p:sldId id="288" r:id="rId24"/>
    <p:sldId id="285"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3A825C-2996-41EB-856A-41FF8126D879}">
  <a:tblStyle styleId="{273A825C-2996-41EB-856A-41FF8126D879}" styleName="Table_0">
    <a:wholeTbl>
      <a:tcTxStyle b="off" i="off">
        <a:font>
          <a:latin typeface="Arial"/>
          <a:ea typeface="Arial"/>
          <a:cs typeface="Arial"/>
        </a:font>
        <a:srgbClr val="000000"/>
      </a:tcTxStyle>
      <a:tcStyle>
        <a:tcBdr>
          <a:left>
            <a:ln w="12700" cap="flat" cmpd="sng">
              <a:solidFill>
                <a:srgbClr val="FFFFFF"/>
              </a:solidFill>
              <a:prstDash val="solid"/>
              <a:round/>
              <a:headEnd type="none" w="med" len="med"/>
              <a:tailEnd type="none" w="med" len="med"/>
            </a:ln>
          </a:left>
          <a:right>
            <a:ln w="12700" cap="flat" cmpd="sng">
              <a:solidFill>
                <a:srgbClr val="FFFFFF"/>
              </a:solidFill>
              <a:prstDash val="solid"/>
              <a:round/>
              <a:headEnd type="none" w="med" len="med"/>
              <a:tailEnd type="none" w="med" len="med"/>
            </a:ln>
          </a:right>
          <a:top>
            <a:ln w="12700" cap="flat" cmpd="sng">
              <a:solidFill>
                <a:srgbClr val="FFFFFF"/>
              </a:solidFill>
              <a:prstDash val="solid"/>
              <a:round/>
              <a:headEnd type="none" w="med" len="med"/>
              <a:tailEnd type="none" w="med" len="med"/>
            </a:ln>
          </a:top>
          <a:bottom>
            <a:ln w="12700" cap="flat" cmpd="sng">
              <a:solidFill>
                <a:srgbClr val="FFFFFF"/>
              </a:solidFill>
              <a:prstDash val="solid"/>
              <a:round/>
              <a:headEnd type="none" w="med" len="med"/>
              <a:tailEnd type="none" w="med" len="med"/>
            </a:ln>
          </a:bottom>
          <a:insideH>
            <a:ln w="12700" cap="flat" cmpd="sng">
              <a:solidFill>
                <a:srgbClr val="FFFFFF"/>
              </a:solidFill>
              <a:prstDash val="solid"/>
              <a:round/>
              <a:headEnd type="none" w="med" len="med"/>
              <a:tailEnd type="none" w="med" len="med"/>
            </a:ln>
          </a:insideH>
          <a:insideV>
            <a:ln w="12700" cap="flat" cmpd="sng">
              <a:solidFill>
                <a:srgbClr val="FFFFFF"/>
              </a:solidFill>
              <a:prstDash val="solid"/>
              <a:round/>
              <a:headEnd type="none" w="med" len="med"/>
              <a:tailEnd type="none" w="med" len="med"/>
            </a:ln>
          </a:insideV>
        </a:tcBdr>
        <a:fill>
          <a:solidFill>
            <a:srgbClr val="E6E7E8"/>
          </a:solidFill>
        </a:fill>
      </a:tcStyle>
    </a:wholeTbl>
    <a:band1H>
      <a:tcStyle>
        <a:tcBdr/>
        <a:fill>
          <a:solidFill>
            <a:srgbClr val="CACCCD"/>
          </a:solidFill>
        </a:fill>
      </a:tcStyle>
    </a:band1H>
    <a:band1V>
      <a:tcStyle>
        <a:tcBdr/>
        <a:fill>
          <a:solidFill>
            <a:srgbClr val="CACCCD"/>
          </a:solidFill>
        </a:fill>
      </a:tcStyle>
    </a:band1V>
    <a:lastCol>
      <a:tcTxStyle b="on" i="off">
        <a:font>
          <a:latin typeface="Arial"/>
          <a:ea typeface="Arial"/>
          <a:cs typeface="Arial"/>
        </a:font>
        <a:srgbClr val="FFFFFF"/>
      </a:tcTxStyle>
      <a:tcStyle>
        <a:tcBdr/>
        <a:fill>
          <a:solidFill>
            <a:srgbClr val="003344"/>
          </a:solidFill>
        </a:fill>
      </a:tcStyle>
    </a:lastCol>
    <a:firstCol>
      <a:tcTxStyle b="on" i="off">
        <a:font>
          <a:latin typeface="Arial"/>
          <a:ea typeface="Arial"/>
          <a:cs typeface="Arial"/>
        </a:font>
        <a:srgbClr val="FFFFFF"/>
      </a:tcTxStyle>
      <a:tcStyle>
        <a:tcBdr/>
        <a:fill>
          <a:solidFill>
            <a:srgbClr val="003344"/>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med" len="med"/>
              <a:tailEnd type="none" w="med" len="med"/>
            </a:ln>
          </a:top>
        </a:tcBdr>
        <a:fill>
          <a:solidFill>
            <a:srgbClr val="003344"/>
          </a:solidFill>
        </a:fill>
      </a:tcStyle>
    </a:lastRow>
    <a:firstRow>
      <a:tcTxStyle b="on" i="off">
        <a:font>
          <a:latin typeface="Arial"/>
          <a:ea typeface="Arial"/>
          <a:cs typeface="Arial"/>
        </a:font>
        <a:srgbClr val="FFFFFF"/>
      </a:tcTxStyle>
      <a:tcStyle>
        <a:tcBdr>
          <a:bottom>
            <a:ln w="38100" cap="flat" cmpd="sng">
              <a:solidFill>
                <a:srgbClr val="FFFFFF"/>
              </a:solidFill>
              <a:prstDash val="solid"/>
              <a:round/>
              <a:headEnd type="none" w="med" len="med"/>
              <a:tailEnd type="none" w="med" len="med"/>
            </a:ln>
          </a:bottom>
        </a:tcBdr>
        <a:fill>
          <a:solidFill>
            <a:srgbClr val="00334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70561"/>
  </p:normalViewPr>
  <p:slideViewPr>
    <p:cSldViewPr snapToGrid="0">
      <p:cViewPr varScale="1">
        <p:scale>
          <a:sx n="58" d="100"/>
          <a:sy n="58" d="100"/>
        </p:scale>
        <p:origin x="1104"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4136535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290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 name="Shape 14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917717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Tree>
    <p:extLst>
      <p:ext uri="{BB962C8B-B14F-4D97-AF65-F5344CB8AC3E}">
        <p14:creationId xmlns:p14="http://schemas.microsoft.com/office/powerpoint/2010/main" val="2138826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25000"/>
              <a:buFont typeface="Arial"/>
              <a:buNone/>
            </a:pPr>
            <a:r>
              <a:rPr lang="en-US" sz="1000" b="1" dirty="0">
                <a:solidFill>
                  <a:schemeClr val="dk1"/>
                </a:solidFill>
              </a:rPr>
              <a:t>Faculty Notes:</a:t>
            </a:r>
          </a:p>
          <a:p>
            <a:pPr lvl="0" rtl="0">
              <a:spcBef>
                <a:spcPts val="0"/>
              </a:spcBef>
              <a:buClr>
                <a:schemeClr val="dk1"/>
              </a:buClr>
              <a:buSzPct val="25000"/>
              <a:buFont typeface="Arial"/>
              <a:buNone/>
            </a:pPr>
            <a:r>
              <a:rPr lang="en-US" sz="1000" dirty="0">
                <a:solidFill>
                  <a:schemeClr val="dk1"/>
                </a:solidFill>
              </a:rPr>
              <a:t>Review the slide content and Participant Notes with the participants.</a:t>
            </a:r>
          </a:p>
          <a:p>
            <a:pPr marL="112688" lvl="0" rtl="0">
              <a:spcBef>
                <a:spcPts val="0"/>
              </a:spcBef>
              <a:buClr>
                <a:schemeClr val="dk1"/>
              </a:buClr>
              <a:buSzPct val="25000"/>
              <a:buFont typeface="Arial"/>
              <a:buNone/>
            </a:pPr>
            <a:endParaRPr lang="en-US" sz="1000" b="1" dirty="0">
              <a:solidFill>
                <a:schemeClr val="dk1"/>
              </a:solidFill>
            </a:endParaRPr>
          </a:p>
          <a:p>
            <a:pPr marL="112688" lvl="0" rtl="0">
              <a:spcBef>
                <a:spcPts val="0"/>
              </a:spcBef>
              <a:buClr>
                <a:schemeClr val="dk1"/>
              </a:buClr>
              <a:buSzPct val="25000"/>
              <a:buFont typeface="Arial"/>
              <a:buNone/>
            </a:pPr>
            <a:r>
              <a:rPr lang="en-US" sz="1000" b="1" dirty="0">
                <a:solidFill>
                  <a:schemeClr val="dk1"/>
                </a:solidFill>
              </a:rPr>
              <a:t>Participant Notes: </a:t>
            </a:r>
          </a:p>
          <a:p>
            <a:pPr marL="90487" lvl="0" indent="-90487" rtl="0">
              <a:spcBef>
                <a:spcPts val="0"/>
              </a:spcBef>
              <a:buClr>
                <a:schemeClr val="dk1"/>
              </a:buClr>
              <a:buSzPct val="100000"/>
              <a:buChar char="•"/>
            </a:pPr>
            <a:r>
              <a:rPr lang="en-US" sz="1000" dirty="0">
                <a:solidFill>
                  <a:schemeClr val="dk1"/>
                </a:solidFill>
              </a:rPr>
              <a:t>Query statements execute the given SQL statement, which may return multiple results. </a:t>
            </a:r>
          </a:p>
          <a:p>
            <a:pPr marL="90487" lvl="0" indent="-90487" rtl="0">
              <a:spcBef>
                <a:spcPts val="0"/>
              </a:spcBef>
              <a:buClr>
                <a:schemeClr val="dk1"/>
              </a:buClr>
              <a:buSzPct val="100000"/>
              <a:buChar char="•"/>
            </a:pPr>
            <a:r>
              <a:rPr lang="en-US" sz="1000" dirty="0">
                <a:solidFill>
                  <a:schemeClr val="dk1"/>
                </a:solidFill>
              </a:rPr>
              <a:t>In some (uncommon) situations, a single SQL statement may return multiple result sets and/or update counts. </a:t>
            </a:r>
          </a:p>
          <a:p>
            <a:pPr marL="90487" lvl="0" indent="-90487" rtl="0">
              <a:spcBef>
                <a:spcPts val="0"/>
              </a:spcBef>
              <a:buClr>
                <a:schemeClr val="dk1"/>
              </a:buClr>
              <a:buSzPct val="100000"/>
              <a:buChar char="•"/>
            </a:pPr>
            <a:r>
              <a:rPr lang="en-US" sz="1000" dirty="0">
                <a:solidFill>
                  <a:schemeClr val="dk1"/>
                </a:solidFill>
              </a:rPr>
              <a:t>Normally you can ignore this unless you are (1) executing a stored procedure that you know may return multiple results or (2) dynamically executing an unknown SQL string. </a:t>
            </a:r>
          </a:p>
          <a:p>
            <a:pPr marL="90487" lvl="0" indent="-90487" rtl="0">
              <a:spcBef>
                <a:spcPts val="0"/>
              </a:spcBef>
              <a:buClr>
                <a:schemeClr val="dk1"/>
              </a:buClr>
              <a:buSzPct val="100000"/>
              <a:buChar char="•"/>
            </a:pPr>
            <a:r>
              <a:rPr lang="en-US" sz="1000" dirty="0">
                <a:solidFill>
                  <a:schemeClr val="dk1"/>
                </a:solidFill>
              </a:rPr>
              <a:t>The execute method executes an SQL statement and indicates the form of the first result. </a:t>
            </a:r>
          </a:p>
          <a:p>
            <a:pPr marL="90487" lvl="0" indent="-90487" rtl="0">
              <a:spcBef>
                <a:spcPts val="0"/>
              </a:spcBef>
              <a:buClr>
                <a:schemeClr val="dk1"/>
              </a:buClr>
              <a:buSzPct val="100000"/>
              <a:buChar char="•"/>
            </a:pPr>
            <a:r>
              <a:rPr lang="en-US" sz="1000" dirty="0">
                <a:solidFill>
                  <a:schemeClr val="dk1"/>
                </a:solidFill>
              </a:rPr>
              <a:t>You must then use the methods </a:t>
            </a:r>
            <a:r>
              <a:rPr lang="en-US" sz="1000" dirty="0" err="1">
                <a:solidFill>
                  <a:schemeClr val="dk1"/>
                </a:solidFill>
              </a:rPr>
              <a:t>getResultSet</a:t>
            </a:r>
            <a:r>
              <a:rPr lang="en-US" sz="1000" dirty="0">
                <a:solidFill>
                  <a:schemeClr val="dk1"/>
                </a:solidFill>
              </a:rPr>
              <a:t> or </a:t>
            </a:r>
            <a:r>
              <a:rPr lang="en-US" sz="1000" dirty="0" err="1">
                <a:solidFill>
                  <a:schemeClr val="dk1"/>
                </a:solidFill>
              </a:rPr>
              <a:t>getUpdateCount</a:t>
            </a:r>
            <a:r>
              <a:rPr lang="en-US" sz="1000" dirty="0">
                <a:solidFill>
                  <a:schemeClr val="dk1"/>
                </a:solidFill>
              </a:rPr>
              <a:t> to retrieve the result, and </a:t>
            </a:r>
            <a:r>
              <a:rPr lang="en-US" sz="1000" dirty="0" err="1">
                <a:solidFill>
                  <a:schemeClr val="dk1"/>
                </a:solidFill>
              </a:rPr>
              <a:t>getMoreResults</a:t>
            </a:r>
            <a:r>
              <a:rPr lang="en-US" sz="1000" dirty="0">
                <a:solidFill>
                  <a:schemeClr val="dk1"/>
                </a:solidFill>
              </a:rPr>
              <a:t> to move to any subsequent result(s).</a:t>
            </a:r>
          </a:p>
          <a:p>
            <a:pPr marL="90487" lvl="0" indent="-90487" rtl="0">
              <a:spcBef>
                <a:spcPts val="0"/>
              </a:spcBef>
              <a:buClr>
                <a:schemeClr val="dk1"/>
              </a:buClr>
              <a:buSzPct val="100000"/>
              <a:buChar char="•"/>
            </a:pPr>
            <a:endParaRPr lang="en-US" sz="1000" dirty="0">
              <a:solidFill>
                <a:schemeClr val="dk1"/>
              </a:solidFill>
            </a:endParaRPr>
          </a:p>
          <a:p>
            <a:pPr marL="90487" lvl="0" indent="-90487" rtl="0">
              <a:spcBef>
                <a:spcPts val="0"/>
              </a:spcBef>
              <a:buClr>
                <a:schemeClr val="dk1"/>
              </a:buClr>
              <a:buSzPct val="100000"/>
              <a:buChar char="•"/>
            </a:pPr>
            <a:endParaRPr lang="en-US" sz="1000" dirty="0">
              <a:solidFill>
                <a:schemeClr val="dk1"/>
              </a:solidFill>
            </a:endParaRPr>
          </a:p>
          <a:p>
            <a:pPr marL="90487" lvl="0" indent="-90487" rtl="0">
              <a:spcBef>
                <a:spcPts val="0"/>
              </a:spcBef>
              <a:buClr>
                <a:schemeClr val="dk1"/>
              </a:buClr>
              <a:buSzPct val="100000"/>
              <a:buChar char="•"/>
            </a:pPr>
            <a:endParaRPr lang="en-US" sz="1000" dirty="0">
              <a:solidFill>
                <a:schemeClr val="dk1"/>
              </a:solidFill>
            </a:endParaRPr>
          </a:p>
          <a:p>
            <a:pPr marL="90487" lvl="0" indent="-90487" rtl="0">
              <a:spcBef>
                <a:spcPts val="0"/>
              </a:spcBef>
              <a:buClr>
                <a:schemeClr val="dk1"/>
              </a:buClr>
              <a:buSzPct val="100000"/>
              <a:buChar char="•"/>
            </a:pPr>
            <a:endParaRPr lang="en-US" sz="1000" dirty="0">
              <a:solidFill>
                <a:schemeClr val="dk1"/>
              </a:solidFill>
            </a:endParaRPr>
          </a:p>
          <a:p>
            <a:pPr marL="90487" lvl="0" indent="-90487" rtl="0">
              <a:spcBef>
                <a:spcPts val="0"/>
              </a:spcBef>
              <a:buClr>
                <a:schemeClr val="dk1"/>
              </a:buClr>
              <a:buSzPct val="100000"/>
              <a:buChar char="•"/>
            </a:pPr>
            <a:endParaRPr lang="en-US" sz="1000" dirty="0">
              <a:solidFill>
                <a:schemeClr val="dk1"/>
              </a:solidFill>
            </a:endParaRPr>
          </a:p>
          <a:p>
            <a:pPr marL="90487" lvl="0" indent="-90487" rtl="0">
              <a:spcBef>
                <a:spcPts val="0"/>
              </a:spcBef>
              <a:buClr>
                <a:schemeClr val="dk1"/>
              </a:buClr>
              <a:buSzPct val="100000"/>
              <a:buChar char="•"/>
            </a:pPr>
            <a:endParaRPr lang="en-US" sz="1000" dirty="0">
              <a:solidFill>
                <a:schemeClr val="dk1"/>
              </a:solidFill>
            </a:endParaRPr>
          </a:p>
        </p:txBody>
      </p:sp>
    </p:spTree>
    <p:extLst>
      <p:ext uri="{BB962C8B-B14F-4D97-AF65-F5344CB8AC3E}">
        <p14:creationId xmlns:p14="http://schemas.microsoft.com/office/powerpoint/2010/main" val="392316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25000"/>
              <a:buFont typeface="Arial"/>
              <a:buNone/>
            </a:pPr>
            <a:r>
              <a:rPr lang="en" sz="1000" b="1" dirty="0">
                <a:solidFill>
                  <a:schemeClr val="dk1"/>
                </a:solidFill>
              </a:rPr>
              <a:t>Faculty Notes:</a:t>
            </a:r>
          </a:p>
          <a:p>
            <a:pPr lvl="0" rtl="0">
              <a:spcBef>
                <a:spcPts val="0"/>
              </a:spcBef>
              <a:buClr>
                <a:schemeClr val="dk1"/>
              </a:buClr>
              <a:buSzPct val="25000"/>
              <a:buFont typeface="Arial"/>
              <a:buNone/>
            </a:pPr>
            <a:r>
              <a:rPr lang="en" sz="1000" dirty="0">
                <a:solidFill>
                  <a:schemeClr val="dk1"/>
                </a:solidFill>
              </a:rPr>
              <a:t>Review the slide content with the participants.</a:t>
            </a:r>
          </a:p>
          <a:p>
            <a:pPr marL="112688" lvl="0" rtl="0">
              <a:spcBef>
                <a:spcPts val="0"/>
              </a:spcBef>
              <a:buClr>
                <a:schemeClr val="dk1"/>
              </a:buClr>
              <a:buSzPct val="25000"/>
              <a:buFont typeface="Arial"/>
              <a:buNone/>
            </a:pPr>
            <a:endParaRPr sz="1000" b="1" dirty="0">
              <a:solidFill>
                <a:schemeClr val="dk1"/>
              </a:solidFill>
            </a:endParaRPr>
          </a:p>
          <a:p>
            <a:pPr marL="112688" lvl="0" rtl="0">
              <a:spcBef>
                <a:spcPts val="0"/>
              </a:spcBef>
              <a:buClr>
                <a:schemeClr val="dk1"/>
              </a:buClr>
              <a:buSzPct val="25000"/>
              <a:buFont typeface="Arial"/>
              <a:buNone/>
            </a:pPr>
            <a:r>
              <a:rPr lang="en" sz="1000" b="1" dirty="0">
                <a:solidFill>
                  <a:schemeClr val="dk1"/>
                </a:solidFill>
              </a:rPr>
              <a:t>Participant Notes: </a:t>
            </a:r>
          </a:p>
          <a:p>
            <a:pPr marL="90487" lvl="0" indent="-90487" rtl="0">
              <a:spcBef>
                <a:spcPts val="0"/>
              </a:spcBef>
              <a:buClr>
                <a:schemeClr val="dk1"/>
              </a:buClr>
              <a:buSzPct val="100000"/>
              <a:buChar char="•"/>
            </a:pPr>
            <a:r>
              <a:rPr lang="en" sz="1000" dirty="0">
                <a:solidFill>
                  <a:schemeClr val="dk1"/>
                </a:solidFill>
              </a:rPr>
              <a:t>Often, a database transaction can be organized into a group of statements that need to be executed in the proper sequence in order to complete the transaction. </a:t>
            </a:r>
          </a:p>
          <a:p>
            <a:pPr marL="90487" lvl="0" indent="-90487" rtl="0">
              <a:spcBef>
                <a:spcPts val="0"/>
              </a:spcBef>
              <a:buClr>
                <a:schemeClr val="dk1"/>
              </a:buClr>
              <a:buSzPct val="100000"/>
              <a:buChar char="•"/>
            </a:pPr>
            <a:r>
              <a:rPr lang="en" sz="1000" dirty="0">
                <a:solidFill>
                  <a:schemeClr val="dk1"/>
                </a:solidFill>
              </a:rPr>
              <a:t>If a transaction is cut short due to an unexpected error, such as network failure or an application exception, it is possible that the records might be left in an inconsistent or incomplete state because not all required statements were executed.</a:t>
            </a:r>
          </a:p>
        </p:txBody>
      </p:sp>
    </p:spTree>
    <p:extLst>
      <p:ext uri="{BB962C8B-B14F-4D97-AF65-F5344CB8AC3E}">
        <p14:creationId xmlns:p14="http://schemas.microsoft.com/office/powerpoint/2010/main" val="2601619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945406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50388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9732219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eaLnBrk="1" hangingPunct="1">
              <a:lnSpc>
                <a:spcPct val="90000"/>
              </a:lnSpc>
            </a:pPr>
            <a:endParaRPr lang="en" sz="950" dirty="0">
              <a:solidFill>
                <a:schemeClr val="dk1"/>
              </a:solidFill>
            </a:endParaRPr>
          </a:p>
        </p:txBody>
      </p:sp>
    </p:spTree>
    <p:extLst>
      <p:ext uri="{BB962C8B-B14F-4D97-AF65-F5344CB8AC3E}">
        <p14:creationId xmlns:p14="http://schemas.microsoft.com/office/powerpoint/2010/main" val="600632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05141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0915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1800"/>
              </a:spcBef>
              <a:spcAft>
                <a:spcPts val="400"/>
              </a:spcAft>
              <a:buNone/>
            </a:pPr>
            <a:endParaRPr lang="ru-RU" dirty="0">
              <a:solidFill>
                <a:schemeClr val="dk1"/>
              </a:solidFill>
              <a:highlight>
                <a:srgbClr val="FFFFFF"/>
              </a:highlight>
            </a:endParaRPr>
          </a:p>
        </p:txBody>
      </p:sp>
    </p:spTree>
    <p:extLst>
      <p:ext uri="{BB962C8B-B14F-4D97-AF65-F5344CB8AC3E}">
        <p14:creationId xmlns:p14="http://schemas.microsoft.com/office/powerpoint/2010/main" val="3775103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326473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7" name="Shape 21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8913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825886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1800"/>
              </a:spcBef>
              <a:spcAft>
                <a:spcPts val="400"/>
              </a:spcAft>
              <a:buNone/>
            </a:pPr>
            <a:endParaRPr lang="en" sz="950" dirty="0">
              <a:solidFill>
                <a:schemeClr val="dk1"/>
              </a:solidFill>
            </a:endParaRPr>
          </a:p>
        </p:txBody>
      </p:sp>
    </p:spTree>
    <p:extLst>
      <p:ext uri="{BB962C8B-B14F-4D97-AF65-F5344CB8AC3E}">
        <p14:creationId xmlns:p14="http://schemas.microsoft.com/office/powerpoint/2010/main" val="33008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82666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1800"/>
              </a:spcBef>
              <a:spcAft>
                <a:spcPts val="400"/>
              </a:spcAft>
              <a:buNone/>
            </a:pPr>
            <a:endParaRPr lang="ru-RU" sz="1100" b="0" i="0" kern="1200" dirty="0">
              <a:solidFill>
                <a:schemeClr val="tx1"/>
              </a:solidFill>
              <a:effectLst/>
              <a:highlight>
                <a:srgbClr val="FFFFFF"/>
              </a:highlight>
              <a:latin typeface="+mn-lt"/>
              <a:ea typeface="+mn-ea"/>
              <a:cs typeface="+mn-cs"/>
            </a:endParaRPr>
          </a:p>
        </p:txBody>
      </p:sp>
    </p:spTree>
    <p:extLst>
      <p:ext uri="{BB962C8B-B14F-4D97-AF65-F5344CB8AC3E}">
        <p14:creationId xmlns:p14="http://schemas.microsoft.com/office/powerpoint/2010/main" val="27387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7576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 name="Shape 9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R="38100" lvl="0">
              <a:lnSpc>
                <a:spcPct val="150000"/>
              </a:lnSpc>
              <a:spcBef>
                <a:spcPts val="300"/>
              </a:spcBef>
              <a:spcAft>
                <a:spcPts val="300"/>
              </a:spcAft>
              <a:buClr>
                <a:schemeClr val="dk1"/>
              </a:buClr>
              <a:buSzPct val="37931"/>
              <a:buFont typeface="Arial"/>
              <a:buNone/>
            </a:pPr>
            <a:r>
              <a:rPr lang="en" sz="2900" dirty="0">
                <a:solidFill>
                  <a:srgbClr val="121214"/>
                </a:solidFill>
                <a:latin typeface="Verdana"/>
                <a:ea typeface="Verdana"/>
                <a:cs typeface="Verdana"/>
                <a:sym typeface="Verdana"/>
              </a:rPr>
              <a:t>Common JDBC Components</a:t>
            </a:r>
          </a:p>
          <a:p>
            <a:pPr marL="25400" marR="25400" lvl="0" indent="-69850" algn="just">
              <a:lnSpc>
                <a:spcPct val="163636"/>
              </a:lnSpc>
              <a:spcBef>
                <a:spcPts val="0"/>
              </a:spcBef>
              <a:spcAft>
                <a:spcPts val="1100"/>
              </a:spcAft>
              <a:buClr>
                <a:schemeClr val="dk1"/>
              </a:buClr>
              <a:buSzPct val="100000"/>
              <a:buFont typeface="Arial"/>
              <a:buNone/>
            </a:pPr>
            <a:r>
              <a:rPr lang="en" dirty="0">
                <a:solidFill>
                  <a:schemeClr val="dk1"/>
                </a:solidFill>
                <a:latin typeface="Verdana"/>
                <a:ea typeface="Verdana"/>
                <a:cs typeface="Verdana"/>
                <a:sym typeface="Verdana"/>
              </a:rPr>
              <a:t>The JDBC API provides the following interfaces and classes −</a:t>
            </a:r>
          </a:p>
          <a:p>
            <a:pPr marL="482600" marR="25400" lvl="0" indent="-295275" algn="just">
              <a:lnSpc>
                <a:spcPct val="171428"/>
              </a:lnSpc>
              <a:spcBef>
                <a:spcPts val="0"/>
              </a:spcBef>
              <a:spcAft>
                <a:spcPts val="1500"/>
              </a:spcAft>
              <a:buClr>
                <a:schemeClr val="dk1"/>
              </a:buClr>
              <a:buSzPct val="95454"/>
              <a:buFont typeface="Verdana"/>
            </a:pPr>
            <a:r>
              <a:rPr lang="en" sz="1050" b="1" dirty="0" err="1">
                <a:solidFill>
                  <a:srgbClr val="FF0000"/>
                </a:solidFill>
                <a:latin typeface="Verdana"/>
                <a:ea typeface="Verdana"/>
                <a:cs typeface="Verdana"/>
                <a:sym typeface="Verdana"/>
              </a:rPr>
              <a:t>DriverManager</a:t>
            </a:r>
            <a:r>
              <a:rPr lang="en" sz="1050" b="1" dirty="0">
                <a:solidFill>
                  <a:schemeClr val="dk1"/>
                </a:solidFill>
                <a:latin typeface="Verdana"/>
                <a:ea typeface="Verdana"/>
                <a:cs typeface="Verdana"/>
                <a:sym typeface="Verdana"/>
              </a:rPr>
              <a:t>:</a:t>
            </a:r>
            <a:r>
              <a:rPr lang="en" sz="1050" dirty="0">
                <a:solidFill>
                  <a:schemeClr val="dk1"/>
                </a:solidFill>
                <a:latin typeface="Verdana"/>
                <a:ea typeface="Verdana"/>
                <a:cs typeface="Verdana"/>
                <a:sym typeface="Verdana"/>
              </a:rPr>
              <a:t> This class manages a list of database drivers. Matches connection requests from the java application with the proper database driver using communication sub protocol. The first driver that recognizes a certain </a:t>
            </a:r>
            <a:r>
              <a:rPr lang="en" sz="1050" dirty="0" err="1">
                <a:solidFill>
                  <a:schemeClr val="dk1"/>
                </a:solidFill>
                <a:latin typeface="Verdana"/>
                <a:ea typeface="Verdana"/>
                <a:cs typeface="Verdana"/>
                <a:sym typeface="Verdana"/>
              </a:rPr>
              <a:t>subprotocol</a:t>
            </a:r>
            <a:r>
              <a:rPr lang="en" sz="1050" dirty="0">
                <a:solidFill>
                  <a:schemeClr val="dk1"/>
                </a:solidFill>
                <a:latin typeface="Verdana"/>
                <a:ea typeface="Verdana"/>
                <a:cs typeface="Verdana"/>
                <a:sym typeface="Verdana"/>
              </a:rPr>
              <a:t> under JDBC will be used to establish a database Connection.</a:t>
            </a:r>
          </a:p>
          <a:p>
            <a:pPr marL="482600" marR="25400" lvl="0" indent="-295275" algn="just">
              <a:lnSpc>
                <a:spcPct val="171428"/>
              </a:lnSpc>
              <a:spcBef>
                <a:spcPts val="0"/>
              </a:spcBef>
              <a:spcAft>
                <a:spcPts val="1500"/>
              </a:spcAft>
              <a:buClr>
                <a:schemeClr val="dk1"/>
              </a:buClr>
              <a:buSzPct val="95454"/>
              <a:buFont typeface="Verdana"/>
            </a:pPr>
            <a:r>
              <a:rPr lang="en" sz="1050" b="1" dirty="0">
                <a:solidFill>
                  <a:schemeClr val="dk1"/>
                </a:solidFill>
                <a:latin typeface="Verdana"/>
                <a:ea typeface="Verdana"/>
                <a:cs typeface="Verdana"/>
                <a:sym typeface="Verdana"/>
              </a:rPr>
              <a:t>Driver:</a:t>
            </a:r>
            <a:r>
              <a:rPr lang="en" sz="1050" dirty="0">
                <a:solidFill>
                  <a:schemeClr val="dk1"/>
                </a:solidFill>
                <a:latin typeface="Verdana"/>
                <a:ea typeface="Verdana"/>
                <a:cs typeface="Verdana"/>
                <a:sym typeface="Verdana"/>
              </a:rPr>
              <a:t> This interface handles the communications with the database server. You will interact directly with Driver objects very rarely. Instead, you use </a:t>
            </a:r>
            <a:r>
              <a:rPr lang="en" sz="1050" dirty="0" err="1">
                <a:solidFill>
                  <a:schemeClr val="dk1"/>
                </a:solidFill>
                <a:latin typeface="Verdana"/>
                <a:ea typeface="Verdana"/>
                <a:cs typeface="Verdana"/>
                <a:sym typeface="Verdana"/>
              </a:rPr>
              <a:t>DriverManager</a:t>
            </a:r>
            <a:r>
              <a:rPr lang="en" sz="1050" dirty="0">
                <a:solidFill>
                  <a:schemeClr val="dk1"/>
                </a:solidFill>
                <a:latin typeface="Verdana"/>
                <a:ea typeface="Verdana"/>
                <a:cs typeface="Verdana"/>
                <a:sym typeface="Verdana"/>
              </a:rPr>
              <a:t> objects, which manages objects of this type. It also abstracts the details associated with working with Driver objects.</a:t>
            </a:r>
          </a:p>
          <a:p>
            <a:pPr marL="482600" marR="25400" lvl="0" indent="-295275" algn="just">
              <a:lnSpc>
                <a:spcPct val="171428"/>
              </a:lnSpc>
              <a:spcBef>
                <a:spcPts val="0"/>
              </a:spcBef>
              <a:spcAft>
                <a:spcPts val="1500"/>
              </a:spcAft>
              <a:buClr>
                <a:schemeClr val="dk1"/>
              </a:buClr>
              <a:buSzPct val="95454"/>
              <a:buFont typeface="Verdana"/>
            </a:pPr>
            <a:r>
              <a:rPr lang="en" sz="1050" b="1" dirty="0">
                <a:solidFill>
                  <a:schemeClr val="dk1"/>
                </a:solidFill>
                <a:latin typeface="Verdana"/>
                <a:ea typeface="Verdana"/>
                <a:cs typeface="Verdana"/>
                <a:sym typeface="Verdana"/>
              </a:rPr>
              <a:t>Connection:</a:t>
            </a:r>
            <a:r>
              <a:rPr lang="en" sz="1050" dirty="0">
                <a:solidFill>
                  <a:schemeClr val="dk1"/>
                </a:solidFill>
                <a:latin typeface="Verdana"/>
                <a:ea typeface="Verdana"/>
                <a:cs typeface="Verdana"/>
                <a:sym typeface="Verdana"/>
              </a:rPr>
              <a:t> This interface with all methods for contacting a database. The connection object represents communication context, i.e., all communication with database is through connection object only.</a:t>
            </a:r>
          </a:p>
          <a:p>
            <a:pPr marL="482600" marR="25400" lvl="0" indent="-295275" algn="just">
              <a:lnSpc>
                <a:spcPct val="171428"/>
              </a:lnSpc>
              <a:spcBef>
                <a:spcPts val="0"/>
              </a:spcBef>
              <a:spcAft>
                <a:spcPts val="1500"/>
              </a:spcAft>
              <a:buClr>
                <a:schemeClr val="dk1"/>
              </a:buClr>
              <a:buSzPct val="95454"/>
              <a:buFont typeface="Verdana"/>
            </a:pPr>
            <a:r>
              <a:rPr lang="en" sz="1050" b="1" dirty="0">
                <a:solidFill>
                  <a:schemeClr val="dk1"/>
                </a:solidFill>
                <a:latin typeface="Verdana"/>
                <a:ea typeface="Verdana"/>
                <a:cs typeface="Verdana"/>
                <a:sym typeface="Verdana"/>
              </a:rPr>
              <a:t>Statement:</a:t>
            </a:r>
            <a:r>
              <a:rPr lang="en" sz="1050" dirty="0">
                <a:solidFill>
                  <a:schemeClr val="dk1"/>
                </a:solidFill>
                <a:latin typeface="Verdana"/>
                <a:ea typeface="Verdana"/>
                <a:cs typeface="Verdana"/>
                <a:sym typeface="Verdana"/>
              </a:rPr>
              <a:t> You use objects created from this interface to submit the SQL statements to the database. Some derived interfaces accept parameters in addition to executing stored procedures.</a:t>
            </a:r>
          </a:p>
          <a:p>
            <a:pPr marL="482600" marR="25400" lvl="0" indent="-295275" algn="just">
              <a:lnSpc>
                <a:spcPct val="171428"/>
              </a:lnSpc>
              <a:spcBef>
                <a:spcPts val="0"/>
              </a:spcBef>
              <a:spcAft>
                <a:spcPts val="1500"/>
              </a:spcAft>
              <a:buClr>
                <a:schemeClr val="dk1"/>
              </a:buClr>
              <a:buSzPct val="95454"/>
              <a:buFont typeface="Verdana"/>
            </a:pPr>
            <a:r>
              <a:rPr lang="en" sz="1050" b="1" dirty="0" err="1">
                <a:solidFill>
                  <a:schemeClr val="dk1"/>
                </a:solidFill>
                <a:latin typeface="Verdana"/>
                <a:ea typeface="Verdana"/>
                <a:cs typeface="Verdana"/>
                <a:sym typeface="Verdana"/>
              </a:rPr>
              <a:t>ResultSet</a:t>
            </a:r>
            <a:r>
              <a:rPr lang="en" sz="1050" b="1" dirty="0">
                <a:solidFill>
                  <a:schemeClr val="dk1"/>
                </a:solidFill>
                <a:latin typeface="Verdana"/>
                <a:ea typeface="Verdana"/>
                <a:cs typeface="Verdana"/>
                <a:sym typeface="Verdana"/>
              </a:rPr>
              <a:t>:</a:t>
            </a:r>
            <a:r>
              <a:rPr lang="en" sz="1050" dirty="0">
                <a:solidFill>
                  <a:schemeClr val="dk1"/>
                </a:solidFill>
                <a:latin typeface="Verdana"/>
                <a:ea typeface="Verdana"/>
                <a:cs typeface="Verdana"/>
                <a:sym typeface="Verdana"/>
              </a:rPr>
              <a:t> These objects hold data retrieved from a database after you execute an SQL query using Statement objects. It acts as an iterator to allow you to move through its data.</a:t>
            </a:r>
          </a:p>
          <a:p>
            <a:pPr marL="482600" marR="25400" lvl="0" indent="-295275" algn="just" rtl="0">
              <a:lnSpc>
                <a:spcPct val="171428"/>
              </a:lnSpc>
              <a:spcBef>
                <a:spcPts val="0"/>
              </a:spcBef>
              <a:spcAft>
                <a:spcPts val="1500"/>
              </a:spcAft>
              <a:buClr>
                <a:schemeClr val="dk1"/>
              </a:buClr>
              <a:buSzPct val="95454"/>
              <a:buFont typeface="Verdana"/>
            </a:pPr>
            <a:r>
              <a:rPr lang="en" sz="1050" b="1" dirty="0" err="1">
                <a:solidFill>
                  <a:schemeClr val="dk1"/>
                </a:solidFill>
                <a:latin typeface="Verdana"/>
                <a:ea typeface="Verdana"/>
                <a:cs typeface="Verdana"/>
                <a:sym typeface="Verdana"/>
              </a:rPr>
              <a:t>SQLException</a:t>
            </a:r>
            <a:r>
              <a:rPr lang="en" sz="1050" b="1" dirty="0">
                <a:solidFill>
                  <a:schemeClr val="dk1"/>
                </a:solidFill>
                <a:latin typeface="Verdana"/>
                <a:ea typeface="Verdana"/>
                <a:cs typeface="Verdana"/>
                <a:sym typeface="Verdana"/>
              </a:rPr>
              <a:t>:</a:t>
            </a:r>
            <a:r>
              <a:rPr lang="en" sz="1050" dirty="0">
                <a:solidFill>
                  <a:schemeClr val="dk1"/>
                </a:solidFill>
                <a:latin typeface="Verdana"/>
                <a:ea typeface="Verdana"/>
                <a:cs typeface="Verdana"/>
                <a:sym typeface="Verdana"/>
              </a:rPr>
              <a:t> This class handles any errors that occur in a database application.</a:t>
            </a:r>
          </a:p>
        </p:txBody>
      </p:sp>
    </p:spTree>
    <p:extLst>
      <p:ext uri="{BB962C8B-B14F-4D97-AF65-F5344CB8AC3E}">
        <p14:creationId xmlns:p14="http://schemas.microsoft.com/office/powerpoint/2010/main" val="2767611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88696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5424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102660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lnSpc>
                <a:spcPct val="115000"/>
              </a:lnSpc>
              <a:spcBef>
                <a:spcPts val="0"/>
              </a:spcBef>
              <a:buNone/>
            </a:pPr>
            <a:endParaRPr lang="en" dirty="0">
              <a:solidFill>
                <a:schemeClr val="dk1"/>
              </a:solidFill>
              <a:latin typeface="Courier New"/>
              <a:ea typeface="Courier New"/>
              <a:cs typeface="Courier New"/>
              <a:sym typeface="Courier New"/>
            </a:endParaRPr>
          </a:p>
        </p:txBody>
      </p:sp>
    </p:spTree>
    <p:extLst>
      <p:ext uri="{BB962C8B-B14F-4D97-AF65-F5344CB8AC3E}">
        <p14:creationId xmlns:p14="http://schemas.microsoft.com/office/powerpoint/2010/main" val="3974504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11708" y="744575"/>
            <a:ext cx="8520599" cy="2052599"/>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4" name="Shape 14"/>
          <p:cNvSpPr txBox="1">
            <a:spLocks noGrp="1"/>
          </p:cNvSpPr>
          <p:nvPr>
            <p:ph type="subTitle" idx="1"/>
          </p:nvPr>
        </p:nvSpPr>
        <p:spPr>
          <a:xfrm>
            <a:off x="311700" y="2834125"/>
            <a:ext cx="8520599"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5" name="Shape 15"/>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1"/>
        <p:cNvGrpSpPr/>
        <p:nvPr/>
      </p:nvGrpSpPr>
      <p:grpSpPr>
        <a:xfrm>
          <a:off x="0" y="0"/>
          <a:ext cx="0" cy="0"/>
          <a:chOff x="0" y="0"/>
          <a:chExt cx="0" cy="0"/>
        </a:xfrm>
      </p:grpSpPr>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311700" y="1152475"/>
            <a:ext cx="8520599"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125"/>
            <a:ext cx="4572000" cy="5143499"/>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65500" y="1233175"/>
            <a:ext cx="4045199"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1" name="Shape 41"/>
          <p:cNvSpPr txBox="1">
            <a:spLocks noGrp="1"/>
          </p:cNvSpPr>
          <p:nvPr>
            <p:ph type="subTitle" idx="1"/>
          </p:nvPr>
        </p:nvSpPr>
        <p:spPr>
          <a:xfrm>
            <a:off x="265500" y="2803075"/>
            <a:ext cx="4045199"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2" name="Shape 42"/>
          <p:cNvSpPr txBox="1">
            <a:spLocks noGrp="1"/>
          </p:cNvSpPr>
          <p:nvPr>
            <p:ph type="body" idx="2"/>
          </p:nvPr>
        </p:nvSpPr>
        <p:spPr>
          <a:xfrm>
            <a:off x="4939500" y="724075"/>
            <a:ext cx="3837000" cy="36950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3" name="Shape 4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4"/>
        <p:cNvGrpSpPr/>
        <p:nvPr/>
      </p:nvGrpSpPr>
      <p:grpSpPr>
        <a:xfrm>
          <a:off x="0" y="0"/>
          <a:ext cx="0" cy="0"/>
          <a:chOff x="0" y="0"/>
          <a:chExt cx="0" cy="0"/>
        </a:xfrm>
      </p:grpSpPr>
      <p:sp>
        <p:nvSpPr>
          <p:cNvPr id="45" name="Shape 45"/>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6" name="Shape 46"/>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311700" y="1106125"/>
            <a:ext cx="8520599"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9" name="Shape 49"/>
          <p:cNvSpPr txBox="1">
            <a:spLocks noGrp="1"/>
          </p:cNvSpPr>
          <p:nvPr>
            <p:ph type="body" idx="1"/>
          </p:nvPr>
        </p:nvSpPr>
        <p:spPr>
          <a:xfrm>
            <a:off x="311700" y="3152225"/>
            <a:ext cx="8520599"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0" name="Shape 5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pic>
        <p:nvPicPr>
          <p:cNvPr id="10" name="Shape 10"/>
          <p:cNvPicPr preferRelativeResize="0"/>
          <p:nvPr/>
        </p:nvPicPr>
        <p:blipFill rotWithShape="1">
          <a:blip r:embed="rId12">
            <a:alphaModFix/>
          </a:blip>
          <a:srcRect l="10844" t="23442" r="18228" b="36764"/>
          <a:stretch/>
        </p:blipFill>
        <p:spPr>
          <a:xfrm>
            <a:off x="7964175" y="48725"/>
            <a:ext cx="1109375" cy="32677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oracle.com/javase/tutorial/jdbc/overview/"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www.cis.upenn.edu/~bcpierce/courses/629/jdkdocs/guide/jdbc/getstart/intro.doc.html" TargetMode="External"/><Relationship Id="rId4" Type="http://schemas.openxmlformats.org/officeDocument/2006/relationships/hyperlink" Target="https://docs.oracle.com/javase/tutorial/jdbc/basic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11708" y="744575"/>
            <a:ext cx="8520599" cy="2052599"/>
          </a:xfrm>
          <a:prstGeom prst="rect">
            <a:avLst/>
          </a:prstGeom>
        </p:spPr>
        <p:txBody>
          <a:bodyPr lIns="91425" tIns="91425" rIns="91425" bIns="91425" anchor="b" anchorCtr="0">
            <a:noAutofit/>
          </a:bodyPr>
          <a:lstStyle/>
          <a:p>
            <a:pPr lvl="0">
              <a:spcBef>
                <a:spcPts val="0"/>
              </a:spcBef>
              <a:buNone/>
            </a:pPr>
            <a:r>
              <a:rPr lang="en"/>
              <a:t>JDBC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Creating Query Statements: Statement Interface</a:t>
            </a:r>
          </a:p>
        </p:txBody>
      </p:sp>
      <p:sp>
        <p:nvSpPr>
          <p:cNvPr id="150" name="Shape 150"/>
          <p:cNvSpPr txBox="1">
            <a:spLocks noGrp="1"/>
          </p:cNvSpPr>
          <p:nvPr>
            <p:ph type="body" idx="1"/>
          </p:nvPr>
        </p:nvSpPr>
        <p:spPr>
          <a:xfrm>
            <a:off x="311700" y="1152475"/>
            <a:ext cx="8520599" cy="1524000"/>
          </a:xfrm>
          <a:prstGeom prst="rect">
            <a:avLst/>
          </a:prstGeom>
        </p:spPr>
        <p:txBody>
          <a:bodyPr lIns="91425" tIns="91425" rIns="91425" bIns="91425" anchor="t" anchorCtr="0">
            <a:noAutofit/>
          </a:bodyPr>
          <a:lstStyle/>
          <a:p>
            <a:pPr marL="342900" lvl="0" indent="-203200" rtl="0">
              <a:spcBef>
                <a:spcPts val="0"/>
              </a:spcBef>
              <a:spcAft>
                <a:spcPts val="0"/>
              </a:spcAft>
              <a:buChar char="•"/>
            </a:pPr>
            <a:r>
              <a:rPr lang="en" dirty="0"/>
              <a:t>The Statement interface:</a:t>
            </a:r>
          </a:p>
          <a:p>
            <a:pPr marL="742950" lvl="1" indent="-222250" rtl="0">
              <a:spcBef>
                <a:spcPts val="0"/>
              </a:spcBef>
              <a:spcAft>
                <a:spcPts val="0"/>
              </a:spcAft>
              <a:buChar char="•"/>
            </a:pPr>
            <a:r>
              <a:rPr lang="en" dirty="0"/>
              <a:t>Can be used to send queries to databases.</a:t>
            </a:r>
          </a:p>
          <a:p>
            <a:pPr marL="742950" lvl="1" indent="-222250" rtl="0">
              <a:spcBef>
                <a:spcPts val="0"/>
              </a:spcBef>
              <a:spcAft>
                <a:spcPts val="0"/>
              </a:spcAft>
              <a:buChar char="•"/>
            </a:pPr>
            <a:r>
              <a:rPr lang="en" dirty="0"/>
              <a:t>Belongs to the </a:t>
            </a:r>
            <a:r>
              <a:rPr lang="en" dirty="0" err="1"/>
              <a:t>java.sql</a:t>
            </a:r>
            <a:r>
              <a:rPr lang="en" dirty="0"/>
              <a:t> package.</a:t>
            </a:r>
          </a:p>
          <a:p>
            <a:pPr marL="742950" lvl="1" indent="-222250" rtl="0">
              <a:spcBef>
                <a:spcPts val="0"/>
              </a:spcBef>
              <a:spcAft>
                <a:spcPts val="0"/>
              </a:spcAft>
              <a:buChar char="•"/>
            </a:pPr>
            <a:r>
              <a:rPr lang="en" dirty="0"/>
              <a:t>Needs to use a Connection object to identify with which connection the statement will be associated.</a:t>
            </a:r>
          </a:p>
        </p:txBody>
      </p:sp>
      <p:sp>
        <p:nvSpPr>
          <p:cNvPr id="151" name="Shape 151"/>
          <p:cNvSpPr txBox="1"/>
          <p:nvPr/>
        </p:nvSpPr>
        <p:spPr>
          <a:xfrm>
            <a:off x="847925" y="2807725"/>
            <a:ext cx="7143299" cy="14478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b="1" dirty="0"/>
              <a:t>Syntax:</a:t>
            </a:r>
            <a:r>
              <a:rPr lang="en" b="1" dirty="0">
                <a:latin typeface="Courier New"/>
                <a:ea typeface="Courier New"/>
                <a:cs typeface="Courier New"/>
                <a:sym typeface="Courier New"/>
              </a:rPr>
              <a:t> </a:t>
            </a:r>
          </a:p>
          <a:p>
            <a:pPr lvl="0" rtl="0">
              <a:spcBef>
                <a:spcPts val="0"/>
              </a:spcBef>
              <a:buNone/>
            </a:pPr>
            <a:r>
              <a:rPr lang="en" dirty="0">
                <a:latin typeface="Courier New"/>
                <a:ea typeface="Courier New"/>
                <a:cs typeface="Courier New"/>
                <a:sym typeface="Courier New"/>
              </a:rPr>
              <a:t>Statement &lt;identifier&gt; = &lt;</a:t>
            </a:r>
            <a:r>
              <a:rPr lang="en" dirty="0" err="1">
                <a:latin typeface="Courier New"/>
                <a:ea typeface="Courier New"/>
                <a:cs typeface="Courier New"/>
                <a:sym typeface="Courier New"/>
              </a:rPr>
              <a:t>Connection_Object</a:t>
            </a:r>
            <a:r>
              <a:rPr lang="en" dirty="0">
                <a:latin typeface="Courier New"/>
                <a:ea typeface="Courier New"/>
                <a:cs typeface="Courier New"/>
                <a:sym typeface="Courier New"/>
              </a:rPr>
              <a:t>&gt;.</a:t>
            </a:r>
            <a:r>
              <a:rPr lang="en" dirty="0" err="1">
                <a:latin typeface="Courier New"/>
                <a:ea typeface="Courier New"/>
                <a:cs typeface="Courier New"/>
                <a:sym typeface="Courier New"/>
              </a:rPr>
              <a:t>createStatement</a:t>
            </a:r>
            <a:r>
              <a:rPr lang="en" dirty="0">
                <a:latin typeface="Courier New"/>
                <a:ea typeface="Courier New"/>
                <a:cs typeface="Courier New"/>
                <a:sym typeface="Courier New"/>
              </a:rPr>
              <a:t>();</a:t>
            </a:r>
          </a:p>
          <a:p>
            <a:pPr lvl="0" rtl="0">
              <a:spcBef>
                <a:spcPts val="0"/>
              </a:spcBef>
              <a:buNone/>
            </a:pPr>
            <a:endParaRPr dirty="0">
              <a:latin typeface="Courier New"/>
              <a:ea typeface="Courier New"/>
              <a:cs typeface="Courier New"/>
              <a:sym typeface="Courier New"/>
            </a:endParaRPr>
          </a:p>
          <a:p>
            <a:pPr lvl="0" rtl="0">
              <a:spcBef>
                <a:spcPts val="0"/>
              </a:spcBef>
              <a:buNone/>
            </a:pPr>
            <a:r>
              <a:rPr lang="en" b="1" dirty="0"/>
              <a:t>Sample:</a:t>
            </a:r>
          </a:p>
          <a:p>
            <a:pPr lvl="0" rtl="0">
              <a:spcBef>
                <a:spcPts val="0"/>
              </a:spcBef>
              <a:buNone/>
            </a:pPr>
            <a:r>
              <a:rPr lang="en" dirty="0">
                <a:latin typeface="Courier New"/>
                <a:ea typeface="Courier New"/>
                <a:cs typeface="Courier New"/>
                <a:sym typeface="Courier New"/>
              </a:rPr>
              <a:t>Connection </a:t>
            </a:r>
            <a:r>
              <a:rPr lang="en" dirty="0" err="1">
                <a:latin typeface="Courier New"/>
                <a:ea typeface="Courier New"/>
                <a:cs typeface="Courier New"/>
                <a:sym typeface="Courier New"/>
              </a:rPr>
              <a:t>myConn</a:t>
            </a:r>
            <a:r>
              <a:rPr lang="en" dirty="0">
                <a:latin typeface="Courier New"/>
                <a:ea typeface="Courier New"/>
                <a:cs typeface="Courier New"/>
                <a:sym typeface="Courier New"/>
              </a:rPr>
              <a:t> = </a:t>
            </a:r>
            <a:r>
              <a:rPr lang="en" dirty="0" err="1">
                <a:latin typeface="Courier New"/>
                <a:ea typeface="Courier New"/>
                <a:cs typeface="Courier New"/>
                <a:sym typeface="Courier New"/>
              </a:rPr>
              <a:t>DriverManager.getConnection</a:t>
            </a:r>
            <a:r>
              <a:rPr lang="en" dirty="0">
                <a:latin typeface="Courier New"/>
                <a:ea typeface="Courier New"/>
                <a:cs typeface="Courier New"/>
                <a:sym typeface="Courier New"/>
              </a:rPr>
              <a:t>(…);</a:t>
            </a:r>
          </a:p>
          <a:p>
            <a:pPr lvl="0" rtl="0">
              <a:spcBef>
                <a:spcPts val="0"/>
              </a:spcBef>
              <a:buNone/>
            </a:pPr>
            <a:r>
              <a:rPr lang="en" dirty="0">
                <a:latin typeface="Courier New"/>
                <a:ea typeface="Courier New"/>
                <a:cs typeface="Courier New"/>
                <a:sym typeface="Courier New"/>
              </a:rPr>
              <a:t>Statement </a:t>
            </a:r>
            <a:r>
              <a:rPr lang="en" dirty="0" err="1">
                <a:latin typeface="Courier New"/>
                <a:ea typeface="Courier New"/>
                <a:cs typeface="Courier New"/>
                <a:sym typeface="Courier New"/>
              </a:rPr>
              <a:t>myStatement</a:t>
            </a:r>
            <a:r>
              <a:rPr lang="en" dirty="0">
                <a:latin typeface="Courier New"/>
                <a:ea typeface="Courier New"/>
                <a:cs typeface="Courier New"/>
                <a:sym typeface="Courier New"/>
              </a:rPr>
              <a:t> = </a:t>
            </a:r>
            <a:r>
              <a:rPr lang="en" dirty="0" err="1">
                <a:latin typeface="Courier New"/>
                <a:ea typeface="Courier New"/>
                <a:cs typeface="Courier New"/>
                <a:sym typeface="Courier New"/>
              </a:rPr>
              <a:t>myConn.createStatement</a:t>
            </a:r>
            <a:r>
              <a:rPr lang="en" dirty="0">
                <a:latin typeface="Courier New"/>
                <a:ea typeface="Courier New"/>
                <a:cs typeface="Courier New"/>
                <a:sym typeface="Courier New"/>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Creating Query Statements: Statement Execution</a:t>
            </a:r>
          </a:p>
        </p:txBody>
      </p:sp>
      <p:sp>
        <p:nvSpPr>
          <p:cNvPr id="157" name="Shape 157"/>
          <p:cNvSpPr txBox="1">
            <a:spLocks noGrp="1"/>
          </p:cNvSpPr>
          <p:nvPr>
            <p:ph type="body" idx="1"/>
          </p:nvPr>
        </p:nvSpPr>
        <p:spPr>
          <a:xfrm>
            <a:off x="311700" y="1152475"/>
            <a:ext cx="8520599" cy="1319399"/>
          </a:xfrm>
          <a:prstGeom prst="rect">
            <a:avLst/>
          </a:prstGeom>
        </p:spPr>
        <p:txBody>
          <a:bodyPr lIns="91425" tIns="91425" rIns="91425" bIns="91425" anchor="t" anchorCtr="0">
            <a:noAutofit/>
          </a:bodyPr>
          <a:lstStyle/>
          <a:p>
            <a:pPr marL="457200" lvl="0" indent="-228600">
              <a:spcBef>
                <a:spcPts val="0"/>
              </a:spcBef>
            </a:pPr>
            <a:r>
              <a:rPr lang="en"/>
              <a:t>A Statement can be executed by using either the execute(), executeQuery(), or executeUpdate() methods.</a:t>
            </a:r>
          </a:p>
        </p:txBody>
      </p:sp>
      <p:sp>
        <p:nvSpPr>
          <p:cNvPr id="158" name="Shape 158"/>
          <p:cNvSpPr txBox="1"/>
          <p:nvPr/>
        </p:nvSpPr>
        <p:spPr>
          <a:xfrm>
            <a:off x="1037230" y="2471874"/>
            <a:ext cx="7411818" cy="1854147"/>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600" b="1" dirty="0"/>
              <a:t>Syntax: </a:t>
            </a:r>
            <a:endParaRPr lang="en" sz="1600" b="1" dirty="0">
              <a:solidFill>
                <a:schemeClr val="tx1"/>
              </a:solidFill>
            </a:endParaRPr>
          </a:p>
          <a:p>
            <a:pPr lvl="0" rtl="0">
              <a:spcBef>
                <a:spcPts val="0"/>
              </a:spcBef>
              <a:buNone/>
            </a:pPr>
            <a:r>
              <a:rPr lang="en" sz="1600" dirty="0">
                <a:solidFill>
                  <a:schemeClr val="tx1"/>
                </a:solidFill>
                <a:latin typeface="Courier New"/>
                <a:ea typeface="Courier New"/>
                <a:cs typeface="Courier New"/>
                <a:sym typeface="Courier New"/>
              </a:rPr>
              <a:t>&lt;</a:t>
            </a:r>
            <a:r>
              <a:rPr lang="en" sz="1600" dirty="0" err="1">
                <a:solidFill>
                  <a:schemeClr val="tx1"/>
                </a:solidFill>
                <a:latin typeface="Courier New"/>
                <a:ea typeface="Courier New"/>
                <a:cs typeface="Courier New"/>
                <a:sym typeface="Courier New"/>
              </a:rPr>
              <a:t>Statement_Object</a:t>
            </a:r>
            <a:r>
              <a:rPr lang="en" sz="1600" dirty="0">
                <a:solidFill>
                  <a:schemeClr val="tx1"/>
                </a:solidFill>
                <a:latin typeface="Courier New"/>
                <a:ea typeface="Courier New"/>
                <a:cs typeface="Courier New"/>
                <a:sym typeface="Courier New"/>
              </a:rPr>
              <a:t>&gt;.</a:t>
            </a:r>
            <a:r>
              <a:rPr lang="en" sz="1600" dirty="0" err="1">
                <a:solidFill>
                  <a:schemeClr val="tx1"/>
                </a:solidFill>
                <a:latin typeface="Courier New"/>
                <a:ea typeface="Courier New"/>
                <a:cs typeface="Courier New"/>
                <a:sym typeface="Courier New"/>
              </a:rPr>
              <a:t>executeQuery</a:t>
            </a:r>
            <a:r>
              <a:rPr lang="en" sz="1600" dirty="0">
                <a:solidFill>
                  <a:schemeClr val="tx1"/>
                </a:solidFill>
                <a:latin typeface="Courier New"/>
                <a:ea typeface="Courier New"/>
                <a:cs typeface="Courier New"/>
                <a:sym typeface="Courier New"/>
              </a:rPr>
              <a:t>(“SQL Statement goes here”);</a:t>
            </a:r>
          </a:p>
          <a:p>
            <a:pPr lvl="0" rtl="0">
              <a:spcBef>
                <a:spcPts val="0"/>
              </a:spcBef>
              <a:buNone/>
            </a:pPr>
            <a:endParaRPr sz="1600" dirty="0">
              <a:latin typeface="Courier New"/>
              <a:ea typeface="Courier New"/>
              <a:cs typeface="Courier New"/>
              <a:sym typeface="Courier New"/>
            </a:endParaRPr>
          </a:p>
          <a:p>
            <a:pPr lvl="0" rtl="0">
              <a:spcBef>
                <a:spcPts val="0"/>
              </a:spcBef>
              <a:buNone/>
            </a:pPr>
            <a:r>
              <a:rPr lang="en" sz="1600" b="1" dirty="0"/>
              <a:t>Example:	</a:t>
            </a:r>
          </a:p>
          <a:p>
            <a:pPr lvl="0" rtl="0">
              <a:spcBef>
                <a:spcPts val="0"/>
              </a:spcBef>
              <a:buNone/>
            </a:pPr>
            <a:r>
              <a:rPr lang="en" sz="1600" dirty="0">
                <a:latin typeface="Courier New"/>
                <a:ea typeface="Courier New"/>
                <a:cs typeface="Courier New"/>
                <a:sym typeface="Courier New"/>
              </a:rPr>
              <a:t>Connection </a:t>
            </a:r>
            <a:r>
              <a:rPr lang="en" sz="1600" dirty="0" err="1">
                <a:latin typeface="Courier New"/>
                <a:ea typeface="Courier New"/>
                <a:cs typeface="Courier New"/>
                <a:sym typeface="Courier New"/>
              </a:rPr>
              <a:t>myConn</a:t>
            </a:r>
            <a:r>
              <a:rPr lang="en" sz="1600" dirty="0">
                <a:latin typeface="Courier New"/>
                <a:ea typeface="Courier New"/>
                <a:cs typeface="Courier New"/>
                <a:sym typeface="Courier New"/>
              </a:rPr>
              <a:t> = </a:t>
            </a:r>
            <a:r>
              <a:rPr lang="en" sz="1600" dirty="0" err="1">
                <a:latin typeface="Courier New"/>
                <a:ea typeface="Courier New"/>
                <a:cs typeface="Courier New"/>
                <a:sym typeface="Courier New"/>
              </a:rPr>
              <a:t>DriverManager.getConnection</a:t>
            </a:r>
            <a:r>
              <a:rPr lang="en" sz="1600" dirty="0">
                <a:latin typeface="Courier New"/>
                <a:ea typeface="Courier New"/>
                <a:cs typeface="Courier New"/>
                <a:sym typeface="Courier New"/>
              </a:rPr>
              <a:t>(…);</a:t>
            </a:r>
          </a:p>
          <a:p>
            <a:pPr lvl="0" rtl="0">
              <a:spcBef>
                <a:spcPts val="0"/>
              </a:spcBef>
              <a:buNone/>
            </a:pPr>
            <a:r>
              <a:rPr lang="en" sz="1600" dirty="0">
                <a:latin typeface="Courier New"/>
                <a:ea typeface="Courier New"/>
                <a:cs typeface="Courier New"/>
                <a:sym typeface="Courier New"/>
              </a:rPr>
              <a:t>Statement </a:t>
            </a:r>
            <a:r>
              <a:rPr lang="en" sz="1600" dirty="0" err="1">
                <a:latin typeface="Courier New"/>
                <a:ea typeface="Courier New"/>
                <a:cs typeface="Courier New"/>
                <a:sym typeface="Courier New"/>
              </a:rPr>
              <a:t>myStatement</a:t>
            </a:r>
            <a:r>
              <a:rPr lang="en" sz="1600" dirty="0">
                <a:latin typeface="Courier New"/>
                <a:ea typeface="Courier New"/>
                <a:cs typeface="Courier New"/>
                <a:sym typeface="Courier New"/>
              </a:rPr>
              <a:t> = </a:t>
            </a:r>
            <a:r>
              <a:rPr lang="en" sz="1600" dirty="0" err="1">
                <a:latin typeface="Courier New"/>
                <a:ea typeface="Courier New"/>
                <a:cs typeface="Courier New"/>
                <a:sym typeface="Courier New"/>
              </a:rPr>
              <a:t>myConn.createStatement</a:t>
            </a:r>
            <a:r>
              <a:rPr lang="en" sz="1600" dirty="0">
                <a:latin typeface="Courier New"/>
                <a:ea typeface="Courier New"/>
                <a:cs typeface="Courier New"/>
                <a:sym typeface="Courier New"/>
              </a:rPr>
              <a:t>();</a:t>
            </a:r>
          </a:p>
          <a:p>
            <a:pPr lvl="0" rtl="0">
              <a:spcBef>
                <a:spcPts val="0"/>
              </a:spcBef>
              <a:buNone/>
            </a:pPr>
            <a:r>
              <a:rPr lang="en" sz="1600" dirty="0" err="1">
                <a:latin typeface="Courier New"/>
                <a:ea typeface="Courier New"/>
                <a:cs typeface="Courier New"/>
                <a:sym typeface="Courier New"/>
              </a:rPr>
              <a:t>myStatement.executeQuery</a:t>
            </a:r>
            <a:r>
              <a:rPr lang="en" sz="1600" dirty="0">
                <a:latin typeface="Courier New"/>
                <a:ea typeface="Courier New"/>
                <a:cs typeface="Courier New"/>
                <a:sym typeface="Courier New"/>
              </a:rPr>
              <a:t>(“Select * from Employee”);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Creating Query Statements: Return Value</a:t>
            </a:r>
          </a:p>
        </p:txBody>
      </p:sp>
      <p:sp>
        <p:nvSpPr>
          <p:cNvPr id="164" name="Shape 164"/>
          <p:cNvSpPr txBox="1">
            <a:spLocks noGrp="1"/>
          </p:cNvSpPr>
          <p:nvPr>
            <p:ph type="body" idx="1"/>
          </p:nvPr>
        </p:nvSpPr>
        <p:spPr>
          <a:xfrm>
            <a:off x="311700" y="1152475"/>
            <a:ext cx="8520599" cy="991199"/>
          </a:xfrm>
          <a:prstGeom prst="rect">
            <a:avLst/>
          </a:prstGeom>
        </p:spPr>
        <p:txBody>
          <a:bodyPr lIns="91425" tIns="91425" rIns="91425" bIns="91425" anchor="t" anchorCtr="0">
            <a:noAutofit/>
          </a:bodyPr>
          <a:lstStyle/>
          <a:p>
            <a:pPr marL="457200" lvl="0" indent="-228600">
              <a:spcBef>
                <a:spcPts val="0"/>
              </a:spcBef>
            </a:pPr>
            <a:r>
              <a:rPr lang="en"/>
              <a:t>After a Statement has been executed, it returns different kinds of data, depending upon the type of execute used.</a:t>
            </a:r>
          </a:p>
        </p:txBody>
      </p:sp>
      <p:graphicFrame>
        <p:nvGraphicFramePr>
          <p:cNvPr id="165" name="Shape 165"/>
          <p:cNvGraphicFramePr/>
          <p:nvPr/>
        </p:nvGraphicFramePr>
        <p:xfrm>
          <a:off x="394019" y="2103494"/>
          <a:ext cx="8355975" cy="1896075"/>
        </p:xfrm>
        <a:graphic>
          <a:graphicData uri="http://schemas.openxmlformats.org/drawingml/2006/table">
            <a:tbl>
              <a:tblPr firstRow="1" bandRow="1">
                <a:noFill/>
                <a:tableStyleId>{273A825C-2996-41EB-856A-41FF8126D879}</a:tableStyleId>
              </a:tblPr>
              <a:tblGrid>
                <a:gridCol w="2698225">
                  <a:extLst>
                    <a:ext uri="{9D8B030D-6E8A-4147-A177-3AD203B41FA5}">
                      <a16:colId xmlns:a16="http://schemas.microsoft.com/office/drawing/2014/main" val="20000"/>
                    </a:ext>
                  </a:extLst>
                </a:gridCol>
                <a:gridCol w="1460900">
                  <a:extLst>
                    <a:ext uri="{9D8B030D-6E8A-4147-A177-3AD203B41FA5}">
                      <a16:colId xmlns:a16="http://schemas.microsoft.com/office/drawing/2014/main" val="20001"/>
                    </a:ext>
                  </a:extLst>
                </a:gridCol>
                <a:gridCol w="4196850">
                  <a:extLst>
                    <a:ext uri="{9D8B030D-6E8A-4147-A177-3AD203B41FA5}">
                      <a16:colId xmlns:a16="http://schemas.microsoft.com/office/drawing/2014/main" val="20002"/>
                    </a:ext>
                  </a:extLst>
                </a:gridCol>
              </a:tblGrid>
              <a:tr h="352875">
                <a:tc>
                  <a:txBody>
                    <a:bodyPr/>
                    <a:lstStyle/>
                    <a:p>
                      <a:pPr lvl="0" rtl="0">
                        <a:spcBef>
                          <a:spcPts val="0"/>
                        </a:spcBef>
                        <a:buSzPct val="25000"/>
                        <a:buNone/>
                      </a:pPr>
                      <a:r>
                        <a:rPr lang="en">
                          <a:solidFill>
                            <a:srgbClr val="000000"/>
                          </a:solidFill>
                        </a:rPr>
                        <a:t>Method Used</a:t>
                      </a:r>
                    </a:p>
                  </a:txBody>
                  <a:tcPr marL="91450" marR="91450" marT="45725" marB="45725">
                    <a:solidFill>
                      <a:srgbClr val="B6D7A8"/>
                    </a:solidFill>
                  </a:tcPr>
                </a:tc>
                <a:tc>
                  <a:txBody>
                    <a:bodyPr/>
                    <a:lstStyle/>
                    <a:p>
                      <a:pPr lvl="0" rtl="0">
                        <a:spcBef>
                          <a:spcPts val="0"/>
                        </a:spcBef>
                        <a:buSzPct val="25000"/>
                        <a:buNone/>
                      </a:pPr>
                      <a:r>
                        <a:rPr lang="en">
                          <a:solidFill>
                            <a:srgbClr val="000000"/>
                          </a:solidFill>
                        </a:rPr>
                        <a:t>Return Type</a:t>
                      </a:r>
                    </a:p>
                  </a:txBody>
                  <a:tcPr marL="91450" marR="91450" marT="45725" marB="45725">
                    <a:solidFill>
                      <a:srgbClr val="B6D7A8"/>
                    </a:solidFill>
                  </a:tcPr>
                </a:tc>
                <a:tc>
                  <a:txBody>
                    <a:bodyPr/>
                    <a:lstStyle/>
                    <a:p>
                      <a:pPr lvl="0" rtl="0">
                        <a:spcBef>
                          <a:spcPts val="0"/>
                        </a:spcBef>
                        <a:buSzPct val="25000"/>
                        <a:buNone/>
                      </a:pPr>
                      <a:r>
                        <a:rPr lang="en">
                          <a:solidFill>
                            <a:srgbClr val="000000"/>
                          </a:solidFill>
                        </a:rPr>
                        <a:t>Description</a:t>
                      </a:r>
                    </a:p>
                  </a:txBody>
                  <a:tcPr marL="91450" marR="91450" marT="45725" marB="45725">
                    <a:solidFill>
                      <a:srgbClr val="B6D7A8"/>
                    </a:solidFill>
                  </a:tcPr>
                </a:tc>
                <a:extLst>
                  <a:ext uri="{0D108BD9-81ED-4DB2-BD59-A6C34878D82A}">
                    <a16:rowId xmlns:a16="http://schemas.microsoft.com/office/drawing/2014/main" val="10000"/>
                  </a:ext>
                </a:extLst>
              </a:tr>
              <a:tr h="543725">
                <a:tc>
                  <a:txBody>
                    <a:bodyPr/>
                    <a:lstStyle/>
                    <a:p>
                      <a:pPr lvl="0" rtl="0">
                        <a:spcBef>
                          <a:spcPts val="0"/>
                        </a:spcBef>
                        <a:buSzPct val="25000"/>
                        <a:buNone/>
                      </a:pPr>
                      <a:r>
                        <a:rPr lang="en"/>
                        <a:t>execute() </a:t>
                      </a:r>
                    </a:p>
                  </a:txBody>
                  <a:tcPr marL="91450" marR="91450" marT="45725" marB="45725">
                    <a:solidFill>
                      <a:srgbClr val="A4C2F4"/>
                    </a:solidFill>
                  </a:tcPr>
                </a:tc>
                <a:tc>
                  <a:txBody>
                    <a:bodyPr/>
                    <a:lstStyle/>
                    <a:p>
                      <a:pPr lvl="0" rtl="0">
                        <a:spcBef>
                          <a:spcPts val="0"/>
                        </a:spcBef>
                        <a:buSzPct val="25000"/>
                        <a:buNone/>
                      </a:pPr>
                      <a:r>
                        <a:rPr lang="en"/>
                        <a:t>boolean</a:t>
                      </a:r>
                    </a:p>
                  </a:txBody>
                  <a:tcPr marL="91450" marR="91450" marT="45725" marB="45725">
                    <a:solidFill>
                      <a:srgbClr val="A4C2F4"/>
                    </a:solidFill>
                  </a:tcPr>
                </a:tc>
                <a:tc>
                  <a:txBody>
                    <a:bodyPr/>
                    <a:lstStyle/>
                    <a:p>
                      <a:pPr lvl="0" rtl="0">
                        <a:spcBef>
                          <a:spcPts val="0"/>
                        </a:spcBef>
                        <a:buSzPct val="25000"/>
                        <a:buNone/>
                      </a:pPr>
                      <a:r>
                        <a:rPr lang="en" dirty="0"/>
                        <a:t>Returns true if the first result is a </a:t>
                      </a:r>
                      <a:r>
                        <a:rPr lang="en" dirty="0" err="1"/>
                        <a:t>ResultSet</a:t>
                      </a:r>
                      <a:r>
                        <a:rPr lang="en" dirty="0"/>
                        <a:t> object; false if it is an update count</a:t>
                      </a:r>
                    </a:p>
                  </a:txBody>
                  <a:tcPr marL="91450" marR="91450" marT="45725" marB="45725">
                    <a:solidFill>
                      <a:srgbClr val="A4C2F4"/>
                    </a:solidFill>
                  </a:tcPr>
                </a:tc>
                <a:extLst>
                  <a:ext uri="{0D108BD9-81ED-4DB2-BD59-A6C34878D82A}">
                    <a16:rowId xmlns:a16="http://schemas.microsoft.com/office/drawing/2014/main" val="10001"/>
                  </a:ext>
                </a:extLst>
              </a:tr>
              <a:tr h="483750">
                <a:tc>
                  <a:txBody>
                    <a:bodyPr/>
                    <a:lstStyle/>
                    <a:p>
                      <a:pPr lvl="0" rtl="0">
                        <a:spcBef>
                          <a:spcPts val="0"/>
                        </a:spcBef>
                        <a:buSzPct val="25000"/>
                        <a:buNone/>
                      </a:pPr>
                      <a:r>
                        <a:rPr lang="en"/>
                        <a:t>executeUpdate()</a:t>
                      </a:r>
                    </a:p>
                  </a:txBody>
                  <a:tcPr marL="91450" marR="91450" marT="45725" marB="45725">
                    <a:solidFill>
                      <a:srgbClr val="A4C2F4"/>
                    </a:solidFill>
                  </a:tcPr>
                </a:tc>
                <a:tc>
                  <a:txBody>
                    <a:bodyPr/>
                    <a:lstStyle/>
                    <a:p>
                      <a:pPr lvl="0" rtl="0">
                        <a:spcBef>
                          <a:spcPts val="0"/>
                        </a:spcBef>
                        <a:buSzPct val="25000"/>
                        <a:buNone/>
                      </a:pPr>
                      <a:r>
                        <a:rPr lang="en"/>
                        <a:t>int</a:t>
                      </a:r>
                    </a:p>
                  </a:txBody>
                  <a:tcPr marL="91450" marR="91450" marT="45725" marB="45725">
                    <a:solidFill>
                      <a:srgbClr val="A4C2F4"/>
                    </a:solidFill>
                  </a:tcPr>
                </a:tc>
                <a:tc>
                  <a:txBody>
                    <a:bodyPr/>
                    <a:lstStyle/>
                    <a:p>
                      <a:pPr lvl="0" rtl="0">
                        <a:spcBef>
                          <a:spcPts val="0"/>
                        </a:spcBef>
                        <a:buSzPct val="25000"/>
                        <a:buNone/>
                      </a:pPr>
                      <a:r>
                        <a:rPr lang="en"/>
                        <a:t>number of rows affected by the query</a:t>
                      </a:r>
                    </a:p>
                  </a:txBody>
                  <a:tcPr marL="91450" marR="91450" marT="45725" marB="45725">
                    <a:solidFill>
                      <a:srgbClr val="A4C2F4"/>
                    </a:solidFill>
                  </a:tcPr>
                </a:tc>
                <a:extLst>
                  <a:ext uri="{0D108BD9-81ED-4DB2-BD59-A6C34878D82A}">
                    <a16:rowId xmlns:a16="http://schemas.microsoft.com/office/drawing/2014/main" val="10002"/>
                  </a:ext>
                </a:extLst>
              </a:tr>
              <a:tr h="515725">
                <a:tc>
                  <a:txBody>
                    <a:bodyPr/>
                    <a:lstStyle/>
                    <a:p>
                      <a:pPr lvl="0" rtl="0">
                        <a:spcBef>
                          <a:spcPts val="0"/>
                        </a:spcBef>
                        <a:buSzPct val="25000"/>
                        <a:buNone/>
                      </a:pPr>
                      <a:r>
                        <a:rPr lang="en"/>
                        <a:t>executeQuery() </a:t>
                      </a:r>
                    </a:p>
                  </a:txBody>
                  <a:tcPr marL="91450" marR="91450" marT="45725" marB="45725">
                    <a:solidFill>
                      <a:srgbClr val="A4C2F4"/>
                    </a:solidFill>
                  </a:tcPr>
                </a:tc>
                <a:tc>
                  <a:txBody>
                    <a:bodyPr/>
                    <a:lstStyle/>
                    <a:p>
                      <a:pPr lvl="0" rtl="0">
                        <a:spcBef>
                          <a:spcPts val="0"/>
                        </a:spcBef>
                        <a:buSzPct val="25000"/>
                        <a:buNone/>
                      </a:pPr>
                      <a:r>
                        <a:rPr lang="en" dirty="0" err="1"/>
                        <a:t>ResultSet</a:t>
                      </a:r>
                      <a:endParaRPr lang="en" dirty="0"/>
                    </a:p>
                  </a:txBody>
                  <a:tcPr marL="91450" marR="91450" marT="45725" marB="45725">
                    <a:solidFill>
                      <a:srgbClr val="A4C2F4"/>
                    </a:solidFill>
                  </a:tcPr>
                </a:tc>
                <a:tc>
                  <a:txBody>
                    <a:bodyPr/>
                    <a:lstStyle/>
                    <a:p>
                      <a:pPr lvl="0" rtl="0">
                        <a:spcBef>
                          <a:spcPts val="0"/>
                        </a:spcBef>
                        <a:buSzPct val="25000"/>
                        <a:buNone/>
                      </a:pPr>
                      <a:r>
                        <a:rPr lang="en" dirty="0"/>
                        <a:t>Data can be fetched from this </a:t>
                      </a:r>
                      <a:r>
                        <a:rPr lang="en" dirty="0" err="1"/>
                        <a:t>ResultSet</a:t>
                      </a:r>
                      <a:r>
                        <a:rPr lang="en" dirty="0"/>
                        <a:t> </a:t>
                      </a:r>
                    </a:p>
                  </a:txBody>
                  <a:tcPr marL="91450" marR="91450" marT="45725" marB="45725">
                    <a:solidFill>
                      <a:srgbClr val="A4C2F4"/>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Transactions: Transaction Management</a:t>
            </a:r>
          </a:p>
        </p:txBody>
      </p:sp>
      <p:sp>
        <p:nvSpPr>
          <p:cNvPr id="171" name="Shape 171"/>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Transaction management is vital for operations that modify or update the records in the database.</a:t>
            </a:r>
          </a:p>
          <a:p>
            <a:pPr marL="457200" lvl="0" indent="-228600" rtl="0">
              <a:spcBef>
                <a:spcPts val="0"/>
              </a:spcBef>
              <a:buClr>
                <a:srgbClr val="0000FF"/>
              </a:buClr>
            </a:pPr>
            <a:r>
              <a:rPr lang="en">
                <a:solidFill>
                  <a:srgbClr val="0000FF"/>
                </a:solidFill>
              </a:rPr>
              <a:t>Transaction management allows:</a:t>
            </a:r>
          </a:p>
          <a:p>
            <a:pPr marL="914400" lvl="1" indent="-228600" rtl="0">
              <a:spcBef>
                <a:spcPts val="0"/>
              </a:spcBef>
              <a:buClr>
                <a:srgbClr val="0000FF"/>
              </a:buClr>
            </a:pPr>
            <a:r>
              <a:rPr lang="en">
                <a:solidFill>
                  <a:srgbClr val="0000FF"/>
                </a:solidFill>
              </a:rPr>
              <a:t>The application to confirm the execution of a group of SQL statements by ‘committing’ the changes.</a:t>
            </a:r>
          </a:p>
          <a:p>
            <a:pPr marL="914400" lvl="1" indent="-228600" rtl="0">
              <a:spcBef>
                <a:spcPts val="0"/>
              </a:spcBef>
              <a:buClr>
                <a:srgbClr val="0000FF"/>
              </a:buClr>
            </a:pPr>
            <a:r>
              <a:rPr lang="en">
                <a:solidFill>
                  <a:srgbClr val="0000FF"/>
                </a:solidFill>
              </a:rPr>
              <a:t>The transaction to be rolled back in case of an error (to undo the changes that were made).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Transactions: Rollback</a:t>
            </a:r>
          </a:p>
        </p:txBody>
      </p:sp>
      <p:sp>
        <p:nvSpPr>
          <p:cNvPr id="177" name="Shape 177"/>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a:r>
              <a:rPr lang="en" dirty="0"/>
              <a:t>Setting the </a:t>
            </a:r>
            <a:r>
              <a:rPr lang="en-US" altLang="en-US" i="1" dirty="0" err="1"/>
              <a:t>Connection.autocommit</a:t>
            </a:r>
            <a:r>
              <a:rPr lang="en-US" altLang="en-US" i="1" dirty="0"/>
              <a:t>()</a:t>
            </a:r>
            <a:r>
              <a:rPr lang="en" dirty="0"/>
              <a:t> field of the Connection object to false will prevent the statements from being committed until an explicit </a:t>
            </a:r>
            <a:r>
              <a:rPr lang="en-US" altLang="en-US" i="1" dirty="0" err="1"/>
              <a:t>Connection.commit</a:t>
            </a:r>
            <a:r>
              <a:rPr lang="en-US" altLang="en-US" dirty="0"/>
              <a:t>()</a:t>
            </a:r>
            <a:r>
              <a:rPr lang="en" dirty="0"/>
              <a:t> is executed by the application.</a:t>
            </a:r>
          </a:p>
          <a:p>
            <a:pPr marL="457200" lvl="0" indent="-228600">
              <a:spcBef>
                <a:spcPts val="0"/>
              </a:spcBef>
            </a:pPr>
            <a:r>
              <a:rPr lang="en" dirty="0"/>
              <a:t>The </a:t>
            </a:r>
            <a:r>
              <a:rPr lang="en" i="1" dirty="0" err="1"/>
              <a:t>Connection.rollback</a:t>
            </a:r>
            <a:r>
              <a:rPr lang="en" i="1" dirty="0"/>
              <a:t>() </a:t>
            </a:r>
            <a:r>
              <a:rPr lang="en" dirty="0"/>
              <a:t>method can be executed, if an event occurs requiring changes to be undone.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Using PreparedStatement: Interface</a:t>
            </a:r>
          </a:p>
        </p:txBody>
      </p:sp>
      <p:sp>
        <p:nvSpPr>
          <p:cNvPr id="183" name="Shape 183"/>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a:t>The PreparedStatement interface:</a:t>
            </a:r>
          </a:p>
          <a:p>
            <a:pPr marL="914400" lvl="1" indent="-228600" rtl="0">
              <a:spcBef>
                <a:spcPts val="0"/>
              </a:spcBef>
            </a:pPr>
            <a:r>
              <a:rPr lang="en"/>
              <a:t>Represents a precompiled SQL statement</a:t>
            </a:r>
          </a:p>
          <a:p>
            <a:pPr marL="914400" lvl="1" indent="-228600" rtl="0">
              <a:spcBef>
                <a:spcPts val="0"/>
              </a:spcBef>
            </a:pPr>
            <a:r>
              <a:rPr lang="en"/>
              <a:t>Usually used for SQL statements that take parameters</a:t>
            </a:r>
          </a:p>
          <a:p>
            <a:pPr marL="914400" lvl="1" indent="-228600" rtl="0">
              <a:spcBef>
                <a:spcPts val="0"/>
              </a:spcBef>
            </a:pPr>
            <a:r>
              <a:rPr lang="en"/>
              <a:t>Belongs to java.sql package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Using PreparedStatement: Useful and Efficient</a:t>
            </a:r>
          </a:p>
        </p:txBody>
      </p:sp>
      <p:sp>
        <p:nvSpPr>
          <p:cNvPr id="189" name="Shape 189"/>
          <p:cNvSpPr txBox="1">
            <a:spLocks noGrp="1"/>
          </p:cNvSpPr>
          <p:nvPr>
            <p:ph type="body" idx="1"/>
          </p:nvPr>
        </p:nvSpPr>
        <p:spPr>
          <a:xfrm>
            <a:off x="311700" y="1152475"/>
            <a:ext cx="8520599" cy="1615199"/>
          </a:xfrm>
          <a:prstGeom prst="rect">
            <a:avLst/>
          </a:prstGeom>
        </p:spPr>
        <p:txBody>
          <a:bodyPr lIns="91425" tIns="91425" rIns="91425" bIns="91425" anchor="t" anchorCtr="0">
            <a:noAutofit/>
          </a:bodyPr>
          <a:lstStyle/>
          <a:p>
            <a:pPr marL="457200" lvl="0" indent="-228600" rtl="0">
              <a:spcBef>
                <a:spcPts val="0"/>
              </a:spcBef>
              <a:spcAft>
                <a:spcPts val="0"/>
              </a:spcAft>
            </a:pPr>
            <a:r>
              <a:rPr lang="en"/>
              <a:t>PreparedStatement is useful when an SQL statement is to be executed multiple times.</a:t>
            </a:r>
          </a:p>
          <a:p>
            <a:pPr marL="457200" lvl="0" indent="-228600">
              <a:spcBef>
                <a:spcPts val="0"/>
              </a:spcBef>
              <a:spcAft>
                <a:spcPts val="0"/>
              </a:spcAft>
            </a:pPr>
            <a:r>
              <a:rPr lang="en"/>
              <a:t>A PreparedStatement is pre-compiled, hence it is immediately executed by the Database, unlike a Statement, which must be compiled first.</a:t>
            </a:r>
          </a:p>
        </p:txBody>
      </p:sp>
      <p:sp>
        <p:nvSpPr>
          <p:cNvPr id="190" name="Shape 190"/>
          <p:cNvSpPr txBox="1"/>
          <p:nvPr/>
        </p:nvSpPr>
        <p:spPr>
          <a:xfrm>
            <a:off x="668400" y="2594450"/>
            <a:ext cx="7807200" cy="1951800"/>
          </a:xfrm>
          <a:prstGeom prst="rect">
            <a:avLst/>
          </a:prstGeom>
          <a:noFill/>
          <a:ln>
            <a:noFill/>
          </a:ln>
        </p:spPr>
        <p:txBody>
          <a:bodyPr lIns="91425" tIns="91425" rIns="91425" bIns="91425" anchor="ctr" anchorCtr="0">
            <a:noAutofit/>
          </a:bodyPr>
          <a:lstStyle/>
          <a:p>
            <a:pPr lvl="0" rtl="0">
              <a:spcBef>
                <a:spcPts val="0"/>
              </a:spcBef>
              <a:buNone/>
            </a:pPr>
            <a:r>
              <a:rPr lang="en" b="1" dirty="0">
                <a:solidFill>
                  <a:schemeClr val="tx1"/>
                </a:solidFill>
              </a:rPr>
              <a:t>Syntax: </a:t>
            </a:r>
          </a:p>
          <a:p>
            <a:pPr lvl="0" rtl="0">
              <a:spcBef>
                <a:spcPts val="0"/>
              </a:spcBef>
              <a:buNone/>
            </a:pPr>
            <a:r>
              <a:rPr lang="en" dirty="0">
                <a:solidFill>
                  <a:schemeClr val="tx1"/>
                </a:solidFill>
                <a:latin typeface="Courier New"/>
                <a:ea typeface="Courier New"/>
                <a:cs typeface="Courier New"/>
                <a:sym typeface="Courier New"/>
              </a:rPr>
              <a:t>	</a:t>
            </a:r>
            <a:r>
              <a:rPr lang="en" dirty="0" err="1">
                <a:solidFill>
                  <a:schemeClr val="tx1"/>
                </a:solidFill>
                <a:latin typeface="Courier New"/>
                <a:ea typeface="Courier New"/>
                <a:cs typeface="Courier New"/>
                <a:sym typeface="Courier New"/>
              </a:rPr>
              <a:t>PreparedStatement</a:t>
            </a:r>
            <a:r>
              <a:rPr lang="en" dirty="0">
                <a:solidFill>
                  <a:schemeClr val="tx1"/>
                </a:solidFill>
                <a:latin typeface="Courier New"/>
                <a:ea typeface="Courier New"/>
                <a:cs typeface="Courier New"/>
                <a:sym typeface="Courier New"/>
              </a:rPr>
              <a:t> &lt;identifier&gt; = &lt;connection&gt;.</a:t>
            </a:r>
            <a:r>
              <a:rPr lang="en" dirty="0" err="1">
                <a:solidFill>
                  <a:schemeClr val="tx1"/>
                </a:solidFill>
                <a:latin typeface="Courier New"/>
                <a:ea typeface="Courier New"/>
                <a:cs typeface="Courier New"/>
                <a:sym typeface="Courier New"/>
              </a:rPr>
              <a:t>prepareStatement</a:t>
            </a:r>
            <a:endParaRPr lang="en" dirty="0">
              <a:solidFill>
                <a:schemeClr val="tx1"/>
              </a:solidFill>
              <a:latin typeface="Courier New"/>
              <a:ea typeface="Courier New"/>
              <a:cs typeface="Courier New"/>
              <a:sym typeface="Courier New"/>
            </a:endParaRPr>
          </a:p>
          <a:p>
            <a:pPr lvl="0" rtl="0">
              <a:spcBef>
                <a:spcPts val="0"/>
              </a:spcBef>
              <a:buNone/>
            </a:pPr>
            <a:r>
              <a:rPr lang="en" dirty="0">
                <a:solidFill>
                  <a:schemeClr val="tx1"/>
                </a:solidFill>
                <a:latin typeface="Courier New"/>
                <a:ea typeface="Courier New"/>
                <a:cs typeface="Courier New"/>
                <a:sym typeface="Courier New"/>
              </a:rPr>
              <a:t> (“&lt;SQL Statement goes here&gt;"); </a:t>
            </a:r>
          </a:p>
          <a:p>
            <a:pPr lvl="0" rtl="0">
              <a:spcBef>
                <a:spcPts val="0"/>
              </a:spcBef>
              <a:buNone/>
            </a:pPr>
            <a:endParaRPr dirty="0">
              <a:solidFill>
                <a:schemeClr val="tx1"/>
              </a:solidFill>
              <a:latin typeface="Courier New"/>
              <a:ea typeface="Courier New"/>
              <a:cs typeface="Courier New"/>
              <a:sym typeface="Courier New"/>
            </a:endParaRPr>
          </a:p>
          <a:p>
            <a:pPr lvl="0" rtl="0">
              <a:spcBef>
                <a:spcPts val="0"/>
              </a:spcBef>
              <a:buNone/>
            </a:pPr>
            <a:r>
              <a:rPr lang="en" b="1" dirty="0">
                <a:solidFill>
                  <a:schemeClr val="tx1"/>
                </a:solidFill>
              </a:rPr>
              <a:t>Example:</a:t>
            </a:r>
          </a:p>
          <a:p>
            <a:pPr lvl="0" rtl="0">
              <a:spcBef>
                <a:spcPts val="0"/>
              </a:spcBef>
              <a:buNone/>
            </a:pPr>
            <a:r>
              <a:rPr lang="en" dirty="0">
                <a:solidFill>
                  <a:schemeClr val="tx1"/>
                </a:solidFill>
                <a:latin typeface="Courier New"/>
                <a:ea typeface="Courier New"/>
                <a:cs typeface="Courier New"/>
                <a:sym typeface="Courier New"/>
              </a:rPr>
              <a:t>	Connection </a:t>
            </a:r>
            <a:r>
              <a:rPr lang="en" dirty="0" err="1">
                <a:solidFill>
                  <a:schemeClr val="tx1"/>
                </a:solidFill>
                <a:latin typeface="Courier New"/>
                <a:ea typeface="Courier New"/>
                <a:cs typeface="Courier New"/>
                <a:sym typeface="Courier New"/>
              </a:rPr>
              <a:t>myConn</a:t>
            </a:r>
            <a:r>
              <a:rPr lang="en" dirty="0">
                <a:solidFill>
                  <a:schemeClr val="tx1"/>
                </a:solidFill>
                <a:latin typeface="Courier New"/>
                <a:ea typeface="Courier New"/>
                <a:cs typeface="Courier New"/>
                <a:sym typeface="Courier New"/>
              </a:rPr>
              <a:t> = </a:t>
            </a:r>
            <a:r>
              <a:rPr lang="en" dirty="0" err="1">
                <a:solidFill>
                  <a:schemeClr val="tx1"/>
                </a:solidFill>
                <a:latin typeface="Courier New"/>
                <a:ea typeface="Courier New"/>
                <a:cs typeface="Courier New"/>
                <a:sym typeface="Courier New"/>
              </a:rPr>
              <a:t>DriverManager.getConnection</a:t>
            </a:r>
            <a:r>
              <a:rPr lang="en" dirty="0">
                <a:solidFill>
                  <a:schemeClr val="tx1"/>
                </a:solidFill>
                <a:latin typeface="Courier New"/>
                <a:ea typeface="Courier New"/>
                <a:cs typeface="Courier New"/>
                <a:sym typeface="Courier New"/>
              </a:rPr>
              <a:t>(…);</a:t>
            </a:r>
          </a:p>
          <a:p>
            <a:pPr lvl="0" rtl="0">
              <a:spcBef>
                <a:spcPts val="0"/>
              </a:spcBef>
              <a:buNone/>
            </a:pPr>
            <a:r>
              <a:rPr lang="en" dirty="0">
                <a:solidFill>
                  <a:schemeClr val="tx1"/>
                </a:solidFill>
                <a:latin typeface="Courier New"/>
                <a:ea typeface="Courier New"/>
                <a:cs typeface="Courier New"/>
                <a:sym typeface="Courier New"/>
              </a:rPr>
              <a:t>	</a:t>
            </a:r>
            <a:r>
              <a:rPr lang="en" dirty="0" err="1">
                <a:solidFill>
                  <a:schemeClr val="tx1"/>
                </a:solidFill>
                <a:latin typeface="Courier New"/>
                <a:ea typeface="Courier New"/>
                <a:cs typeface="Courier New"/>
                <a:sym typeface="Courier New"/>
              </a:rPr>
              <a:t>PreparedStatement</a:t>
            </a:r>
            <a:r>
              <a:rPr lang="en" dirty="0">
                <a:solidFill>
                  <a:schemeClr val="tx1"/>
                </a:solidFill>
                <a:latin typeface="Courier New"/>
                <a:ea typeface="Courier New"/>
                <a:cs typeface="Courier New"/>
                <a:sym typeface="Courier New"/>
              </a:rPr>
              <a:t> </a:t>
            </a:r>
            <a:r>
              <a:rPr lang="en" dirty="0" err="1">
                <a:solidFill>
                  <a:schemeClr val="tx1"/>
                </a:solidFill>
                <a:latin typeface="Courier New"/>
                <a:ea typeface="Courier New"/>
                <a:cs typeface="Courier New"/>
                <a:sym typeface="Courier New"/>
              </a:rPr>
              <a:t>pStmt</a:t>
            </a:r>
            <a:r>
              <a:rPr lang="en" dirty="0">
                <a:solidFill>
                  <a:schemeClr val="tx1"/>
                </a:solidFill>
                <a:latin typeface="Courier New"/>
                <a:ea typeface="Courier New"/>
                <a:cs typeface="Courier New"/>
                <a:sym typeface="Courier New"/>
              </a:rPr>
              <a:t> = </a:t>
            </a:r>
            <a:r>
              <a:rPr lang="en" dirty="0" err="1">
                <a:solidFill>
                  <a:schemeClr val="tx1"/>
                </a:solidFill>
                <a:latin typeface="Courier New"/>
                <a:ea typeface="Courier New"/>
                <a:cs typeface="Courier New"/>
                <a:sym typeface="Courier New"/>
              </a:rPr>
              <a:t>myConn.prepareStatement</a:t>
            </a:r>
            <a:endParaRPr lang="en" dirty="0">
              <a:solidFill>
                <a:schemeClr val="tx1"/>
              </a:solidFill>
              <a:latin typeface="Courier New"/>
              <a:ea typeface="Courier New"/>
              <a:cs typeface="Courier New"/>
              <a:sym typeface="Courier New"/>
            </a:endParaRPr>
          </a:p>
          <a:p>
            <a:pPr lvl="0" rtl="0">
              <a:spcBef>
                <a:spcPts val="0"/>
              </a:spcBef>
              <a:buNone/>
            </a:pPr>
            <a:r>
              <a:rPr lang="en" dirty="0">
                <a:solidFill>
                  <a:schemeClr val="tx1"/>
                </a:solidFill>
                <a:latin typeface="Courier New"/>
                <a:ea typeface="Courier New"/>
                <a:cs typeface="Courier New"/>
                <a:sym typeface="Courier New"/>
              </a:rPr>
              <a:t>(“Select * from Employee Where </a:t>
            </a:r>
            <a:r>
              <a:rPr lang="en" dirty="0" err="1">
                <a:solidFill>
                  <a:schemeClr val="tx1"/>
                </a:solidFill>
                <a:latin typeface="Courier New"/>
                <a:ea typeface="Courier New"/>
                <a:cs typeface="Courier New"/>
                <a:sym typeface="Courier New"/>
              </a:rPr>
              <a:t>Emp_id</a:t>
            </a:r>
            <a:r>
              <a:rPr lang="en" dirty="0">
                <a:solidFill>
                  <a:schemeClr val="tx1"/>
                </a:solidFill>
                <a:latin typeface="Courier New"/>
                <a:ea typeface="Courier New"/>
                <a:cs typeface="Courier New"/>
                <a:sym typeface="Courier New"/>
              </a:rPr>
              <a:t> =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a:t>Using PreparedStatement: ? and Set</a:t>
            </a:r>
          </a:p>
        </p:txBody>
      </p:sp>
      <p:sp>
        <p:nvSpPr>
          <p:cNvPr id="196" name="Shape 196"/>
          <p:cNvSpPr txBox="1">
            <a:spLocks noGrp="1"/>
          </p:cNvSpPr>
          <p:nvPr>
            <p:ph type="body" idx="1"/>
          </p:nvPr>
        </p:nvSpPr>
        <p:spPr>
          <a:xfrm>
            <a:off x="311700" y="1152475"/>
            <a:ext cx="8520599" cy="3655200"/>
          </a:xfrm>
          <a:prstGeom prst="rect">
            <a:avLst/>
          </a:prstGeom>
        </p:spPr>
        <p:txBody>
          <a:bodyPr lIns="91425" tIns="91425" rIns="91425" bIns="91425" anchor="t" anchorCtr="0">
            <a:noAutofit/>
          </a:bodyPr>
          <a:lstStyle/>
          <a:p>
            <a:pPr marL="457200" lvl="0" indent="-228600" rtl="0">
              <a:spcBef>
                <a:spcPts val="0"/>
              </a:spcBef>
              <a:spcAft>
                <a:spcPts val="0"/>
              </a:spcAft>
            </a:pPr>
            <a:r>
              <a:rPr lang="en"/>
              <a:t>The question mark (?) serves as a parameter and can be replaced with a value. </a:t>
            </a:r>
          </a:p>
          <a:p>
            <a:pPr marL="457200" lvl="0" indent="-228600" rtl="0">
              <a:spcBef>
                <a:spcPts val="0"/>
              </a:spcBef>
              <a:spcAft>
                <a:spcPts val="0"/>
              </a:spcAft>
            </a:pPr>
            <a:r>
              <a:rPr lang="en"/>
              <a:t>The parameter can be replaced by using the appropriate methods for a particular data type, including but not limited to: </a:t>
            </a:r>
          </a:p>
          <a:p>
            <a:pPr marL="914400" lvl="1" indent="-228600" rtl="0">
              <a:spcBef>
                <a:spcPts val="0"/>
              </a:spcBef>
              <a:spcAft>
                <a:spcPts val="0"/>
              </a:spcAft>
            </a:pPr>
            <a:r>
              <a:rPr lang="en"/>
              <a:t>setString()</a:t>
            </a:r>
          </a:p>
          <a:p>
            <a:pPr marL="914400" lvl="1" indent="-228600" rtl="0">
              <a:spcBef>
                <a:spcPts val="0"/>
              </a:spcBef>
              <a:spcAft>
                <a:spcPts val="0"/>
              </a:spcAft>
            </a:pPr>
            <a:r>
              <a:rPr lang="en"/>
              <a:t>setDouble()</a:t>
            </a:r>
          </a:p>
          <a:p>
            <a:pPr marL="914400" lvl="1" indent="-228600" rtl="0">
              <a:spcBef>
                <a:spcPts val="0"/>
              </a:spcBef>
              <a:spcAft>
                <a:spcPts val="0"/>
              </a:spcAft>
            </a:pPr>
            <a:r>
              <a:rPr lang="en"/>
              <a:t>setInt()</a:t>
            </a:r>
          </a:p>
          <a:p>
            <a:pPr marL="914400" lvl="1" indent="-228600">
              <a:spcBef>
                <a:spcPts val="0"/>
              </a:spcBef>
              <a:spcAft>
                <a:spcPts val="0"/>
              </a:spcAft>
            </a:pPr>
            <a:r>
              <a:rPr lang="en"/>
              <a:t>setDate()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dirty="0"/>
              <a:t>Insert</a:t>
            </a:r>
          </a:p>
        </p:txBody>
      </p:sp>
      <p:sp>
        <p:nvSpPr>
          <p:cNvPr id="202" name="Shape 202"/>
          <p:cNvSpPr txBox="1"/>
          <p:nvPr/>
        </p:nvSpPr>
        <p:spPr>
          <a:xfrm>
            <a:off x="506099" y="1017724"/>
            <a:ext cx="8131800" cy="3870106"/>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dirty="0">
                <a:solidFill>
                  <a:schemeClr val="tx1"/>
                </a:solidFill>
                <a:latin typeface="Courier New"/>
                <a:ea typeface="Courier New"/>
                <a:cs typeface="Courier New"/>
                <a:sym typeface="Courier New"/>
              </a:rPr>
              <a:t>Connection </a:t>
            </a:r>
            <a:r>
              <a:rPr lang="en" dirty="0" err="1">
                <a:solidFill>
                  <a:schemeClr val="tx1"/>
                </a:solidFill>
                <a:latin typeface="Courier New"/>
                <a:ea typeface="Courier New"/>
                <a:cs typeface="Courier New"/>
                <a:sym typeface="Courier New"/>
              </a:rPr>
              <a:t>dbConnection</a:t>
            </a:r>
            <a:r>
              <a:rPr lang="en" dirty="0">
                <a:solidFill>
                  <a:schemeClr val="tx1"/>
                </a:solidFill>
                <a:latin typeface="Courier New"/>
                <a:ea typeface="Courier New"/>
                <a:cs typeface="Courier New"/>
                <a:sym typeface="Courier New"/>
              </a:rPr>
              <a:t> = null;</a:t>
            </a:r>
          </a:p>
          <a:p>
            <a:pPr lvl="0" rtl="0">
              <a:lnSpc>
                <a:spcPct val="115000"/>
              </a:lnSpc>
              <a:spcBef>
                <a:spcPts val="0"/>
              </a:spcBef>
              <a:buNone/>
            </a:pPr>
            <a:r>
              <a:rPr lang="en" dirty="0" err="1">
                <a:solidFill>
                  <a:schemeClr val="tx1"/>
                </a:solidFill>
                <a:latin typeface="Courier New"/>
                <a:ea typeface="Courier New"/>
                <a:cs typeface="Courier New"/>
                <a:sym typeface="Courier New"/>
              </a:rPr>
              <a:t>PreparedStatement</a:t>
            </a:r>
            <a:r>
              <a:rPr lang="en" dirty="0">
                <a:solidFill>
                  <a:schemeClr val="tx1"/>
                </a:solidFill>
                <a:latin typeface="Courier New"/>
                <a:ea typeface="Courier New"/>
                <a:cs typeface="Courier New"/>
                <a:sym typeface="Courier New"/>
              </a:rPr>
              <a:t> </a:t>
            </a:r>
            <a:r>
              <a:rPr lang="en" dirty="0" err="1">
                <a:solidFill>
                  <a:schemeClr val="tx1"/>
                </a:solidFill>
                <a:latin typeface="Courier New"/>
                <a:ea typeface="Courier New"/>
                <a:cs typeface="Courier New"/>
                <a:sym typeface="Courier New"/>
              </a:rPr>
              <a:t>preparedStatement</a:t>
            </a:r>
            <a:r>
              <a:rPr lang="en" dirty="0">
                <a:solidFill>
                  <a:schemeClr val="tx1"/>
                </a:solidFill>
                <a:latin typeface="Courier New"/>
                <a:ea typeface="Courier New"/>
                <a:cs typeface="Courier New"/>
                <a:sym typeface="Courier New"/>
              </a:rPr>
              <a:t> = null;</a:t>
            </a:r>
          </a:p>
          <a:p>
            <a:pPr lvl="0" rtl="0">
              <a:lnSpc>
                <a:spcPct val="115000"/>
              </a:lnSpc>
              <a:spcBef>
                <a:spcPts val="0"/>
              </a:spcBef>
              <a:buNone/>
            </a:pPr>
            <a:r>
              <a:rPr lang="en" dirty="0">
                <a:solidFill>
                  <a:schemeClr val="tx1"/>
                </a:solidFill>
                <a:latin typeface="Courier New"/>
                <a:ea typeface="Courier New"/>
                <a:cs typeface="Courier New"/>
                <a:sym typeface="Courier New"/>
              </a:rPr>
              <a:t> </a:t>
            </a:r>
          </a:p>
          <a:p>
            <a:pPr lvl="0" rtl="0">
              <a:lnSpc>
                <a:spcPct val="115000"/>
              </a:lnSpc>
              <a:spcBef>
                <a:spcPts val="0"/>
              </a:spcBef>
              <a:buNone/>
            </a:pPr>
            <a:r>
              <a:rPr lang="en" dirty="0">
                <a:solidFill>
                  <a:schemeClr val="tx1"/>
                </a:solidFill>
                <a:latin typeface="Courier New"/>
                <a:ea typeface="Courier New"/>
                <a:cs typeface="Courier New"/>
                <a:sym typeface="Courier New"/>
              </a:rPr>
              <a:t>String </a:t>
            </a:r>
            <a:r>
              <a:rPr lang="en" b="1" dirty="0" err="1">
                <a:solidFill>
                  <a:schemeClr val="tx1"/>
                </a:solidFill>
                <a:latin typeface="Courier New"/>
                <a:ea typeface="Courier New"/>
                <a:cs typeface="Courier New"/>
                <a:sym typeface="Courier New"/>
              </a:rPr>
              <a:t>insertTableSQL</a:t>
            </a:r>
            <a:r>
              <a:rPr lang="en" dirty="0">
                <a:solidFill>
                  <a:schemeClr val="tx1"/>
                </a:solidFill>
                <a:latin typeface="Courier New"/>
                <a:ea typeface="Courier New"/>
                <a:cs typeface="Courier New"/>
                <a:sym typeface="Courier New"/>
              </a:rPr>
              <a:t> = "INSERT INTO DBUSER" </a:t>
            </a:r>
            <a:br>
              <a:rPr lang="en" dirty="0">
                <a:solidFill>
                  <a:schemeClr val="tx1"/>
                </a:solidFill>
                <a:latin typeface="Courier New"/>
                <a:ea typeface="Courier New"/>
                <a:cs typeface="Courier New"/>
                <a:sym typeface="Courier New"/>
              </a:rPr>
            </a:br>
            <a:r>
              <a:rPr lang="en" dirty="0">
                <a:solidFill>
                  <a:schemeClr val="tx1"/>
                </a:solidFill>
                <a:latin typeface="Courier New"/>
                <a:ea typeface="Courier New"/>
                <a:cs typeface="Courier New"/>
                <a:sym typeface="Courier New"/>
              </a:rPr>
              <a:t>+ "(USER_ID, USERNAME, CREATED_BY, CREATED_DATE) VALUES”</a:t>
            </a:r>
            <a:r>
              <a:rPr lang="en-US" dirty="0">
                <a:solidFill>
                  <a:schemeClr val="tx1"/>
                </a:solidFill>
                <a:latin typeface="Courier New"/>
                <a:ea typeface="Courier New"/>
                <a:cs typeface="Courier New"/>
                <a:sym typeface="Courier New"/>
              </a:rPr>
              <a:t> </a:t>
            </a:r>
            <a:r>
              <a:rPr lang="en" dirty="0">
                <a:solidFill>
                  <a:schemeClr val="tx1"/>
                </a:solidFill>
                <a:latin typeface="Courier New"/>
                <a:ea typeface="Courier New"/>
                <a:cs typeface="Courier New"/>
                <a:sym typeface="Courier New"/>
              </a:rPr>
              <a:t>+ "(?,?,?,?)";</a:t>
            </a:r>
          </a:p>
          <a:p>
            <a:pPr lvl="0" rtl="0">
              <a:lnSpc>
                <a:spcPct val="115000"/>
              </a:lnSpc>
              <a:spcBef>
                <a:spcPts val="0"/>
              </a:spcBef>
              <a:buNone/>
            </a:pPr>
            <a:r>
              <a:rPr lang="en" b="1" dirty="0" err="1">
                <a:solidFill>
                  <a:schemeClr val="tx1"/>
                </a:solidFill>
                <a:latin typeface="Courier New"/>
                <a:ea typeface="Courier New"/>
                <a:cs typeface="Courier New"/>
                <a:sym typeface="Courier New"/>
              </a:rPr>
              <a:t>dbConnection</a:t>
            </a:r>
            <a:r>
              <a:rPr lang="en" dirty="0">
                <a:solidFill>
                  <a:schemeClr val="tx1"/>
                </a:solidFill>
                <a:latin typeface="Courier New"/>
                <a:ea typeface="Courier New"/>
                <a:cs typeface="Courier New"/>
                <a:sym typeface="Courier New"/>
              </a:rPr>
              <a:t> = </a:t>
            </a:r>
            <a:r>
              <a:rPr lang="en" dirty="0" err="1">
                <a:solidFill>
                  <a:schemeClr val="tx1"/>
                </a:solidFill>
                <a:latin typeface="Courier New"/>
                <a:ea typeface="Courier New"/>
                <a:cs typeface="Courier New"/>
                <a:sym typeface="Courier New"/>
              </a:rPr>
              <a:t>getDBConnection</a:t>
            </a:r>
            <a:r>
              <a:rPr lang="en" dirty="0">
                <a:solidFill>
                  <a:schemeClr val="tx1"/>
                </a:solidFill>
                <a:latin typeface="Courier New"/>
                <a:ea typeface="Courier New"/>
                <a:cs typeface="Courier New"/>
                <a:sym typeface="Courier New"/>
              </a:rPr>
              <a:t>();</a:t>
            </a:r>
          </a:p>
          <a:p>
            <a:pPr lvl="0" rtl="0">
              <a:lnSpc>
                <a:spcPct val="115000"/>
              </a:lnSpc>
              <a:spcBef>
                <a:spcPts val="0"/>
              </a:spcBef>
              <a:buNone/>
            </a:pPr>
            <a:r>
              <a:rPr lang="en" b="1" dirty="0" err="1">
                <a:solidFill>
                  <a:schemeClr val="tx1"/>
                </a:solidFill>
                <a:latin typeface="Courier New"/>
                <a:ea typeface="Courier New"/>
                <a:cs typeface="Courier New"/>
                <a:sym typeface="Courier New"/>
              </a:rPr>
              <a:t>preparedStatement</a:t>
            </a:r>
            <a:r>
              <a:rPr lang="en" dirty="0">
                <a:solidFill>
                  <a:schemeClr val="tx1"/>
                </a:solidFill>
                <a:latin typeface="Courier New"/>
                <a:ea typeface="Courier New"/>
                <a:cs typeface="Courier New"/>
                <a:sym typeface="Courier New"/>
              </a:rPr>
              <a:t> = </a:t>
            </a:r>
            <a:r>
              <a:rPr lang="en" dirty="0" err="1">
                <a:solidFill>
                  <a:schemeClr val="tx1"/>
                </a:solidFill>
                <a:latin typeface="Courier New"/>
                <a:ea typeface="Courier New"/>
                <a:cs typeface="Courier New"/>
                <a:sym typeface="Courier New"/>
              </a:rPr>
              <a:t>dbConnection.prepareStatement</a:t>
            </a:r>
            <a:r>
              <a:rPr lang="en" dirty="0">
                <a:solidFill>
                  <a:schemeClr val="tx1"/>
                </a:solidFill>
                <a:latin typeface="Courier New"/>
                <a:ea typeface="Courier New"/>
                <a:cs typeface="Courier New"/>
                <a:sym typeface="Courier New"/>
              </a:rPr>
              <a:t>(</a:t>
            </a:r>
            <a:r>
              <a:rPr lang="en" dirty="0" err="1">
                <a:solidFill>
                  <a:schemeClr val="tx1"/>
                </a:solidFill>
                <a:latin typeface="Courier New"/>
                <a:ea typeface="Courier New"/>
                <a:cs typeface="Courier New"/>
                <a:sym typeface="Courier New"/>
              </a:rPr>
              <a:t>insertTableSQL</a:t>
            </a:r>
            <a:r>
              <a:rPr lang="en" dirty="0">
                <a:solidFill>
                  <a:schemeClr val="tx1"/>
                </a:solidFill>
                <a:latin typeface="Courier New"/>
                <a:ea typeface="Courier New"/>
                <a:cs typeface="Courier New"/>
                <a:sym typeface="Courier New"/>
              </a:rPr>
              <a:t>);</a:t>
            </a:r>
          </a:p>
          <a:p>
            <a:pPr lvl="0" rtl="0">
              <a:lnSpc>
                <a:spcPct val="115000"/>
              </a:lnSpc>
              <a:spcBef>
                <a:spcPts val="0"/>
              </a:spcBef>
              <a:buNone/>
            </a:pPr>
            <a:r>
              <a:rPr lang="en" dirty="0">
                <a:solidFill>
                  <a:schemeClr val="tx1"/>
                </a:solidFill>
                <a:latin typeface="Courier New"/>
                <a:ea typeface="Courier New"/>
                <a:cs typeface="Courier New"/>
                <a:sym typeface="Courier New"/>
              </a:rPr>
              <a:t> </a:t>
            </a:r>
          </a:p>
          <a:p>
            <a:pPr lvl="0" rtl="0">
              <a:lnSpc>
                <a:spcPct val="115000"/>
              </a:lnSpc>
              <a:spcBef>
                <a:spcPts val="0"/>
              </a:spcBef>
              <a:buNone/>
            </a:pPr>
            <a:r>
              <a:rPr lang="en" dirty="0" err="1">
                <a:solidFill>
                  <a:schemeClr val="tx1"/>
                </a:solidFill>
                <a:latin typeface="Courier New"/>
                <a:ea typeface="Courier New"/>
                <a:cs typeface="Courier New"/>
                <a:sym typeface="Courier New"/>
              </a:rPr>
              <a:t>preparedStatement.setInt</a:t>
            </a:r>
            <a:r>
              <a:rPr lang="en" dirty="0">
                <a:solidFill>
                  <a:schemeClr val="tx1"/>
                </a:solidFill>
                <a:latin typeface="Courier New"/>
                <a:ea typeface="Courier New"/>
                <a:cs typeface="Courier New"/>
                <a:sym typeface="Courier New"/>
              </a:rPr>
              <a:t>(1, 11);</a:t>
            </a:r>
          </a:p>
          <a:p>
            <a:pPr lvl="0" rtl="0">
              <a:lnSpc>
                <a:spcPct val="115000"/>
              </a:lnSpc>
              <a:spcBef>
                <a:spcPts val="0"/>
              </a:spcBef>
              <a:buNone/>
            </a:pPr>
            <a:r>
              <a:rPr lang="en" dirty="0" err="1">
                <a:solidFill>
                  <a:schemeClr val="tx1"/>
                </a:solidFill>
                <a:latin typeface="Courier New"/>
                <a:ea typeface="Courier New"/>
                <a:cs typeface="Courier New"/>
                <a:sym typeface="Courier New"/>
              </a:rPr>
              <a:t>preparedStatement.setString</a:t>
            </a:r>
            <a:r>
              <a:rPr lang="en" dirty="0">
                <a:solidFill>
                  <a:schemeClr val="tx1"/>
                </a:solidFill>
                <a:latin typeface="Courier New"/>
                <a:ea typeface="Courier New"/>
                <a:cs typeface="Courier New"/>
                <a:sym typeface="Courier New"/>
              </a:rPr>
              <a:t>(2, "</a:t>
            </a:r>
            <a:r>
              <a:rPr lang="en" dirty="0" err="1">
                <a:solidFill>
                  <a:schemeClr val="tx1"/>
                </a:solidFill>
                <a:latin typeface="Courier New"/>
                <a:ea typeface="Courier New"/>
                <a:cs typeface="Courier New"/>
                <a:sym typeface="Courier New"/>
              </a:rPr>
              <a:t>mkyong</a:t>
            </a:r>
            <a:r>
              <a:rPr lang="en" dirty="0">
                <a:solidFill>
                  <a:schemeClr val="tx1"/>
                </a:solidFill>
                <a:latin typeface="Courier New"/>
                <a:ea typeface="Courier New"/>
                <a:cs typeface="Courier New"/>
                <a:sym typeface="Courier New"/>
              </a:rPr>
              <a:t>");</a:t>
            </a:r>
          </a:p>
          <a:p>
            <a:pPr lvl="0" rtl="0">
              <a:lnSpc>
                <a:spcPct val="115000"/>
              </a:lnSpc>
              <a:spcBef>
                <a:spcPts val="0"/>
              </a:spcBef>
              <a:buNone/>
            </a:pPr>
            <a:r>
              <a:rPr lang="en" dirty="0" err="1">
                <a:solidFill>
                  <a:schemeClr val="tx1"/>
                </a:solidFill>
                <a:latin typeface="Courier New"/>
                <a:ea typeface="Courier New"/>
                <a:cs typeface="Courier New"/>
                <a:sym typeface="Courier New"/>
              </a:rPr>
              <a:t>preparedStatement.setString</a:t>
            </a:r>
            <a:r>
              <a:rPr lang="en" dirty="0">
                <a:solidFill>
                  <a:schemeClr val="tx1"/>
                </a:solidFill>
                <a:latin typeface="Courier New"/>
                <a:ea typeface="Courier New"/>
                <a:cs typeface="Courier New"/>
                <a:sym typeface="Courier New"/>
              </a:rPr>
              <a:t>(3, "system");</a:t>
            </a:r>
          </a:p>
          <a:p>
            <a:pPr lvl="0" rtl="0">
              <a:lnSpc>
                <a:spcPct val="115000"/>
              </a:lnSpc>
              <a:spcBef>
                <a:spcPts val="0"/>
              </a:spcBef>
              <a:buNone/>
            </a:pPr>
            <a:r>
              <a:rPr lang="en" dirty="0" err="1">
                <a:solidFill>
                  <a:schemeClr val="tx1"/>
                </a:solidFill>
                <a:latin typeface="Courier New"/>
                <a:ea typeface="Courier New"/>
                <a:cs typeface="Courier New"/>
                <a:sym typeface="Courier New"/>
              </a:rPr>
              <a:t>preparedStatement.setTimestamp</a:t>
            </a:r>
            <a:r>
              <a:rPr lang="en" dirty="0">
                <a:solidFill>
                  <a:schemeClr val="tx1"/>
                </a:solidFill>
                <a:latin typeface="Courier New"/>
                <a:ea typeface="Courier New"/>
                <a:cs typeface="Courier New"/>
                <a:sym typeface="Courier New"/>
              </a:rPr>
              <a:t>(4, </a:t>
            </a:r>
            <a:r>
              <a:rPr lang="en" dirty="0" err="1">
                <a:solidFill>
                  <a:schemeClr val="tx1"/>
                </a:solidFill>
                <a:latin typeface="Courier New"/>
                <a:ea typeface="Courier New"/>
                <a:cs typeface="Courier New"/>
                <a:sym typeface="Courier New"/>
              </a:rPr>
              <a:t>getCurrentTimeStamp</a:t>
            </a:r>
            <a:r>
              <a:rPr lang="en" dirty="0">
                <a:solidFill>
                  <a:schemeClr val="tx1"/>
                </a:solidFill>
                <a:latin typeface="Courier New"/>
                <a:ea typeface="Courier New"/>
                <a:cs typeface="Courier New"/>
                <a:sym typeface="Courier New"/>
              </a:rPr>
              <a:t>());</a:t>
            </a:r>
          </a:p>
          <a:p>
            <a:pPr lvl="0" rtl="0">
              <a:lnSpc>
                <a:spcPct val="115000"/>
              </a:lnSpc>
              <a:spcBef>
                <a:spcPts val="0"/>
              </a:spcBef>
              <a:buNone/>
            </a:pPr>
            <a:r>
              <a:rPr lang="en" dirty="0">
                <a:solidFill>
                  <a:schemeClr val="tx1"/>
                </a:solidFill>
                <a:latin typeface="Courier New"/>
                <a:ea typeface="Courier New"/>
                <a:cs typeface="Courier New"/>
                <a:sym typeface="Courier New"/>
              </a:rPr>
              <a:t> </a:t>
            </a:r>
          </a:p>
          <a:p>
            <a:pPr lvl="0" rtl="0">
              <a:lnSpc>
                <a:spcPct val="115000"/>
              </a:lnSpc>
              <a:spcBef>
                <a:spcPts val="0"/>
              </a:spcBef>
              <a:buNone/>
            </a:pPr>
            <a:r>
              <a:rPr lang="en" dirty="0">
                <a:solidFill>
                  <a:schemeClr val="tx1"/>
                </a:solidFill>
                <a:latin typeface="Courier New"/>
                <a:ea typeface="Courier New"/>
                <a:cs typeface="Courier New"/>
                <a:sym typeface="Courier New"/>
              </a:rPr>
              <a:t>// execute insert SQL </a:t>
            </a:r>
            <a:r>
              <a:rPr lang="en" dirty="0" err="1">
                <a:solidFill>
                  <a:schemeClr val="tx1"/>
                </a:solidFill>
                <a:latin typeface="Courier New"/>
                <a:ea typeface="Courier New"/>
                <a:cs typeface="Courier New"/>
                <a:sym typeface="Courier New"/>
              </a:rPr>
              <a:t>stetement</a:t>
            </a:r>
            <a:endParaRPr lang="en" dirty="0">
              <a:solidFill>
                <a:schemeClr val="tx1"/>
              </a:solidFill>
              <a:latin typeface="Courier New"/>
              <a:ea typeface="Courier New"/>
              <a:cs typeface="Courier New"/>
              <a:sym typeface="Courier New"/>
            </a:endParaRPr>
          </a:p>
          <a:p>
            <a:pPr lvl="0" rtl="0">
              <a:lnSpc>
                <a:spcPct val="115000"/>
              </a:lnSpc>
              <a:spcBef>
                <a:spcPts val="0"/>
              </a:spcBef>
              <a:buNone/>
            </a:pPr>
            <a:r>
              <a:rPr lang="en" dirty="0" err="1">
                <a:solidFill>
                  <a:schemeClr val="tx1"/>
                </a:solidFill>
                <a:latin typeface="Courier New"/>
                <a:ea typeface="Courier New"/>
                <a:cs typeface="Courier New"/>
                <a:sym typeface="Courier New"/>
              </a:rPr>
              <a:t>preparedStatement.executeUpdate</a:t>
            </a:r>
            <a:r>
              <a:rPr lang="en" dirty="0">
                <a:solidFill>
                  <a:schemeClr val="tx1"/>
                </a:solidFill>
                <a:latin typeface="Courier New"/>
                <a:ea typeface="Courier New"/>
                <a:cs typeface="Courier New"/>
                <a:sym typeface="Courier New"/>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Update</a:t>
            </a:r>
          </a:p>
        </p:txBody>
      </p:sp>
      <p:sp>
        <p:nvSpPr>
          <p:cNvPr id="208" name="Shape 208"/>
          <p:cNvSpPr txBox="1"/>
          <p:nvPr/>
        </p:nvSpPr>
        <p:spPr>
          <a:xfrm>
            <a:off x="982639" y="1528549"/>
            <a:ext cx="7014949" cy="2524836"/>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800" dirty="0">
                <a:solidFill>
                  <a:schemeClr val="tx1"/>
                </a:solidFill>
                <a:latin typeface="Courier New"/>
                <a:ea typeface="Courier New"/>
                <a:cs typeface="Courier New"/>
                <a:sym typeface="Courier New"/>
              </a:rPr>
              <a:t>String </a:t>
            </a:r>
            <a:r>
              <a:rPr lang="en" sz="1800" dirty="0" err="1">
                <a:solidFill>
                  <a:schemeClr val="tx1"/>
                </a:solidFill>
                <a:latin typeface="Courier New"/>
                <a:ea typeface="Courier New"/>
                <a:cs typeface="Courier New"/>
                <a:sym typeface="Courier New"/>
              </a:rPr>
              <a:t>updateString</a:t>
            </a:r>
            <a:r>
              <a:rPr lang="en" sz="1800" dirty="0">
                <a:solidFill>
                  <a:schemeClr val="tx1"/>
                </a:solidFill>
                <a:latin typeface="Courier New"/>
                <a:ea typeface="Courier New"/>
                <a:cs typeface="Courier New"/>
                <a:sym typeface="Courier New"/>
              </a:rPr>
              <a:t> =</a:t>
            </a:r>
            <a:br>
              <a:rPr lang="en" sz="1800" dirty="0">
                <a:solidFill>
                  <a:schemeClr val="tx1"/>
                </a:solidFill>
                <a:latin typeface="Courier New"/>
                <a:ea typeface="Courier New"/>
                <a:cs typeface="Courier New"/>
                <a:sym typeface="Courier New"/>
              </a:rPr>
            </a:br>
            <a:r>
              <a:rPr lang="en" sz="1800" dirty="0">
                <a:solidFill>
                  <a:schemeClr val="tx1"/>
                </a:solidFill>
                <a:latin typeface="Courier New"/>
                <a:ea typeface="Courier New"/>
                <a:cs typeface="Courier New"/>
                <a:sym typeface="Courier New"/>
              </a:rPr>
              <a:t>    "update " + </a:t>
            </a:r>
            <a:r>
              <a:rPr lang="en" sz="1800" dirty="0" err="1">
                <a:solidFill>
                  <a:schemeClr val="tx1"/>
                </a:solidFill>
                <a:latin typeface="Courier New"/>
                <a:ea typeface="Courier New"/>
                <a:cs typeface="Courier New"/>
                <a:sym typeface="Courier New"/>
              </a:rPr>
              <a:t>dbName</a:t>
            </a:r>
            <a:r>
              <a:rPr lang="en" sz="1800" dirty="0">
                <a:solidFill>
                  <a:schemeClr val="tx1"/>
                </a:solidFill>
                <a:latin typeface="Courier New"/>
                <a:ea typeface="Courier New"/>
                <a:cs typeface="Courier New"/>
                <a:sym typeface="Courier New"/>
              </a:rPr>
              <a:t> + ".COFFEES " +</a:t>
            </a:r>
            <a:br>
              <a:rPr lang="en" sz="1800" dirty="0">
                <a:solidFill>
                  <a:schemeClr val="tx1"/>
                </a:solidFill>
                <a:latin typeface="Courier New"/>
                <a:ea typeface="Courier New"/>
                <a:cs typeface="Courier New"/>
                <a:sym typeface="Courier New"/>
              </a:rPr>
            </a:br>
            <a:r>
              <a:rPr lang="en" sz="1800" dirty="0">
                <a:solidFill>
                  <a:schemeClr val="tx1"/>
                </a:solidFill>
                <a:latin typeface="Courier New"/>
                <a:ea typeface="Courier New"/>
                <a:cs typeface="Courier New"/>
                <a:sym typeface="Courier New"/>
              </a:rPr>
              <a:t>    "set SALES = ? where COF_NAME = ?";</a:t>
            </a:r>
            <a:endParaRPr lang="en-US" sz="1800" dirty="0">
              <a:solidFill>
                <a:schemeClr val="tx1"/>
              </a:solidFill>
              <a:latin typeface="Courier New"/>
              <a:ea typeface="Courier New"/>
              <a:cs typeface="Courier New"/>
              <a:sym typeface="Courier New"/>
            </a:endParaRPr>
          </a:p>
          <a:p>
            <a:pPr lvl="0" rtl="0">
              <a:spcBef>
                <a:spcPts val="0"/>
              </a:spcBef>
              <a:buNone/>
            </a:pPr>
            <a:br>
              <a:rPr lang="en" sz="1800" dirty="0">
                <a:solidFill>
                  <a:schemeClr val="tx1"/>
                </a:solidFill>
                <a:latin typeface="Courier New"/>
                <a:ea typeface="Courier New"/>
                <a:cs typeface="Courier New"/>
                <a:sym typeface="Courier New"/>
              </a:rPr>
            </a:br>
            <a:r>
              <a:rPr lang="en" sz="1800" dirty="0" err="1">
                <a:solidFill>
                  <a:schemeClr val="tx1"/>
                </a:solidFill>
                <a:latin typeface="Courier New"/>
                <a:ea typeface="Courier New"/>
                <a:cs typeface="Courier New"/>
                <a:sym typeface="Courier New"/>
              </a:rPr>
              <a:t>updateSales</a:t>
            </a:r>
            <a:r>
              <a:rPr lang="en" sz="1800" dirty="0">
                <a:solidFill>
                  <a:schemeClr val="tx1"/>
                </a:solidFill>
                <a:latin typeface="Courier New"/>
                <a:ea typeface="Courier New"/>
                <a:cs typeface="Courier New"/>
                <a:sym typeface="Courier New"/>
              </a:rPr>
              <a:t> = </a:t>
            </a:r>
            <a:r>
              <a:rPr lang="en" sz="1800" dirty="0" err="1">
                <a:solidFill>
                  <a:schemeClr val="tx1"/>
                </a:solidFill>
                <a:latin typeface="Courier New"/>
                <a:ea typeface="Courier New"/>
                <a:cs typeface="Courier New"/>
                <a:sym typeface="Courier New"/>
              </a:rPr>
              <a:t>con.prepareStatement</a:t>
            </a:r>
            <a:r>
              <a:rPr lang="en" sz="1800" dirty="0">
                <a:solidFill>
                  <a:schemeClr val="tx1"/>
                </a:solidFill>
                <a:latin typeface="Courier New"/>
                <a:ea typeface="Courier New"/>
                <a:cs typeface="Courier New"/>
                <a:sym typeface="Courier New"/>
              </a:rPr>
              <a:t>(</a:t>
            </a:r>
            <a:r>
              <a:rPr lang="en" sz="1800" dirty="0" err="1">
                <a:solidFill>
                  <a:schemeClr val="tx1"/>
                </a:solidFill>
                <a:latin typeface="Courier New"/>
                <a:ea typeface="Courier New"/>
                <a:cs typeface="Courier New"/>
                <a:sym typeface="Courier New"/>
              </a:rPr>
              <a:t>updateString</a:t>
            </a:r>
            <a:r>
              <a:rPr lang="en" sz="1800" dirty="0">
                <a:solidFill>
                  <a:schemeClr val="tx1"/>
                </a:solidFill>
                <a:latin typeface="Courier New"/>
                <a:ea typeface="Courier New"/>
                <a:cs typeface="Courier New"/>
                <a:sym typeface="Courier New"/>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dirty="0"/>
              <a:t>JDBC Overview</a:t>
            </a:r>
          </a:p>
        </p:txBody>
      </p:sp>
      <p:sp>
        <p:nvSpPr>
          <p:cNvPr id="75" name="Shape 75"/>
          <p:cNvSpPr txBox="1">
            <a:spLocks noGrp="1"/>
          </p:cNvSpPr>
          <p:nvPr>
            <p:ph type="body" idx="1"/>
          </p:nvPr>
        </p:nvSpPr>
        <p:spPr>
          <a:xfrm>
            <a:off x="311700" y="1152475"/>
            <a:ext cx="8520599" cy="3542999"/>
          </a:xfrm>
          <a:prstGeom prst="rect">
            <a:avLst/>
          </a:prstGeom>
        </p:spPr>
        <p:txBody>
          <a:bodyPr lIns="91425" tIns="91425" rIns="91425" bIns="91425" anchor="t" anchorCtr="0">
            <a:noAutofit/>
          </a:bodyPr>
          <a:lstStyle/>
          <a:p>
            <a:pPr lvl="0" algn="ctr" rtl="0">
              <a:spcBef>
                <a:spcPts val="0"/>
              </a:spcBef>
              <a:buNone/>
            </a:pPr>
            <a:r>
              <a:rPr lang="en" dirty="0"/>
              <a:t>JDBC (Java Database Connectivity) is the Java industry standard for database-independent connectivity between the Java language and databases.</a:t>
            </a:r>
          </a:p>
          <a:p>
            <a:pPr lvl="0" algn="ctr">
              <a:spcBef>
                <a:spcPts val="0"/>
              </a:spcBef>
              <a:buClr>
                <a:schemeClr val="dk1"/>
              </a:buClr>
              <a:buSzPct val="25000"/>
              <a:buFont typeface="Arial"/>
              <a:buNone/>
            </a:pPr>
            <a:endParaRPr dirty="0"/>
          </a:p>
        </p:txBody>
      </p:sp>
      <p:grpSp>
        <p:nvGrpSpPr>
          <p:cNvPr id="11" name="Group 10">
            <a:extLst>
              <a:ext uri="{FF2B5EF4-FFF2-40B4-BE49-F238E27FC236}">
                <a16:creationId xmlns:a16="http://schemas.microsoft.com/office/drawing/2014/main" id="{F7BA09DF-14DF-4546-BA3F-C3A9B458C7C4}"/>
              </a:ext>
            </a:extLst>
          </p:cNvPr>
          <p:cNvGrpSpPr/>
          <p:nvPr/>
        </p:nvGrpSpPr>
        <p:grpSpPr>
          <a:xfrm>
            <a:off x="1672936" y="2177511"/>
            <a:ext cx="4218709" cy="2275005"/>
            <a:chOff x="1371600" y="2420469"/>
            <a:chExt cx="4218709" cy="2275005"/>
          </a:xfrm>
        </p:grpSpPr>
        <p:sp>
          <p:nvSpPr>
            <p:cNvPr id="3" name="Rounded Rectangle 2">
              <a:extLst>
                <a:ext uri="{FF2B5EF4-FFF2-40B4-BE49-F238E27FC236}">
                  <a16:creationId xmlns:a16="http://schemas.microsoft.com/office/drawing/2014/main" id="{9639DF15-D3AA-6E45-96EF-0A6D19A58EC6}"/>
                </a:ext>
              </a:extLst>
            </p:cNvPr>
            <p:cNvSpPr/>
            <p:nvPr/>
          </p:nvSpPr>
          <p:spPr>
            <a:xfrm>
              <a:off x="1371600" y="2420469"/>
              <a:ext cx="3361765" cy="22750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t>Java application</a:t>
              </a:r>
            </a:p>
          </p:txBody>
        </p:sp>
        <p:grpSp>
          <p:nvGrpSpPr>
            <p:cNvPr id="9" name="Group 8">
              <a:extLst>
                <a:ext uri="{FF2B5EF4-FFF2-40B4-BE49-F238E27FC236}">
                  <a16:creationId xmlns:a16="http://schemas.microsoft.com/office/drawing/2014/main" id="{EAF0E0FB-3F5F-0C49-9705-5F925047945A}"/>
                </a:ext>
              </a:extLst>
            </p:cNvPr>
            <p:cNvGrpSpPr/>
            <p:nvPr/>
          </p:nvGrpSpPr>
          <p:grpSpPr>
            <a:xfrm>
              <a:off x="2231128" y="3262747"/>
              <a:ext cx="3359181" cy="860612"/>
              <a:chOff x="2231128" y="3262747"/>
              <a:chExt cx="3359181" cy="860612"/>
            </a:xfrm>
          </p:grpSpPr>
          <p:sp>
            <p:nvSpPr>
              <p:cNvPr id="4" name="Rounded Rectangle 3">
                <a:extLst>
                  <a:ext uri="{FF2B5EF4-FFF2-40B4-BE49-F238E27FC236}">
                    <a16:creationId xmlns:a16="http://schemas.microsoft.com/office/drawing/2014/main" id="{0263DA33-2E42-364B-852C-8FB16FCEBD9B}"/>
                  </a:ext>
                </a:extLst>
              </p:cNvPr>
              <p:cNvSpPr/>
              <p:nvPr/>
            </p:nvSpPr>
            <p:spPr>
              <a:xfrm>
                <a:off x="2231128" y="3262747"/>
                <a:ext cx="1642708" cy="86061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JDBC</a:t>
                </a:r>
              </a:p>
            </p:txBody>
          </p:sp>
          <p:sp>
            <p:nvSpPr>
              <p:cNvPr id="8" name="Right Arrow 7">
                <a:extLst>
                  <a:ext uri="{FF2B5EF4-FFF2-40B4-BE49-F238E27FC236}">
                    <a16:creationId xmlns:a16="http://schemas.microsoft.com/office/drawing/2014/main" id="{A8BFA403-2C23-1C49-88B4-0BD6314E20F4}"/>
                  </a:ext>
                </a:extLst>
              </p:cNvPr>
              <p:cNvSpPr/>
              <p:nvPr/>
            </p:nvSpPr>
            <p:spPr>
              <a:xfrm>
                <a:off x="3873836" y="3557971"/>
                <a:ext cx="1716473" cy="234711"/>
              </a:xfrm>
              <a:prstGeom prst="rightArrow">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Can 4">
            <a:extLst>
              <a:ext uri="{FF2B5EF4-FFF2-40B4-BE49-F238E27FC236}">
                <a16:creationId xmlns:a16="http://schemas.microsoft.com/office/drawing/2014/main" id="{098AADDE-C190-BD4D-98BA-C6F399EC0F82}"/>
              </a:ext>
            </a:extLst>
          </p:cNvPr>
          <p:cNvSpPr/>
          <p:nvPr/>
        </p:nvSpPr>
        <p:spPr>
          <a:xfrm>
            <a:off x="5995485" y="2244195"/>
            <a:ext cx="1538868" cy="217529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Database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Select</a:t>
            </a:r>
          </a:p>
        </p:txBody>
      </p:sp>
      <p:sp>
        <p:nvSpPr>
          <p:cNvPr id="214" name="Shape 214"/>
          <p:cNvSpPr txBox="1"/>
          <p:nvPr/>
        </p:nvSpPr>
        <p:spPr>
          <a:xfrm>
            <a:off x="668740" y="1569493"/>
            <a:ext cx="8024883" cy="2743200"/>
          </a:xfrm>
          <a:prstGeom prst="rect">
            <a:avLst/>
          </a:prstGeom>
          <a:solidFill>
            <a:srgbClr val="D9D9D9"/>
          </a:solidFill>
          <a:ln>
            <a:noFill/>
          </a:ln>
        </p:spPr>
        <p:txBody>
          <a:bodyPr lIns="91425" tIns="91425" rIns="91425" bIns="91425" anchor="ctr" anchorCtr="0">
            <a:noAutofit/>
          </a:bodyPr>
          <a:lstStyle/>
          <a:p>
            <a:pPr lvl="0" rtl="0">
              <a:spcBef>
                <a:spcPts val="0"/>
              </a:spcBef>
              <a:buNone/>
            </a:pPr>
            <a:r>
              <a:rPr lang="en" sz="1600" dirty="0">
                <a:solidFill>
                  <a:schemeClr val="tx1"/>
                </a:solidFill>
                <a:latin typeface="Courier New"/>
                <a:ea typeface="Courier New"/>
                <a:cs typeface="Courier New"/>
                <a:sym typeface="Courier New"/>
              </a:rPr>
              <a:t>String </a:t>
            </a:r>
            <a:r>
              <a:rPr lang="en" sz="1600" dirty="0" err="1">
                <a:solidFill>
                  <a:schemeClr val="tx1"/>
                </a:solidFill>
                <a:latin typeface="Courier New"/>
                <a:ea typeface="Courier New"/>
                <a:cs typeface="Courier New"/>
                <a:sym typeface="Courier New"/>
              </a:rPr>
              <a:t>selectSQL</a:t>
            </a:r>
            <a:r>
              <a:rPr lang="en" sz="1600" dirty="0">
                <a:solidFill>
                  <a:schemeClr val="tx1"/>
                </a:solidFill>
                <a:latin typeface="Courier New"/>
                <a:ea typeface="Courier New"/>
                <a:cs typeface="Courier New"/>
                <a:sym typeface="Courier New"/>
              </a:rPr>
              <a:t> = "SELECT USER_ID, USERNAME FROM DBUSER WHERE USER_ID = ?";</a:t>
            </a:r>
          </a:p>
          <a:p>
            <a:pPr lvl="0" rtl="0">
              <a:spcBef>
                <a:spcPts val="0"/>
              </a:spcBef>
              <a:buNone/>
            </a:pPr>
            <a:r>
              <a:rPr lang="en" sz="1600" dirty="0" err="1">
                <a:solidFill>
                  <a:schemeClr val="tx1"/>
                </a:solidFill>
                <a:latin typeface="Courier New"/>
                <a:ea typeface="Courier New"/>
                <a:cs typeface="Courier New"/>
                <a:sym typeface="Courier New"/>
              </a:rPr>
              <a:t>dbConnection</a:t>
            </a:r>
            <a:r>
              <a:rPr lang="en" sz="1600" dirty="0">
                <a:solidFill>
                  <a:schemeClr val="tx1"/>
                </a:solidFill>
                <a:latin typeface="Courier New"/>
                <a:ea typeface="Courier New"/>
                <a:cs typeface="Courier New"/>
                <a:sym typeface="Courier New"/>
              </a:rPr>
              <a:t> = </a:t>
            </a:r>
            <a:r>
              <a:rPr lang="en" sz="1600" dirty="0" err="1">
                <a:solidFill>
                  <a:schemeClr val="tx1"/>
                </a:solidFill>
                <a:latin typeface="Courier New"/>
                <a:ea typeface="Courier New"/>
                <a:cs typeface="Courier New"/>
                <a:sym typeface="Courier New"/>
              </a:rPr>
              <a:t>getDBConnection</a:t>
            </a:r>
            <a:r>
              <a:rPr lang="en" sz="1600" dirty="0">
                <a:solidFill>
                  <a:schemeClr val="tx1"/>
                </a:solidFill>
                <a:latin typeface="Courier New"/>
                <a:ea typeface="Courier New"/>
                <a:cs typeface="Courier New"/>
                <a:sym typeface="Courier New"/>
              </a:rPr>
              <a:t>();</a:t>
            </a:r>
          </a:p>
          <a:p>
            <a:pPr lvl="0" rtl="0">
              <a:spcBef>
                <a:spcPts val="0"/>
              </a:spcBef>
              <a:buNone/>
            </a:pPr>
            <a:r>
              <a:rPr lang="en" sz="1600" dirty="0" err="1">
                <a:solidFill>
                  <a:schemeClr val="tx1"/>
                </a:solidFill>
                <a:latin typeface="Courier New"/>
                <a:ea typeface="Courier New"/>
                <a:cs typeface="Courier New"/>
                <a:sym typeface="Courier New"/>
              </a:rPr>
              <a:t>preparedStatement</a:t>
            </a:r>
            <a:r>
              <a:rPr lang="en" sz="1600" dirty="0">
                <a:solidFill>
                  <a:schemeClr val="tx1"/>
                </a:solidFill>
                <a:latin typeface="Courier New"/>
                <a:ea typeface="Courier New"/>
                <a:cs typeface="Courier New"/>
                <a:sym typeface="Courier New"/>
              </a:rPr>
              <a:t> = </a:t>
            </a:r>
            <a:r>
              <a:rPr lang="en" sz="1600" dirty="0" err="1">
                <a:solidFill>
                  <a:schemeClr val="tx1"/>
                </a:solidFill>
                <a:latin typeface="Courier New"/>
                <a:ea typeface="Courier New"/>
                <a:cs typeface="Courier New"/>
                <a:sym typeface="Courier New"/>
              </a:rPr>
              <a:t>dbConnection.prepareStatement</a:t>
            </a:r>
            <a:r>
              <a:rPr lang="en" sz="1600" dirty="0">
                <a:solidFill>
                  <a:schemeClr val="tx1"/>
                </a:solidFill>
                <a:latin typeface="Courier New"/>
                <a:ea typeface="Courier New"/>
                <a:cs typeface="Courier New"/>
                <a:sym typeface="Courier New"/>
              </a:rPr>
              <a:t>(</a:t>
            </a:r>
            <a:r>
              <a:rPr lang="en" sz="1600" dirty="0" err="1">
                <a:solidFill>
                  <a:schemeClr val="tx1"/>
                </a:solidFill>
                <a:latin typeface="Courier New"/>
                <a:ea typeface="Courier New"/>
                <a:cs typeface="Courier New"/>
                <a:sym typeface="Courier New"/>
              </a:rPr>
              <a:t>selectSQL</a:t>
            </a:r>
            <a:r>
              <a:rPr lang="en" sz="1600" dirty="0">
                <a:solidFill>
                  <a:schemeClr val="tx1"/>
                </a:solidFill>
                <a:latin typeface="Courier New"/>
                <a:ea typeface="Courier New"/>
                <a:cs typeface="Courier New"/>
                <a:sym typeface="Courier New"/>
              </a:rPr>
              <a:t>);</a:t>
            </a:r>
          </a:p>
          <a:p>
            <a:pPr lvl="0" rtl="0">
              <a:spcBef>
                <a:spcPts val="0"/>
              </a:spcBef>
              <a:buNone/>
            </a:pPr>
            <a:r>
              <a:rPr lang="en" sz="1600" dirty="0" err="1">
                <a:solidFill>
                  <a:schemeClr val="tx1"/>
                </a:solidFill>
                <a:latin typeface="Courier New"/>
                <a:ea typeface="Courier New"/>
                <a:cs typeface="Courier New"/>
                <a:sym typeface="Courier New"/>
              </a:rPr>
              <a:t>preparedStatement.setInt</a:t>
            </a:r>
            <a:r>
              <a:rPr lang="en" sz="1600" dirty="0">
                <a:solidFill>
                  <a:schemeClr val="tx1"/>
                </a:solidFill>
                <a:latin typeface="Courier New"/>
                <a:ea typeface="Courier New"/>
                <a:cs typeface="Courier New"/>
                <a:sym typeface="Courier New"/>
              </a:rPr>
              <a:t>(1, 1001);</a:t>
            </a:r>
          </a:p>
          <a:p>
            <a:pPr lvl="0" rtl="0">
              <a:spcBef>
                <a:spcPts val="0"/>
              </a:spcBef>
              <a:buNone/>
            </a:pPr>
            <a:endParaRPr sz="1600" dirty="0">
              <a:solidFill>
                <a:schemeClr val="tx1"/>
              </a:solidFill>
              <a:latin typeface="Courier New"/>
              <a:ea typeface="Courier New"/>
              <a:cs typeface="Courier New"/>
              <a:sym typeface="Courier New"/>
            </a:endParaRPr>
          </a:p>
          <a:p>
            <a:pPr lvl="0" rtl="0">
              <a:spcBef>
                <a:spcPts val="0"/>
              </a:spcBef>
              <a:buNone/>
            </a:pPr>
            <a:r>
              <a:rPr lang="en" sz="1600" dirty="0">
                <a:solidFill>
                  <a:schemeClr val="tx1"/>
                </a:solidFill>
                <a:latin typeface="Courier New"/>
                <a:ea typeface="Courier New"/>
                <a:cs typeface="Courier New"/>
                <a:sym typeface="Courier New"/>
              </a:rPr>
              <a:t>// execute select SQL </a:t>
            </a:r>
            <a:r>
              <a:rPr lang="en" sz="1600" dirty="0" err="1">
                <a:solidFill>
                  <a:schemeClr val="tx1"/>
                </a:solidFill>
                <a:latin typeface="Courier New"/>
                <a:ea typeface="Courier New"/>
                <a:cs typeface="Courier New"/>
                <a:sym typeface="Courier New"/>
              </a:rPr>
              <a:t>stetement</a:t>
            </a:r>
            <a:endParaRPr lang="en" sz="1600" dirty="0">
              <a:solidFill>
                <a:schemeClr val="tx1"/>
              </a:solidFill>
              <a:latin typeface="Courier New"/>
              <a:ea typeface="Courier New"/>
              <a:cs typeface="Courier New"/>
              <a:sym typeface="Courier New"/>
            </a:endParaRPr>
          </a:p>
          <a:p>
            <a:pPr lvl="0" rtl="0">
              <a:spcBef>
                <a:spcPts val="0"/>
              </a:spcBef>
              <a:buNone/>
            </a:pPr>
            <a:r>
              <a:rPr lang="en" sz="1600" dirty="0" err="1">
                <a:solidFill>
                  <a:schemeClr val="tx1"/>
                </a:solidFill>
                <a:latin typeface="Courier New"/>
                <a:ea typeface="Courier New"/>
                <a:cs typeface="Courier New"/>
                <a:sym typeface="Courier New"/>
              </a:rPr>
              <a:t>ResultSet</a:t>
            </a:r>
            <a:r>
              <a:rPr lang="en" sz="1600" dirty="0">
                <a:solidFill>
                  <a:schemeClr val="tx1"/>
                </a:solidFill>
                <a:latin typeface="Courier New"/>
                <a:ea typeface="Courier New"/>
                <a:cs typeface="Courier New"/>
                <a:sym typeface="Courier New"/>
              </a:rPr>
              <a:t> </a:t>
            </a:r>
            <a:r>
              <a:rPr lang="en" sz="1600" dirty="0" err="1">
                <a:solidFill>
                  <a:schemeClr val="tx1"/>
                </a:solidFill>
                <a:latin typeface="Courier New"/>
                <a:ea typeface="Courier New"/>
                <a:cs typeface="Courier New"/>
                <a:sym typeface="Courier New"/>
              </a:rPr>
              <a:t>rs</a:t>
            </a:r>
            <a:r>
              <a:rPr lang="en" sz="1600" dirty="0">
                <a:solidFill>
                  <a:schemeClr val="tx1"/>
                </a:solidFill>
                <a:latin typeface="Courier New"/>
                <a:ea typeface="Courier New"/>
                <a:cs typeface="Courier New"/>
                <a:sym typeface="Courier New"/>
              </a:rPr>
              <a:t> = </a:t>
            </a:r>
            <a:r>
              <a:rPr lang="en" sz="1600" dirty="0" err="1">
                <a:solidFill>
                  <a:schemeClr val="tx1"/>
                </a:solidFill>
                <a:latin typeface="Courier New"/>
                <a:ea typeface="Courier New"/>
                <a:cs typeface="Courier New"/>
                <a:sym typeface="Courier New"/>
              </a:rPr>
              <a:t>preparedStatement.executeQuery</a:t>
            </a:r>
            <a:r>
              <a:rPr lang="en" sz="1600" dirty="0">
                <a:solidFill>
                  <a:schemeClr val="tx1"/>
                </a:solidFill>
                <a:latin typeface="Courier New"/>
                <a:ea typeface="Courier New"/>
                <a:cs typeface="Courier New"/>
                <a:sym typeface="Courier New"/>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Shape 21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Delete</a:t>
            </a:r>
          </a:p>
        </p:txBody>
      </p:sp>
      <p:sp>
        <p:nvSpPr>
          <p:cNvPr id="220" name="Shape 220"/>
          <p:cNvSpPr txBox="1"/>
          <p:nvPr/>
        </p:nvSpPr>
        <p:spPr>
          <a:xfrm>
            <a:off x="504966" y="1323832"/>
            <a:ext cx="7847463" cy="3002507"/>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600" dirty="0">
                <a:solidFill>
                  <a:schemeClr val="tx1"/>
                </a:solidFill>
                <a:latin typeface="Courier New"/>
                <a:ea typeface="Courier New"/>
                <a:cs typeface="Courier New"/>
                <a:sym typeface="Courier New"/>
              </a:rPr>
              <a:t>Connection </a:t>
            </a:r>
            <a:r>
              <a:rPr lang="en" sz="1600" dirty="0" err="1">
                <a:solidFill>
                  <a:schemeClr val="tx1"/>
                </a:solidFill>
                <a:latin typeface="Courier New"/>
                <a:ea typeface="Courier New"/>
                <a:cs typeface="Courier New"/>
                <a:sym typeface="Courier New"/>
              </a:rPr>
              <a:t>dbConnection</a:t>
            </a:r>
            <a:r>
              <a:rPr lang="en" sz="1600" dirty="0">
                <a:solidFill>
                  <a:schemeClr val="tx1"/>
                </a:solidFill>
                <a:latin typeface="Courier New"/>
                <a:ea typeface="Courier New"/>
                <a:cs typeface="Courier New"/>
                <a:sym typeface="Courier New"/>
              </a:rPr>
              <a:t> = null;</a:t>
            </a:r>
          </a:p>
          <a:p>
            <a:pPr lvl="0" rtl="0">
              <a:lnSpc>
                <a:spcPct val="115000"/>
              </a:lnSpc>
              <a:spcBef>
                <a:spcPts val="0"/>
              </a:spcBef>
              <a:buNone/>
            </a:pPr>
            <a:r>
              <a:rPr lang="en" sz="1600" dirty="0" err="1">
                <a:solidFill>
                  <a:schemeClr val="tx1"/>
                </a:solidFill>
                <a:latin typeface="Courier New"/>
                <a:ea typeface="Courier New"/>
                <a:cs typeface="Courier New"/>
                <a:sym typeface="Courier New"/>
              </a:rPr>
              <a:t>PreparedStatement</a:t>
            </a:r>
            <a:r>
              <a:rPr lang="en" sz="1600" dirty="0">
                <a:solidFill>
                  <a:schemeClr val="tx1"/>
                </a:solidFill>
                <a:latin typeface="Courier New"/>
                <a:ea typeface="Courier New"/>
                <a:cs typeface="Courier New"/>
                <a:sym typeface="Courier New"/>
              </a:rPr>
              <a:t> </a:t>
            </a:r>
            <a:r>
              <a:rPr lang="en" sz="1600" dirty="0" err="1">
                <a:solidFill>
                  <a:schemeClr val="tx1"/>
                </a:solidFill>
                <a:latin typeface="Courier New"/>
                <a:ea typeface="Courier New"/>
                <a:cs typeface="Courier New"/>
                <a:sym typeface="Courier New"/>
              </a:rPr>
              <a:t>preparedStatement</a:t>
            </a:r>
            <a:r>
              <a:rPr lang="en" sz="1600" dirty="0">
                <a:solidFill>
                  <a:schemeClr val="tx1"/>
                </a:solidFill>
                <a:latin typeface="Courier New"/>
                <a:ea typeface="Courier New"/>
                <a:cs typeface="Courier New"/>
                <a:sym typeface="Courier New"/>
              </a:rPr>
              <a:t> = null;</a:t>
            </a:r>
          </a:p>
          <a:p>
            <a:pPr lvl="0" rtl="0">
              <a:lnSpc>
                <a:spcPct val="115000"/>
              </a:lnSpc>
              <a:spcBef>
                <a:spcPts val="0"/>
              </a:spcBef>
              <a:buNone/>
            </a:pPr>
            <a:r>
              <a:rPr lang="en" sz="1600" dirty="0">
                <a:solidFill>
                  <a:schemeClr val="tx1"/>
                </a:solidFill>
                <a:latin typeface="Courier New"/>
                <a:ea typeface="Courier New"/>
                <a:cs typeface="Courier New"/>
                <a:sym typeface="Courier New"/>
              </a:rPr>
              <a:t>String </a:t>
            </a:r>
            <a:r>
              <a:rPr lang="en" sz="1600" dirty="0" err="1">
                <a:solidFill>
                  <a:schemeClr val="tx1"/>
                </a:solidFill>
                <a:latin typeface="Courier New"/>
                <a:ea typeface="Courier New"/>
                <a:cs typeface="Courier New"/>
                <a:sym typeface="Courier New"/>
              </a:rPr>
              <a:t>deleteSQL</a:t>
            </a:r>
            <a:r>
              <a:rPr lang="en" sz="1600" dirty="0">
                <a:solidFill>
                  <a:schemeClr val="tx1"/>
                </a:solidFill>
                <a:latin typeface="Courier New"/>
                <a:ea typeface="Courier New"/>
                <a:cs typeface="Courier New"/>
                <a:sym typeface="Courier New"/>
              </a:rPr>
              <a:t> = "DELETE DBUSER WHERE USER_ID = ?";</a:t>
            </a:r>
          </a:p>
          <a:p>
            <a:pPr lvl="0" rtl="0">
              <a:lnSpc>
                <a:spcPct val="115000"/>
              </a:lnSpc>
              <a:spcBef>
                <a:spcPts val="0"/>
              </a:spcBef>
              <a:buNone/>
            </a:pPr>
            <a:r>
              <a:rPr lang="en" sz="1600" dirty="0" err="1">
                <a:solidFill>
                  <a:schemeClr val="tx1"/>
                </a:solidFill>
                <a:latin typeface="Courier New"/>
                <a:ea typeface="Courier New"/>
                <a:cs typeface="Courier New"/>
                <a:sym typeface="Courier New"/>
              </a:rPr>
              <a:t>dbConnection</a:t>
            </a:r>
            <a:r>
              <a:rPr lang="en" sz="1600" dirty="0">
                <a:solidFill>
                  <a:schemeClr val="tx1"/>
                </a:solidFill>
                <a:latin typeface="Courier New"/>
                <a:ea typeface="Courier New"/>
                <a:cs typeface="Courier New"/>
                <a:sym typeface="Courier New"/>
              </a:rPr>
              <a:t> = </a:t>
            </a:r>
            <a:r>
              <a:rPr lang="en" sz="1600" dirty="0" err="1">
                <a:solidFill>
                  <a:schemeClr val="tx1"/>
                </a:solidFill>
                <a:latin typeface="Courier New"/>
                <a:ea typeface="Courier New"/>
                <a:cs typeface="Courier New"/>
                <a:sym typeface="Courier New"/>
              </a:rPr>
              <a:t>getDBConnection</a:t>
            </a:r>
            <a:r>
              <a:rPr lang="en" sz="1600" dirty="0">
                <a:solidFill>
                  <a:schemeClr val="tx1"/>
                </a:solidFill>
                <a:latin typeface="Courier New"/>
                <a:ea typeface="Courier New"/>
                <a:cs typeface="Courier New"/>
                <a:sym typeface="Courier New"/>
              </a:rPr>
              <a:t>();</a:t>
            </a:r>
          </a:p>
          <a:p>
            <a:pPr lvl="0" rtl="0">
              <a:lnSpc>
                <a:spcPct val="115000"/>
              </a:lnSpc>
              <a:spcBef>
                <a:spcPts val="0"/>
              </a:spcBef>
              <a:buNone/>
            </a:pPr>
            <a:r>
              <a:rPr lang="en" sz="1600" dirty="0" err="1">
                <a:solidFill>
                  <a:schemeClr val="tx1"/>
                </a:solidFill>
                <a:latin typeface="Courier New"/>
                <a:ea typeface="Courier New"/>
                <a:cs typeface="Courier New"/>
                <a:sym typeface="Courier New"/>
              </a:rPr>
              <a:t>preparedStatement</a:t>
            </a:r>
            <a:r>
              <a:rPr lang="en" sz="1600" dirty="0">
                <a:solidFill>
                  <a:schemeClr val="tx1"/>
                </a:solidFill>
                <a:latin typeface="Courier New"/>
                <a:ea typeface="Courier New"/>
                <a:cs typeface="Courier New"/>
                <a:sym typeface="Courier New"/>
              </a:rPr>
              <a:t> = </a:t>
            </a:r>
            <a:r>
              <a:rPr lang="en" sz="1600" dirty="0" err="1">
                <a:solidFill>
                  <a:schemeClr val="tx1"/>
                </a:solidFill>
                <a:latin typeface="Courier New"/>
                <a:ea typeface="Courier New"/>
                <a:cs typeface="Courier New"/>
                <a:sym typeface="Courier New"/>
              </a:rPr>
              <a:t>dbConnection.prepareStatement</a:t>
            </a:r>
            <a:r>
              <a:rPr lang="en" sz="1600" dirty="0">
                <a:solidFill>
                  <a:schemeClr val="tx1"/>
                </a:solidFill>
                <a:latin typeface="Courier New"/>
                <a:ea typeface="Courier New"/>
                <a:cs typeface="Courier New"/>
                <a:sym typeface="Courier New"/>
              </a:rPr>
              <a:t>(</a:t>
            </a:r>
            <a:r>
              <a:rPr lang="en" sz="1600" dirty="0" err="1">
                <a:solidFill>
                  <a:schemeClr val="tx1"/>
                </a:solidFill>
                <a:latin typeface="Courier New"/>
                <a:ea typeface="Courier New"/>
                <a:cs typeface="Courier New"/>
                <a:sym typeface="Courier New"/>
              </a:rPr>
              <a:t>deleteSQL</a:t>
            </a:r>
            <a:r>
              <a:rPr lang="en" sz="1600" dirty="0">
                <a:solidFill>
                  <a:schemeClr val="tx1"/>
                </a:solidFill>
                <a:latin typeface="Courier New"/>
                <a:ea typeface="Courier New"/>
                <a:cs typeface="Courier New"/>
                <a:sym typeface="Courier New"/>
              </a:rPr>
              <a:t>);</a:t>
            </a:r>
          </a:p>
          <a:p>
            <a:pPr lvl="0" rtl="0">
              <a:lnSpc>
                <a:spcPct val="115000"/>
              </a:lnSpc>
              <a:spcBef>
                <a:spcPts val="0"/>
              </a:spcBef>
              <a:buNone/>
            </a:pPr>
            <a:r>
              <a:rPr lang="en" sz="1600" dirty="0" err="1">
                <a:solidFill>
                  <a:schemeClr val="tx1"/>
                </a:solidFill>
                <a:latin typeface="Courier New"/>
                <a:ea typeface="Courier New"/>
                <a:cs typeface="Courier New"/>
                <a:sym typeface="Courier New"/>
              </a:rPr>
              <a:t>preparedStatement.setInt</a:t>
            </a:r>
            <a:r>
              <a:rPr lang="en" sz="1600" dirty="0">
                <a:solidFill>
                  <a:schemeClr val="tx1"/>
                </a:solidFill>
                <a:latin typeface="Courier New"/>
                <a:ea typeface="Courier New"/>
                <a:cs typeface="Courier New"/>
                <a:sym typeface="Courier New"/>
              </a:rPr>
              <a:t>(1, 1001);</a:t>
            </a:r>
          </a:p>
          <a:p>
            <a:pPr lvl="0" rtl="0">
              <a:lnSpc>
                <a:spcPct val="115000"/>
              </a:lnSpc>
              <a:spcBef>
                <a:spcPts val="0"/>
              </a:spcBef>
              <a:buNone/>
            </a:pPr>
            <a:r>
              <a:rPr lang="en" sz="1600" dirty="0" err="1">
                <a:solidFill>
                  <a:schemeClr val="tx1"/>
                </a:solidFill>
                <a:latin typeface="Courier New"/>
                <a:ea typeface="Courier New"/>
                <a:cs typeface="Courier New"/>
                <a:sym typeface="Courier New"/>
              </a:rPr>
              <a:t>preparedStatement.executeUpdate</a:t>
            </a:r>
            <a:r>
              <a:rPr lang="en" sz="1600" dirty="0">
                <a:solidFill>
                  <a:schemeClr val="tx1"/>
                </a:solidFill>
                <a:latin typeface="Courier New"/>
                <a:ea typeface="Courier New"/>
                <a:cs typeface="Courier New"/>
                <a:sym typeface="Courier New"/>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US" dirty="0"/>
              <a:t>Data from result set</a:t>
            </a:r>
            <a:endParaRPr lang="en" dirty="0"/>
          </a:p>
        </p:txBody>
      </p:sp>
      <p:sp>
        <p:nvSpPr>
          <p:cNvPr id="251" name="Shape 251"/>
          <p:cNvSpPr txBox="1"/>
          <p:nvPr/>
        </p:nvSpPr>
        <p:spPr>
          <a:xfrm>
            <a:off x="1105797" y="2123193"/>
            <a:ext cx="7383110" cy="2312329"/>
          </a:xfrm>
          <a:prstGeom prst="rect">
            <a:avLst/>
          </a:prstGeom>
          <a:solidFill>
            <a:srgbClr val="D9D9D9"/>
          </a:solidFill>
          <a:ln>
            <a:noFill/>
          </a:ln>
        </p:spPr>
        <p:txBody>
          <a:bodyPr lIns="91425" tIns="91425" rIns="91425" bIns="91425" anchor="ctr" anchorCtr="0">
            <a:noAutofit/>
          </a:bodyPr>
          <a:lstStyle/>
          <a:p>
            <a:pPr indent="457200"/>
            <a:r>
              <a:rPr lang="en" sz="1600" dirty="0" err="1">
                <a:solidFill>
                  <a:schemeClr val="tx1"/>
                </a:solidFill>
                <a:latin typeface="Courier New"/>
                <a:ea typeface="Courier New"/>
                <a:cs typeface="Courier New"/>
                <a:sym typeface="Courier New"/>
              </a:rPr>
              <a:t>ResultSet</a:t>
            </a:r>
            <a:r>
              <a:rPr lang="en" sz="1600" dirty="0">
                <a:solidFill>
                  <a:schemeClr val="tx1"/>
                </a:solidFill>
                <a:latin typeface="Courier New"/>
                <a:ea typeface="Courier New"/>
                <a:cs typeface="Courier New"/>
                <a:sym typeface="Courier New"/>
              </a:rPr>
              <a:t> </a:t>
            </a:r>
            <a:r>
              <a:rPr lang="en" sz="1600" dirty="0" err="1">
                <a:solidFill>
                  <a:schemeClr val="tx1"/>
                </a:solidFill>
                <a:latin typeface="Courier New"/>
                <a:ea typeface="Courier New"/>
                <a:cs typeface="Courier New"/>
                <a:sym typeface="Courier New"/>
              </a:rPr>
              <a:t>rs</a:t>
            </a:r>
            <a:r>
              <a:rPr lang="en" sz="1600" dirty="0">
                <a:solidFill>
                  <a:schemeClr val="tx1"/>
                </a:solidFill>
                <a:latin typeface="Courier New"/>
                <a:ea typeface="Courier New"/>
                <a:cs typeface="Courier New"/>
                <a:sym typeface="Courier New"/>
              </a:rPr>
              <a:t> = </a:t>
            </a:r>
            <a:r>
              <a:rPr lang="en" sz="1600" dirty="0" err="1">
                <a:solidFill>
                  <a:schemeClr val="tx1"/>
                </a:solidFill>
                <a:latin typeface="Courier New"/>
                <a:ea typeface="Courier New"/>
                <a:cs typeface="Courier New"/>
                <a:sym typeface="Courier New"/>
              </a:rPr>
              <a:t>preparedStatement.executeQuery</a:t>
            </a:r>
            <a:r>
              <a:rPr lang="en" sz="1600" dirty="0">
                <a:solidFill>
                  <a:schemeClr val="tx1"/>
                </a:solidFill>
                <a:latin typeface="Courier New"/>
                <a:ea typeface="Courier New"/>
                <a:cs typeface="Courier New"/>
                <a:sym typeface="Courier New"/>
              </a:rPr>
              <a:t>();</a:t>
            </a:r>
          </a:p>
          <a:p>
            <a:pPr lvl="0" indent="457200" rtl="0">
              <a:spcBef>
                <a:spcPts val="0"/>
              </a:spcBef>
              <a:buNone/>
            </a:pPr>
            <a:endParaRPr lang="en-US" sz="1600" dirty="0">
              <a:solidFill>
                <a:schemeClr val="dk1"/>
              </a:solidFill>
              <a:latin typeface="Courier New"/>
              <a:ea typeface="Courier New"/>
              <a:cs typeface="Courier New"/>
              <a:sym typeface="Courier New"/>
            </a:endParaRPr>
          </a:p>
          <a:p>
            <a:pPr lvl="0" indent="457200" rtl="0">
              <a:spcBef>
                <a:spcPts val="0"/>
              </a:spcBef>
              <a:buNone/>
            </a:pPr>
            <a:r>
              <a:rPr lang="en" sz="1600" dirty="0">
                <a:solidFill>
                  <a:schemeClr val="dk1"/>
                </a:solidFill>
                <a:latin typeface="Courier New"/>
                <a:ea typeface="Courier New"/>
                <a:cs typeface="Courier New"/>
                <a:sym typeface="Courier New"/>
              </a:rPr>
              <a:t>while(</a:t>
            </a:r>
            <a:r>
              <a:rPr lang="en" sz="1600" dirty="0" err="1">
                <a:solidFill>
                  <a:schemeClr val="dk1"/>
                </a:solidFill>
                <a:latin typeface="Courier New"/>
                <a:ea typeface="Courier New"/>
                <a:cs typeface="Courier New"/>
                <a:sym typeface="Courier New"/>
              </a:rPr>
              <a:t>rs.next</a:t>
            </a:r>
            <a:r>
              <a:rPr lang="en" sz="1600" dirty="0">
                <a:solidFill>
                  <a:schemeClr val="dk1"/>
                </a:solidFill>
                <a:latin typeface="Courier New"/>
                <a:ea typeface="Courier New"/>
                <a:cs typeface="Courier New"/>
                <a:sym typeface="Courier New"/>
              </a:rPr>
              <a:t>()){</a:t>
            </a:r>
            <a:endParaRPr lang="en" sz="1600" b="1" dirty="0">
              <a:solidFill>
                <a:schemeClr val="dk1"/>
              </a:solidFill>
              <a:latin typeface="Courier New"/>
              <a:ea typeface="Courier New"/>
              <a:cs typeface="Courier New"/>
              <a:sym typeface="Courier New"/>
            </a:endParaRPr>
          </a:p>
          <a:p>
            <a:pPr lvl="0" rtl="0">
              <a:spcBef>
                <a:spcPts val="0"/>
              </a:spcBef>
              <a:buNone/>
            </a:pP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 id  = </a:t>
            </a:r>
            <a:r>
              <a:rPr lang="en" sz="1600" dirty="0" err="1">
                <a:solidFill>
                  <a:schemeClr val="dk1"/>
                </a:solidFill>
                <a:latin typeface="Courier New"/>
                <a:ea typeface="Courier New"/>
                <a:cs typeface="Courier New"/>
                <a:sym typeface="Courier New"/>
              </a:rPr>
              <a:t>rs.getInt</a:t>
            </a:r>
            <a:r>
              <a:rPr lang="en" sz="1600" dirty="0">
                <a:solidFill>
                  <a:schemeClr val="dk1"/>
                </a:solidFill>
                <a:latin typeface="Courier New"/>
                <a:ea typeface="Courier New"/>
                <a:cs typeface="Courier New"/>
                <a:sym typeface="Courier New"/>
              </a:rPr>
              <a:t>(</a:t>
            </a:r>
            <a:r>
              <a:rPr lang="en" sz="1600" dirty="0">
                <a:solidFill>
                  <a:srgbClr val="FF9900"/>
                </a:solidFill>
                <a:latin typeface="Courier New"/>
                <a:ea typeface="Courier New"/>
                <a:cs typeface="Courier New"/>
                <a:sym typeface="Courier New"/>
              </a:rPr>
              <a:t>"id"</a:t>
            </a:r>
            <a:r>
              <a:rPr lang="en" sz="1600" dirty="0">
                <a:solidFill>
                  <a:schemeClr val="dk1"/>
                </a:solidFill>
                <a:latin typeface="Courier New"/>
                <a:ea typeface="Courier New"/>
                <a:cs typeface="Courier New"/>
                <a:sym typeface="Courier New"/>
              </a:rPr>
              <a:t>);</a:t>
            </a:r>
          </a:p>
          <a:p>
            <a:pPr lvl="0" rtl="0">
              <a:spcBef>
                <a:spcPts val="0"/>
              </a:spcBef>
              <a:buNone/>
            </a:pP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int</a:t>
            </a:r>
            <a:r>
              <a:rPr lang="en" sz="1600" dirty="0">
                <a:solidFill>
                  <a:schemeClr val="dk1"/>
                </a:solidFill>
                <a:latin typeface="Courier New"/>
                <a:ea typeface="Courier New"/>
                <a:cs typeface="Courier New"/>
                <a:sym typeface="Courier New"/>
              </a:rPr>
              <a:t> age = </a:t>
            </a:r>
            <a:r>
              <a:rPr lang="en" sz="1600" dirty="0" err="1">
                <a:solidFill>
                  <a:schemeClr val="dk1"/>
                </a:solidFill>
                <a:latin typeface="Courier New"/>
                <a:ea typeface="Courier New"/>
                <a:cs typeface="Courier New"/>
                <a:sym typeface="Courier New"/>
              </a:rPr>
              <a:t>rs.getInt</a:t>
            </a:r>
            <a:r>
              <a:rPr lang="en" sz="1600" dirty="0">
                <a:solidFill>
                  <a:schemeClr val="dk1"/>
                </a:solidFill>
                <a:latin typeface="Courier New"/>
                <a:ea typeface="Courier New"/>
                <a:cs typeface="Courier New"/>
                <a:sym typeface="Courier New"/>
              </a:rPr>
              <a:t>(</a:t>
            </a:r>
            <a:r>
              <a:rPr lang="en" sz="1600" dirty="0">
                <a:solidFill>
                  <a:srgbClr val="FF9900"/>
                </a:solidFill>
                <a:latin typeface="Courier New"/>
                <a:ea typeface="Courier New"/>
                <a:cs typeface="Courier New"/>
                <a:sym typeface="Courier New"/>
              </a:rPr>
              <a:t>"age"</a:t>
            </a:r>
            <a:r>
              <a:rPr lang="en" sz="1600" dirty="0">
                <a:solidFill>
                  <a:schemeClr val="dk1"/>
                </a:solidFill>
                <a:latin typeface="Courier New"/>
                <a:ea typeface="Courier New"/>
                <a:cs typeface="Courier New"/>
                <a:sym typeface="Courier New"/>
              </a:rPr>
              <a:t>);</a:t>
            </a:r>
          </a:p>
          <a:p>
            <a:pPr lvl="0" rtl="0">
              <a:spcBef>
                <a:spcPts val="0"/>
              </a:spcBef>
              <a:buNone/>
            </a:pPr>
            <a:r>
              <a:rPr lang="en" sz="1600" dirty="0">
                <a:solidFill>
                  <a:schemeClr val="dk1"/>
                </a:solidFill>
                <a:latin typeface="Courier New"/>
                <a:ea typeface="Courier New"/>
                <a:cs typeface="Courier New"/>
                <a:sym typeface="Courier New"/>
              </a:rPr>
              <a:t>         String first = </a:t>
            </a:r>
            <a:r>
              <a:rPr lang="en" sz="1600" dirty="0" err="1">
                <a:solidFill>
                  <a:schemeClr val="dk1"/>
                </a:solidFill>
                <a:latin typeface="Courier New"/>
                <a:ea typeface="Courier New"/>
                <a:cs typeface="Courier New"/>
                <a:sym typeface="Courier New"/>
              </a:rPr>
              <a:t>rs.getString</a:t>
            </a:r>
            <a:r>
              <a:rPr lang="en" sz="1600" dirty="0">
                <a:solidFill>
                  <a:schemeClr val="dk1"/>
                </a:solidFill>
                <a:latin typeface="Courier New"/>
                <a:ea typeface="Courier New"/>
                <a:cs typeface="Courier New"/>
                <a:sym typeface="Courier New"/>
              </a:rPr>
              <a:t>(</a:t>
            </a:r>
            <a:r>
              <a:rPr lang="en" sz="1600" dirty="0">
                <a:solidFill>
                  <a:srgbClr val="FF9900"/>
                </a:solidFill>
                <a:latin typeface="Courier New"/>
                <a:ea typeface="Courier New"/>
                <a:cs typeface="Courier New"/>
                <a:sym typeface="Courier New"/>
              </a:rPr>
              <a:t>"first"</a:t>
            </a:r>
            <a:r>
              <a:rPr lang="en" sz="1600" dirty="0">
                <a:solidFill>
                  <a:schemeClr val="dk1"/>
                </a:solidFill>
                <a:latin typeface="Courier New"/>
                <a:ea typeface="Courier New"/>
                <a:cs typeface="Courier New"/>
                <a:sym typeface="Courier New"/>
              </a:rPr>
              <a:t>);</a:t>
            </a:r>
          </a:p>
          <a:p>
            <a:pPr lvl="0" rtl="0">
              <a:spcBef>
                <a:spcPts val="0"/>
              </a:spcBef>
              <a:buNone/>
            </a:pPr>
            <a:r>
              <a:rPr lang="en" sz="1600" dirty="0">
                <a:solidFill>
                  <a:schemeClr val="dk1"/>
                </a:solidFill>
                <a:latin typeface="Courier New"/>
                <a:ea typeface="Courier New"/>
                <a:cs typeface="Courier New"/>
                <a:sym typeface="Courier New"/>
              </a:rPr>
              <a:t>         String last = </a:t>
            </a:r>
            <a:r>
              <a:rPr lang="en" sz="1600" dirty="0" err="1">
                <a:solidFill>
                  <a:schemeClr val="dk1"/>
                </a:solidFill>
                <a:latin typeface="Courier New"/>
                <a:ea typeface="Courier New"/>
                <a:cs typeface="Courier New"/>
                <a:sym typeface="Courier New"/>
              </a:rPr>
              <a:t>rs.getString</a:t>
            </a:r>
            <a:r>
              <a:rPr lang="en" sz="1600" dirty="0">
                <a:solidFill>
                  <a:schemeClr val="dk1"/>
                </a:solidFill>
                <a:latin typeface="Courier New"/>
                <a:ea typeface="Courier New"/>
                <a:cs typeface="Courier New"/>
                <a:sym typeface="Courier New"/>
              </a:rPr>
              <a:t>(</a:t>
            </a:r>
            <a:r>
              <a:rPr lang="en" sz="1600" dirty="0">
                <a:solidFill>
                  <a:srgbClr val="FF9900"/>
                </a:solidFill>
                <a:latin typeface="Courier New"/>
                <a:ea typeface="Courier New"/>
                <a:cs typeface="Courier New"/>
                <a:sym typeface="Courier New"/>
              </a:rPr>
              <a:t>"last"</a:t>
            </a:r>
            <a:r>
              <a:rPr lang="en" sz="1600" dirty="0">
                <a:solidFill>
                  <a:schemeClr val="dk1"/>
                </a:solidFill>
                <a:latin typeface="Courier New"/>
                <a:ea typeface="Courier New"/>
                <a:cs typeface="Courier New"/>
                <a:sym typeface="Courier New"/>
              </a:rPr>
              <a:t>);</a:t>
            </a:r>
          </a:p>
          <a:p>
            <a:pPr lvl="0" rtl="0">
              <a:spcBef>
                <a:spcPts val="0"/>
              </a:spcBef>
              <a:buNone/>
            </a:pPr>
            <a:r>
              <a:rPr lang="en-US" sz="1600" dirty="0">
                <a:solidFill>
                  <a:schemeClr val="dk1"/>
                </a:solidFill>
                <a:latin typeface="Courier New"/>
                <a:ea typeface="Courier New"/>
                <a:cs typeface="Courier New"/>
                <a:sym typeface="Courier New"/>
              </a:rPr>
              <a:t>    </a:t>
            </a:r>
            <a:r>
              <a:rPr lang="en" sz="1600" dirty="0">
                <a:solidFill>
                  <a:schemeClr val="dk1"/>
                </a:solidFill>
                <a:latin typeface="Courier New"/>
                <a:ea typeface="Courier New"/>
                <a:cs typeface="Courier New"/>
                <a:sym typeface="Courier New"/>
              </a:rPr>
              <a:t>}</a:t>
            </a:r>
          </a:p>
        </p:txBody>
      </p:sp>
      <p:sp>
        <p:nvSpPr>
          <p:cNvPr id="4" name="Shape 251"/>
          <p:cNvSpPr txBox="1"/>
          <p:nvPr/>
        </p:nvSpPr>
        <p:spPr>
          <a:xfrm>
            <a:off x="1105797" y="1284109"/>
            <a:ext cx="7383110" cy="572700"/>
          </a:xfrm>
          <a:prstGeom prst="rect">
            <a:avLst/>
          </a:prstGeom>
          <a:solidFill>
            <a:srgbClr val="D9D9D9"/>
          </a:solidFill>
          <a:ln>
            <a:noFill/>
          </a:ln>
        </p:spPr>
        <p:txBody>
          <a:bodyPr lIns="91425" tIns="91425" rIns="91425" bIns="91425" anchor="ctr" anchorCtr="0">
            <a:noAutofit/>
          </a:bodyPr>
          <a:lstStyle/>
          <a:p>
            <a:pPr indent="457200"/>
            <a:r>
              <a:rPr lang="en" sz="1600" dirty="0">
                <a:solidFill>
                  <a:schemeClr val="tx1"/>
                </a:solidFill>
                <a:latin typeface="Courier New"/>
                <a:ea typeface="Courier New"/>
                <a:cs typeface="Courier New"/>
                <a:sym typeface="Courier New"/>
              </a:rPr>
              <a:t>String </a:t>
            </a:r>
            <a:r>
              <a:rPr lang="en" sz="1600" dirty="0" err="1">
                <a:solidFill>
                  <a:schemeClr val="tx1"/>
                </a:solidFill>
                <a:latin typeface="Courier New"/>
                <a:ea typeface="Courier New"/>
                <a:cs typeface="Courier New"/>
                <a:sym typeface="Courier New"/>
              </a:rPr>
              <a:t>selectSQL</a:t>
            </a:r>
            <a:r>
              <a:rPr lang="en" sz="1600" dirty="0">
                <a:solidFill>
                  <a:schemeClr val="tx1"/>
                </a:solidFill>
                <a:latin typeface="Courier New"/>
                <a:ea typeface="Courier New"/>
                <a:cs typeface="Courier New"/>
                <a:sym typeface="Courier New"/>
              </a:rPr>
              <a:t> = "SELECT ID, </a:t>
            </a:r>
            <a:r>
              <a:rPr lang="en-US" sz="1600" dirty="0">
                <a:solidFill>
                  <a:schemeClr val="tx1"/>
                </a:solidFill>
                <a:latin typeface="Courier New"/>
                <a:ea typeface="Courier New"/>
                <a:cs typeface="Courier New"/>
                <a:sym typeface="Courier New"/>
              </a:rPr>
              <a:t>AGE, FIRST, LAST</a:t>
            </a:r>
            <a:r>
              <a:rPr lang="en" sz="1600" dirty="0">
                <a:solidFill>
                  <a:schemeClr val="tx1"/>
                </a:solidFill>
                <a:latin typeface="Courier New"/>
                <a:ea typeface="Courier New"/>
                <a:cs typeface="Courier New"/>
                <a:sym typeface="Courier New"/>
              </a:rPr>
              <a:t> FROM </a:t>
            </a:r>
            <a:r>
              <a:rPr lang="en-US" sz="1600" dirty="0">
                <a:solidFill>
                  <a:schemeClr val="tx1"/>
                </a:solidFill>
                <a:latin typeface="Courier New"/>
                <a:ea typeface="Courier New"/>
                <a:cs typeface="Courier New"/>
                <a:sym typeface="Courier New"/>
              </a:rPr>
              <a:t>PERSON</a:t>
            </a:r>
            <a:r>
              <a:rPr lang="en" sz="1600" dirty="0">
                <a:solidFill>
                  <a:schemeClr val="tx1"/>
                </a:solidFill>
                <a:latin typeface="Courier New"/>
                <a:ea typeface="Courier New"/>
                <a:cs typeface="Courier New"/>
                <a:sym typeface="Courier New"/>
              </a:rPr>
              <a:t> WHERE ID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US" dirty="0"/>
              <a:t>H2 database</a:t>
            </a:r>
            <a:endParaRPr lang="en" dirty="0"/>
          </a:p>
        </p:txBody>
      </p:sp>
      <p:sp>
        <p:nvSpPr>
          <p:cNvPr id="75" name="Shape 75"/>
          <p:cNvSpPr txBox="1">
            <a:spLocks noGrp="1"/>
          </p:cNvSpPr>
          <p:nvPr>
            <p:ph type="body" idx="1"/>
          </p:nvPr>
        </p:nvSpPr>
        <p:spPr>
          <a:xfrm>
            <a:off x="311700" y="1152475"/>
            <a:ext cx="8520599" cy="3542999"/>
          </a:xfrm>
          <a:prstGeom prst="rect">
            <a:avLst/>
          </a:prstGeom>
        </p:spPr>
        <p:txBody>
          <a:bodyPr lIns="91425" tIns="91425" rIns="91425" bIns="91425" anchor="t" anchorCtr="0">
            <a:noAutofit/>
          </a:bodyPr>
          <a:lstStyle/>
          <a:p>
            <a:pPr lvl="0"/>
            <a:r>
              <a:rPr lang="ru-RU" dirty="0"/>
              <a:t>С</a:t>
            </a:r>
            <a:r>
              <a:rPr lang="en-US" dirty="0"/>
              <a:t>an be embedded in Java applications or run in the client-server mode</a:t>
            </a:r>
          </a:p>
        </p:txBody>
      </p:sp>
      <p:pic>
        <p:nvPicPr>
          <p:cNvPr id="3" name="Picture 2"/>
          <p:cNvPicPr>
            <a:picLocks noChangeAspect="1"/>
          </p:cNvPicPr>
          <p:nvPr/>
        </p:nvPicPr>
        <p:blipFill>
          <a:blip r:embed="rId3"/>
          <a:stretch>
            <a:fillRect/>
          </a:stretch>
        </p:blipFill>
        <p:spPr>
          <a:xfrm>
            <a:off x="1364776" y="1920892"/>
            <a:ext cx="5636525" cy="2442891"/>
          </a:xfrm>
          <a:prstGeom prst="rect">
            <a:avLst/>
          </a:prstGeom>
        </p:spPr>
      </p:pic>
    </p:spTree>
    <p:extLst>
      <p:ext uri="{BB962C8B-B14F-4D97-AF65-F5344CB8AC3E}">
        <p14:creationId xmlns:p14="http://schemas.microsoft.com/office/powerpoint/2010/main" val="199404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dirty="0"/>
              <a:t>Home reading</a:t>
            </a:r>
          </a:p>
        </p:txBody>
      </p:sp>
      <p:sp>
        <p:nvSpPr>
          <p:cNvPr id="263" name="Shape 263"/>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rtl="0">
              <a:spcBef>
                <a:spcPts val="0"/>
              </a:spcBef>
            </a:pPr>
            <a:r>
              <a:rPr lang="en" u="sng" dirty="0">
                <a:solidFill>
                  <a:schemeClr val="hlink"/>
                </a:solidFill>
                <a:hlinkClick r:id="rId3"/>
              </a:rPr>
              <a:t>https://docs.oracle.com/javase/tutorial/jdbc/overview/</a:t>
            </a:r>
          </a:p>
          <a:p>
            <a:pPr marL="457200" lvl="0" indent="-228600" rtl="0">
              <a:spcBef>
                <a:spcPts val="0"/>
              </a:spcBef>
            </a:pPr>
            <a:r>
              <a:rPr lang="en" u="sng" dirty="0">
                <a:solidFill>
                  <a:schemeClr val="hlink"/>
                </a:solidFill>
                <a:hlinkClick r:id="rId4"/>
              </a:rPr>
              <a:t>https://docs.oracle.com/javase/tutorial/jdbc/basics/</a:t>
            </a:r>
          </a:p>
          <a:p>
            <a:pPr marL="457200" lvl="0" indent="-228600"/>
            <a:r>
              <a:rPr lang="en-US" u="sng" dirty="0">
                <a:solidFill>
                  <a:schemeClr val="hlink"/>
                </a:solidFill>
                <a:hlinkClick r:id="rId5"/>
              </a:rPr>
              <a:t>http://www.h2database.com/</a:t>
            </a:r>
            <a:endParaRPr lang="en" u="sng" dirty="0">
              <a:solidFill>
                <a:schemeClr val="hlink"/>
              </a:solidFill>
              <a:hlinkClick r:id="rId5"/>
            </a:endParaRPr>
          </a:p>
          <a:p>
            <a:pPr lvl="0" rtl="0">
              <a:spcBef>
                <a:spcPts val="0"/>
              </a:spcBef>
              <a:buNone/>
            </a:pPr>
            <a:endParaRPr dirty="0"/>
          </a:p>
          <a:p>
            <a:pPr lvl="0" rtl="0">
              <a:spcBef>
                <a:spcPts val="0"/>
              </a:spcBef>
              <a:buNone/>
            </a:pPr>
            <a:endParaRPr dirty="0"/>
          </a:p>
          <a:p>
            <a:pPr lvl="0">
              <a:spcBef>
                <a:spcPts val="0"/>
              </a:spcBef>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JDBC Overview</a:t>
            </a:r>
          </a:p>
        </p:txBody>
      </p:sp>
      <p:sp>
        <p:nvSpPr>
          <p:cNvPr id="75" name="Shape 75"/>
          <p:cNvSpPr txBox="1">
            <a:spLocks noGrp="1"/>
          </p:cNvSpPr>
          <p:nvPr>
            <p:ph type="body" idx="1"/>
          </p:nvPr>
        </p:nvSpPr>
        <p:spPr>
          <a:xfrm>
            <a:off x="311700" y="1152475"/>
            <a:ext cx="8520599" cy="3542999"/>
          </a:xfrm>
          <a:prstGeom prst="rect">
            <a:avLst/>
          </a:prstGeom>
        </p:spPr>
        <p:txBody>
          <a:bodyPr lIns="91425" tIns="91425" rIns="91425" bIns="91425" anchor="t" anchorCtr="0">
            <a:noAutofit/>
          </a:bodyPr>
          <a:lstStyle/>
          <a:p>
            <a:pPr lvl="0" rtl="0">
              <a:spcBef>
                <a:spcPts val="0"/>
              </a:spcBef>
              <a:spcAft>
                <a:spcPts val="0"/>
              </a:spcAft>
              <a:buNone/>
            </a:pPr>
            <a:r>
              <a:rPr lang="en" dirty="0"/>
              <a:t>JDBC provides an API that gives the application the ability to:</a:t>
            </a:r>
          </a:p>
          <a:p>
            <a:pPr marL="746125" lvl="0" indent="-136525" rtl="0">
              <a:spcBef>
                <a:spcPts val="0"/>
              </a:spcBef>
              <a:spcAft>
                <a:spcPts val="0"/>
              </a:spcAft>
              <a:buChar char="•"/>
            </a:pPr>
            <a:r>
              <a:rPr lang="en" dirty="0"/>
              <a:t>Connect to databases</a:t>
            </a:r>
          </a:p>
          <a:p>
            <a:pPr marL="746125" lvl="0" indent="-136525" rtl="0">
              <a:spcBef>
                <a:spcPts val="0"/>
              </a:spcBef>
              <a:spcAft>
                <a:spcPts val="0"/>
              </a:spcAft>
              <a:buChar char="•"/>
            </a:pPr>
            <a:r>
              <a:rPr lang="en" dirty="0"/>
              <a:t>Send SQL statements</a:t>
            </a:r>
          </a:p>
          <a:p>
            <a:pPr marL="746125" lvl="0" indent="-136525" rtl="0">
              <a:spcBef>
                <a:spcPts val="0"/>
              </a:spcBef>
              <a:buChar char="•"/>
            </a:pPr>
            <a:r>
              <a:rPr lang="en" dirty="0"/>
              <a:t>Process results</a:t>
            </a:r>
          </a:p>
        </p:txBody>
      </p:sp>
    </p:spTree>
    <p:extLst>
      <p:ext uri="{BB962C8B-B14F-4D97-AF65-F5344CB8AC3E}">
        <p14:creationId xmlns:p14="http://schemas.microsoft.com/office/powerpoint/2010/main" val="3589947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DB Drivers: Purpose</a:t>
            </a:r>
          </a:p>
        </p:txBody>
      </p:sp>
      <p:sp>
        <p:nvSpPr>
          <p:cNvPr id="81" name="Shape 81"/>
          <p:cNvSpPr txBox="1">
            <a:spLocks noGrp="1"/>
          </p:cNvSpPr>
          <p:nvPr>
            <p:ph type="body" idx="1"/>
          </p:nvPr>
        </p:nvSpPr>
        <p:spPr>
          <a:xfrm>
            <a:off x="311700" y="1152475"/>
            <a:ext cx="4724700" cy="3416400"/>
          </a:xfrm>
          <a:prstGeom prst="rect">
            <a:avLst/>
          </a:prstGeom>
        </p:spPr>
        <p:txBody>
          <a:bodyPr lIns="91425" tIns="91425" rIns="91425" bIns="91425" anchor="t" anchorCtr="0">
            <a:noAutofit/>
          </a:bodyPr>
          <a:lstStyle/>
          <a:p>
            <a:pPr marL="457200" lvl="0" indent="-228600" rtl="0">
              <a:spcBef>
                <a:spcPts val="0"/>
              </a:spcBef>
            </a:pPr>
            <a:r>
              <a:rPr lang="en"/>
              <a:t>Database drivers or JDBC drivers are required to connect to different databases. </a:t>
            </a:r>
          </a:p>
          <a:p>
            <a:pPr marL="457200" lvl="0" indent="-228600" rtl="0">
              <a:spcBef>
                <a:spcPts val="0"/>
              </a:spcBef>
            </a:pPr>
            <a:r>
              <a:rPr lang="en"/>
              <a:t>JDBC drivers:</a:t>
            </a:r>
          </a:p>
          <a:p>
            <a:pPr marL="914400" lvl="1" indent="-228600" rtl="0">
              <a:spcBef>
                <a:spcPts val="0"/>
              </a:spcBef>
            </a:pPr>
            <a:r>
              <a:rPr lang="en"/>
              <a:t>Provide the connection to the database. </a:t>
            </a:r>
          </a:p>
          <a:p>
            <a:pPr marL="914400" lvl="1" indent="-228600">
              <a:spcBef>
                <a:spcPts val="0"/>
              </a:spcBef>
            </a:pPr>
            <a:r>
              <a:rPr lang="en"/>
              <a:t>Implement the protocol necessary for sending queries and retrieving results.</a:t>
            </a:r>
          </a:p>
        </p:txBody>
      </p:sp>
      <p:sp>
        <p:nvSpPr>
          <p:cNvPr id="82" name="Shape 82"/>
          <p:cNvSpPr/>
          <p:nvPr/>
        </p:nvSpPr>
        <p:spPr>
          <a:xfrm>
            <a:off x="6728675" y="908650"/>
            <a:ext cx="1411290" cy="896292"/>
          </a:xfrm>
          <a:prstGeom prst="flowChartMultidocument">
            <a:avLst/>
          </a:prstGeom>
          <a:solidFill>
            <a:srgbClr val="43434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F3F3F3"/>
                </a:solidFill>
              </a:rPr>
              <a:t>Application</a:t>
            </a:r>
          </a:p>
        </p:txBody>
      </p:sp>
      <p:sp>
        <p:nvSpPr>
          <p:cNvPr id="83" name="Shape 83"/>
          <p:cNvSpPr/>
          <p:nvPr/>
        </p:nvSpPr>
        <p:spPr>
          <a:xfrm>
            <a:off x="6434400" y="2440612"/>
            <a:ext cx="1799225" cy="408000"/>
          </a:xfrm>
          <a:prstGeom prst="flowChartPredefinedProcess">
            <a:avLst/>
          </a:prstGeom>
          <a:solidFill>
            <a:srgbClr val="6D9EEB"/>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JDBC API</a:t>
            </a:r>
          </a:p>
        </p:txBody>
      </p:sp>
      <p:sp>
        <p:nvSpPr>
          <p:cNvPr id="84" name="Shape 84"/>
          <p:cNvSpPr/>
          <p:nvPr/>
        </p:nvSpPr>
        <p:spPr>
          <a:xfrm>
            <a:off x="6434400" y="3269250"/>
            <a:ext cx="1799225" cy="408000"/>
          </a:xfrm>
          <a:prstGeom prst="flowChartPredefinedProcess">
            <a:avLst/>
          </a:prstGeom>
          <a:solidFill>
            <a:srgbClr val="6AA84F"/>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JDBC Driver</a:t>
            </a:r>
          </a:p>
        </p:txBody>
      </p:sp>
      <p:sp>
        <p:nvSpPr>
          <p:cNvPr id="85" name="Shape 85"/>
          <p:cNvSpPr/>
          <p:nvPr/>
        </p:nvSpPr>
        <p:spPr>
          <a:xfrm>
            <a:off x="6832350" y="4219400"/>
            <a:ext cx="1003325" cy="541774"/>
          </a:xfrm>
          <a:prstGeom prst="flowChartMagneticDisk">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Database</a:t>
            </a:r>
          </a:p>
        </p:txBody>
      </p:sp>
      <p:cxnSp>
        <p:nvCxnSpPr>
          <p:cNvPr id="86" name="Shape 86"/>
          <p:cNvCxnSpPr>
            <a:stCxn id="82" idx="2"/>
            <a:endCxn id="83" idx="0"/>
          </p:cNvCxnSpPr>
          <p:nvPr/>
        </p:nvCxnSpPr>
        <p:spPr>
          <a:xfrm flipH="1">
            <a:off x="7334083" y="1770999"/>
            <a:ext cx="2100" cy="669600"/>
          </a:xfrm>
          <a:prstGeom prst="straightConnector1">
            <a:avLst/>
          </a:prstGeom>
          <a:noFill/>
          <a:ln w="19050" cap="flat" cmpd="sng">
            <a:solidFill>
              <a:schemeClr val="dk2"/>
            </a:solidFill>
            <a:prstDash val="dash"/>
            <a:round/>
            <a:headEnd type="triangle" w="lg" len="lg"/>
            <a:tailEnd type="triangle" w="lg" len="lg"/>
          </a:ln>
        </p:spPr>
      </p:cxnSp>
      <p:cxnSp>
        <p:nvCxnSpPr>
          <p:cNvPr id="87" name="Shape 87"/>
          <p:cNvCxnSpPr>
            <a:stCxn id="83" idx="2"/>
            <a:endCxn id="84" idx="0"/>
          </p:cNvCxnSpPr>
          <p:nvPr/>
        </p:nvCxnSpPr>
        <p:spPr>
          <a:xfrm>
            <a:off x="7334012" y="2848612"/>
            <a:ext cx="0" cy="420600"/>
          </a:xfrm>
          <a:prstGeom prst="straightConnector1">
            <a:avLst/>
          </a:prstGeom>
          <a:noFill/>
          <a:ln w="19050" cap="flat" cmpd="sng">
            <a:solidFill>
              <a:schemeClr val="dk2"/>
            </a:solidFill>
            <a:prstDash val="dash"/>
            <a:round/>
            <a:headEnd type="triangle" w="lg" len="lg"/>
            <a:tailEnd type="triangle" w="lg" len="lg"/>
          </a:ln>
        </p:spPr>
      </p:cxnSp>
      <p:cxnSp>
        <p:nvCxnSpPr>
          <p:cNvPr id="88" name="Shape 88"/>
          <p:cNvCxnSpPr>
            <a:endCxn id="85" idx="1"/>
          </p:cNvCxnSpPr>
          <p:nvPr/>
        </p:nvCxnSpPr>
        <p:spPr>
          <a:xfrm>
            <a:off x="7334012" y="3677300"/>
            <a:ext cx="0" cy="542100"/>
          </a:xfrm>
          <a:prstGeom prst="straightConnector1">
            <a:avLst/>
          </a:prstGeom>
          <a:noFill/>
          <a:ln w="19050" cap="flat" cmpd="sng">
            <a:solidFill>
              <a:schemeClr val="dk2"/>
            </a:solidFill>
            <a:prstDash val="dash"/>
            <a:round/>
            <a:headEnd type="triangle" w="lg" len="lg"/>
            <a:tailEnd type="triangle" w="lg" len="lg"/>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Shape 9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
              <a:t>DB Drivers: Purpose</a:t>
            </a:r>
          </a:p>
        </p:txBody>
      </p:sp>
      <p:sp>
        <p:nvSpPr>
          <p:cNvPr id="94" name="Shape 94"/>
          <p:cNvSpPr/>
          <p:nvPr/>
        </p:nvSpPr>
        <p:spPr>
          <a:xfrm>
            <a:off x="3473100" y="1017725"/>
            <a:ext cx="1760400" cy="4620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t>Java Application</a:t>
            </a:r>
          </a:p>
        </p:txBody>
      </p:sp>
      <p:sp>
        <p:nvSpPr>
          <p:cNvPr id="95" name="Shape 95"/>
          <p:cNvSpPr/>
          <p:nvPr/>
        </p:nvSpPr>
        <p:spPr>
          <a:xfrm>
            <a:off x="3473100" y="1588368"/>
            <a:ext cx="1760400" cy="461999"/>
          </a:xfrm>
          <a:prstGeom prst="roundRect">
            <a:avLst>
              <a:gd name="adj" fmla="val 16667"/>
            </a:avLst>
          </a:prstGeom>
          <a:solidFill>
            <a:srgbClr val="D9D9D9"/>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JDBC API</a:t>
            </a:r>
          </a:p>
        </p:txBody>
      </p:sp>
      <p:sp>
        <p:nvSpPr>
          <p:cNvPr id="96" name="Shape 96"/>
          <p:cNvSpPr/>
          <p:nvPr/>
        </p:nvSpPr>
        <p:spPr>
          <a:xfrm>
            <a:off x="3473100" y="2159012"/>
            <a:ext cx="1760400" cy="462000"/>
          </a:xfrm>
          <a:prstGeom prst="roundRect">
            <a:avLst>
              <a:gd name="adj" fmla="val 16667"/>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JDBC Driver Manager</a:t>
            </a:r>
          </a:p>
        </p:txBody>
      </p:sp>
      <p:sp>
        <p:nvSpPr>
          <p:cNvPr id="97" name="Shape 97"/>
          <p:cNvSpPr/>
          <p:nvPr/>
        </p:nvSpPr>
        <p:spPr>
          <a:xfrm>
            <a:off x="1489625" y="2729655"/>
            <a:ext cx="1760400" cy="462000"/>
          </a:xfrm>
          <a:prstGeom prst="roundRect">
            <a:avLst>
              <a:gd name="adj" fmla="val 16667"/>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JDBC Driver</a:t>
            </a:r>
          </a:p>
        </p:txBody>
      </p:sp>
      <p:sp>
        <p:nvSpPr>
          <p:cNvPr id="98" name="Shape 98"/>
          <p:cNvSpPr/>
          <p:nvPr/>
        </p:nvSpPr>
        <p:spPr>
          <a:xfrm>
            <a:off x="3473100" y="2729655"/>
            <a:ext cx="1760400" cy="462000"/>
          </a:xfrm>
          <a:prstGeom prst="roundRect">
            <a:avLst>
              <a:gd name="adj" fmla="val 16667"/>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JDBC Driver</a:t>
            </a:r>
          </a:p>
        </p:txBody>
      </p:sp>
      <p:sp>
        <p:nvSpPr>
          <p:cNvPr id="99" name="Shape 99"/>
          <p:cNvSpPr/>
          <p:nvPr/>
        </p:nvSpPr>
        <p:spPr>
          <a:xfrm>
            <a:off x="5456575" y="2729655"/>
            <a:ext cx="1760400" cy="462000"/>
          </a:xfrm>
          <a:prstGeom prst="roundRect">
            <a:avLst>
              <a:gd name="adj" fmla="val 16667"/>
            </a:avLst>
          </a:prstGeom>
          <a:solidFill>
            <a:srgbClr val="B7B7B7"/>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t>JDBC Driver</a:t>
            </a:r>
          </a:p>
        </p:txBody>
      </p:sp>
      <p:sp>
        <p:nvSpPr>
          <p:cNvPr id="100" name="Shape 100"/>
          <p:cNvSpPr/>
          <p:nvPr/>
        </p:nvSpPr>
        <p:spPr>
          <a:xfrm>
            <a:off x="1912075" y="3541325"/>
            <a:ext cx="915522" cy="1227049"/>
          </a:xfrm>
          <a:prstGeom prst="flowChartMagneticDisk">
            <a:avLst/>
          </a:prstGeom>
          <a:solidFill>
            <a:srgbClr val="43434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a:solidFill>
                  <a:srgbClr val="FFFFFF"/>
                </a:solidFill>
              </a:rPr>
              <a:t>Oracle</a:t>
            </a:r>
          </a:p>
        </p:txBody>
      </p:sp>
      <p:sp>
        <p:nvSpPr>
          <p:cNvPr id="101" name="Shape 101"/>
          <p:cNvSpPr/>
          <p:nvPr/>
        </p:nvSpPr>
        <p:spPr>
          <a:xfrm>
            <a:off x="3895532" y="3541325"/>
            <a:ext cx="915522" cy="1227049"/>
          </a:xfrm>
          <a:prstGeom prst="flowChartMagneticDisk">
            <a:avLst/>
          </a:prstGeom>
          <a:solidFill>
            <a:srgbClr val="43434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rPr>
              <a:t>SQL Server</a:t>
            </a:r>
          </a:p>
        </p:txBody>
      </p:sp>
      <p:sp>
        <p:nvSpPr>
          <p:cNvPr id="102" name="Shape 102"/>
          <p:cNvSpPr/>
          <p:nvPr/>
        </p:nvSpPr>
        <p:spPr>
          <a:xfrm>
            <a:off x="5878977" y="3541325"/>
            <a:ext cx="915522" cy="1227049"/>
          </a:xfrm>
          <a:prstGeom prst="flowChartMagneticDisk">
            <a:avLst/>
          </a:prstGeom>
          <a:solidFill>
            <a:srgbClr val="434343"/>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a:solidFill>
                  <a:srgbClr val="FFFFFF"/>
                </a:solidFill>
              </a:rPr>
              <a:t>ODBC Data Source</a:t>
            </a:r>
          </a:p>
        </p:txBody>
      </p:sp>
      <p:cxnSp>
        <p:nvCxnSpPr>
          <p:cNvPr id="103" name="Shape 103"/>
          <p:cNvCxnSpPr>
            <a:stCxn id="96" idx="1"/>
            <a:endCxn id="97" idx="0"/>
          </p:cNvCxnSpPr>
          <p:nvPr/>
        </p:nvCxnSpPr>
        <p:spPr>
          <a:xfrm flipH="1">
            <a:off x="2369700" y="2390012"/>
            <a:ext cx="1103400" cy="339600"/>
          </a:xfrm>
          <a:prstGeom prst="bentConnector2">
            <a:avLst/>
          </a:prstGeom>
          <a:noFill/>
          <a:ln w="9525" cap="flat" cmpd="sng">
            <a:solidFill>
              <a:schemeClr val="dk2"/>
            </a:solidFill>
            <a:prstDash val="solid"/>
            <a:round/>
            <a:headEnd type="none" w="lg" len="lg"/>
            <a:tailEnd type="none" w="lg" len="lg"/>
          </a:ln>
        </p:spPr>
      </p:cxnSp>
      <p:cxnSp>
        <p:nvCxnSpPr>
          <p:cNvPr id="104" name="Shape 104"/>
          <p:cNvCxnSpPr>
            <a:stCxn id="96" idx="2"/>
            <a:endCxn id="98" idx="0"/>
          </p:cNvCxnSpPr>
          <p:nvPr/>
        </p:nvCxnSpPr>
        <p:spPr>
          <a:xfrm rot="-5400000" flipH="1">
            <a:off x="4299300" y="2675012"/>
            <a:ext cx="108600" cy="600"/>
          </a:xfrm>
          <a:prstGeom prst="bentConnector3">
            <a:avLst>
              <a:gd name="adj1" fmla="val 50020"/>
            </a:avLst>
          </a:prstGeom>
          <a:noFill/>
          <a:ln w="9525" cap="flat" cmpd="sng">
            <a:solidFill>
              <a:schemeClr val="dk2"/>
            </a:solidFill>
            <a:prstDash val="solid"/>
            <a:round/>
            <a:headEnd type="none" w="lg" len="lg"/>
            <a:tailEnd type="none" w="lg" len="lg"/>
          </a:ln>
        </p:spPr>
      </p:cxnSp>
      <p:cxnSp>
        <p:nvCxnSpPr>
          <p:cNvPr id="105" name="Shape 105"/>
          <p:cNvCxnSpPr>
            <a:stCxn id="96" idx="3"/>
            <a:endCxn id="99" idx="0"/>
          </p:cNvCxnSpPr>
          <p:nvPr/>
        </p:nvCxnSpPr>
        <p:spPr>
          <a:xfrm>
            <a:off x="5233500" y="2390012"/>
            <a:ext cx="1103400" cy="339600"/>
          </a:xfrm>
          <a:prstGeom prst="bentConnector2">
            <a:avLst/>
          </a:prstGeom>
          <a:noFill/>
          <a:ln w="9525" cap="flat" cmpd="sng">
            <a:solidFill>
              <a:schemeClr val="dk2"/>
            </a:solidFill>
            <a:prstDash val="solid"/>
            <a:round/>
            <a:headEnd type="none" w="lg" len="lg"/>
            <a:tailEnd type="none" w="lg" len="lg"/>
          </a:ln>
        </p:spPr>
      </p:cxnSp>
      <p:cxnSp>
        <p:nvCxnSpPr>
          <p:cNvPr id="106" name="Shape 106"/>
          <p:cNvCxnSpPr/>
          <p:nvPr/>
        </p:nvCxnSpPr>
        <p:spPr>
          <a:xfrm rot="-5400000" flipH="1">
            <a:off x="4353300" y="1479725"/>
            <a:ext cx="600" cy="600"/>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107" name="Shape 107"/>
          <p:cNvCxnSpPr>
            <a:endCxn id="95" idx="0"/>
          </p:cNvCxnSpPr>
          <p:nvPr/>
        </p:nvCxnSpPr>
        <p:spPr>
          <a:xfrm rot="-5400000" flipH="1">
            <a:off x="4298700" y="1533768"/>
            <a:ext cx="108600" cy="600"/>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108" name="Shape 108"/>
          <p:cNvCxnSpPr>
            <a:endCxn id="96" idx="0"/>
          </p:cNvCxnSpPr>
          <p:nvPr/>
        </p:nvCxnSpPr>
        <p:spPr>
          <a:xfrm rot="-5400000" flipH="1">
            <a:off x="4298700" y="2104412"/>
            <a:ext cx="108600" cy="600"/>
          </a:xfrm>
          <a:prstGeom prst="bentConnector3">
            <a:avLst>
              <a:gd name="adj1" fmla="val 50000"/>
            </a:avLst>
          </a:prstGeom>
          <a:noFill/>
          <a:ln w="9525" cap="flat" cmpd="sng">
            <a:solidFill>
              <a:schemeClr val="dk2"/>
            </a:solidFill>
            <a:prstDash val="solid"/>
            <a:round/>
            <a:headEnd type="none" w="lg" len="lg"/>
            <a:tailEnd type="none" w="lg" len="lg"/>
          </a:ln>
        </p:spPr>
      </p:cxnSp>
      <p:cxnSp>
        <p:nvCxnSpPr>
          <p:cNvPr id="109" name="Shape 109"/>
          <p:cNvCxnSpPr>
            <a:stCxn id="97" idx="2"/>
            <a:endCxn id="100" idx="1"/>
          </p:cNvCxnSpPr>
          <p:nvPr/>
        </p:nvCxnSpPr>
        <p:spPr>
          <a:xfrm rot="-5400000" flipH="1">
            <a:off x="2195225" y="3366255"/>
            <a:ext cx="349800" cy="600"/>
          </a:xfrm>
          <a:prstGeom prst="bentConnector3">
            <a:avLst>
              <a:gd name="adj1" fmla="val 49981"/>
            </a:avLst>
          </a:prstGeom>
          <a:noFill/>
          <a:ln w="9525" cap="flat" cmpd="sng">
            <a:solidFill>
              <a:schemeClr val="dk2"/>
            </a:solidFill>
            <a:prstDash val="solid"/>
            <a:round/>
            <a:headEnd type="none" w="lg" len="lg"/>
            <a:tailEnd type="none" w="lg" len="lg"/>
          </a:ln>
        </p:spPr>
      </p:cxnSp>
      <p:cxnSp>
        <p:nvCxnSpPr>
          <p:cNvPr id="110" name="Shape 110"/>
          <p:cNvCxnSpPr>
            <a:stCxn id="98" idx="2"/>
            <a:endCxn id="101" idx="1"/>
          </p:cNvCxnSpPr>
          <p:nvPr/>
        </p:nvCxnSpPr>
        <p:spPr>
          <a:xfrm rot="-5400000" flipH="1">
            <a:off x="4178700" y="3366255"/>
            <a:ext cx="349800" cy="600"/>
          </a:xfrm>
          <a:prstGeom prst="bentConnector3">
            <a:avLst>
              <a:gd name="adj1" fmla="val 49981"/>
            </a:avLst>
          </a:prstGeom>
          <a:noFill/>
          <a:ln w="9525" cap="flat" cmpd="sng">
            <a:solidFill>
              <a:schemeClr val="dk2"/>
            </a:solidFill>
            <a:prstDash val="solid"/>
            <a:round/>
            <a:headEnd type="none" w="lg" len="lg"/>
            <a:tailEnd type="none" w="lg" len="lg"/>
          </a:ln>
        </p:spPr>
      </p:cxnSp>
      <p:cxnSp>
        <p:nvCxnSpPr>
          <p:cNvPr id="111" name="Shape 111"/>
          <p:cNvCxnSpPr>
            <a:stCxn id="99" idx="2"/>
            <a:endCxn id="102" idx="1"/>
          </p:cNvCxnSpPr>
          <p:nvPr/>
        </p:nvCxnSpPr>
        <p:spPr>
          <a:xfrm rot="-5400000" flipH="1">
            <a:off x="6162175" y="3366255"/>
            <a:ext cx="349800" cy="600"/>
          </a:xfrm>
          <a:prstGeom prst="bentConnector3">
            <a:avLst>
              <a:gd name="adj1" fmla="val 49981"/>
            </a:avLst>
          </a:prstGeom>
          <a:noFill/>
          <a:ln w="9525" cap="flat" cmpd="sng">
            <a:solidFill>
              <a:schemeClr val="dk2"/>
            </a:solidFill>
            <a:prstDash val="solid"/>
            <a:round/>
            <a:headEnd type="none" w="lg" len="lg"/>
            <a:tailEnd type="none" w="lg" len="lg"/>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Database Drivers: How to Load</a:t>
            </a:r>
          </a:p>
        </p:txBody>
      </p:sp>
      <p:sp>
        <p:nvSpPr>
          <p:cNvPr id="123" name="Shape 123"/>
          <p:cNvSpPr txBox="1">
            <a:spLocks noGrp="1"/>
          </p:cNvSpPr>
          <p:nvPr>
            <p:ph type="body" idx="1"/>
          </p:nvPr>
        </p:nvSpPr>
        <p:spPr>
          <a:xfrm>
            <a:off x="311700" y="1152475"/>
            <a:ext cx="8520599" cy="783299"/>
          </a:xfrm>
          <a:prstGeom prst="rect">
            <a:avLst/>
          </a:prstGeom>
        </p:spPr>
        <p:txBody>
          <a:bodyPr lIns="91425" tIns="91425" rIns="91425" bIns="91425" anchor="t" anchorCtr="0">
            <a:noAutofit/>
          </a:bodyPr>
          <a:lstStyle/>
          <a:p>
            <a:pPr marL="457200" lvl="0" indent="-228600" rtl="0">
              <a:spcBef>
                <a:spcPts val="0"/>
              </a:spcBef>
            </a:pPr>
            <a:r>
              <a:rPr lang="en"/>
              <a:t>A database driver can be loaded by using the </a:t>
            </a:r>
            <a:r>
              <a:rPr lang="en">
                <a:latin typeface="Courier New"/>
                <a:ea typeface="Courier New"/>
                <a:cs typeface="Courier New"/>
                <a:sym typeface="Courier New"/>
              </a:rPr>
              <a:t>Class.forName()</a:t>
            </a:r>
            <a:r>
              <a:rPr lang="en"/>
              <a:t> method.</a:t>
            </a:r>
          </a:p>
          <a:p>
            <a:pPr lvl="0">
              <a:spcBef>
                <a:spcPts val="0"/>
              </a:spcBef>
              <a:buNone/>
            </a:pPr>
            <a:endParaRPr/>
          </a:p>
        </p:txBody>
      </p:sp>
      <p:sp>
        <p:nvSpPr>
          <p:cNvPr id="124" name="Shape 124"/>
          <p:cNvSpPr txBox="1"/>
          <p:nvPr/>
        </p:nvSpPr>
        <p:spPr>
          <a:xfrm>
            <a:off x="1132764" y="2070524"/>
            <a:ext cx="6741994" cy="2501475"/>
          </a:xfrm>
          <a:prstGeom prst="rect">
            <a:avLst/>
          </a:prstGeom>
          <a:solidFill>
            <a:srgbClr val="CCCCCC"/>
          </a:solidFill>
          <a:ln>
            <a:noFill/>
          </a:ln>
        </p:spPr>
        <p:txBody>
          <a:bodyPr lIns="91425" tIns="91425" rIns="91425" bIns="91425" anchor="ctr" anchorCtr="0">
            <a:noAutofit/>
          </a:bodyPr>
          <a:lstStyle/>
          <a:p>
            <a:pPr lvl="0" rtl="0">
              <a:spcBef>
                <a:spcPts val="0"/>
              </a:spcBef>
              <a:buNone/>
            </a:pPr>
            <a:r>
              <a:rPr lang="en" sz="1800" dirty="0"/>
              <a:t>Syntax:</a:t>
            </a:r>
          </a:p>
          <a:p>
            <a:pPr lvl="0" rtl="0">
              <a:spcBef>
                <a:spcPts val="0"/>
              </a:spcBef>
              <a:buNone/>
            </a:pPr>
            <a:r>
              <a:rPr lang="en" sz="1800" dirty="0" err="1">
                <a:latin typeface="Courier New"/>
                <a:ea typeface="Courier New"/>
                <a:cs typeface="Courier New"/>
                <a:sym typeface="Courier New"/>
              </a:rPr>
              <a:t>Class.forName</a:t>
            </a:r>
            <a:r>
              <a:rPr lang="en" sz="1800" dirty="0">
                <a:solidFill>
                  <a:schemeClr val="tx1"/>
                </a:solidFill>
                <a:latin typeface="Courier New"/>
                <a:ea typeface="Courier New"/>
                <a:cs typeface="Courier New"/>
                <a:sym typeface="Courier New"/>
              </a:rPr>
              <a:t>("</a:t>
            </a:r>
            <a:r>
              <a:rPr lang="en" sz="1800" dirty="0" err="1">
                <a:solidFill>
                  <a:schemeClr val="tx1"/>
                </a:solidFill>
                <a:latin typeface="Courier New"/>
                <a:ea typeface="Courier New"/>
                <a:cs typeface="Courier New"/>
                <a:sym typeface="Courier New"/>
              </a:rPr>
              <a:t>JDBCDriver_Name</a:t>
            </a:r>
            <a:r>
              <a:rPr lang="en" sz="1800" dirty="0">
                <a:solidFill>
                  <a:schemeClr val="tx1"/>
                </a:solidFill>
                <a:latin typeface="Courier New"/>
                <a:ea typeface="Courier New"/>
                <a:cs typeface="Courier New"/>
                <a:sym typeface="Courier New"/>
              </a:rPr>
              <a:t>"); </a:t>
            </a:r>
          </a:p>
          <a:p>
            <a:pPr lvl="0" rtl="0">
              <a:spcBef>
                <a:spcPts val="0"/>
              </a:spcBef>
              <a:buNone/>
            </a:pPr>
            <a:endParaRPr sz="1800" dirty="0">
              <a:latin typeface="Courier New"/>
              <a:ea typeface="Courier New"/>
              <a:cs typeface="Courier New"/>
              <a:sym typeface="Courier New"/>
            </a:endParaRPr>
          </a:p>
          <a:p>
            <a:pPr lvl="0" rtl="0">
              <a:spcBef>
                <a:spcPts val="0"/>
              </a:spcBef>
              <a:buNone/>
            </a:pPr>
            <a:r>
              <a:rPr lang="en" sz="1800" dirty="0"/>
              <a:t>Example: </a:t>
            </a:r>
          </a:p>
          <a:p>
            <a:pPr lvl="0" rtl="0">
              <a:spcBef>
                <a:spcPts val="0"/>
              </a:spcBef>
              <a:buNone/>
            </a:pPr>
            <a:r>
              <a:rPr lang="en" sz="1800" dirty="0" err="1">
                <a:solidFill>
                  <a:schemeClr val="tx1"/>
                </a:solidFill>
                <a:latin typeface="Courier New"/>
                <a:ea typeface="Courier New"/>
                <a:cs typeface="Courier New"/>
                <a:sym typeface="Courier New"/>
              </a:rPr>
              <a:t>Class.forName</a:t>
            </a:r>
            <a:r>
              <a:rPr lang="en" sz="1800" dirty="0">
                <a:solidFill>
                  <a:schemeClr val="tx1"/>
                </a:solidFill>
                <a:latin typeface="Courier New"/>
                <a:ea typeface="Courier New"/>
                <a:cs typeface="Courier New"/>
                <a:sym typeface="Courier New"/>
              </a:rPr>
              <a:t>("</a:t>
            </a:r>
            <a:r>
              <a:rPr lang="en" sz="1800" dirty="0" err="1">
                <a:solidFill>
                  <a:schemeClr val="tx1"/>
                </a:solidFill>
                <a:latin typeface="Courier New"/>
                <a:ea typeface="Courier New"/>
                <a:cs typeface="Courier New"/>
                <a:sym typeface="Courier New"/>
              </a:rPr>
              <a:t>sun.jdbc.odbc.JdbcOdbcDriver</a:t>
            </a:r>
            <a:r>
              <a:rPr lang="en" sz="1800" dirty="0">
                <a:solidFill>
                  <a:schemeClr val="tx1"/>
                </a:solidFill>
                <a:latin typeface="Courier New"/>
                <a:ea typeface="Courier New"/>
                <a:cs typeface="Courier New"/>
                <a:sym typeface="Courier New"/>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Retrieving Connection Objects: Overview</a:t>
            </a:r>
          </a:p>
        </p:txBody>
      </p:sp>
      <p:sp>
        <p:nvSpPr>
          <p:cNvPr id="130" name="Shape 130"/>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After loading the driver, getting a connection object is logically the next step. Connection objects:</a:t>
            </a:r>
          </a:p>
          <a:p>
            <a:pPr marL="514350" lvl="0" indent="-285750" rtl="0">
              <a:spcBef>
                <a:spcPts val="0"/>
              </a:spcBef>
              <a:buFont typeface="Arial" charset="0"/>
              <a:buChar char="•"/>
            </a:pPr>
            <a:r>
              <a:rPr lang="en" dirty="0"/>
              <a:t>Define a connection or session with a specific database</a:t>
            </a:r>
          </a:p>
          <a:p>
            <a:pPr marL="514350" lvl="0" indent="-285750" rtl="0">
              <a:spcBef>
                <a:spcPts val="0"/>
              </a:spcBef>
              <a:buFont typeface="Arial" charset="0"/>
              <a:buChar char="•"/>
            </a:pPr>
            <a:r>
              <a:rPr lang="en" dirty="0"/>
              <a:t>Belong to </a:t>
            </a:r>
            <a:r>
              <a:rPr lang="en" dirty="0" err="1"/>
              <a:t>java.sql</a:t>
            </a:r>
            <a:r>
              <a:rPr lang="en" dirty="0"/>
              <a:t> package</a:t>
            </a:r>
          </a:p>
          <a:p>
            <a:pPr marL="514350" lvl="0" indent="-285750" rtl="0">
              <a:spcBef>
                <a:spcPts val="0"/>
              </a:spcBef>
              <a:buFont typeface="Arial" charset="0"/>
              <a:buChar char="•"/>
            </a:pPr>
            <a:r>
              <a:rPr lang="en" b="1" dirty="0"/>
              <a:t>SQL queries can be sent only after </a:t>
            </a:r>
            <a:br>
              <a:rPr lang="en" b="1" dirty="0"/>
            </a:br>
            <a:r>
              <a:rPr lang="en" b="1" dirty="0"/>
              <a:t>retrieving a connection.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Clr>
                <a:schemeClr val="dk1"/>
              </a:buClr>
              <a:buSzPct val="25000"/>
              <a:buFont typeface="Arial"/>
              <a:buNone/>
            </a:pPr>
            <a:r>
              <a:rPr lang="en" sz="2600"/>
              <a:t>Retrieving Connection Objects: Establishing Connection</a:t>
            </a:r>
          </a:p>
        </p:txBody>
      </p:sp>
      <p:sp>
        <p:nvSpPr>
          <p:cNvPr id="136" name="Shape 136"/>
          <p:cNvSpPr txBox="1">
            <a:spLocks noGrp="1"/>
          </p:cNvSpPr>
          <p:nvPr>
            <p:ph type="body" idx="1"/>
          </p:nvPr>
        </p:nvSpPr>
        <p:spPr>
          <a:xfrm>
            <a:off x="311700" y="1152475"/>
            <a:ext cx="8520599" cy="3416400"/>
          </a:xfrm>
          <a:prstGeom prst="rect">
            <a:avLst/>
          </a:prstGeom>
        </p:spPr>
        <p:txBody>
          <a:bodyPr lIns="91425" tIns="91425" rIns="91425" bIns="91425" anchor="t" anchorCtr="0">
            <a:noAutofit/>
          </a:bodyPr>
          <a:lstStyle/>
          <a:p>
            <a:pPr marL="457200" lvl="0" indent="-228600" rtl="0">
              <a:spcBef>
                <a:spcPts val="0"/>
              </a:spcBef>
            </a:pPr>
            <a:r>
              <a:rPr lang="en" dirty="0"/>
              <a:t>A connection can be established using the </a:t>
            </a:r>
            <a:r>
              <a:rPr lang="en" dirty="0" err="1"/>
              <a:t>getConnection</a:t>
            </a:r>
            <a:r>
              <a:rPr lang="en" dirty="0"/>
              <a:t>() method. It needs:</a:t>
            </a:r>
          </a:p>
          <a:p>
            <a:pPr marL="457200" lvl="0" indent="-228600"/>
            <a:r>
              <a:rPr lang="en" dirty="0"/>
              <a:t>The URL or location of the data source</a:t>
            </a:r>
            <a:endParaRPr lang="en-US" dirty="0"/>
          </a:p>
          <a:p>
            <a:pPr marL="457200" lvl="0" indent="-228600"/>
            <a:r>
              <a:rPr lang="en" dirty="0"/>
              <a:t>The username </a:t>
            </a:r>
          </a:p>
          <a:p>
            <a:pPr marL="457200" lvl="0" indent="-228600" rtl="0">
              <a:spcBef>
                <a:spcPts val="0"/>
              </a:spcBef>
            </a:pPr>
            <a:r>
              <a:rPr lang="en" dirty="0"/>
              <a:t>The password</a:t>
            </a:r>
          </a:p>
          <a:p>
            <a:pPr marL="457200" lvl="0" indent="-228600" rtl="0">
              <a:spcBef>
                <a:spcPts val="0"/>
              </a:spcBef>
            </a:pPr>
            <a:r>
              <a:rPr lang="en" dirty="0"/>
              <a:t>Connections must be closed afterwards</a:t>
            </a:r>
          </a:p>
          <a:p>
            <a:pPr lvl="0">
              <a:spcBef>
                <a:spcPts val="0"/>
              </a:spcBef>
              <a:buNone/>
            </a:pPr>
            <a:endParaRPr dirty="0"/>
          </a:p>
        </p:txBody>
      </p:sp>
      <p:sp>
        <p:nvSpPr>
          <p:cNvPr id="137" name="Shape 137"/>
          <p:cNvSpPr txBox="1"/>
          <p:nvPr/>
        </p:nvSpPr>
        <p:spPr>
          <a:xfrm>
            <a:off x="716507" y="3866333"/>
            <a:ext cx="7710984" cy="837293"/>
          </a:xfrm>
          <a:prstGeom prst="rect">
            <a:avLst/>
          </a:prstGeom>
          <a:solidFill>
            <a:srgbClr val="CCCCCC"/>
          </a:solidFill>
          <a:ln>
            <a:noFill/>
          </a:ln>
        </p:spPr>
        <p:txBody>
          <a:bodyPr lIns="91425" tIns="91425" rIns="91425" bIns="91425" anchor="ctr" anchorCtr="0">
            <a:noAutofit/>
          </a:bodyPr>
          <a:lstStyle/>
          <a:p>
            <a:pPr marL="342900" lvl="0" rtl="0">
              <a:lnSpc>
                <a:spcPct val="80000"/>
              </a:lnSpc>
              <a:spcBef>
                <a:spcPts val="400"/>
              </a:spcBef>
              <a:buNone/>
            </a:pPr>
            <a:r>
              <a:rPr lang="en" sz="1600" dirty="0">
                <a:solidFill>
                  <a:schemeClr val="dk1"/>
                </a:solidFill>
                <a:latin typeface="Courier New"/>
                <a:ea typeface="Courier New"/>
                <a:cs typeface="Courier New"/>
                <a:sym typeface="Courier New"/>
              </a:rPr>
              <a:t>Connection </a:t>
            </a:r>
            <a:r>
              <a:rPr lang="en" sz="1600" dirty="0" err="1">
                <a:solidFill>
                  <a:schemeClr val="dk1"/>
                </a:solidFill>
                <a:latin typeface="Courier New"/>
                <a:ea typeface="Courier New"/>
                <a:cs typeface="Courier New"/>
                <a:sym typeface="Courier New"/>
              </a:rPr>
              <a:t>myConnection</a:t>
            </a:r>
            <a:r>
              <a:rPr lang="en" sz="1600" dirty="0">
                <a:solidFill>
                  <a:schemeClr val="dk1"/>
                </a:solidFill>
                <a:latin typeface="Courier New"/>
                <a:ea typeface="Courier New"/>
                <a:cs typeface="Courier New"/>
                <a:sym typeface="Courier New"/>
              </a:rPr>
              <a:t> = </a:t>
            </a:r>
            <a:r>
              <a:rPr lang="en-US"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DriverManager.getConnection</a:t>
            </a:r>
            <a:r>
              <a:rPr lang="en" sz="1600" dirty="0">
                <a:solidFill>
                  <a:schemeClr val="dk1"/>
                </a:solidFill>
                <a:latin typeface="Courier New"/>
                <a:ea typeface="Courier New"/>
                <a:cs typeface="Courier New"/>
                <a:sym typeface="Courier New"/>
              </a:rPr>
              <a:t>(</a:t>
            </a:r>
            <a:r>
              <a:rPr lang="en" sz="1600" b="1" dirty="0">
                <a:solidFill>
                  <a:schemeClr val="dk1"/>
                </a:solidFill>
                <a:latin typeface="Courier New"/>
                <a:ea typeface="Courier New"/>
                <a:cs typeface="Courier New"/>
                <a:sym typeface="Courier New"/>
              </a:rPr>
              <a:t>URL</a:t>
            </a:r>
            <a:r>
              <a:rPr lang="en" sz="1600" dirty="0">
                <a:solidFill>
                  <a:schemeClr val="dk1"/>
                </a:solidFill>
                <a:latin typeface="Courier New"/>
                <a:ea typeface="Courier New"/>
                <a:cs typeface="Courier New"/>
                <a:sym typeface="Courier New"/>
              </a:rPr>
              <a:t>, </a:t>
            </a:r>
            <a:r>
              <a:rPr lang="en" sz="1600" b="1" dirty="0">
                <a:solidFill>
                  <a:schemeClr val="dk1"/>
                </a:solidFill>
                <a:latin typeface="Courier New"/>
                <a:ea typeface="Courier New"/>
                <a:cs typeface="Courier New"/>
                <a:sym typeface="Courier New"/>
              </a:rPr>
              <a:t>username</a:t>
            </a:r>
            <a:r>
              <a:rPr lang="en" sz="1600" dirty="0">
                <a:solidFill>
                  <a:schemeClr val="dk1"/>
                </a:solidFill>
                <a:latin typeface="Courier New"/>
                <a:ea typeface="Courier New"/>
                <a:cs typeface="Courier New"/>
                <a:sym typeface="Courier New"/>
              </a:rPr>
              <a:t>, </a:t>
            </a:r>
            <a:r>
              <a:rPr lang="en" sz="1600" b="1" dirty="0">
                <a:solidFill>
                  <a:schemeClr val="dk1"/>
                </a:solidFill>
                <a:latin typeface="Courier New"/>
                <a:ea typeface="Courier New"/>
                <a:cs typeface="Courier New"/>
                <a:sym typeface="Courier New"/>
              </a:rPr>
              <a:t>password</a:t>
            </a:r>
            <a:r>
              <a:rPr lang="en" sz="1600" dirty="0">
                <a:solidFill>
                  <a:schemeClr val="dk1"/>
                </a:solidFill>
                <a:latin typeface="Courier New"/>
                <a:ea typeface="Courier New"/>
                <a:cs typeface="Courier New"/>
                <a:sym typeface="Courier New"/>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311700" y="445025"/>
            <a:ext cx="8520599" cy="572699"/>
          </a:xfrm>
          <a:prstGeom prst="rect">
            <a:avLst/>
          </a:prstGeom>
        </p:spPr>
        <p:txBody>
          <a:bodyPr lIns="91425" tIns="91425" rIns="91425" bIns="91425" anchor="t" anchorCtr="0">
            <a:noAutofit/>
          </a:bodyPr>
          <a:lstStyle/>
          <a:p>
            <a:pPr lvl="0">
              <a:spcBef>
                <a:spcPts val="0"/>
              </a:spcBef>
              <a:buNone/>
            </a:pPr>
            <a:r>
              <a:rPr lang="en"/>
              <a:t>Example</a:t>
            </a:r>
          </a:p>
        </p:txBody>
      </p:sp>
      <p:sp>
        <p:nvSpPr>
          <p:cNvPr id="143" name="Shape 143"/>
          <p:cNvSpPr txBox="1"/>
          <p:nvPr/>
        </p:nvSpPr>
        <p:spPr>
          <a:xfrm>
            <a:off x="374213" y="1195142"/>
            <a:ext cx="8395571" cy="3636165"/>
          </a:xfrm>
          <a:prstGeom prst="rect">
            <a:avLst/>
          </a:prstGeom>
          <a:solidFill>
            <a:srgbClr val="D9D9D9"/>
          </a:solidFill>
          <a:ln>
            <a:noFill/>
          </a:ln>
        </p:spPr>
        <p:txBody>
          <a:bodyPr lIns="91425" tIns="91425" rIns="91425" bIns="91425" anchor="ctr" anchorCtr="0">
            <a:noAutofit/>
          </a:bodyPr>
          <a:lstStyle/>
          <a:p>
            <a:pPr lvl="0" rtl="0">
              <a:lnSpc>
                <a:spcPct val="115000"/>
              </a:lnSpc>
              <a:spcBef>
                <a:spcPts val="0"/>
              </a:spcBef>
              <a:buNone/>
            </a:pPr>
            <a:r>
              <a:rPr lang="en" sz="1600" dirty="0">
                <a:solidFill>
                  <a:srgbClr val="0000E6"/>
                </a:solidFill>
                <a:latin typeface="Courier New"/>
                <a:ea typeface="Courier New"/>
                <a:cs typeface="Courier New"/>
                <a:sym typeface="Courier New"/>
              </a:rPr>
              <a:t>public</a:t>
            </a:r>
            <a:r>
              <a:rPr lang="en" sz="1600" dirty="0">
                <a:solidFill>
                  <a:schemeClr val="dk1"/>
                </a:solidFill>
                <a:latin typeface="Courier New"/>
                <a:ea typeface="Courier New"/>
                <a:cs typeface="Courier New"/>
                <a:sym typeface="Courier New"/>
              </a:rPr>
              <a:t> </a:t>
            </a:r>
            <a:r>
              <a:rPr lang="en" sz="1600" dirty="0">
                <a:solidFill>
                  <a:srgbClr val="0000E6"/>
                </a:solidFill>
                <a:latin typeface="Courier New"/>
                <a:ea typeface="Courier New"/>
                <a:cs typeface="Courier New"/>
                <a:sym typeface="Courier New"/>
              </a:rPr>
              <a:t>static</a:t>
            </a:r>
            <a:r>
              <a:rPr lang="en" sz="1600" dirty="0">
                <a:solidFill>
                  <a:schemeClr val="dk1"/>
                </a:solidFill>
                <a:latin typeface="Courier New"/>
                <a:ea typeface="Courier New"/>
                <a:cs typeface="Courier New"/>
                <a:sym typeface="Courier New"/>
              </a:rPr>
              <a:t> Connection </a:t>
            </a:r>
            <a:r>
              <a:rPr lang="en" sz="1600" dirty="0" err="1">
                <a:solidFill>
                  <a:schemeClr val="dk1"/>
                </a:solidFill>
                <a:latin typeface="Courier New"/>
                <a:ea typeface="Courier New"/>
                <a:cs typeface="Courier New"/>
                <a:sym typeface="Courier New"/>
              </a:rPr>
              <a:t>getConnection</a:t>
            </a:r>
            <a:r>
              <a:rPr lang="en" sz="1600" dirty="0">
                <a:solidFill>
                  <a:schemeClr val="dk1"/>
                </a:solidFill>
                <a:latin typeface="Courier New"/>
                <a:ea typeface="Courier New"/>
                <a:cs typeface="Courier New"/>
                <a:sym typeface="Courier New"/>
              </a:rPr>
              <a:t>() {</a:t>
            </a:r>
          </a:p>
          <a:p>
            <a:pPr lvl="0">
              <a:lnSpc>
                <a:spcPct val="115000"/>
              </a:lnSpc>
            </a:pPr>
            <a:r>
              <a:rPr lang="en" sz="1600" dirty="0">
                <a:solidFill>
                  <a:schemeClr val="dk1"/>
                </a:solidFill>
                <a:latin typeface="Courier New"/>
                <a:ea typeface="Courier New"/>
                <a:cs typeface="Courier New"/>
                <a:sym typeface="Courier New"/>
              </a:rPr>
              <a:t> 	String </a:t>
            </a:r>
            <a:r>
              <a:rPr lang="en" sz="1600" dirty="0" err="1">
                <a:solidFill>
                  <a:schemeClr val="dk1"/>
                </a:solidFill>
                <a:latin typeface="Courier New"/>
                <a:ea typeface="Courier New"/>
                <a:cs typeface="Courier New"/>
                <a:sym typeface="Courier New"/>
              </a:rPr>
              <a:t>url</a:t>
            </a:r>
            <a:r>
              <a:rPr lang="en" sz="1600" dirty="0">
                <a:solidFill>
                  <a:schemeClr val="dk1"/>
                </a:solidFill>
                <a:latin typeface="Courier New"/>
                <a:ea typeface="Courier New"/>
                <a:cs typeface="Courier New"/>
                <a:sym typeface="Courier New"/>
              </a:rPr>
              <a:t> = </a:t>
            </a:r>
            <a:r>
              <a:rPr lang="en" sz="1600" dirty="0">
                <a:solidFill>
                  <a:srgbClr val="CE7B00"/>
                </a:solidFill>
                <a:latin typeface="Courier New"/>
                <a:ea typeface="Courier New"/>
                <a:cs typeface="Courier New"/>
                <a:sym typeface="Courier New"/>
              </a:rPr>
              <a:t>"</a:t>
            </a:r>
            <a:r>
              <a:rPr lang="en" sz="1600" dirty="0" err="1">
                <a:solidFill>
                  <a:srgbClr val="CE7B00"/>
                </a:solidFill>
                <a:latin typeface="Courier New"/>
                <a:ea typeface="Courier New"/>
                <a:cs typeface="Courier New"/>
                <a:sym typeface="Courier New"/>
              </a:rPr>
              <a:t>jdbc:mysql</a:t>
            </a:r>
            <a:r>
              <a:rPr lang="en" sz="1600" dirty="0">
                <a:solidFill>
                  <a:srgbClr val="CE7B00"/>
                </a:solidFill>
                <a:latin typeface="Courier New"/>
                <a:ea typeface="Courier New"/>
                <a:cs typeface="Courier New"/>
                <a:sym typeface="Courier New"/>
              </a:rPr>
              <a:t>://localhost..."</a:t>
            </a:r>
            <a:r>
              <a:rPr lang="en" sz="1600" dirty="0">
                <a:solidFill>
                  <a:schemeClr val="dk1"/>
                </a:solidFill>
                <a:latin typeface="Courier New"/>
                <a:ea typeface="Courier New"/>
                <a:cs typeface="Courier New"/>
                <a:sym typeface="Courier New"/>
              </a:rPr>
              <a:t>; </a:t>
            </a:r>
            <a:r>
              <a:rPr lang="en" sz="1600" dirty="0">
                <a:solidFill>
                  <a:srgbClr val="38761D"/>
                </a:solidFill>
                <a:latin typeface="Courier New"/>
                <a:ea typeface="Courier New"/>
                <a:cs typeface="Courier New"/>
                <a:sym typeface="Courier New"/>
              </a:rPr>
              <a:t>//host</a:t>
            </a:r>
          </a:p>
          <a:p>
            <a:pPr lvl="0">
              <a:lnSpc>
                <a:spcPct val="115000"/>
              </a:lnSpc>
            </a:pPr>
            <a:r>
              <a:rPr lang="en" sz="1600" dirty="0">
                <a:solidFill>
                  <a:schemeClr val="dk1"/>
                </a:solidFill>
                <a:latin typeface="Courier New"/>
                <a:ea typeface="Courier New"/>
                <a:cs typeface="Courier New"/>
                <a:sym typeface="Courier New"/>
              </a:rPr>
              <a:t>    	String user = </a:t>
            </a:r>
            <a:r>
              <a:rPr lang="en" sz="1600" dirty="0">
                <a:solidFill>
                  <a:srgbClr val="CE7B00"/>
                </a:solidFill>
                <a:latin typeface="Courier New"/>
                <a:ea typeface="Courier New"/>
                <a:cs typeface="Courier New"/>
                <a:sym typeface="Courier New"/>
              </a:rPr>
              <a:t>"root"</a:t>
            </a:r>
            <a:r>
              <a:rPr lang="en" sz="1600" dirty="0">
                <a:solidFill>
                  <a:schemeClr val="dk1"/>
                </a:solidFill>
                <a:latin typeface="Courier New"/>
                <a:ea typeface="Courier New"/>
                <a:cs typeface="Courier New"/>
                <a:sym typeface="Courier New"/>
              </a:rPr>
              <a:t>;     </a:t>
            </a:r>
            <a:r>
              <a:rPr lang="en" sz="1600" dirty="0">
                <a:solidFill>
                  <a:srgbClr val="38761D"/>
                </a:solidFill>
                <a:latin typeface="Courier New"/>
                <a:ea typeface="Courier New"/>
                <a:cs typeface="Courier New"/>
                <a:sym typeface="Courier New"/>
              </a:rPr>
              <a:t>//username</a:t>
            </a:r>
          </a:p>
          <a:p>
            <a:pPr lvl="0">
              <a:lnSpc>
                <a:spcPct val="115000"/>
              </a:lnSpc>
            </a:pPr>
            <a:r>
              <a:rPr lang="en" sz="1600" dirty="0">
                <a:solidFill>
                  <a:schemeClr val="dk1"/>
                </a:solidFill>
                <a:latin typeface="Courier New"/>
                <a:ea typeface="Courier New"/>
                <a:cs typeface="Courier New"/>
                <a:sym typeface="Courier New"/>
              </a:rPr>
              <a:t>    	String pass = </a:t>
            </a:r>
            <a:r>
              <a:rPr lang="en" sz="1600" dirty="0">
                <a:solidFill>
                  <a:srgbClr val="CE7B00"/>
                </a:solidFill>
                <a:latin typeface="Courier New"/>
                <a:ea typeface="Courier New"/>
                <a:cs typeface="Courier New"/>
                <a:sym typeface="Courier New"/>
              </a:rPr>
              <a:t>"P@ssw0rd"</a:t>
            </a:r>
            <a:r>
              <a:rPr lang="en" sz="1600" dirty="0">
                <a:solidFill>
                  <a:schemeClr val="dk1"/>
                </a:solidFill>
                <a:latin typeface="Courier New"/>
                <a:ea typeface="Courier New"/>
                <a:cs typeface="Courier New"/>
                <a:sym typeface="Courier New"/>
              </a:rPr>
              <a:t>; </a:t>
            </a:r>
            <a:r>
              <a:rPr lang="en" sz="1600" dirty="0">
                <a:solidFill>
                  <a:srgbClr val="38761D"/>
                </a:solidFill>
                <a:latin typeface="Courier New"/>
                <a:ea typeface="Courier New"/>
                <a:cs typeface="Courier New"/>
                <a:sym typeface="Courier New"/>
              </a:rPr>
              <a:t>//password</a:t>
            </a:r>
          </a:p>
          <a:p>
            <a:pPr lvl="0">
              <a:lnSpc>
                <a:spcPct val="115000"/>
              </a:lnSpc>
            </a:pPr>
            <a:r>
              <a:rPr lang="en" sz="1600" dirty="0">
                <a:solidFill>
                  <a:schemeClr val="dk1"/>
                </a:solidFill>
                <a:latin typeface="Courier New"/>
                <a:ea typeface="Courier New"/>
                <a:cs typeface="Courier New"/>
                <a:sym typeface="Courier New"/>
              </a:rPr>
              <a:t>    	</a:t>
            </a:r>
            <a:r>
              <a:rPr lang="en" sz="1600" dirty="0" err="1">
                <a:solidFill>
                  <a:schemeClr val="dk1"/>
                </a:solidFill>
                <a:latin typeface="Courier New"/>
                <a:ea typeface="Courier New"/>
                <a:cs typeface="Courier New"/>
                <a:sym typeface="Courier New"/>
              </a:rPr>
              <a:t>Class.forName</a:t>
            </a:r>
            <a:r>
              <a:rPr lang="en" sz="1600" dirty="0">
                <a:solidFill>
                  <a:schemeClr val="dk1"/>
                </a:solidFill>
                <a:latin typeface="Courier New"/>
                <a:ea typeface="Courier New"/>
                <a:cs typeface="Courier New"/>
                <a:sym typeface="Courier New"/>
              </a:rPr>
              <a:t>(</a:t>
            </a:r>
            <a:r>
              <a:rPr lang="en" sz="1600" dirty="0">
                <a:solidFill>
                  <a:srgbClr val="CE7B00"/>
                </a:solidFill>
                <a:latin typeface="Courier New"/>
                <a:ea typeface="Courier New"/>
                <a:cs typeface="Courier New"/>
                <a:sym typeface="Courier New"/>
              </a:rPr>
              <a:t>"</a:t>
            </a:r>
            <a:r>
              <a:rPr lang="en" sz="1600" dirty="0" err="1">
                <a:solidFill>
                  <a:srgbClr val="CE7B00"/>
                </a:solidFill>
                <a:latin typeface="Courier New"/>
                <a:ea typeface="Courier New"/>
                <a:cs typeface="Courier New"/>
                <a:sym typeface="Courier New"/>
              </a:rPr>
              <a:t>com.mysql.jdbc.Driver</a:t>
            </a:r>
            <a:r>
              <a:rPr lang="en" sz="1600" dirty="0">
                <a:solidFill>
                  <a:srgbClr val="CE7B00"/>
                </a:solidFill>
                <a:latin typeface="Courier New"/>
                <a:ea typeface="Courier New"/>
                <a:cs typeface="Courier New"/>
                <a:sym typeface="Courier New"/>
              </a:rPr>
              <a:t>"</a:t>
            </a:r>
            <a:r>
              <a:rPr lang="en" sz="1600" dirty="0">
                <a:solidFill>
                  <a:schemeClr val="dk1"/>
                </a:solidFill>
                <a:latin typeface="Courier New"/>
                <a:ea typeface="Courier New"/>
                <a:cs typeface="Courier New"/>
                <a:sym typeface="Courier New"/>
              </a:rPr>
              <a:t>);</a:t>
            </a:r>
          </a:p>
          <a:p>
            <a:pPr lvl="0">
              <a:lnSpc>
                <a:spcPct val="115000"/>
              </a:lnSpc>
            </a:pPr>
            <a:endParaRPr lang="en-US" sz="1600" dirty="0">
              <a:solidFill>
                <a:schemeClr val="dk1"/>
              </a:solidFill>
              <a:latin typeface="Courier New"/>
              <a:ea typeface="Courier New"/>
              <a:cs typeface="Courier New"/>
              <a:sym typeface="Courier New"/>
            </a:endParaRPr>
          </a:p>
          <a:p>
            <a:pPr lvl="0">
              <a:lnSpc>
                <a:spcPct val="115000"/>
              </a:lnSpc>
            </a:pPr>
            <a:r>
              <a:rPr lang="en-US" sz="1600" dirty="0">
                <a:solidFill>
                  <a:schemeClr val="dk1"/>
                </a:solidFill>
                <a:latin typeface="Courier New"/>
                <a:ea typeface="Courier New"/>
                <a:cs typeface="Courier New"/>
                <a:sym typeface="Courier New"/>
              </a:rPr>
              <a:t>	Connection </a:t>
            </a:r>
            <a:r>
              <a:rPr lang="en" sz="1600" dirty="0">
                <a:solidFill>
                  <a:schemeClr val="dk1"/>
                </a:solidFill>
                <a:latin typeface="Courier New"/>
                <a:ea typeface="Courier New"/>
                <a:cs typeface="Courier New"/>
                <a:sym typeface="Courier New"/>
              </a:rPr>
              <a:t>con</a:t>
            </a:r>
            <a:r>
              <a:rPr lang="en-US" sz="1600" dirty="0">
                <a:solidFill>
                  <a:schemeClr val="dk1"/>
                </a:solidFill>
                <a:latin typeface="Courier New"/>
                <a:ea typeface="Courier New"/>
                <a:cs typeface="Courier New"/>
                <a:sym typeface="Courier New"/>
              </a:rPr>
              <a:t>;</a:t>
            </a:r>
            <a:endParaRPr lang="en" sz="1600" dirty="0">
              <a:solidFill>
                <a:schemeClr val="dk1"/>
              </a:solidFill>
              <a:latin typeface="Courier New"/>
              <a:ea typeface="Courier New"/>
              <a:cs typeface="Courier New"/>
              <a:sym typeface="Courier New"/>
            </a:endParaRPr>
          </a:p>
          <a:p>
            <a:pPr lvl="0" rtl="0">
              <a:lnSpc>
                <a:spcPct val="115000"/>
              </a:lnSpc>
              <a:spcBef>
                <a:spcPts val="0"/>
              </a:spcBef>
              <a:buNone/>
            </a:pPr>
            <a:r>
              <a:rPr lang="en" sz="1600" dirty="0">
                <a:solidFill>
                  <a:schemeClr val="dk1"/>
                </a:solidFill>
                <a:latin typeface="Courier New"/>
                <a:ea typeface="Courier New"/>
                <a:cs typeface="Courier New"/>
                <a:sym typeface="Courier New"/>
              </a:rPr>
              <a:t>	</a:t>
            </a:r>
            <a:r>
              <a:rPr lang="en" sz="1600" dirty="0">
                <a:solidFill>
                  <a:srgbClr val="0000E6"/>
                </a:solidFill>
                <a:latin typeface="Courier New"/>
                <a:ea typeface="Courier New"/>
                <a:cs typeface="Courier New"/>
                <a:sym typeface="Courier New"/>
              </a:rPr>
              <a:t>try()</a:t>
            </a:r>
            <a:r>
              <a:rPr lang="en" sz="1600" dirty="0">
                <a:solidFill>
                  <a:schemeClr val="dk1"/>
                </a:solidFill>
                <a:latin typeface="Courier New"/>
                <a:ea typeface="Courier New"/>
                <a:cs typeface="Courier New"/>
                <a:sym typeface="Courier New"/>
              </a:rPr>
              <a:t> {</a:t>
            </a:r>
          </a:p>
          <a:p>
            <a:pPr lvl="0" rtl="0">
              <a:lnSpc>
                <a:spcPct val="115000"/>
              </a:lnSpc>
              <a:spcBef>
                <a:spcPts val="0"/>
              </a:spcBef>
              <a:buNone/>
            </a:pPr>
            <a:r>
              <a:rPr lang="en" sz="1600" dirty="0">
                <a:solidFill>
                  <a:schemeClr val="dk1"/>
                </a:solidFill>
                <a:latin typeface="Courier New"/>
                <a:ea typeface="Courier New"/>
                <a:cs typeface="Courier New"/>
                <a:sym typeface="Courier New"/>
              </a:rPr>
              <a:t>	</a:t>
            </a:r>
            <a:r>
              <a:rPr lang="en-US" sz="1600" dirty="0">
                <a:solidFill>
                  <a:schemeClr val="dk1"/>
                </a:solidFill>
                <a:latin typeface="Courier New"/>
                <a:ea typeface="Courier New"/>
                <a:cs typeface="Courier New"/>
                <a:sym typeface="Courier New"/>
              </a:rPr>
              <a:t>   </a:t>
            </a:r>
            <a:r>
              <a:rPr lang="en" sz="1600" dirty="0">
                <a:solidFill>
                  <a:schemeClr val="dk1"/>
                </a:solidFill>
                <a:latin typeface="Courier New"/>
                <a:ea typeface="Courier New"/>
                <a:cs typeface="Courier New"/>
                <a:sym typeface="Courier New"/>
              </a:rPr>
              <a:t>con = </a:t>
            </a:r>
            <a:r>
              <a:rPr lang="en" sz="1600" dirty="0" err="1">
                <a:solidFill>
                  <a:schemeClr val="dk1"/>
                </a:solidFill>
                <a:latin typeface="Courier New"/>
                <a:ea typeface="Courier New"/>
                <a:cs typeface="Courier New"/>
                <a:sym typeface="Courier New"/>
              </a:rPr>
              <a:t>DriverManager.getConnection</a:t>
            </a:r>
            <a:r>
              <a:rPr lang="en" sz="1600" dirty="0">
                <a:solidFill>
                  <a:schemeClr val="dk1"/>
                </a:solidFill>
                <a:latin typeface="Courier New"/>
                <a:ea typeface="Courier New"/>
                <a:cs typeface="Courier New"/>
                <a:sym typeface="Courier New"/>
              </a:rPr>
              <a:t>(</a:t>
            </a:r>
            <a:r>
              <a:rPr lang="en" sz="1600" dirty="0" err="1">
                <a:solidFill>
                  <a:schemeClr val="dk1"/>
                </a:solidFill>
                <a:latin typeface="Courier New"/>
                <a:ea typeface="Courier New"/>
                <a:cs typeface="Courier New"/>
                <a:sym typeface="Courier New"/>
              </a:rPr>
              <a:t>url</a:t>
            </a:r>
            <a:r>
              <a:rPr lang="en" sz="1600" dirty="0">
                <a:solidFill>
                  <a:schemeClr val="dk1"/>
                </a:solidFill>
                <a:latin typeface="Courier New"/>
                <a:ea typeface="Courier New"/>
                <a:cs typeface="Courier New"/>
                <a:sym typeface="Courier New"/>
              </a:rPr>
              <a:t>, user, pass);</a:t>
            </a:r>
          </a:p>
          <a:p>
            <a:pPr lvl="0" rtl="0">
              <a:lnSpc>
                <a:spcPct val="115000"/>
              </a:lnSpc>
              <a:spcBef>
                <a:spcPts val="0"/>
              </a:spcBef>
              <a:buNone/>
            </a:pPr>
            <a:r>
              <a:rPr lang="en" sz="1600" dirty="0">
                <a:solidFill>
                  <a:schemeClr val="dk1"/>
                </a:solidFill>
                <a:latin typeface="Courier New"/>
                <a:ea typeface="Courier New"/>
                <a:cs typeface="Courier New"/>
                <a:sym typeface="Courier New"/>
              </a:rPr>
              <a:t>	} </a:t>
            </a:r>
            <a:r>
              <a:rPr lang="en" sz="1600" dirty="0">
                <a:solidFill>
                  <a:srgbClr val="0000E6"/>
                </a:solidFill>
                <a:latin typeface="Courier New"/>
                <a:ea typeface="Courier New"/>
                <a:cs typeface="Courier New"/>
                <a:sym typeface="Courier New"/>
              </a:rPr>
              <a:t>catch</a:t>
            </a:r>
            <a:r>
              <a:rPr lang="en" sz="1600" dirty="0">
                <a:solidFill>
                  <a:schemeClr val="dk1"/>
                </a:solidFill>
                <a:latin typeface="Courier New"/>
                <a:ea typeface="Courier New"/>
                <a:cs typeface="Courier New"/>
                <a:sym typeface="Courier New"/>
              </a:rPr>
              <a:t> (Exception e) {</a:t>
            </a:r>
            <a:r>
              <a:rPr lang="en-US" sz="1600" dirty="0">
                <a:solidFill>
                  <a:schemeClr val="dk1"/>
                </a:solidFill>
                <a:latin typeface="Courier New"/>
                <a:ea typeface="Courier New"/>
                <a:cs typeface="Courier New"/>
                <a:sym typeface="Courier New"/>
              </a:rPr>
              <a:t> /* code */</a:t>
            </a:r>
            <a:r>
              <a:rPr lang="en" sz="1600" dirty="0">
                <a:solidFill>
                  <a:schemeClr val="dk1"/>
                </a:solidFill>
                <a:latin typeface="Courier New"/>
                <a:ea typeface="Courier New"/>
                <a:cs typeface="Courier New"/>
                <a:sym typeface="Courier New"/>
              </a:rPr>
              <a:t>} </a:t>
            </a:r>
          </a:p>
          <a:p>
            <a:pPr lvl="0" rtl="0">
              <a:lnSpc>
                <a:spcPct val="115000"/>
              </a:lnSpc>
              <a:spcBef>
                <a:spcPts val="0"/>
              </a:spcBef>
              <a:buNone/>
            </a:pPr>
            <a:r>
              <a:rPr lang="en" sz="1600" dirty="0">
                <a:solidFill>
                  <a:schemeClr val="dk1"/>
                </a:solidFill>
                <a:latin typeface="Courier New"/>
                <a:ea typeface="Courier New"/>
                <a:cs typeface="Courier New"/>
                <a:sym typeface="Courier New"/>
              </a:rPr>
              <a:t>	finally { </a:t>
            </a:r>
            <a:r>
              <a:rPr lang="en" sz="1600" dirty="0" err="1">
                <a:solidFill>
                  <a:schemeClr val="dk1"/>
                </a:solidFill>
                <a:latin typeface="Courier New"/>
                <a:ea typeface="Courier New"/>
                <a:cs typeface="Courier New"/>
                <a:sym typeface="Courier New"/>
              </a:rPr>
              <a:t>con.close</a:t>
            </a:r>
            <a:r>
              <a:rPr lang="en" sz="1600" dirty="0">
                <a:solidFill>
                  <a:schemeClr val="dk1"/>
                </a:solidFill>
                <a:latin typeface="Courier New"/>
                <a:ea typeface="Courier New"/>
                <a:cs typeface="Courier New"/>
                <a:sym typeface="Courier New"/>
              </a:rPr>
              <a:t>(); }</a:t>
            </a:r>
          </a:p>
          <a:p>
            <a:pPr lvl="0" rtl="0">
              <a:lnSpc>
                <a:spcPct val="115000"/>
              </a:lnSpc>
              <a:spcBef>
                <a:spcPts val="0"/>
              </a:spcBef>
              <a:buNone/>
            </a:pPr>
            <a:r>
              <a:rPr lang="en" sz="1600" dirty="0">
                <a:solidFill>
                  <a:schemeClr val="dk1"/>
                </a:solidFill>
                <a:latin typeface="Courier New"/>
                <a:ea typeface="Courier New"/>
                <a:cs typeface="Courier New"/>
                <a:sym typeface="Courier New"/>
              </a:rPr>
              <a:t>	</a:t>
            </a:r>
            <a:r>
              <a:rPr lang="en" sz="1600" dirty="0">
                <a:solidFill>
                  <a:srgbClr val="0000E6"/>
                </a:solidFill>
                <a:latin typeface="Courier New"/>
                <a:ea typeface="Courier New"/>
                <a:cs typeface="Courier New"/>
                <a:sym typeface="Courier New"/>
              </a:rPr>
              <a:t>return</a:t>
            </a:r>
            <a:r>
              <a:rPr lang="en" sz="1600" dirty="0">
                <a:solidFill>
                  <a:schemeClr val="dk1"/>
                </a:solidFill>
                <a:latin typeface="Courier New"/>
                <a:ea typeface="Courier New"/>
                <a:cs typeface="Courier New"/>
                <a:sym typeface="Courier New"/>
              </a:rPr>
              <a:t> con;</a:t>
            </a:r>
          </a:p>
          <a:p>
            <a:pPr lvl="0" rtl="0">
              <a:lnSpc>
                <a:spcPct val="115000"/>
              </a:lnSpc>
              <a:spcBef>
                <a:spcPts val="0"/>
              </a:spcBef>
              <a:buNone/>
            </a:pPr>
            <a:r>
              <a:rPr lang="en" sz="1600" dirty="0">
                <a:solidFill>
                  <a:schemeClr val="dk1"/>
                </a:solidFill>
                <a:latin typeface="Courier New"/>
                <a:ea typeface="Courier New"/>
                <a:cs typeface="Courier New"/>
                <a:sym typeface="Courier New"/>
              </a:rPr>
              <a:t>}</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1376</Words>
  <Application>Microsoft Macintosh PowerPoint</Application>
  <PresentationFormat>On-screen Show (16:9)</PresentationFormat>
  <Paragraphs>206</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Courier New</vt:lpstr>
      <vt:lpstr>Verdana</vt:lpstr>
      <vt:lpstr>simple-light-2</vt:lpstr>
      <vt:lpstr>JDBC</vt:lpstr>
      <vt:lpstr>JDBC Overview</vt:lpstr>
      <vt:lpstr>JDBC Overview</vt:lpstr>
      <vt:lpstr>DB Drivers: Purpose</vt:lpstr>
      <vt:lpstr>DB Drivers: Purpose</vt:lpstr>
      <vt:lpstr>Database Drivers: How to Load</vt:lpstr>
      <vt:lpstr>Retrieving Connection Objects: Overview</vt:lpstr>
      <vt:lpstr>Retrieving Connection Objects: Establishing Connection</vt:lpstr>
      <vt:lpstr>Example</vt:lpstr>
      <vt:lpstr>Creating Query Statements: Statement Interface</vt:lpstr>
      <vt:lpstr>Creating Query Statements: Statement Execution</vt:lpstr>
      <vt:lpstr>Creating Query Statements: Return Value</vt:lpstr>
      <vt:lpstr>Transactions: Transaction Management</vt:lpstr>
      <vt:lpstr>Transactions: Rollback</vt:lpstr>
      <vt:lpstr>Using PreparedStatement: Interface</vt:lpstr>
      <vt:lpstr>Using PreparedStatement: Useful and Efficient</vt:lpstr>
      <vt:lpstr>Using PreparedStatement: ? and Set</vt:lpstr>
      <vt:lpstr>Insert</vt:lpstr>
      <vt:lpstr>Update</vt:lpstr>
      <vt:lpstr>Select</vt:lpstr>
      <vt:lpstr>Delete</vt:lpstr>
      <vt:lpstr>Data from result set</vt:lpstr>
      <vt:lpstr>H2 database</vt:lpstr>
      <vt:lpstr>Home reading</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JDBC</dc:title>
  <cp:lastModifiedBy>Saipuka, Jelena</cp:lastModifiedBy>
  <cp:revision>53</cp:revision>
  <dcterms:modified xsi:type="dcterms:W3CDTF">2018-02-25T21:22:46Z</dcterms:modified>
</cp:coreProperties>
</file>