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03" r:id="rId37"/>
    <p:sldId id="304" r:id="rId38"/>
    <p:sldId id="305" r:id="rId39"/>
    <p:sldId id="306" r:id="rId40"/>
    <p:sldId id="307" r:id="rId41"/>
    <p:sldId id="311" r:id="rId42"/>
    <p:sldId id="312" r:id="rId43"/>
    <p:sldId id="308" r:id="rId44"/>
    <p:sldId id="309" r:id="rId45"/>
    <p:sldId id="313" r:id="rId46"/>
    <p:sldId id="314" r:id="rId47"/>
    <p:sldId id="310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62033"/>
  </p:normalViewPr>
  <p:slideViewPr>
    <p:cSldViewPr snapToGrid="0">
      <p:cViewPr varScale="1">
        <p:scale>
          <a:sx n="49" d="100"/>
          <a:sy n="49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20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08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10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337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499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47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1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9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0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06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34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3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166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03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756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97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294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434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225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723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540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002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69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892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0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47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031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841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46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856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381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312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230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61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942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443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9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33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836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33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03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/>
              <a:t>Refer to demo3 </a:t>
            </a:r>
            <a:r>
              <a:rPr lang="en-US" sz="1100" dirty="0"/>
              <a:t>in source code that comes along with the lecture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238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9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78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68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ru-RU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82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31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32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2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Concurrency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 and Multithreading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#1: Impelmenting Interface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3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Runnable </a:t>
            </a:r>
            <a:r>
              <a:rPr lang="en"/>
              <a:t>interface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Defines a single method,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, meant to contain the code executed in the thread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Runnable </a:t>
            </a:r>
            <a:r>
              <a:rPr lang="en"/>
              <a:t>object is passed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 </a:t>
            </a:r>
            <a:r>
              <a:rPr lang="en"/>
              <a:t>constructor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133000" y="2240675"/>
            <a:ext cx="6780000" cy="26007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 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Runnable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  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ThreadingExample())).start();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10; i++)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	System.out.println(</a:t>
            </a:r>
            <a:r>
              <a:rPr lang="en" sz="12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"Executing Thread"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#2: Inheriting Thread Class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Subclass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 </a:t>
            </a:r>
            <a:r>
              <a:rPr lang="en"/>
              <a:t>class itself implements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/>
              <a:t>, though its run method does nothing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590789" y="2036725"/>
            <a:ext cx="5603100" cy="283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ThreadingExample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ThreadingExample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()).start();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10;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"Executing Thread"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#3: Creating New Thread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Simple way for: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GUI applications and execute queries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60650" y="2232600"/>
            <a:ext cx="8222700" cy="225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jButtonActionPerformed(java.awt.event.ActionEvent evt) {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Thread testThread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"TestThread"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run()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= 0; i &lt; 20;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System.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.println(i+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 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+Thread.currentThread().getName());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testThread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.start();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Implementation: Passing an argument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4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Passing an argument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201200" y="1108574"/>
            <a:ext cx="5253000" cy="3920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 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Runnable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ThreadingExample(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val;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ThreadingExample(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))).start();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(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ThreadingExample(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))).start();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1000; i++)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	System.out.println(</a:t>
            </a:r>
            <a:r>
              <a:rPr lang="en" sz="11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"Thread "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+value);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}   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Controlling Threads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Pausing Execution: #1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Thread.sleep</a:t>
            </a:r>
            <a:r>
              <a:rPr lang="en"/>
              <a:t> causes the current thread to suspend execution for a specified period.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Making processor time available to the other threads of an application or other applications that might be running on a computer system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//Pause for 4 seconds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Thread.sleep(4000);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</a:t>
            </a:r>
            <a:r>
              <a:rPr lang="en"/>
              <a:t>throws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Pausing Execution: #2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"/>
              <a:t> can be "woken up" by another thread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notifyAll()</a:t>
            </a:r>
            <a:r>
              <a:rPr lang="en"/>
              <a:t> on the monitor which is being waited on whereas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/>
              <a:t> cannot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Wakes up only one thread waiting on the object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notifyAll()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Wakes up all the threads waiting on the 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and Priority of the Thread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begins a thread running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isAlive()</a:t>
            </a:r>
            <a:r>
              <a:rPr lang="en"/>
              <a:t> Checks if a thread is active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) or killed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Managing Thread Priority: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setPriority(int val)</a:t>
            </a:r>
            <a:r>
              <a:rPr lang="en"/>
              <a:t>  0 to 10 (MIN_PRIORITY to MAX_PRIORITY); </a:t>
            </a:r>
            <a:br>
              <a:rPr lang="en"/>
            </a:br>
            <a:r>
              <a:rPr lang="en"/>
              <a:t>5 is default (NORM_PRIORITY)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yield()</a:t>
            </a:r>
            <a:r>
              <a:rPr lang="en"/>
              <a:t> current thread gives up processor so another of equal priority can run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Interrupts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03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An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interrupt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Indication to a thread that it should stop what it is doing and do something else.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Very common for the thread to terminate.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 thread sends an interrupt by invoking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interrupt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on the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object for the thread to be interrupted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Interrupted thread </a:t>
            </a:r>
            <a:r>
              <a:rPr lang="en" b="1" u="sng" dirty="0"/>
              <a:t>must support its own interruption</a:t>
            </a:r>
            <a:r>
              <a:rPr lang="en" dirty="0"/>
              <a:t>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Support implement through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This allows interrupt handling code to be centralized in a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clause.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790999" y="4171400"/>
            <a:ext cx="5562000" cy="709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(Thread.interrupted())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InterruptedException();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Interrupts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Let’s see an example: How to </a:t>
            </a:r>
            <a:r>
              <a:rPr lang="en" b="1"/>
              <a:t>stop</a:t>
            </a:r>
            <a:r>
              <a:rPr lang="en"/>
              <a:t> an infinite while loop in JAVA?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Will spin the CPU endlessly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715375" y="2263975"/>
            <a:ext cx="1834500" cy="120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(true)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Nothing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Concurrency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Do more than one thing at a time: </a:t>
            </a:r>
            <a:r>
              <a:rPr lang="en" i="1"/>
              <a:t>concurrent </a:t>
            </a:r>
            <a:r>
              <a:rPr lang="en"/>
              <a:t>software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great way to increase the performance of some types of programs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Possible also in simple single processor systems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java.util.concurrent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Interrupts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Now when we put it on another thread: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859450" y="2031725"/>
            <a:ext cx="3425100" cy="221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 infLoop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Runnable()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run()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infLoop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.start();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Interrupts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Check if interrupted: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647225" y="1555975"/>
            <a:ext cx="4052100" cy="322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infLoop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Runnable()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if (Thread.interrupted())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Continue to do nothing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infLoop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.start();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infLoop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.interrupt();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Interrupts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err="1"/>
              <a:t>Thread.interrupted</a:t>
            </a:r>
            <a:r>
              <a:rPr lang="en" dirty="0"/>
              <a:t>()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Returns the flag AND sets it to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dirty="0"/>
              <a:t>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Once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  <a:r>
              <a:rPr lang="en" dirty="0"/>
              <a:t> is thrown, the flag is reset - the thread no longer knows anything about the interruption request sent by the owner.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325300" y="2705300"/>
            <a:ext cx="4493400" cy="163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Thread.sleep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(100);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ex) {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Thread.currentThread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().interrupt();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throw new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(ex);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Join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Allows one thread to wait for the completion of another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join method allows one thread to wait for the completion of another.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</a:t>
            </a:r>
            <a:r>
              <a:rPr lang="en"/>
              <a:t> is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/>
              <a:t> object whose thread is currently executing,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thr.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r>
              <a:rPr lang="en"/>
              <a:t> causes the current thread to pause execution until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</a:t>
            </a:r>
            <a:r>
              <a:rPr lang="en"/>
              <a:t>'s thread terminates.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Overloads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/>
              <a:t> allows to specify a waiting period.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r>
              <a:rPr lang="en"/>
              <a:t> is dependent on the OS for timing.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 not assume that join will wait exactly as long as you specify.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r>
              <a:rPr lang="en"/>
              <a:t> responds to an interrupt by exiting with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11700" y="1428000"/>
            <a:ext cx="8482500" cy="228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th1 =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ThreadingExample(0));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th2 =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Thread(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ThreadingExample(1));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th1.start();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th1.join();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(InterruptedException ex)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Logger.getLogger(ThreadingExample.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.getName()).log(Level.SEVERE,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ex);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th2.start();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(#1): Synchronization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0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Interference happens when two operations, running in </a:t>
            </a:r>
            <a:r>
              <a:rPr lang="en" b="1"/>
              <a:t>different threads</a:t>
            </a:r>
            <a:r>
              <a:rPr lang="en"/>
              <a:t>, but acting on the </a:t>
            </a:r>
            <a:r>
              <a:rPr lang="en" b="1"/>
              <a:t>same data</a:t>
            </a:r>
            <a:r>
              <a:rPr lang="en"/>
              <a:t>, </a:t>
            </a:r>
            <a:r>
              <a:rPr lang="en" b="1" i="1"/>
              <a:t>interleave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two operations consist of multiple steps, and the sequences of steps overlap.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Possible solutions: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>
                <a:solidFill>
                  <a:srgbClr val="980000"/>
                </a:solidFill>
              </a:rPr>
              <a:t>Don't share</a:t>
            </a:r>
            <a:r>
              <a:rPr lang="en"/>
              <a:t> the state variable across threads;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>
                <a:solidFill>
                  <a:srgbClr val="980000"/>
                </a:solidFill>
              </a:rPr>
              <a:t>Make</a:t>
            </a:r>
            <a:r>
              <a:rPr lang="en"/>
              <a:t> the state variable </a:t>
            </a:r>
            <a:r>
              <a:rPr lang="en" b="1">
                <a:solidFill>
                  <a:srgbClr val="980000"/>
                </a:solidFill>
              </a:rPr>
              <a:t>immutable</a:t>
            </a:r>
            <a:r>
              <a:rPr lang="en"/>
              <a:t>;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>
                <a:solidFill>
                  <a:srgbClr val="980000"/>
                </a:solidFill>
              </a:rPr>
              <a:t>Use synchronization</a:t>
            </a:r>
            <a:r>
              <a:rPr lang="en"/>
              <a:t> whenever accessing the state variable.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 Safety (#1): Synchronization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9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Launch 2 threads th1 &amp; th2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Counter()</a:t>
            </a:r>
            <a:r>
              <a:rPr lang="en"/>
              <a:t>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th1: Retrieve cnt.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th2: Retrieve cnt.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th1: Increment retrieved value; result is 1.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th2: Decrement retrieved value; result is -1.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th1: Store result in cnt; cnt is now 1.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th2: Store result in cnt; cnt is now -1.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5278399" y="1591600"/>
            <a:ext cx="3553899" cy="314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cnt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increment(){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 cnt++;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decrement(){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 cnt--;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 Safety (#1): Synchronization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JAVA provides two basic synchronization idioms: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i="1" dirty="0"/>
              <a:t>synchronized methods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Add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synchronized </a:t>
            </a:r>
            <a:r>
              <a:rPr lang="en" dirty="0"/>
              <a:t>keyword to its declaration</a:t>
            </a:r>
            <a:br>
              <a:rPr lang="en" dirty="0"/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void increment() {</a:t>
            </a:r>
            <a:b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c++</a:t>
            </a: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u="sng" dirty="0"/>
              <a:t>Constructors cannot be synchronized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Enable a simple strategy for preventing thread interference and memory consistency errors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If an object is visible to more than one thread, all reads or writes to that object's variables are done through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dirty="0"/>
              <a:t> methods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dirty="0"/>
              <a:t> fields also through non-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dirty="0"/>
              <a:t> methods)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 Safety (#1): Synchronization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JAVA provides two basic synchronization idioms: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i="1" dirty="0"/>
              <a:t>synchronized statements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Intrinsic Locks (monitors)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Enforce exclusive access to an object's state and 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Establish </a:t>
            </a:r>
            <a:r>
              <a:rPr lang="en" i="1" dirty="0"/>
              <a:t>happens-before</a:t>
            </a:r>
            <a:r>
              <a:rPr lang="en" dirty="0"/>
              <a:t> relationships that are essential to visibility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Thread has to: 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Acquire the object's intrinsic lock before accessing them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Release the intrinsic lock when it's done with them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Thread </a:t>
            </a:r>
            <a:r>
              <a:rPr lang="en" i="1" dirty="0"/>
              <a:t>owns</a:t>
            </a:r>
            <a:r>
              <a:rPr lang="en" dirty="0"/>
              <a:t> the intrinsic lock between acquiring the lock and releasing it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As long as a thread owns an intrinsic lock, no other thread can acquire the same lock</a:t>
            </a:r>
          </a:p>
          <a:p>
            <a:pPr marL="1828800" lvl="3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other thread will block when it attempts to acquire the lock.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Multithreading as a realisation of concurrency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Benefits: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Better resource utilization.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More responsive programs and GUI.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Modern GUI frameworks, such as the AWT and Swing toolkits, replace the main event loop with an event dispatch thread(EDT). When a user interface event such a button press occurs, application defined event handlers are called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Easier to model object behavior (real life object interactions)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used properly: can reduce development and maintenance costs and improve the performance of complex applications (simpler program design in some situations).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(#1): Synchronization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JAVA provides two basic synchronization idioms: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i="1"/>
              <a:t>Synchronized statements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Useful for improving concurrency with fine-grained synchronization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2418600" y="2380175"/>
            <a:ext cx="4306800" cy="156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addStudentName(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lastName = 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nameCount++;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 else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 Safety (#2): Atomic Access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052150"/>
            <a:ext cx="8520599" cy="384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Effectively happens all at once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Cannot stop in the middle - happens completely, or it doesn't happen at all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No side effects of an atomic action are visible until the action is complete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Reads and writes are atomic for reference variables and for most primitive variables (all types except long and double).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Reads and writes are atomic for all variables declared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en" dirty="0"/>
              <a:t>(including long and double variables).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en" dirty="0"/>
              <a:t>variable establishes a happens-before relationship with subsequent reads of that same variable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instruct JVM threads to read value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en" dirty="0"/>
              <a:t>variable from main memory and don't cache it locally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If a variable is not shared between multiple threads no need to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en" dirty="0"/>
              <a:t>keyword with that variable.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Using simple atomic variable access is more efficient than accessing these variables through synchronized cod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(#3): Liveness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3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Application's ability to execute in a timely manner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Most kind of problem: deadlock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 situation where two or more threads are blocked forever, waiting for each other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Starvation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 situation where a thread is unable to gain regular access to shared resources and is unable to make progress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Happens when shared resources are made unavailable for long periods by "greedy" threads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 err="1"/>
              <a:t>LiveLock</a:t>
            </a:r>
            <a:endParaRPr lang="en" dirty="0"/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If the other thread's action is also a response to the action of another thread, then </a:t>
            </a:r>
            <a:r>
              <a:rPr lang="en" dirty="0" err="1"/>
              <a:t>livelock</a:t>
            </a:r>
            <a:r>
              <a:rPr lang="en" dirty="0"/>
              <a:t> may result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Are unable to make further progress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Are not blocked — they are simply too busy responding to each other to resume work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Comparable to two people attempting to pass each other in a corridor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(#4): Guarded Blocks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Common coordination idiom of thread actions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Begins by polling a condition that must be true before the block can proceed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Example: method that must not proceed until a shared </a:t>
            </a:r>
            <a:r>
              <a:rPr lang="en" i="1" dirty="0"/>
              <a:t>variable</a:t>
            </a:r>
            <a:r>
              <a:rPr lang="en" dirty="0"/>
              <a:t> has been set by another thread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Solution: could simply loop till the conditions are right. WASTEFUL!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Effective solution: invoke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Object.wait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lang="en" dirty="0"/>
              <a:t>does not return until another thread has issued a notification that some special event may have occurred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(#4): Guarded Blocks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2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Object.wait</a:t>
            </a:r>
            <a:r>
              <a:rPr lang="en" dirty="0"/>
              <a:t> to suspend the current thread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Invocation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lang="en" dirty="0"/>
              <a:t>does not return until another thread has issued a notification that some special event may have occurred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lang="en" dirty="0"/>
              <a:t>can throw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Example: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Loops </a:t>
            </a:r>
            <a:r>
              <a:rPr lang="en" b="1" dirty="0"/>
              <a:t>once for each special event</a:t>
            </a:r>
            <a:r>
              <a:rPr lang="en" dirty="0"/>
              <a:t>, which may not be the event we're waiting for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912348" y="3198440"/>
            <a:ext cx="6080487" cy="18634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guardedBlockMethod()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(!var)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wait();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} 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(InterruptedException e) 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lang="en" sz="11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"Variable is received!"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lang="en" sz="11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"Efficiency have been achieved!"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(#4): Guarded Blocks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When wait is invoked, the thread releases the lock and suspends execution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At some future time, another thread will acquire the same lock and invoke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Object.notifyAll</a:t>
            </a:r>
            <a:r>
              <a:rPr lang="en" dirty="0"/>
              <a:t>, informing all threads waiting on that lock that something important has happened: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969250" y="3136250"/>
            <a:ext cx="4891800" cy="112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notifyGuardedBlockMethod()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= </a:t>
            </a:r>
            <a:r>
              <a:rPr lang="en" sz="12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notifyAll();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(#5): Immutable Objects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Its state cannot change after it is constructed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Cannot be corrupted by thread interference or observed in an inconsistent state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Particularly useful in concurrent applications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If trying to read two states from class, after reading one, second could be changed and do not correspond to the necessary state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161917" y="3444098"/>
            <a:ext cx="2820164" cy="154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String 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(#5): Immutable Objects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Strategy: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All fields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and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dirty="0"/>
              <a:t> &amp; declare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dirty="0"/>
              <a:t> as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dirty="0"/>
              <a:t>.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 more sophisticated approach: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dirty="0"/>
              <a:t> constructor, construct instances in factory methods.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Do not</a:t>
            </a:r>
            <a:r>
              <a:rPr lang="en" dirty="0"/>
              <a:t> allow subclasses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" dirty="0"/>
              <a:t> methods.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If the instance fields include references to mutable objects, </a:t>
            </a:r>
            <a:r>
              <a:rPr lang="en" b="1" dirty="0"/>
              <a:t>do not</a:t>
            </a:r>
            <a:r>
              <a:rPr lang="en" dirty="0"/>
              <a:t> </a:t>
            </a:r>
            <a:r>
              <a:rPr lang="en" b="1" dirty="0"/>
              <a:t>allow</a:t>
            </a:r>
            <a:r>
              <a:rPr lang="en" dirty="0"/>
              <a:t> those objects </a:t>
            </a:r>
            <a:r>
              <a:rPr lang="en" b="1" dirty="0"/>
              <a:t>to be changed</a:t>
            </a:r>
            <a:r>
              <a:rPr lang="en" dirty="0"/>
              <a:t>: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Do not provide methods that modify the mutable objects (</a:t>
            </a:r>
            <a:r>
              <a:rPr lang="en" b="1" dirty="0"/>
              <a:t>no</a:t>
            </a:r>
            <a:r>
              <a:rPr lang="en" dirty="0"/>
              <a:t> "setter" methods)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Do not share references to the mutable objects. 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Never store references to external, mutable objects passed to the constructor; if necessary, create copies, and store references to the copies. Similarly, create copies of your internal mutable objects when necessary to avoid returning the originals in your methods.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Concurrency Objects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Concurrency Objects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64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All previous - low-level APIs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Further - high-level APIs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/>
              <a:t>Lock objects:</a:t>
            </a:r>
            <a:r>
              <a:rPr lang="en"/>
              <a:t> 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Support locking idioms that simplify many concurrent applications.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/>
              <a:t>Executors: 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Define a high-level API for launching and managing threads. 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Implementations provided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java.util.concurrent</a:t>
            </a:r>
            <a:r>
              <a:rPr lang="en"/>
              <a:t> provide thread pool management suitable for large-scale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Multithreading as a realisation of concurrency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Challenges and Hazards: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Executing within the same program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Reading and writing the same memory simultaneously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58368"/>
          <a:stretch/>
        </p:blipFill>
        <p:spPr>
          <a:xfrm>
            <a:off x="1744500" y="2230123"/>
            <a:ext cx="3767949" cy="10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t="54770" b="5491"/>
          <a:stretch/>
        </p:blipFill>
        <p:spPr>
          <a:xfrm>
            <a:off x="1519424" y="3454374"/>
            <a:ext cx="4218099" cy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18032"/>
          <a:stretch/>
        </p:blipFill>
        <p:spPr>
          <a:xfrm>
            <a:off x="6211924" y="1017725"/>
            <a:ext cx="2620369" cy="380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Concurrency Objects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All previous - low-level APIs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Further - high-level APIs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/>
              <a:t>Concurrent collections:</a:t>
            </a:r>
            <a:r>
              <a:rPr lang="en"/>
              <a:t> 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Make it easier to manage large collections of data.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Can greatly reduce the need for synchronization.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/>
              <a:t>Atomic variables:</a:t>
            </a:r>
            <a:r>
              <a:rPr lang="en"/>
              <a:t> 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Have features that minimize synchronization and help avoid memory consistency errors.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ThreadLocalRandom</a:t>
            </a:r>
            <a:r>
              <a:rPr lang="en"/>
              <a:t> (in JDK 7) provides efficient generation of pseudorandom numbers from multiple threads.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B23D-9D46-9F4A-9A83-E38DBB7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59C3-3DA7-8D46-B415-1F53F4877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19">
            <a:extLst>
              <a:ext uri="{FF2B5EF4-FFF2-40B4-BE49-F238E27FC236}">
                <a16:creationId xmlns:a16="http://schemas.microsoft.com/office/drawing/2014/main" id="{ABCDD585-58F9-3249-9617-A8E760E240E6}"/>
              </a:ext>
            </a:extLst>
          </p:cNvPr>
          <p:cNvSpPr txBox="1"/>
          <p:nvPr/>
        </p:nvSpPr>
        <p:spPr>
          <a:xfrm>
            <a:off x="311700" y="1152475"/>
            <a:ext cx="8539088" cy="341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Executors.newSingleThreadExecutor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(); 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executorService.execute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(new Runnable()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public void run()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(”Running");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}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});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executorService.shutdown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();</a:t>
            </a:r>
            <a:endParaRPr lang="en" sz="16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1253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B23D-9D46-9F4A-9A83-E38DBB7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59C3-3DA7-8D46-B415-1F53F4877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19">
            <a:extLst>
              <a:ext uri="{FF2B5EF4-FFF2-40B4-BE49-F238E27FC236}">
                <a16:creationId xmlns:a16="http://schemas.microsoft.com/office/drawing/2014/main" id="{ABCDD585-58F9-3249-9617-A8E760E240E6}"/>
              </a:ext>
            </a:extLst>
          </p:cNvPr>
          <p:cNvSpPr txBox="1"/>
          <p:nvPr/>
        </p:nvSpPr>
        <p:spPr>
          <a:xfrm>
            <a:off x="311700" y="1152475"/>
            <a:ext cx="8539088" cy="341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Executors.newSingleThreadExecutor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(); 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b="1" dirty="0">
                <a:solidFill>
                  <a:schemeClr val="dk1"/>
                </a:solidFill>
                <a:latin typeface="Courier New"/>
                <a:cs typeface="Courier New"/>
              </a:rPr>
              <a:t>Future future =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executorService.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cs typeface="Courier New"/>
              </a:rPr>
              <a:t>submit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(new Runnable()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public void run()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(”Running");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}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});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cs typeface="Courier New"/>
              </a:rPr>
              <a:t>future.get</a:t>
            </a:r>
            <a:r>
              <a:rPr lang="en-US" sz="1600" b="1" dirty="0">
                <a:solidFill>
                  <a:schemeClr val="dk1"/>
                </a:solidFill>
                <a:latin typeface="Courier New"/>
                <a:cs typeface="Courier New"/>
              </a:rPr>
              <a:t>();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executorService.shutdown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();</a:t>
            </a:r>
            <a:endParaRPr lang="en" sz="16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5077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Lock Objects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52500" cy="284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java.util.concurrent.locks</a:t>
            </a:r>
            <a:r>
              <a:rPr lang="en"/>
              <a:t>, will focus on its most basic interface,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en"/>
              <a:t>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Lock </a:t>
            </a:r>
            <a:r>
              <a:rPr lang="en"/>
              <a:t>objects used by </a:t>
            </a:r>
            <a:r>
              <a:rPr lang="en" i="1"/>
              <a:t>synchronized </a:t>
            </a:r>
            <a:r>
              <a:rPr lang="en"/>
              <a:t>code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Only one thread can own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Lock </a:t>
            </a:r>
            <a:r>
              <a:rPr lang="en"/>
              <a:t>object at a time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Also support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wait/notify</a:t>
            </a:r>
            <a:r>
              <a:rPr lang="en"/>
              <a:t> mechanism through their associated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en"/>
              <a:t>objects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Advantage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Ability to back out of an attempt to acquire a lock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tryLock </a:t>
            </a:r>
            <a:r>
              <a:rPr lang="en"/>
              <a:t>method backs out if the lock is not available immediately or before a timeout expires (if specified)</a:t>
            </a:r>
          </a:p>
          <a:p>
            <a:pPr marL="1371600" lvl="2" indent="-22860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lockInterruptibly </a:t>
            </a:r>
            <a:r>
              <a:rPr lang="en"/>
              <a:t>method backs out if another thread sends an interrupt before the lock is acquired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Lock Objects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ReentrantLock </a:t>
            </a:r>
            <a:r>
              <a:rPr lang="en" dirty="0"/>
              <a:t>- key class to focus 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Same as synchronized code block but attempt to acquire lock is explicit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lock()</a:t>
            </a:r>
            <a:r>
              <a:rPr lang="en" dirty="0"/>
              <a:t> blocks until lock is available (until unlock() is executed)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Thread can reacquire a lock it already owns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2155042" y="2860675"/>
            <a:ext cx="4833914" cy="201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testRLoc()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 myLock =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ReentrantLock();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myLock.lock();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	   //Synchronized code comes here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myLock.unlock();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B23D-9D46-9F4A-9A83-E38DBB7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CyclicBarrier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59C3-3DA7-8D46-B415-1F53F4877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19">
            <a:extLst>
              <a:ext uri="{FF2B5EF4-FFF2-40B4-BE49-F238E27FC236}">
                <a16:creationId xmlns:a16="http://schemas.microsoft.com/office/drawing/2014/main" id="{ABCDD585-58F9-3249-9617-A8E760E240E6}"/>
              </a:ext>
            </a:extLst>
          </p:cNvPr>
          <p:cNvSpPr txBox="1"/>
          <p:nvPr/>
        </p:nvSpPr>
        <p:spPr>
          <a:xfrm>
            <a:off x="297632" y="1152475"/>
            <a:ext cx="8539088" cy="341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Runnable action = new Runnable()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public void run()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(”Action");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	}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};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CyclicBarrier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barrier = 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CyclicBarrier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(2, action);</a:t>
            </a:r>
          </a:p>
          <a:p>
            <a:pPr lvl="0"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126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B23D-9D46-9F4A-9A83-E38DBB7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AtomicLong</a:t>
            </a:r>
            <a:r>
              <a:rPr lang="en-US" dirty="0"/>
              <a:t> demo</a:t>
            </a:r>
          </a:p>
        </p:txBody>
      </p:sp>
      <p:sp>
        <p:nvSpPr>
          <p:cNvPr id="6" name="Shape 419">
            <a:extLst>
              <a:ext uri="{FF2B5EF4-FFF2-40B4-BE49-F238E27FC236}">
                <a16:creationId xmlns:a16="http://schemas.microsoft.com/office/drawing/2014/main" id="{8CB9BF93-AEF9-0A46-AEBF-EAB67AF9C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ValueSetter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valueSetter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= 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ValueSetter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AtomicLong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(100));</a:t>
            </a:r>
          </a:p>
          <a:p>
            <a:pPr lvl="0"/>
            <a:b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valueSetter.start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();</a:t>
            </a:r>
            <a:b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</a:br>
            <a:endParaRPr lang="en-US" sz="16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for 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&lt; 3;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++) {</a:t>
            </a:r>
            <a:b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    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ValueGetter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cs typeface="Courier New"/>
              </a:rPr>
              <a:t>valueSetter</a:t>
            </a: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).start();</a:t>
            </a:r>
            <a:b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cs typeface="Courier New"/>
              </a:rPr>
              <a:t>}</a:t>
            </a:r>
          </a:p>
          <a:p>
            <a:pPr lvl="0"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9852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Processes and Threads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Two basic units of execution: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processes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Java: mostly concerned with threads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Processes</a:t>
            </a:r>
            <a:r>
              <a:rPr lang="en"/>
              <a:t> and Threads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55425" y="1152475"/>
            <a:ext cx="8845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Process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Self-contained execution environment.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Generally a complete, private set of basic run-time resources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Each process with it own memory space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Often seen as synonymous with programs or applications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For user a single application may be a set of cooperating processes.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Most OS support </a:t>
            </a:r>
            <a:r>
              <a:rPr lang="en" b="1" dirty="0"/>
              <a:t>Inter Process Communication (IPC)</a:t>
            </a:r>
            <a:r>
              <a:rPr lang="en" dirty="0"/>
              <a:t> resources, such as pipes and sockets.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Most implementations of the JVM run as a single process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 Java application can create additional processes using a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ProcessBuilder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object.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Processes and </a:t>
            </a:r>
            <a:r>
              <a:rPr lang="en" b="1"/>
              <a:t>Threads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Threads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Sometimes called as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lightweight</a:t>
            </a:r>
            <a:r>
              <a:rPr lang="en" dirty="0"/>
              <a:t> processes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Share the process's resources, including memory and open files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Multithreaded execution is an essential feature of the Java platform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Threads exist within a process — every process has at least one (every application has at least one thread) - Main thread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Main thread: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 ability to create additional threads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States of Java Threads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54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4 separate states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new</a:t>
            </a:r>
            <a:r>
              <a:rPr lang="en"/>
              <a:t>: just created but not started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runnable</a:t>
            </a:r>
            <a:r>
              <a:rPr lang="en"/>
              <a:t>: created, started, and able to run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blocked</a:t>
            </a:r>
            <a:r>
              <a:rPr lang="en"/>
              <a:t>: created and started but unable to run because it is waiting for some event to occur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dead</a:t>
            </a:r>
            <a:r>
              <a:rPr lang="en"/>
              <a:t>: thread has finished or been stopped</a:t>
            </a:r>
          </a:p>
        </p:txBody>
      </p:sp>
      <p:sp>
        <p:nvSpPr>
          <p:cNvPr id="141" name="Shape 141"/>
          <p:cNvSpPr/>
          <p:nvPr/>
        </p:nvSpPr>
        <p:spPr>
          <a:xfrm>
            <a:off x="1584450" y="3541975"/>
            <a:ext cx="949799" cy="458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new</a:t>
            </a:r>
          </a:p>
        </p:txBody>
      </p:sp>
      <p:sp>
        <p:nvSpPr>
          <p:cNvPr id="142" name="Shape 142"/>
          <p:cNvSpPr/>
          <p:nvPr/>
        </p:nvSpPr>
        <p:spPr>
          <a:xfrm>
            <a:off x="3495925" y="3369225"/>
            <a:ext cx="1122299" cy="4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runnable</a:t>
            </a:r>
          </a:p>
        </p:txBody>
      </p:sp>
      <p:sp>
        <p:nvSpPr>
          <p:cNvPr id="143" name="Shape 143"/>
          <p:cNvSpPr/>
          <p:nvPr/>
        </p:nvSpPr>
        <p:spPr>
          <a:xfrm>
            <a:off x="4945950" y="4114675"/>
            <a:ext cx="949799" cy="4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blocked</a:t>
            </a:r>
          </a:p>
        </p:txBody>
      </p:sp>
      <p:sp>
        <p:nvSpPr>
          <p:cNvPr id="144" name="Shape 144"/>
          <p:cNvSpPr/>
          <p:nvPr/>
        </p:nvSpPr>
        <p:spPr>
          <a:xfrm>
            <a:off x="5579875" y="2796525"/>
            <a:ext cx="949799" cy="4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dead</a:t>
            </a:r>
          </a:p>
        </p:txBody>
      </p:sp>
      <p:cxnSp>
        <p:nvCxnSpPr>
          <p:cNvPr id="145" name="Shape 145"/>
          <p:cNvCxnSpPr>
            <a:stCxn id="141" idx="3"/>
            <a:endCxn id="142" idx="1"/>
          </p:cNvCxnSpPr>
          <p:nvPr/>
        </p:nvCxnSpPr>
        <p:spPr>
          <a:xfrm rot="10800000" flipH="1">
            <a:off x="2534249" y="3615174"/>
            <a:ext cx="961800" cy="1563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42" idx="2"/>
            <a:endCxn id="143" idx="1"/>
          </p:cNvCxnSpPr>
          <p:nvPr/>
        </p:nvCxnSpPr>
        <p:spPr>
          <a:xfrm rot="-5400000" flipH="1">
            <a:off x="4251775" y="3666525"/>
            <a:ext cx="499500" cy="8889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stCxn id="143" idx="3"/>
            <a:endCxn id="142" idx="3"/>
          </p:cNvCxnSpPr>
          <p:nvPr/>
        </p:nvCxnSpPr>
        <p:spPr>
          <a:xfrm rot="10800000">
            <a:off x="4618349" y="3615175"/>
            <a:ext cx="1277400" cy="745500"/>
          </a:xfrm>
          <a:prstGeom prst="curvedConnector3">
            <a:avLst>
              <a:gd name="adj1" fmla="val -1864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42" idx="0"/>
            <a:endCxn id="144" idx="0"/>
          </p:cNvCxnSpPr>
          <p:nvPr/>
        </p:nvCxnSpPr>
        <p:spPr>
          <a:xfrm rot="-5400000">
            <a:off x="4769575" y="2084025"/>
            <a:ext cx="572700" cy="1997700"/>
          </a:xfrm>
          <a:prstGeom prst="curvedConnector3">
            <a:avLst>
              <a:gd name="adj1" fmla="val 1415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2614500" y="3482725"/>
            <a:ext cx="702299" cy="1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start()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04250" y="4060225"/>
            <a:ext cx="1563600" cy="60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wait()</a:t>
            </a:r>
            <a:br>
              <a:rPr lang="en"/>
            </a:br>
            <a:r>
              <a:rPr lang="en"/>
              <a:t>I/O request</a:t>
            </a:r>
            <a:br>
              <a:rPr lang="en"/>
            </a:br>
            <a:r>
              <a:rPr lang="en"/>
              <a:t>suspend()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173850" y="3727825"/>
            <a:ext cx="1385699" cy="60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notify()</a:t>
            </a:r>
            <a:br>
              <a:rPr lang="en"/>
            </a:br>
            <a:r>
              <a:rPr lang="en"/>
              <a:t>I/O completion</a:t>
            </a:r>
            <a:br>
              <a:rPr lang="en"/>
            </a:br>
            <a:r>
              <a:rPr lang="en"/>
              <a:t>resume()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290775" y="2689875"/>
            <a:ext cx="1122299" cy="3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stop()</a:t>
            </a:r>
            <a:br>
              <a:rPr lang="en"/>
            </a:br>
            <a:r>
              <a:rPr lang="en"/>
              <a:t>end of run()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C2625-4860-C04C-89C7-8DE97C56DA2D}"/>
              </a:ext>
            </a:extLst>
          </p:cNvPr>
          <p:cNvSpPr txBox="1"/>
          <p:nvPr/>
        </p:nvSpPr>
        <p:spPr>
          <a:xfrm>
            <a:off x="2116183" y="2992650"/>
            <a:ext cx="5329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slides 10-13 refer to demo1 and demo2 in source code that comes along with the lecture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2426</Words>
  <Application>Microsoft Macintosh PowerPoint</Application>
  <PresentationFormat>On-screen Show (16:9)</PresentationFormat>
  <Paragraphs>414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Courier New</vt:lpstr>
      <vt:lpstr>simple-light-2</vt:lpstr>
      <vt:lpstr>Concurrency</vt:lpstr>
      <vt:lpstr>Concurrency</vt:lpstr>
      <vt:lpstr>Multithreading as a realisation of concurrency</vt:lpstr>
      <vt:lpstr>Multithreading as a realisation of concurrency</vt:lpstr>
      <vt:lpstr>Processes and Threads</vt:lpstr>
      <vt:lpstr>Processes and Threads</vt:lpstr>
      <vt:lpstr>Processes and Threads</vt:lpstr>
      <vt:lpstr>States of Java Threads</vt:lpstr>
      <vt:lpstr>Implementation</vt:lpstr>
      <vt:lpstr>Implementation #1: Impelmenting Interface</vt:lpstr>
      <vt:lpstr>Implementation #2: Inheriting Thread Class</vt:lpstr>
      <vt:lpstr>Implementation #3: Creating New Thread</vt:lpstr>
      <vt:lpstr>Implementation: Passing an argument</vt:lpstr>
      <vt:lpstr>Controlling Threads</vt:lpstr>
      <vt:lpstr>Pausing Execution: #1</vt:lpstr>
      <vt:lpstr>Pausing Execution: #2</vt:lpstr>
      <vt:lpstr>State and Priority of the Thread</vt:lpstr>
      <vt:lpstr>Interrupts</vt:lpstr>
      <vt:lpstr>Interrupts</vt:lpstr>
      <vt:lpstr>Interrupts</vt:lpstr>
      <vt:lpstr>Interrupts</vt:lpstr>
      <vt:lpstr>Interrupts</vt:lpstr>
      <vt:lpstr>Join</vt:lpstr>
      <vt:lpstr>Join</vt:lpstr>
      <vt:lpstr>Thread Safety</vt:lpstr>
      <vt:lpstr>Thread Safety (#1): Synchronization</vt:lpstr>
      <vt:lpstr>Thread Safety (#1): Synchronization</vt:lpstr>
      <vt:lpstr>Thread Safety (#1): Synchronization</vt:lpstr>
      <vt:lpstr>Thread Safety (#1): Synchronization</vt:lpstr>
      <vt:lpstr>Thread Safety (#1): Synchronization</vt:lpstr>
      <vt:lpstr>Thread Safety (#2): Atomic Access</vt:lpstr>
      <vt:lpstr>Thread Safety (#3): Liveness</vt:lpstr>
      <vt:lpstr>Thread Safety (#4): Guarded Blocks</vt:lpstr>
      <vt:lpstr>Thread Safety (#4): Guarded Blocks</vt:lpstr>
      <vt:lpstr>Thread Safety (#4): Guarded Blocks</vt:lpstr>
      <vt:lpstr>Thread Safety (#5): Immutable Objects</vt:lpstr>
      <vt:lpstr>Thread Safety (#5): Immutable Objects</vt:lpstr>
      <vt:lpstr>High Level Concurrency Objects</vt:lpstr>
      <vt:lpstr>High Level Concurrency Objects</vt:lpstr>
      <vt:lpstr>High Level Concurrency Objects</vt:lpstr>
      <vt:lpstr>Executor demo</vt:lpstr>
      <vt:lpstr>Executor demo</vt:lpstr>
      <vt:lpstr>Lock Objects</vt:lpstr>
      <vt:lpstr>Lock Objects</vt:lpstr>
      <vt:lpstr>CyclicBarrier</vt:lpstr>
      <vt:lpstr>AtomicLong demo</vt:lpstr>
      <vt:lpstr>Questions?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cp:lastModifiedBy>Saipuka, Jelena</cp:lastModifiedBy>
  <cp:revision>31</cp:revision>
  <dcterms:modified xsi:type="dcterms:W3CDTF">2018-02-27T09:02:25Z</dcterms:modified>
</cp:coreProperties>
</file>