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4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5" r:id="rId11"/>
    <p:sldId id="311" r:id="rId12"/>
    <p:sldId id="317" r:id="rId13"/>
    <p:sldId id="314" r:id="rId14"/>
    <p:sldId id="313" r:id="rId15"/>
    <p:sldId id="316" r:id="rId16"/>
    <p:sldId id="318" r:id="rId17"/>
    <p:sldId id="319" r:id="rId18"/>
    <p:sldId id="30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13"/>
    <p:restoredTop sz="76486"/>
  </p:normalViewPr>
  <p:slideViewPr>
    <p:cSldViewPr snapToGrid="0">
      <p:cViewPr varScale="1">
        <p:scale>
          <a:sx n="136" d="100"/>
          <a:sy n="136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8378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0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727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8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8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900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849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5345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140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4242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514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418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05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28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759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19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554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723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2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134032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Advanced language features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Annotations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155849" y="2102699"/>
            <a:ext cx="8832300" cy="284698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@Interned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UnmodifiableList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T&gt; { ... }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636568"/>
          </a:xfrm>
        </p:spPr>
        <p:txBody>
          <a:bodyPr/>
          <a:lstStyle/>
          <a:p>
            <a:pPr eaLnBrk="1" hangingPunct="1"/>
            <a:r>
              <a:rPr lang="en-US" dirty="0"/>
              <a:t>Type annotations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06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Annotations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3479160"/>
          </a:xfrm>
        </p:spPr>
        <p:txBody>
          <a:bodyPr/>
          <a:lstStyle/>
          <a:p>
            <a:pPr eaLnBrk="1" hangingPunct="1"/>
            <a:r>
              <a:rPr lang="en-US" altLang="en-US" dirty="0"/>
              <a:t>@Override</a:t>
            </a:r>
          </a:p>
          <a:p>
            <a:pPr eaLnBrk="1" hangingPunct="1"/>
            <a:r>
              <a:rPr lang="en-US" altLang="en-US" dirty="0"/>
              <a:t>@Deprecated  </a:t>
            </a:r>
          </a:p>
          <a:p>
            <a:pPr eaLnBrk="1" hangingPunct="1"/>
            <a:r>
              <a:rPr lang="en-US" altLang="en-US" dirty="0"/>
              <a:t>@</a:t>
            </a:r>
            <a:r>
              <a:rPr lang="en-US" altLang="en-US" dirty="0" err="1"/>
              <a:t>SuppressWarnings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Annotations: meta annotations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3479160"/>
          </a:xfrm>
        </p:spPr>
        <p:txBody>
          <a:bodyPr/>
          <a:lstStyle/>
          <a:p>
            <a:pPr eaLnBrk="1" hangingPunct="1"/>
            <a:r>
              <a:rPr lang="en-US" altLang="en-US" dirty="0"/>
              <a:t>@Retention</a:t>
            </a:r>
          </a:p>
          <a:p>
            <a:pPr eaLnBrk="1" hangingPunct="1"/>
            <a:r>
              <a:rPr lang="en-US" altLang="en-US" dirty="0"/>
              <a:t>@Documented</a:t>
            </a:r>
          </a:p>
          <a:p>
            <a:pPr eaLnBrk="1" hangingPunct="1"/>
            <a:r>
              <a:rPr lang="en-US" altLang="en-US" dirty="0"/>
              <a:t>@Target </a:t>
            </a:r>
          </a:p>
          <a:p>
            <a:r>
              <a:rPr lang="en-US" dirty="0"/>
              <a:t>@Inherited</a:t>
            </a:r>
          </a:p>
          <a:p>
            <a:r>
              <a:rPr lang="en-US" dirty="0"/>
              <a:t>@Repeatable</a:t>
            </a:r>
          </a:p>
        </p:txBody>
      </p:sp>
    </p:spTree>
    <p:extLst>
      <p:ext uri="{BB962C8B-B14F-4D97-AF65-F5344CB8AC3E}">
        <p14:creationId xmlns:p14="http://schemas.microsoft.com/office/powerpoint/2010/main" val="93664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Annotations: custom annotations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2962325"/>
          </a:xfrm>
        </p:spPr>
        <p:txBody>
          <a:bodyPr/>
          <a:lstStyle/>
          <a:p>
            <a:pPr eaLnBrk="1" hangingPunct="1"/>
            <a:r>
              <a:rPr lang="en-US" altLang="en-US" dirty="0"/>
              <a:t>Method declarations should not have any parameters.</a:t>
            </a:r>
          </a:p>
          <a:p>
            <a:pPr eaLnBrk="1" hangingPunct="1"/>
            <a:r>
              <a:rPr lang="en-US" altLang="en-US" dirty="0"/>
              <a:t>Method declarations should not have any throws clauses.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4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Annotations: custom annotations</a:t>
            </a:r>
            <a:endParaRPr lang="en" dirty="0"/>
          </a:p>
        </p:txBody>
      </p:sp>
      <p:sp>
        <p:nvSpPr>
          <p:cNvPr id="6" name="Shape 127">
            <a:extLst>
              <a:ext uri="{FF2B5EF4-FFF2-40B4-BE49-F238E27FC236}">
                <a16:creationId xmlns:a16="http://schemas.microsoft.com/office/drawing/2014/main" id="{C8250404-CD28-E44B-8CAA-DF8E1331D984}"/>
              </a:ext>
            </a:extLst>
          </p:cNvPr>
          <p:cNvSpPr txBox="1"/>
          <p:nvPr/>
        </p:nvSpPr>
        <p:spPr>
          <a:xfrm>
            <a:off x="311700" y="1437181"/>
            <a:ext cx="8520599" cy="74942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@interface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7" name="Shape 127">
            <a:extLst>
              <a:ext uri="{FF2B5EF4-FFF2-40B4-BE49-F238E27FC236}">
                <a16:creationId xmlns:a16="http://schemas.microsoft.com/office/drawing/2014/main" id="{F83642BD-8FEC-9C45-B8D9-BBCF04FF2999}"/>
              </a:ext>
            </a:extLst>
          </p:cNvPr>
          <p:cNvSpPr txBox="1"/>
          <p:nvPr/>
        </p:nvSpPr>
        <p:spPr>
          <a:xfrm>
            <a:off x="311700" y="2606066"/>
            <a:ext cx="8520599" cy="19858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@interface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default 1;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726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Annotations: custom annotations</a:t>
            </a:r>
            <a:endParaRPr lang="en" dirty="0"/>
          </a:p>
        </p:txBody>
      </p:sp>
      <p:sp>
        <p:nvSpPr>
          <p:cNvPr id="7" name="Shape 127">
            <a:extLst>
              <a:ext uri="{FF2B5EF4-FFF2-40B4-BE49-F238E27FC236}">
                <a16:creationId xmlns:a16="http://schemas.microsoft.com/office/drawing/2014/main" id="{F83642BD-8FEC-9C45-B8D9-BBCF04FF2999}"/>
              </a:ext>
            </a:extLst>
          </p:cNvPr>
          <p:cNvSpPr txBox="1"/>
          <p:nvPr/>
        </p:nvSpPr>
        <p:spPr>
          <a:xfrm>
            <a:off x="311700" y="1413371"/>
            <a:ext cx="8520599" cy="19858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“Value1”,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</p:txBody>
      </p:sp>
    </p:spTree>
    <p:extLst>
      <p:ext uri="{BB962C8B-B14F-4D97-AF65-F5344CB8AC3E}">
        <p14:creationId xmlns:p14="http://schemas.microsoft.com/office/powerpoint/2010/main" val="219071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Annotations: repeatable custom annotations</a:t>
            </a:r>
            <a:endParaRPr lang="en" dirty="0"/>
          </a:p>
        </p:txBody>
      </p:sp>
      <p:sp>
        <p:nvSpPr>
          <p:cNvPr id="7" name="Shape 127">
            <a:extLst>
              <a:ext uri="{FF2B5EF4-FFF2-40B4-BE49-F238E27FC236}">
                <a16:creationId xmlns:a16="http://schemas.microsoft.com/office/drawing/2014/main" id="{F83642BD-8FEC-9C45-B8D9-BBCF04FF2999}"/>
              </a:ext>
            </a:extLst>
          </p:cNvPr>
          <p:cNvSpPr txBox="1"/>
          <p:nvPr/>
        </p:nvSpPr>
        <p:spPr>
          <a:xfrm>
            <a:off x="311700" y="1262175"/>
            <a:ext cx="8520599" cy="19858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@Repeatable(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MyAnnotations.class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@interface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AA8A8F2F-8824-9640-88DE-7885362CCFC7}"/>
              </a:ext>
            </a:extLst>
          </p:cNvPr>
          <p:cNvSpPr txBox="1"/>
          <p:nvPr/>
        </p:nvSpPr>
        <p:spPr>
          <a:xfrm>
            <a:off x="311700" y="3492438"/>
            <a:ext cx="8520599" cy="12458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@interface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value();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353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Annotations: repeatable custom annotations</a:t>
            </a:r>
            <a:endParaRPr lang="en" dirty="0"/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ADF42A37-2E83-7843-B8E1-293D6AD7FF6B}"/>
              </a:ext>
            </a:extLst>
          </p:cNvPr>
          <p:cNvSpPr txBox="1"/>
          <p:nvPr/>
        </p:nvSpPr>
        <p:spPr>
          <a:xfrm>
            <a:off x="422536" y="1274618"/>
            <a:ext cx="8520599" cy="359314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“Value1”,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MyAnnotation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“Value2”,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</p:txBody>
      </p:sp>
    </p:spTree>
    <p:extLst>
      <p:ext uri="{BB962C8B-B14F-4D97-AF65-F5344CB8AC3E}">
        <p14:creationId xmlns:p14="http://schemas.microsoft.com/office/powerpoint/2010/main" val="280371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Optional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311700" y="1789043"/>
            <a:ext cx="8520599" cy="274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Optional&lt;String&gt;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Optional.of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("Option!");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Optional&lt;String&gt;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noOption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option.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("N/A");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noOption.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("N/A");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636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</a:rPr>
              <a:t>Used to represent a value is present or absent.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en-US" dirty="0"/>
          </a:p>
          <a:p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Static import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55927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442383" y="1510748"/>
            <a:ext cx="8389916" cy="184128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String…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names){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names) {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2400" b="1" dirty="0">
              <a:solidFill>
                <a:srgbClr val="38761D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058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Typesafe</a:t>
            </a:r>
            <a:r>
              <a:rPr lang="en-US" dirty="0"/>
              <a:t> </a:t>
            </a:r>
            <a:r>
              <a:rPr lang="en-US" dirty="0" err="1"/>
              <a:t>Enums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311700" y="1789043"/>
            <a:ext cx="8520599" cy="274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Seasons {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SPRING, SUMMER, FALL, WINTER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(Seasons s 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Seasons.values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636568"/>
          </a:xfrm>
        </p:spPr>
        <p:txBody>
          <a:bodyPr/>
          <a:lstStyle/>
          <a:p>
            <a:r>
              <a:rPr lang="en-US" altLang="en-US" dirty="0"/>
              <a:t>An </a:t>
            </a:r>
            <a:r>
              <a:rPr lang="en-US" altLang="en-US" i="1" dirty="0" err="1"/>
              <a:t>enum</a:t>
            </a:r>
            <a:r>
              <a:rPr lang="en-US" altLang="en-US" i="1" dirty="0"/>
              <a:t> type</a:t>
            </a:r>
            <a:r>
              <a:rPr lang="en-US" altLang="en-US" dirty="0"/>
              <a:t> is a type whose </a:t>
            </a:r>
            <a:r>
              <a:rPr lang="en-US" altLang="en-US" i="1" dirty="0"/>
              <a:t>fields</a:t>
            </a:r>
            <a:r>
              <a:rPr lang="en-US" altLang="en-US" dirty="0"/>
              <a:t> consist of a fixed set of constants.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0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Typesafe</a:t>
            </a:r>
            <a:r>
              <a:rPr lang="en-US" dirty="0"/>
              <a:t> </a:t>
            </a:r>
            <a:r>
              <a:rPr lang="en-US" dirty="0" err="1"/>
              <a:t>Enums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311700" y="1789043"/>
            <a:ext cx="8520599" cy="274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EnumSample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ONE(1),TWO(2),THREE(3),FOUR(4);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EnumSample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x){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x; }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 }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636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 err="1"/>
              <a:t>enum</a:t>
            </a:r>
            <a:r>
              <a:rPr lang="en-US" altLang="en-US" dirty="0"/>
              <a:t> class is a full-fledged class that can be given fields and behaviors just like any other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Static imports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3041838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static import</a:t>
            </a:r>
            <a:r>
              <a:rPr lang="en-US" altLang="en-US" dirty="0"/>
              <a:t> declaration enables programmers to refer to imported static members as if they were declared in the class that uses them.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static import </a:t>
            </a:r>
            <a:r>
              <a:rPr lang="en-US" altLang="en-US" dirty="0"/>
              <a:t>declaration has two forms:</a:t>
            </a:r>
          </a:p>
          <a:p>
            <a:pPr lvl="1" eaLnBrk="1" hangingPunct="1"/>
            <a:r>
              <a:rPr lang="en-US" altLang="en-US" dirty="0"/>
              <a:t>Single static import - imports a particular static member.</a:t>
            </a:r>
          </a:p>
          <a:p>
            <a:pPr lvl="1" eaLnBrk="1" hangingPunct="1"/>
            <a:r>
              <a:rPr lang="en-US" altLang="en-US" dirty="0"/>
              <a:t>Static import on demand – imports all static members of a class.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Static imports</a:t>
            </a:r>
            <a:endParaRPr lang="en" dirty="0"/>
          </a:p>
        </p:txBody>
      </p:sp>
      <p:sp>
        <p:nvSpPr>
          <p:cNvPr id="6" name="Shape 127">
            <a:extLst>
              <a:ext uri="{FF2B5EF4-FFF2-40B4-BE49-F238E27FC236}">
                <a16:creationId xmlns:a16="http://schemas.microsoft.com/office/drawing/2014/main" id="{2298ADAA-C381-C24F-8D74-242E6C29B60C}"/>
              </a:ext>
            </a:extLst>
          </p:cNvPr>
          <p:cNvSpPr txBox="1"/>
          <p:nvPr/>
        </p:nvSpPr>
        <p:spPr>
          <a:xfrm>
            <a:off x="442383" y="1264236"/>
            <a:ext cx="8389916" cy="11728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Sample {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2400" dirty="0">
              <a:solidFill>
                <a:srgbClr val="38761D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7" name="Shape 127">
            <a:extLst>
              <a:ext uri="{FF2B5EF4-FFF2-40B4-BE49-F238E27FC236}">
                <a16:creationId xmlns:a16="http://schemas.microsoft.com/office/drawing/2014/main" id="{77D8E920-BE60-9041-9517-DDDC697AD7B1}"/>
              </a:ext>
            </a:extLst>
          </p:cNvPr>
          <p:cNvSpPr txBox="1"/>
          <p:nvPr/>
        </p:nvSpPr>
        <p:spPr>
          <a:xfrm>
            <a:off x="442383" y="2683566"/>
            <a:ext cx="8389916" cy="228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Sample.stuff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ClassThatUsesSample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do() {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2400" dirty="0">
              <a:solidFill>
                <a:srgbClr val="38761D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581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Annotations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2962325"/>
          </a:xfrm>
        </p:spPr>
        <p:txBody>
          <a:bodyPr/>
          <a:lstStyle/>
          <a:p>
            <a:pPr eaLnBrk="1" hangingPunct="1"/>
            <a:r>
              <a:rPr lang="en-US" altLang="en-US" i="1" dirty="0"/>
              <a:t>Annotations </a:t>
            </a:r>
            <a:r>
              <a:rPr lang="en-US" altLang="en-US" dirty="0"/>
              <a:t>provide data about a program that is not part of the program itself.</a:t>
            </a:r>
          </a:p>
          <a:p>
            <a:pPr eaLnBrk="1" hangingPunct="1"/>
            <a:r>
              <a:rPr lang="en-US" altLang="en-US" dirty="0"/>
              <a:t>Annotations can be used to pass information to the compiler about the source code.</a:t>
            </a:r>
          </a:p>
          <a:p>
            <a:pPr eaLnBrk="1" hangingPunct="1"/>
            <a:r>
              <a:rPr lang="en-US" altLang="en-US" dirty="0"/>
              <a:t>Various software tools can use annotations to generate additional information, resources, or code based on the annotation.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9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Annotations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155849" y="2102699"/>
            <a:ext cx="8832300" cy="284698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("unchecked")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(value = "unchecked") 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@Author(name = "John Doe",  date = "7/23/2008")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636568"/>
          </a:xfrm>
        </p:spPr>
        <p:txBody>
          <a:bodyPr/>
          <a:lstStyle/>
          <a:p>
            <a:pPr eaLnBrk="1" hangingPunct="1"/>
            <a:r>
              <a:rPr lang="en-US" altLang="en-US" dirty="0"/>
              <a:t>Annotations are marked by the ‘@’ symbol and by convention belong in their own line.</a:t>
            </a:r>
          </a:p>
        </p:txBody>
      </p:sp>
    </p:spTree>
    <p:extLst>
      <p:ext uri="{BB962C8B-B14F-4D97-AF65-F5344CB8AC3E}">
        <p14:creationId xmlns:p14="http://schemas.microsoft.com/office/powerpoint/2010/main" val="14560355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580</Words>
  <Application>Microsoft Macintosh PowerPoint</Application>
  <PresentationFormat>On-screen Show (16:9)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simple-light-2</vt:lpstr>
      <vt:lpstr>Advanced language features</vt:lpstr>
      <vt:lpstr>Agenda</vt:lpstr>
      <vt:lpstr>Variable arguments (Varargs)</vt:lpstr>
      <vt:lpstr>Typesafe Enums</vt:lpstr>
      <vt:lpstr>Typesafe Enums</vt:lpstr>
      <vt:lpstr>Static imports</vt:lpstr>
      <vt:lpstr>Static imports</vt:lpstr>
      <vt:lpstr>Annotations</vt:lpstr>
      <vt:lpstr>Annotations</vt:lpstr>
      <vt:lpstr>Annotations</vt:lpstr>
      <vt:lpstr>Annotations</vt:lpstr>
      <vt:lpstr>Annotations: meta annotations</vt:lpstr>
      <vt:lpstr>Annotations: custom annotations</vt:lpstr>
      <vt:lpstr>Annotations: custom annotations</vt:lpstr>
      <vt:lpstr>Annotations: custom annotations</vt:lpstr>
      <vt:lpstr>Annotations: repeatable custom annotations</vt:lpstr>
      <vt:lpstr>Annotations: repeatable custom annotations</vt:lpstr>
      <vt:lpstr>Optional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cp:lastModifiedBy>Saipuka, Jelena</cp:lastModifiedBy>
  <cp:revision>60</cp:revision>
  <dcterms:modified xsi:type="dcterms:W3CDTF">2018-03-11T18:48:57Z</dcterms:modified>
</cp:coreProperties>
</file>