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94" r:id="rId3"/>
    <p:sldId id="300" r:id="rId4"/>
    <p:sldId id="303" r:id="rId5"/>
    <p:sldId id="304" r:id="rId6"/>
    <p:sldId id="305" r:id="rId7"/>
    <p:sldId id="307" r:id="rId8"/>
    <p:sldId id="308" r:id="rId9"/>
    <p:sldId id="298" r:id="rId10"/>
    <p:sldId id="302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4" r:id="rId23"/>
    <p:sldId id="323" r:id="rId24"/>
    <p:sldId id="325" r:id="rId25"/>
    <p:sldId id="326" r:id="rId26"/>
    <p:sldId id="327" r:id="rId27"/>
    <p:sldId id="318" r:id="rId28"/>
    <p:sldId id="328" r:id="rId29"/>
    <p:sldId id="338" r:id="rId30"/>
    <p:sldId id="330" r:id="rId31"/>
    <p:sldId id="334" r:id="rId32"/>
    <p:sldId id="332" r:id="rId33"/>
    <p:sldId id="331" r:id="rId34"/>
    <p:sldId id="336" r:id="rId35"/>
    <p:sldId id="333" r:id="rId36"/>
    <p:sldId id="339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53037"/>
  </p:normalViewPr>
  <p:slideViewPr>
    <p:cSldViewPr snapToGrid="0">
      <p:cViewPr varScale="1">
        <p:scale>
          <a:sx n="40" d="100"/>
          <a:sy n="40" d="100"/>
        </p:scale>
        <p:origin x="1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8378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50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586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6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18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6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340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33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2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192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15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03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28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07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8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28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49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51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5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56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067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58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54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019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117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88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93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9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67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58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9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1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Generics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Generics: Example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442383" y="1147629"/>
            <a:ext cx="8389916" cy="254224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public class Box&lt;T&gt; { 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private T t; 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public void set(T t) { 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this.t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t; 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} 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public T get() { 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return t; 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} 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" dirty="0">
                <a:solidFill>
                  <a:schemeClr val="dk1"/>
                </a:solidFill>
                <a:latin typeface="Courier New" charset="0"/>
                <a:ea typeface="Courier New" charset="0"/>
                <a:cs typeface="Courier New" charset="0"/>
                <a:sym typeface="Courier New"/>
              </a:rPr>
              <a:t>	</a:t>
            </a:r>
            <a:endParaRPr lang="en" b="1" dirty="0">
              <a:solidFill>
                <a:srgbClr val="38761D"/>
              </a:solidFill>
              <a:latin typeface="Courier New" charset="0"/>
              <a:ea typeface="Courier New" charset="0"/>
              <a:cs typeface="Courier New" charset="0"/>
              <a:sym typeface="Courier New"/>
            </a:endParaRPr>
          </a:p>
        </p:txBody>
      </p:sp>
      <p:sp>
        <p:nvSpPr>
          <p:cNvPr id="4" name="Shape 127"/>
          <p:cNvSpPr txBox="1"/>
          <p:nvPr/>
        </p:nvSpPr>
        <p:spPr>
          <a:xfrm>
            <a:off x="442383" y="3958813"/>
            <a:ext cx="8389916" cy="102197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Box&lt;Integer&gt;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integerBox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new Box&lt;&gt;();</a:t>
            </a:r>
          </a:p>
          <a:p>
            <a:pPr lvl="0">
              <a:lnSpc>
                <a:spcPct val="115000"/>
              </a:lnSpc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integerBox.set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(1);</a:t>
            </a:r>
          </a:p>
          <a:p>
            <a:pPr>
              <a:lnSpc>
                <a:spcPct val="115000"/>
              </a:lnSpc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integerBox.set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(“1”);</a:t>
            </a:r>
            <a:endParaRPr lang="en" b="1" dirty="0">
              <a:solidFill>
                <a:srgbClr val="38761D"/>
              </a:solidFill>
              <a:latin typeface="Courier New" charset="0"/>
              <a:ea typeface="Courier New" charset="0"/>
              <a:cs typeface="Courier New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2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8A48-4C21-A649-9603-C302166E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Generics: Naming convention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B2057-5E7F-BD4A-BE1A-575A2B273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commonly used type parameter names are:</a:t>
            </a:r>
          </a:p>
          <a:p>
            <a:r>
              <a:rPr lang="en-US" dirty="0"/>
              <a:t>E - Element (used extensively by the Java Collections Framework)</a:t>
            </a:r>
          </a:p>
          <a:p>
            <a:r>
              <a:rPr lang="en-US" dirty="0"/>
              <a:t>K - Key</a:t>
            </a:r>
          </a:p>
          <a:p>
            <a:r>
              <a:rPr lang="en-US" dirty="0"/>
              <a:t>N - Number</a:t>
            </a:r>
          </a:p>
          <a:p>
            <a:r>
              <a:rPr lang="en-US" dirty="0"/>
              <a:t>T - Type</a:t>
            </a:r>
          </a:p>
          <a:p>
            <a:r>
              <a:rPr lang="en-US" dirty="0"/>
              <a:t>V - Value</a:t>
            </a:r>
          </a:p>
          <a:p>
            <a:r>
              <a:rPr lang="en-US" dirty="0"/>
              <a:t>S,U,V etc. - 2nd, 3rd, 4th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Generics: Example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442383" y="1147629"/>
            <a:ext cx="8389916" cy="11290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dirty="0"/>
              <a:t>public interface Pair&lt;K, V&gt; {</a:t>
            </a:r>
          </a:p>
          <a:p>
            <a:r>
              <a:rPr lang="en-US" dirty="0"/>
              <a:t>  public K </a:t>
            </a:r>
            <a:r>
              <a:rPr lang="en-US" dirty="0" err="1"/>
              <a:t>getKey</a:t>
            </a:r>
            <a:r>
              <a:rPr lang="en-US" dirty="0"/>
              <a:t>();</a:t>
            </a:r>
          </a:p>
          <a:p>
            <a:r>
              <a:rPr lang="en-US" dirty="0"/>
              <a:t>  public V </a:t>
            </a:r>
            <a:r>
              <a:rPr lang="en-US" dirty="0" err="1"/>
              <a:t>getValue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" dirty="0">
              <a:sym typeface="Courier New"/>
            </a:endParaRPr>
          </a:p>
        </p:txBody>
      </p:sp>
      <p:sp>
        <p:nvSpPr>
          <p:cNvPr id="4" name="Shape 127"/>
          <p:cNvSpPr txBox="1"/>
          <p:nvPr/>
        </p:nvSpPr>
        <p:spPr>
          <a:xfrm>
            <a:off x="442383" y="2406574"/>
            <a:ext cx="8389916" cy="257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cs typeface="Courier New" charset="0"/>
              </a:rPr>
              <a:t>public class </a:t>
            </a:r>
            <a:r>
              <a:rPr lang="en-US" sz="1600" dirty="0" err="1">
                <a:latin typeface="Courier New" charset="0"/>
                <a:cs typeface="Courier New" charset="0"/>
              </a:rPr>
              <a:t>OrderedPair</a:t>
            </a:r>
            <a:r>
              <a:rPr lang="en-US" sz="1600" dirty="0">
                <a:latin typeface="Courier New" charset="0"/>
                <a:cs typeface="Courier New" charset="0"/>
              </a:rPr>
              <a:t>&lt;K, V&gt; implements Pair&lt;K, V&gt;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cs typeface="Courier New" charset="0"/>
              </a:rPr>
              <a:t>  private K key;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cs typeface="Courier New" charset="0"/>
              </a:rPr>
              <a:t>  private V value;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cs typeface="Courier New" charset="0"/>
              </a:rPr>
              <a:t>  public </a:t>
            </a:r>
            <a:r>
              <a:rPr lang="en-US" sz="1600" dirty="0" err="1">
                <a:latin typeface="Courier New" charset="0"/>
                <a:cs typeface="Courier New" charset="0"/>
              </a:rPr>
              <a:t>OrderedPair</a:t>
            </a:r>
            <a:r>
              <a:rPr lang="en-US" sz="1600" dirty="0">
                <a:latin typeface="Courier New" charset="0"/>
                <a:cs typeface="Courier New" charset="0"/>
              </a:rPr>
              <a:t>(K key, V value)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cs typeface="Courier New" charset="0"/>
              </a:rPr>
              <a:t>this.key</a:t>
            </a:r>
            <a:r>
              <a:rPr lang="en-US" sz="1600" dirty="0">
                <a:latin typeface="Courier New" charset="0"/>
                <a:cs typeface="Courier New" charset="0"/>
              </a:rPr>
              <a:t> = key;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cs typeface="Courier New" charset="0"/>
              </a:rPr>
              <a:t>this.value</a:t>
            </a:r>
            <a:r>
              <a:rPr lang="en-US" sz="1600" dirty="0">
                <a:latin typeface="Courier New" charset="0"/>
                <a:cs typeface="Courier New" charset="0"/>
              </a:rPr>
              <a:t> = value;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cs typeface="Courier New" charset="0"/>
              </a:rPr>
              <a:t>  } 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cs typeface="Courier New" charset="0"/>
              </a:rPr>
              <a:t>  public K </a:t>
            </a:r>
            <a:r>
              <a:rPr lang="en-US" sz="1600" dirty="0" err="1">
                <a:latin typeface="Courier New" charset="0"/>
                <a:cs typeface="Courier New" charset="0"/>
              </a:rPr>
              <a:t>getKey</a:t>
            </a:r>
            <a:r>
              <a:rPr lang="en-US" sz="1600" dirty="0">
                <a:latin typeface="Courier New" charset="0"/>
                <a:cs typeface="Courier New" charset="0"/>
              </a:rPr>
              <a:t>()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cs typeface="Courier New" charset="0"/>
              </a:rPr>
              <a:t>    return key; } public V </a:t>
            </a:r>
            <a:r>
              <a:rPr lang="en-US" sz="1600" dirty="0" err="1">
                <a:latin typeface="Courier New" charset="0"/>
                <a:cs typeface="Courier New" charset="0"/>
              </a:rPr>
              <a:t>getValue</a:t>
            </a:r>
            <a:r>
              <a:rPr lang="en-US" sz="1600" dirty="0">
                <a:latin typeface="Courier New" charset="0"/>
                <a:cs typeface="Courier New" charset="0"/>
              </a:rPr>
              <a:t>() { return value; } }</a:t>
            </a:r>
            <a:endParaRPr lang="en" sz="1600" dirty="0">
              <a:latin typeface="Courier New" charset="0"/>
              <a:cs typeface="Courier New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249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846E-2F3C-7C49-A965-FF2C688F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3C51-F523-D747-A296-79A9A382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</p:spPr>
        <p:txBody>
          <a:bodyPr/>
          <a:lstStyle/>
          <a:p>
            <a:r>
              <a:rPr lang="en-US" i="1" dirty="0"/>
              <a:t>Generic methods</a:t>
            </a:r>
            <a:r>
              <a:rPr lang="en-US" dirty="0"/>
              <a:t> are methods that introduce their own type parameters.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D1496E98-ADA1-4F40-8F2E-34806CAC0B7A}"/>
              </a:ext>
            </a:extLst>
          </p:cNvPr>
          <p:cNvSpPr txBox="1"/>
          <p:nvPr/>
        </p:nvSpPr>
        <p:spPr>
          <a:xfrm>
            <a:off x="377041" y="1838094"/>
            <a:ext cx="8389916" cy="159557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b="1" dirty="0"/>
              <a:t>public static </a:t>
            </a:r>
            <a:r>
              <a:rPr lang="en-US" dirty="0"/>
              <a:t>&lt;K, V&gt;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compare(Pair&lt;K, V&gt; p1, Pair&lt;K, V&gt; p2)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p1.getKey().equals(p2.getKey()) &amp;&amp;</a:t>
            </a:r>
            <a:br>
              <a:rPr lang="en-US" dirty="0"/>
            </a:br>
            <a:r>
              <a:rPr lang="en-US" dirty="0"/>
              <a:t>            p1.getValue().equals(p2.getValue());</a:t>
            </a:r>
            <a:br>
              <a:rPr lang="en-US" dirty="0"/>
            </a:br>
            <a:r>
              <a:rPr lang="en-US" dirty="0"/>
              <a:t>}</a:t>
            </a:r>
            <a:endParaRPr lang="en" dirty="0"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685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56D3-749F-E445-97DD-BDE3F7A0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</p:spPr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40C5B-D9AF-1C46-99A7-F1292646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1200" dirty="0">
                <a:solidFill>
                  <a:schemeClr val="tx1"/>
                </a:solidFill>
              </a:rPr>
              <a:t>Restriction of the types that can be used as type arguments in a parameterized type.</a:t>
            </a:r>
          </a:p>
          <a:p>
            <a:r>
              <a:rPr lang="en-US" kern="1200" dirty="0">
                <a:solidFill>
                  <a:schemeClr val="tx1"/>
                </a:solidFill>
              </a:rPr>
              <a:t>Upper bound: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bounded type parameters allow you to invoke methods defined in the bounds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9E72DD6-9774-4442-8686-DB6C4EB4B21F}"/>
              </a:ext>
            </a:extLst>
          </p:cNvPr>
          <p:cNvSpPr txBox="1"/>
          <p:nvPr/>
        </p:nvSpPr>
        <p:spPr>
          <a:xfrm>
            <a:off x="377041" y="2674063"/>
            <a:ext cx="8389916" cy="66412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dirty="0"/>
              <a:t>public &lt;U </a:t>
            </a:r>
            <a:r>
              <a:rPr lang="en-US" b="1" dirty="0"/>
              <a:t>extends Number</a:t>
            </a:r>
            <a:r>
              <a:rPr lang="en-US" dirty="0"/>
              <a:t>&gt; void inspect(U u){ ... }</a:t>
            </a:r>
            <a:endParaRPr lang="en" dirty="0"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536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1F53-96CC-C542-B1D9-28D04522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8A58-822C-2D4E-AF2B-D42C2FDF2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bounds: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5E68A056-F05A-C74D-B6AF-74E22B41E785}"/>
              </a:ext>
            </a:extLst>
          </p:cNvPr>
          <p:cNvSpPr txBox="1"/>
          <p:nvPr/>
        </p:nvSpPr>
        <p:spPr>
          <a:xfrm>
            <a:off x="377041" y="1838093"/>
            <a:ext cx="8389916" cy="219273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class A { /* ... */ }</a:t>
            </a:r>
          </a:p>
          <a:p>
            <a:r>
              <a:rPr lang="en-US" sz="1800" dirty="0"/>
              <a:t>interface B { /* ... */ }</a:t>
            </a:r>
          </a:p>
          <a:p>
            <a:r>
              <a:rPr lang="en-US" sz="1800" dirty="0"/>
              <a:t>interface C { /* ... */ }</a:t>
            </a:r>
          </a:p>
          <a:p>
            <a:endParaRPr lang="en-US" sz="1800" dirty="0"/>
          </a:p>
          <a:p>
            <a:r>
              <a:rPr lang="en-US" sz="1800" dirty="0"/>
              <a:t>class D &lt;</a:t>
            </a:r>
            <a:r>
              <a:rPr lang="en-US" sz="1800" b="1" dirty="0"/>
              <a:t>T extends A &amp; B &amp; C</a:t>
            </a:r>
            <a:r>
              <a:rPr lang="en-US" sz="1800" dirty="0"/>
              <a:t>&gt; { /* ... */ } </a:t>
            </a:r>
          </a:p>
        </p:txBody>
      </p:sp>
    </p:spTree>
    <p:extLst>
      <p:ext uri="{BB962C8B-B14F-4D97-AF65-F5344CB8AC3E}">
        <p14:creationId xmlns:p14="http://schemas.microsoft.com/office/powerpoint/2010/main" val="390764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1F53-96CC-C542-B1D9-28D04522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8A58-822C-2D4E-AF2B-D42C2FDF2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mixing primitives and objects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5E68A056-F05A-C74D-B6AF-74E22B41E785}"/>
              </a:ext>
            </a:extLst>
          </p:cNvPr>
          <p:cNvSpPr txBox="1"/>
          <p:nvPr/>
        </p:nvSpPr>
        <p:spPr>
          <a:xfrm>
            <a:off x="377041" y="1838093"/>
            <a:ext cx="8389916" cy="3069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public static &lt;T&gt;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countGreaterThan</a:t>
            </a:r>
            <a:r>
              <a:rPr lang="en-US" sz="1800" dirty="0"/>
              <a:t>(T[] </a:t>
            </a:r>
            <a:r>
              <a:rPr lang="en-US" sz="1800" dirty="0" err="1"/>
              <a:t>anArray</a:t>
            </a:r>
            <a:r>
              <a:rPr lang="en-US" sz="1800" dirty="0"/>
              <a:t>, T </a:t>
            </a:r>
            <a:r>
              <a:rPr lang="en-US" sz="1800" dirty="0" err="1"/>
              <a:t>elem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count = 0;</a:t>
            </a:r>
          </a:p>
          <a:p>
            <a:r>
              <a:rPr lang="en-US" sz="1800" dirty="0"/>
              <a:t>  for (T e : </a:t>
            </a:r>
            <a:r>
              <a:rPr lang="en-US" sz="1800" dirty="0" err="1"/>
              <a:t>anArray</a:t>
            </a:r>
            <a:r>
              <a:rPr lang="en-US" sz="1800" dirty="0"/>
              <a:t>)</a:t>
            </a:r>
          </a:p>
          <a:p>
            <a:r>
              <a:rPr lang="en-US" sz="1800" dirty="0"/>
              <a:t>   if (</a:t>
            </a:r>
            <a:r>
              <a:rPr lang="en-US" sz="1800" b="1" dirty="0"/>
              <a:t>e &gt; </a:t>
            </a:r>
            <a:r>
              <a:rPr lang="en-US" sz="1800" b="1" dirty="0" err="1"/>
              <a:t>elem</a:t>
            </a:r>
            <a:r>
              <a:rPr lang="en-US" sz="1800" dirty="0"/>
              <a:t>) // compiler error </a:t>
            </a:r>
          </a:p>
          <a:p>
            <a:r>
              <a:rPr lang="en-US" sz="1800" dirty="0"/>
              <a:t>     ++count;</a:t>
            </a:r>
          </a:p>
          <a:p>
            <a:r>
              <a:rPr lang="en-US" sz="1800" dirty="0"/>
              <a:t>  return count;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69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1F53-96CC-C542-B1D9-28D04522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8A58-822C-2D4E-AF2B-D42C2FDF2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”is a” Number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5E68A056-F05A-C74D-B6AF-74E22B41E785}"/>
              </a:ext>
            </a:extLst>
          </p:cNvPr>
          <p:cNvSpPr txBox="1"/>
          <p:nvPr/>
        </p:nvSpPr>
        <p:spPr>
          <a:xfrm>
            <a:off x="377041" y="1819432"/>
            <a:ext cx="8389916" cy="306980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public void </a:t>
            </a:r>
            <a:r>
              <a:rPr lang="en-US" sz="1800" dirty="0" err="1"/>
              <a:t>someMethod</a:t>
            </a:r>
            <a:r>
              <a:rPr lang="en-US" sz="1800" dirty="0"/>
              <a:t>(</a:t>
            </a:r>
            <a:r>
              <a:rPr lang="en-US" sz="1800" b="1" dirty="0"/>
              <a:t>Number n</a:t>
            </a:r>
            <a:r>
              <a:rPr lang="en-US" sz="1800" dirty="0"/>
              <a:t>) { /* ... */ } </a:t>
            </a:r>
          </a:p>
          <a:p>
            <a:endParaRPr lang="en-US" sz="1800" dirty="0"/>
          </a:p>
          <a:p>
            <a:r>
              <a:rPr lang="en-US" sz="1800" dirty="0" err="1"/>
              <a:t>someMethod</a:t>
            </a:r>
            <a:r>
              <a:rPr lang="en-US" sz="1800" dirty="0"/>
              <a:t>(new Integer(10)); // OK</a:t>
            </a:r>
          </a:p>
          <a:p>
            <a:r>
              <a:rPr lang="en-US" sz="1800" dirty="0" err="1"/>
              <a:t>someMethod</a:t>
            </a:r>
            <a:r>
              <a:rPr lang="en-US" sz="1800" dirty="0"/>
              <a:t>(new Double(10.1)); // OK</a:t>
            </a:r>
          </a:p>
          <a:p>
            <a:endParaRPr lang="en-US" sz="1800" dirty="0"/>
          </a:p>
          <a:p>
            <a:r>
              <a:rPr lang="en-US" sz="1800" dirty="0"/>
              <a:t>Box&lt;Number&gt; box = new Box&lt;Number&gt;();</a:t>
            </a:r>
          </a:p>
          <a:p>
            <a:r>
              <a:rPr lang="en-US" sz="1800" dirty="0" err="1"/>
              <a:t>box.add</a:t>
            </a:r>
            <a:r>
              <a:rPr lang="en-US" sz="1800" dirty="0"/>
              <a:t>(new Integer(10)); // OK</a:t>
            </a:r>
          </a:p>
          <a:p>
            <a:r>
              <a:rPr lang="en-US" sz="1800" dirty="0" err="1"/>
              <a:t>box.add</a:t>
            </a:r>
            <a:r>
              <a:rPr lang="en-US" sz="1800" dirty="0"/>
              <a:t>(new Double(10.1)); // OK</a:t>
            </a:r>
          </a:p>
        </p:txBody>
      </p:sp>
    </p:spTree>
    <p:extLst>
      <p:ext uri="{BB962C8B-B14F-4D97-AF65-F5344CB8AC3E}">
        <p14:creationId xmlns:p14="http://schemas.microsoft.com/office/powerpoint/2010/main" val="188678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1F53-96CC-C542-B1D9-28D04522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5E68A056-F05A-C74D-B6AF-74E22B41E785}"/>
              </a:ext>
            </a:extLst>
          </p:cNvPr>
          <p:cNvSpPr txBox="1"/>
          <p:nvPr/>
        </p:nvSpPr>
        <p:spPr>
          <a:xfrm>
            <a:off x="377041" y="1017724"/>
            <a:ext cx="8389916" cy="105439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public void </a:t>
            </a:r>
            <a:r>
              <a:rPr lang="en-US" sz="1800" dirty="0" err="1"/>
              <a:t>boxTest</a:t>
            </a:r>
            <a:r>
              <a:rPr lang="en-US" sz="1800" dirty="0"/>
              <a:t>(Box&lt;Number&gt; n) { /* ... */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55154-A1C2-8140-BE13-BF1E1D54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801" y="2077487"/>
            <a:ext cx="4626395" cy="30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0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61B0-17CB-C841-A09A-B0AEDF2D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B1441-A60F-4A47-AB22-098B5FB3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60" y="1755581"/>
            <a:ext cx="3150768" cy="25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Autoboxing</a:t>
            </a:r>
            <a:endParaRPr lang="en-US" dirty="0"/>
          </a:p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55927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5A38-B6FA-A54B-9680-B8CFE416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0D8F-7C1C-4248-BEA1-A3ECB1E99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1200" dirty="0">
                <a:solidFill>
                  <a:schemeClr val="tx1"/>
                </a:solidFill>
              </a:rPr>
              <a:t>Mark (</a:t>
            </a:r>
            <a:r>
              <a:rPr lang="en-US" dirty="0"/>
              <a:t>?</a:t>
            </a:r>
            <a:r>
              <a:rPr lang="en-US" kern="1200" dirty="0">
                <a:solidFill>
                  <a:schemeClr val="tx1"/>
                </a:solidFill>
              </a:rPr>
              <a:t>) - represents an unknown type</a:t>
            </a:r>
          </a:p>
          <a:p>
            <a:r>
              <a:rPr lang="en-US" kern="1200" dirty="0">
                <a:solidFill>
                  <a:schemeClr val="tx1"/>
                </a:solidFill>
              </a:rPr>
              <a:t>The wildcard is </a:t>
            </a:r>
            <a:r>
              <a:rPr lang="en-US" b="1" kern="1200" dirty="0">
                <a:solidFill>
                  <a:schemeClr val="tx1"/>
                </a:solidFill>
              </a:rPr>
              <a:t>never used </a:t>
            </a:r>
            <a:r>
              <a:rPr lang="en-US" kern="1200" dirty="0">
                <a:solidFill>
                  <a:schemeClr val="tx1"/>
                </a:solidFill>
              </a:rPr>
              <a:t>as a type argument for a </a:t>
            </a:r>
            <a:r>
              <a:rPr lang="en-US" b="1" kern="1200" dirty="0">
                <a:solidFill>
                  <a:schemeClr val="tx1"/>
                </a:solidFill>
              </a:rPr>
              <a:t>generic method invocation, a generic class instance creation, or a </a:t>
            </a:r>
            <a:r>
              <a:rPr lang="en-US" b="1" kern="1200" dirty="0" err="1">
                <a:solidFill>
                  <a:schemeClr val="tx1"/>
                </a:solidFill>
              </a:rPr>
              <a:t>supertype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0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Upper bounded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8A387077-97BC-E440-AF4C-1E03EAA76869}"/>
              </a:ext>
            </a:extLst>
          </p:cNvPr>
          <p:cNvSpPr txBox="1"/>
          <p:nvPr/>
        </p:nvSpPr>
        <p:spPr>
          <a:xfrm>
            <a:off x="377041" y="1838093"/>
            <a:ext cx="8389916" cy="168887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void sum(List </a:t>
            </a:r>
            <a:r>
              <a:rPr lang="en-US" sz="1800" b="1" dirty="0"/>
              <a:t>&lt;? extends Number&gt;</a:t>
            </a:r>
            <a:r>
              <a:rPr lang="en-US" sz="1800" dirty="0"/>
              <a:t> numbers) {</a:t>
            </a:r>
          </a:p>
          <a:p>
            <a:r>
              <a:rPr lang="en-US" sz="1800" dirty="0"/>
              <a:t>    // invoke a method that works with numbers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82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bounded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8A387077-97BC-E440-AF4C-1E03EAA76869}"/>
              </a:ext>
            </a:extLst>
          </p:cNvPr>
          <p:cNvSpPr txBox="1"/>
          <p:nvPr/>
        </p:nvSpPr>
        <p:spPr>
          <a:xfrm>
            <a:off x="377041" y="1838093"/>
            <a:ext cx="8389916" cy="168887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void sum(List </a:t>
            </a:r>
            <a:r>
              <a:rPr lang="en-US" sz="1800" b="1" dirty="0"/>
              <a:t>&lt;? super Integer&gt;</a:t>
            </a:r>
            <a:r>
              <a:rPr lang="en-US" sz="1800" dirty="0"/>
              <a:t> numbers) {</a:t>
            </a:r>
          </a:p>
          <a:p>
            <a:r>
              <a:rPr lang="en-US" sz="1800" dirty="0"/>
              <a:t>    // invoke a method that works with numbers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994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Unbounded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8A387077-97BC-E440-AF4C-1E03EAA76869}"/>
              </a:ext>
            </a:extLst>
          </p:cNvPr>
          <p:cNvSpPr txBox="1"/>
          <p:nvPr/>
        </p:nvSpPr>
        <p:spPr>
          <a:xfrm>
            <a:off x="377041" y="1838093"/>
            <a:ext cx="8389916" cy="168887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void print(List </a:t>
            </a:r>
            <a:r>
              <a:rPr lang="en-US" sz="1800" b="1" dirty="0"/>
              <a:t>&lt;?&gt;</a:t>
            </a:r>
            <a:r>
              <a:rPr lang="en-US" sz="1800" dirty="0"/>
              <a:t> numbers) {</a:t>
            </a:r>
          </a:p>
          <a:p>
            <a:r>
              <a:rPr lang="en-US" sz="1800" dirty="0"/>
              <a:t>    // ...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546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Wildcards: 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EE970-2CBF-2E4E-8892-79B0044A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08" y="1782835"/>
            <a:ext cx="6149123" cy="18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Wildcards: inheritance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8A387077-97BC-E440-AF4C-1E03EAA76869}"/>
              </a:ext>
            </a:extLst>
          </p:cNvPr>
          <p:cNvSpPr txBox="1"/>
          <p:nvPr/>
        </p:nvSpPr>
        <p:spPr>
          <a:xfrm>
            <a:off x="442383" y="1558175"/>
            <a:ext cx="8389916" cy="286553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List</a:t>
            </a:r>
            <a:r>
              <a:rPr lang="en-US" sz="1800" b="1" dirty="0"/>
              <a:t>&lt;Integer&gt; </a:t>
            </a:r>
            <a:r>
              <a:rPr lang="en-US" sz="1800" dirty="0" err="1"/>
              <a:t>ints</a:t>
            </a:r>
            <a:r>
              <a:rPr lang="en-US" sz="1800" dirty="0"/>
              <a:t> = new </a:t>
            </a:r>
            <a:r>
              <a:rPr lang="en-US" sz="1800" dirty="0" err="1"/>
              <a:t>ArrayList</a:t>
            </a:r>
            <a:r>
              <a:rPr lang="en-US" sz="1800" dirty="0"/>
              <a:t>&lt;&gt;();</a:t>
            </a:r>
          </a:p>
          <a:p>
            <a:r>
              <a:rPr lang="en-US" sz="1800" dirty="0"/>
              <a:t>List</a:t>
            </a:r>
            <a:r>
              <a:rPr lang="en-US" sz="1800" b="1" dirty="0"/>
              <a:t>&lt;Number&gt; </a:t>
            </a:r>
            <a:r>
              <a:rPr lang="en-US" sz="1800" dirty="0" err="1"/>
              <a:t>nums</a:t>
            </a:r>
            <a:r>
              <a:rPr lang="en-US" sz="1800" dirty="0"/>
              <a:t> = </a:t>
            </a:r>
            <a:r>
              <a:rPr lang="en-US" sz="1800" dirty="0" err="1"/>
              <a:t>nums</a:t>
            </a:r>
            <a:r>
              <a:rPr lang="en-US" sz="1800" dirty="0"/>
              <a:t>; // compile-time error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List</a:t>
            </a:r>
            <a:r>
              <a:rPr lang="en-US" b="1" dirty="0"/>
              <a:t>&lt;? extends Integer</a:t>
            </a:r>
            <a:r>
              <a:rPr lang="en-US" dirty="0"/>
              <a:t>&gt; </a:t>
            </a:r>
            <a:r>
              <a:rPr lang="en-US" dirty="0" err="1"/>
              <a:t>ints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List</a:t>
            </a:r>
            <a:r>
              <a:rPr lang="en-US" b="1" dirty="0"/>
              <a:t>&lt;? extends Number</a:t>
            </a:r>
            <a:r>
              <a:rPr lang="en-US" dirty="0"/>
              <a:t>&gt; </a:t>
            </a:r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intList</a:t>
            </a:r>
            <a:r>
              <a:rPr lang="en-US" dirty="0"/>
              <a:t>; // OK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3142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Wildcards: inheritance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D1DE1-CABA-B24A-9C7A-C33E3AC61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039" y="1526591"/>
            <a:ext cx="4857588" cy="28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0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9F28-D91F-5142-99B3-BD32C24D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90AA6-33B4-EA4A-9B74-9EEDBAF31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kern="1200" dirty="0">
                <a:solidFill>
                  <a:schemeClr val="tx1"/>
                </a:solidFill>
              </a:rPr>
              <a:t>Type inference</a:t>
            </a:r>
            <a:r>
              <a:rPr lang="en-US" kern="1200" dirty="0">
                <a:solidFill>
                  <a:schemeClr val="tx1"/>
                </a:solidFill>
              </a:rPr>
              <a:t> is a Java compiler's ability to look at each method invocation and corresponding declaration to determine the type argument (or arguments) that make the invocation applicable.</a:t>
            </a:r>
            <a:endParaRPr lang="en-US" dirty="0"/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C9F40A8D-8894-674F-A574-F0FD20766A22}"/>
              </a:ext>
            </a:extLst>
          </p:cNvPr>
          <p:cNvSpPr txBox="1"/>
          <p:nvPr/>
        </p:nvSpPr>
        <p:spPr>
          <a:xfrm>
            <a:off x="377041" y="2376144"/>
            <a:ext cx="8389916" cy="219273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List&lt;String&gt; list = new </a:t>
            </a:r>
            <a:r>
              <a:rPr lang="en-US" sz="1800" dirty="0" err="1"/>
              <a:t>ArrayList</a:t>
            </a:r>
            <a:r>
              <a:rPr lang="en-US" sz="1800" b="1" dirty="0"/>
              <a:t>&lt;String&gt;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/>
              <a:t>List&lt;String&gt; list = new </a:t>
            </a:r>
            <a:r>
              <a:rPr lang="en-US" sz="1800" dirty="0" err="1"/>
              <a:t>ArrayList</a:t>
            </a:r>
            <a:r>
              <a:rPr lang="en-US" sz="1800" b="1" dirty="0"/>
              <a:t>&lt;&gt;</a:t>
            </a:r>
            <a:r>
              <a:rPr lang="en-US" sz="1800" dirty="0"/>
              <a:t>(); // type inference</a:t>
            </a:r>
          </a:p>
          <a:p>
            <a:endParaRPr lang="en-US" sz="1800" dirty="0"/>
          </a:p>
          <a:p>
            <a:r>
              <a:rPr lang="en-US" sz="1800" dirty="0"/>
              <a:t>List&lt;String&gt; list = new </a:t>
            </a:r>
            <a:r>
              <a:rPr lang="en-US" sz="1800" dirty="0" err="1"/>
              <a:t>ArrayList</a:t>
            </a:r>
            <a:r>
              <a:rPr lang="en-US" sz="1800" dirty="0"/>
              <a:t>(); // raw type</a:t>
            </a:r>
          </a:p>
        </p:txBody>
      </p:sp>
    </p:spTree>
    <p:extLst>
      <p:ext uri="{BB962C8B-B14F-4D97-AF65-F5344CB8AC3E}">
        <p14:creationId xmlns:p14="http://schemas.microsoft.com/office/powerpoint/2010/main" val="145370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Type information is available at compile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Type information is </a:t>
            </a:r>
            <a:r>
              <a:rPr lang="en-US" sz="2000" b="1" dirty="0"/>
              <a:t>not</a:t>
            </a:r>
            <a:r>
              <a:rPr lang="en-US" sz="2000" dirty="0"/>
              <a:t> available at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52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A91-8314-DB45-A24F-F1D1087DD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Generics: Restrictions</a:t>
            </a:r>
          </a:p>
        </p:txBody>
      </p:sp>
    </p:spTree>
    <p:extLst>
      <p:ext uri="{BB962C8B-B14F-4D97-AF65-F5344CB8AC3E}">
        <p14:creationId xmlns:p14="http://schemas.microsoft.com/office/powerpoint/2010/main" val="268869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Autoboxing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77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Aft>
                <a:spcPts val="0"/>
              </a:spcAft>
            </a:pPr>
            <a:r>
              <a:rPr lang="en-US" i="1" dirty="0" err="1"/>
              <a:t>Autoboxing</a:t>
            </a:r>
            <a:r>
              <a:rPr lang="en-US" dirty="0"/>
              <a:t> is the automatic conversion that the Java compiler makes between the primitive types and their corresponding object wrapper classes. </a:t>
            </a:r>
          </a:p>
          <a:p>
            <a:pPr marL="457200" lvl="0" indent="-228600">
              <a:spcAft>
                <a:spcPts val="0"/>
              </a:spcAft>
            </a:pPr>
            <a:endParaRPr lang="en-US" dirty="0"/>
          </a:p>
          <a:p>
            <a:pPr marL="457200" lvl="0" indent="-228600">
              <a:spcAft>
                <a:spcPts val="0"/>
              </a:spcAft>
            </a:pPr>
            <a:r>
              <a:rPr lang="en-US" dirty="0"/>
              <a:t>If the conversion goes the other way, this is called </a:t>
            </a:r>
            <a:r>
              <a:rPr lang="en-US" i="1" dirty="0"/>
              <a:t>unboxing</a:t>
            </a:r>
            <a:r>
              <a:rPr lang="en-US" dirty="0"/>
              <a:t>.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AE5346EF-87E8-BD4B-8DAD-24F52D87EF0D}"/>
              </a:ext>
            </a:extLst>
          </p:cNvPr>
          <p:cNvSpPr txBox="1"/>
          <p:nvPr/>
        </p:nvSpPr>
        <p:spPr>
          <a:xfrm>
            <a:off x="511443" y="2835701"/>
            <a:ext cx="8320855" cy="7285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Character character = 'a';</a:t>
            </a:r>
            <a:endParaRPr lang="en" sz="2400" b="1" dirty="0">
              <a:solidFill>
                <a:srgbClr val="38761D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506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Generics: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Cannot Instantiate Generic Types with Primitive Types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8A387077-97BC-E440-AF4C-1E03EAA76869}"/>
              </a:ext>
            </a:extLst>
          </p:cNvPr>
          <p:cNvSpPr txBox="1"/>
          <p:nvPr/>
        </p:nvSpPr>
        <p:spPr>
          <a:xfrm>
            <a:off x="377041" y="1856755"/>
            <a:ext cx="8389916" cy="168887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1800" dirty="0"/>
              <a:t>Map&lt;</a:t>
            </a:r>
            <a:r>
              <a:rPr lang="en-US" sz="1800" b="1" dirty="0" err="1"/>
              <a:t>int</a:t>
            </a:r>
            <a:r>
              <a:rPr lang="en-US" sz="1800" b="1" dirty="0"/>
              <a:t>, char</a:t>
            </a:r>
            <a:r>
              <a:rPr lang="en-US" sz="1800" dirty="0"/>
              <a:t>&gt; p = new </a:t>
            </a:r>
            <a:r>
              <a:rPr lang="en-US" sz="1800" dirty="0" err="1"/>
              <a:t>HashMap</a:t>
            </a:r>
            <a:r>
              <a:rPr lang="en-US" sz="1800" dirty="0"/>
              <a:t>&lt;&gt;(1, 'a’); //NOK</a:t>
            </a:r>
          </a:p>
          <a:p>
            <a:endParaRPr lang="en-US" sz="1800" dirty="0"/>
          </a:p>
          <a:p>
            <a:r>
              <a:rPr lang="en-US" sz="1800" dirty="0"/>
              <a:t>Map&lt;</a:t>
            </a:r>
            <a:r>
              <a:rPr lang="en-US" sz="1800" b="1" dirty="0"/>
              <a:t>Integer, Character</a:t>
            </a:r>
            <a:r>
              <a:rPr lang="en-US" sz="1800" dirty="0"/>
              <a:t>&gt; p = new </a:t>
            </a:r>
            <a:r>
              <a:rPr lang="en-US" sz="1800" dirty="0" err="1"/>
              <a:t>HashMap</a:t>
            </a:r>
            <a:r>
              <a:rPr lang="en-US" sz="1800" dirty="0"/>
              <a:t>&lt;&gt;(1, 'a’); //OK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3085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Generics: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Cannot Create Arrays of Parameterized Types</a:t>
            </a:r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8A387077-97BC-E440-AF4C-1E03EAA76869}"/>
              </a:ext>
            </a:extLst>
          </p:cNvPr>
          <p:cNvSpPr txBox="1"/>
          <p:nvPr/>
        </p:nvSpPr>
        <p:spPr>
          <a:xfrm>
            <a:off x="377041" y="1838094"/>
            <a:ext cx="8389916" cy="112904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/>
              <a:t>// NOK</a:t>
            </a:r>
          </a:p>
          <a:p>
            <a:r>
              <a:rPr lang="en-US" sz="2000" dirty="0"/>
              <a:t>List&lt;Integer&gt;[] </a:t>
            </a:r>
            <a:r>
              <a:rPr lang="en-US" sz="2000" dirty="0" err="1"/>
              <a:t>arrayOfLists</a:t>
            </a:r>
            <a:r>
              <a:rPr lang="en-US" sz="2000" dirty="0"/>
              <a:t> = new List&lt;Integer&gt;[2];</a:t>
            </a:r>
          </a:p>
        </p:txBody>
      </p:sp>
    </p:spTree>
    <p:extLst>
      <p:ext uri="{BB962C8B-B14F-4D97-AF65-F5344CB8AC3E}">
        <p14:creationId xmlns:p14="http://schemas.microsoft.com/office/powerpoint/2010/main" val="937756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Generics: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Cannot Declare Static Fields Whose Types are Type Parameters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8A387077-97BC-E440-AF4C-1E03EAA76869}"/>
              </a:ext>
            </a:extLst>
          </p:cNvPr>
          <p:cNvSpPr txBox="1"/>
          <p:nvPr/>
        </p:nvSpPr>
        <p:spPr>
          <a:xfrm>
            <a:off x="377041" y="1856755"/>
            <a:ext cx="8389916" cy="125966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/>
              <a:t>public class </a:t>
            </a:r>
            <a:r>
              <a:rPr lang="en-US" sz="2000" dirty="0" err="1"/>
              <a:t>MobileDevice</a:t>
            </a:r>
            <a:r>
              <a:rPr lang="en-US" sz="2000" dirty="0"/>
              <a:t> &lt;T&gt; {</a:t>
            </a:r>
          </a:p>
          <a:p>
            <a:r>
              <a:rPr lang="en-US" sz="2000" dirty="0"/>
              <a:t>  private static T </a:t>
            </a:r>
            <a:r>
              <a:rPr lang="en-US" sz="2000" dirty="0" err="1"/>
              <a:t>os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0031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Generics: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Cannot Create Instances of Type Parameters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8A387077-97BC-E440-AF4C-1E03EAA76869}"/>
              </a:ext>
            </a:extLst>
          </p:cNvPr>
          <p:cNvSpPr txBox="1"/>
          <p:nvPr/>
        </p:nvSpPr>
        <p:spPr>
          <a:xfrm>
            <a:off x="377041" y="1856755"/>
            <a:ext cx="8389916" cy="15582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/>
              <a:t>public static &lt;E&gt; void </a:t>
            </a:r>
            <a:r>
              <a:rPr lang="en-US" sz="2000" dirty="0" err="1"/>
              <a:t>doStuff</a:t>
            </a:r>
            <a:r>
              <a:rPr lang="en-US" sz="2000" dirty="0"/>
              <a:t>(List&lt;E&gt; list) {</a:t>
            </a:r>
          </a:p>
          <a:p>
            <a:r>
              <a:rPr lang="en-US" sz="2000" dirty="0"/>
              <a:t>  E </a:t>
            </a:r>
            <a:r>
              <a:rPr lang="en-US" sz="2000" dirty="0" err="1"/>
              <a:t>elem</a:t>
            </a:r>
            <a:r>
              <a:rPr lang="en-US" sz="2000" dirty="0"/>
              <a:t> = new E(); // NOK</a:t>
            </a:r>
          </a:p>
          <a:p>
            <a:r>
              <a:rPr lang="en-US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2357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Generics: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Cannot Overload a Method Where the Formal Parameter Types of Each Overload Erase to the Same Raw Type</a:t>
            </a:r>
          </a:p>
          <a:p>
            <a:endParaRPr lang="en-US" b="1" dirty="0"/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8A387077-97BC-E440-AF4C-1E03EAA76869}"/>
              </a:ext>
            </a:extLst>
          </p:cNvPr>
          <p:cNvSpPr txBox="1"/>
          <p:nvPr/>
        </p:nvSpPr>
        <p:spPr>
          <a:xfrm>
            <a:off x="377041" y="2016236"/>
            <a:ext cx="8389916" cy="18466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defRPr sz="160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sz="2000" dirty="0"/>
              <a:t>public class Example {</a:t>
            </a:r>
          </a:p>
          <a:p>
            <a:r>
              <a:rPr lang="en-US" sz="2000" dirty="0"/>
              <a:t>  public void print(</a:t>
            </a:r>
            <a:r>
              <a:rPr lang="en-US" sz="2000" b="1" dirty="0"/>
              <a:t>Set&lt;String&gt; </a:t>
            </a:r>
            <a:r>
              <a:rPr lang="en-US" sz="2000" dirty="0" err="1"/>
              <a:t>strSet</a:t>
            </a:r>
            <a:r>
              <a:rPr lang="en-US" sz="2000" dirty="0"/>
              <a:t>) { }</a:t>
            </a:r>
          </a:p>
          <a:p>
            <a:r>
              <a:rPr lang="en-US" sz="2000" dirty="0"/>
              <a:t>  public void print(</a:t>
            </a:r>
            <a:r>
              <a:rPr lang="en-US" sz="2000" b="1" dirty="0"/>
              <a:t>Set&lt;Integer&gt; </a:t>
            </a:r>
            <a:r>
              <a:rPr lang="en-US" sz="2000" dirty="0" err="1"/>
              <a:t>intSet</a:t>
            </a:r>
            <a:r>
              <a:rPr lang="en-US" sz="2000" dirty="0"/>
              <a:t>) {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3691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081-3ED0-F64F-9C64-3F3B1604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Generics: Restrictions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E347-BC89-A440-8A8C-E0DA04529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Cannot Use Casts or </a:t>
            </a:r>
            <a:r>
              <a:rPr lang="en-US" b="1" dirty="0" err="1"/>
              <a:t>instanceof</a:t>
            </a:r>
            <a:r>
              <a:rPr lang="en-US" b="1" dirty="0"/>
              <a:t> with Parameterized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Cannot Create, Catch, or Throw Objects of Parameterized Types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9478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7705-2A51-324F-8C14-06B4A4A7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6BC4-E769-DD45-9D1E-FBC7CC2C0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https://docs.oracle.com/javase/tutorial/java/generics/index.html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Autoboxing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77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Aft>
                <a:spcPts val="0"/>
              </a:spcAft>
            </a:pPr>
            <a:r>
              <a:rPr lang="en-US" dirty="0"/>
              <a:t>Compiler does not complain:</a:t>
            </a: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r>
              <a:rPr lang="en-US" dirty="0"/>
              <a:t>Compiler converts at runtime: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AE5346EF-87E8-BD4B-8DAD-24F52D87EF0D}"/>
              </a:ext>
            </a:extLst>
          </p:cNvPr>
          <p:cNvSpPr txBox="1"/>
          <p:nvPr/>
        </p:nvSpPr>
        <p:spPr>
          <a:xfrm>
            <a:off x="511441" y="1739560"/>
            <a:ext cx="8320855" cy="11847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li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50;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2)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"/>
              </a:rPr>
              <a:t>}</a:t>
            </a:r>
            <a:endParaRPr lang="en" sz="1600" dirty="0">
              <a:latin typeface="Consolas" panose="020B0609020204030204" pitchFamily="49" charset="0"/>
              <a:cs typeface="Consolas" panose="020B0609020204030204" pitchFamily="49" charset="0"/>
              <a:sym typeface="Courier New"/>
            </a:endParaRPr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C94FB8F-5901-6346-9C61-1D0C9BC8579F}"/>
              </a:ext>
            </a:extLst>
          </p:cNvPr>
          <p:cNvSpPr txBox="1"/>
          <p:nvPr/>
        </p:nvSpPr>
        <p:spPr>
          <a:xfrm>
            <a:off x="511441" y="3646130"/>
            <a:ext cx="8320855" cy="128334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li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50;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2) {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Integer.valueOf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sym typeface="Courier New"/>
              </a:rPr>
              <a:t>}</a:t>
            </a:r>
            <a:endParaRPr lang="en" sz="1600" dirty="0">
              <a:latin typeface="Consolas" panose="020B0609020204030204" pitchFamily="49" charset="0"/>
              <a:cs typeface="Consolas" panose="020B06090202040302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811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Autoboxing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77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Aft>
                <a:spcPts val="0"/>
              </a:spcAft>
            </a:pPr>
            <a:r>
              <a:rPr lang="en-US" dirty="0"/>
              <a:t>Compiler does not complain:</a:t>
            </a: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AE5346EF-87E8-BD4B-8DAD-24F52D87EF0D}"/>
              </a:ext>
            </a:extLst>
          </p:cNvPr>
          <p:cNvSpPr txBox="1"/>
          <p:nvPr/>
        </p:nvSpPr>
        <p:spPr>
          <a:xfrm>
            <a:off x="511441" y="1739560"/>
            <a:ext cx="8320855" cy="28884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sumEven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(List&lt;Integer&gt; li) {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sum = 0;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li) {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% 2 == 0) {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sum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sum;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sz="1600" dirty="0">
              <a:latin typeface="Consolas" panose="020B0609020204030204" pitchFamily="49" charset="0"/>
              <a:cs typeface="Consolas" panose="020B06090202040302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3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Autoboxing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77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Aft>
                <a:spcPts val="0"/>
              </a:spcAft>
            </a:pPr>
            <a:r>
              <a:rPr lang="en-US" dirty="0" err="1"/>
              <a:t>intValue</a:t>
            </a:r>
            <a:r>
              <a:rPr lang="en-US" dirty="0"/>
              <a:t>() is invoked at runtime</a:t>
            </a: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0" indent="-228600">
              <a:spcAft>
                <a:spcPts val="0"/>
              </a:spcAft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AE5346EF-87E8-BD4B-8DAD-24F52D87EF0D}"/>
              </a:ext>
            </a:extLst>
          </p:cNvPr>
          <p:cNvSpPr txBox="1"/>
          <p:nvPr/>
        </p:nvSpPr>
        <p:spPr>
          <a:xfrm>
            <a:off x="511441" y="1739560"/>
            <a:ext cx="8320855" cy="28884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sumEven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(List&lt;Integer&gt; li) {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sum = 0;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li) {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i.intValue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% 2 == 0) {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sum +=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i.intValue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sum;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sz="1600" dirty="0">
              <a:latin typeface="Consolas" panose="020B0609020204030204" pitchFamily="49" charset="0"/>
              <a:cs typeface="Consolas" panose="020B06090202040302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31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F090-F5CB-0D43-81BA-95E1E6889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291851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2026-8B68-E140-9E2C-53715F58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EFDB-AA4C-7848-AD60-C9134D323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Generics </a:t>
            </a:r>
            <a:r>
              <a:rPr lang="en-US" altLang="en-US" dirty="0"/>
              <a:t>allow classes or methods to declare during compile time what type of objects they are meant to work with without having the class/method definition.</a:t>
            </a:r>
          </a:p>
          <a:p>
            <a:pPr eaLnBrk="1" hangingPunct="1"/>
            <a:r>
              <a:rPr lang="en-US" altLang="en-US" dirty="0"/>
              <a:t>Generics is one way of avoiding lengthy type casts in order to convert objects form one class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7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Generics: Example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442383" y="1298236"/>
            <a:ext cx="8389916" cy="294027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1600" dirty="0">
                <a:latin typeface="Courier New" charset="0"/>
                <a:ea typeface="Courier New" charset="0"/>
                <a:cs typeface="Courier New" charset="0"/>
              </a:rPr>
              <a:t>public class Box {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" sz="1600" dirty="0">
                <a:latin typeface="Courier New" charset="0"/>
                <a:ea typeface="Courier New" charset="0"/>
                <a:cs typeface="Courier New" charset="0"/>
              </a:rPr>
              <a:t>private Object object;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" sz="1600" dirty="0">
                <a:latin typeface="Courier New" charset="0"/>
                <a:ea typeface="Courier New" charset="0"/>
                <a:cs typeface="Courier New" charset="0"/>
              </a:rPr>
              <a:t>public void set(Object object) {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" sz="1600" dirty="0" err="1">
                <a:latin typeface="Courier New" charset="0"/>
                <a:ea typeface="Courier New" charset="0"/>
                <a:cs typeface="Courier New" charset="0"/>
              </a:rPr>
              <a:t>this.object</a:t>
            </a:r>
            <a:r>
              <a:rPr lang="en" sz="1600" dirty="0">
                <a:latin typeface="Courier New" charset="0"/>
                <a:ea typeface="Courier New" charset="0"/>
                <a:cs typeface="Courier New" charset="0"/>
              </a:rPr>
              <a:t> = object;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" sz="1600" dirty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" sz="1600" dirty="0">
                <a:latin typeface="Courier New" charset="0"/>
                <a:ea typeface="Courier New" charset="0"/>
                <a:cs typeface="Courier New" charset="0"/>
              </a:rPr>
              <a:t>public Object get() {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" sz="1600" dirty="0">
                <a:latin typeface="Courier New" charset="0"/>
                <a:ea typeface="Courier New" charset="0"/>
                <a:cs typeface="Courier New" charset="0"/>
              </a:rPr>
              <a:t>return object;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lnSpc>
                <a:spcPct val="115000"/>
              </a:lnSpc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" sz="1600" dirty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lnSpc>
                <a:spcPct val="115000"/>
              </a:lnSpc>
            </a:pPr>
            <a:r>
              <a:rPr lang="en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" sz="1600" dirty="0">
              <a:solidFill>
                <a:schemeClr val="dk1"/>
              </a:solidFill>
              <a:latin typeface="Courier New" charset="0"/>
              <a:ea typeface="Courier New" charset="0"/>
              <a:cs typeface="Courier New" charset="0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lang="en" b="1" dirty="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78083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</TotalTime>
  <Words>1126</Words>
  <Application>Microsoft Macintosh PowerPoint</Application>
  <PresentationFormat>On-screen Show (16:9)</PresentationFormat>
  <Paragraphs>214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Consolas</vt:lpstr>
      <vt:lpstr>Courier New</vt:lpstr>
      <vt:lpstr>simple-light-2</vt:lpstr>
      <vt:lpstr>Generics</vt:lpstr>
      <vt:lpstr>Agenda</vt:lpstr>
      <vt:lpstr>Autoboxing</vt:lpstr>
      <vt:lpstr>Autoboxing</vt:lpstr>
      <vt:lpstr>Autoboxing</vt:lpstr>
      <vt:lpstr>Autoboxing</vt:lpstr>
      <vt:lpstr>Generics</vt:lpstr>
      <vt:lpstr>Generics</vt:lpstr>
      <vt:lpstr>Generics: Example</vt:lpstr>
      <vt:lpstr>Generics: Example</vt:lpstr>
      <vt:lpstr>Generics: Naming convention</vt:lpstr>
      <vt:lpstr>Generics: Example</vt:lpstr>
      <vt:lpstr>Generic methods</vt:lpstr>
      <vt:lpstr>Bounded type parameters</vt:lpstr>
      <vt:lpstr>Bounded type parameters</vt:lpstr>
      <vt:lpstr>Bounded type parameters</vt:lpstr>
      <vt:lpstr>Inheritance</vt:lpstr>
      <vt:lpstr>Inheritance</vt:lpstr>
      <vt:lpstr>Inheritance</vt:lpstr>
      <vt:lpstr>Wildcards</vt:lpstr>
      <vt:lpstr>Wildcards</vt:lpstr>
      <vt:lpstr>Wildcards</vt:lpstr>
      <vt:lpstr>Wildcards</vt:lpstr>
      <vt:lpstr>Wildcards: inheritance</vt:lpstr>
      <vt:lpstr>Wildcards: inheritance</vt:lpstr>
      <vt:lpstr>Wildcards: inheritance</vt:lpstr>
      <vt:lpstr>Type inference</vt:lpstr>
      <vt:lpstr>Type erasure</vt:lpstr>
      <vt:lpstr>Generics: Restrictions</vt:lpstr>
      <vt:lpstr>Generics: Restrictions</vt:lpstr>
      <vt:lpstr>Generics: Restrictions</vt:lpstr>
      <vt:lpstr>Generics: Restrictions</vt:lpstr>
      <vt:lpstr>Generics: Restrictions</vt:lpstr>
      <vt:lpstr>Generics: Restrictions</vt:lpstr>
      <vt:lpstr>Generics: Restrictions</vt:lpstr>
      <vt:lpstr>Home reading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cp:lastModifiedBy>Saipuka, Jelena</cp:lastModifiedBy>
  <cp:revision>71</cp:revision>
  <dcterms:modified xsi:type="dcterms:W3CDTF">2018-03-11T18:50:26Z</dcterms:modified>
</cp:coreProperties>
</file>