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304" r:id="rId3"/>
    <p:sldId id="306" r:id="rId4"/>
    <p:sldId id="308" r:id="rId5"/>
    <p:sldId id="309" r:id="rId6"/>
    <p:sldId id="311" r:id="rId7"/>
    <p:sldId id="312" r:id="rId8"/>
    <p:sldId id="328" r:id="rId9"/>
    <p:sldId id="329" r:id="rId10"/>
    <p:sldId id="310" r:id="rId11"/>
    <p:sldId id="314" r:id="rId12"/>
    <p:sldId id="315" r:id="rId13"/>
    <p:sldId id="317" r:id="rId14"/>
    <p:sldId id="319" r:id="rId15"/>
    <p:sldId id="318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30" r:id="rId33"/>
    <p:sldId id="331" r:id="rId34"/>
    <p:sldId id="332" r:id="rId35"/>
    <p:sldId id="307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76636"/>
  </p:normalViewPr>
  <p:slideViewPr>
    <p:cSldViewPr snapToGrid="0">
      <p:cViewPr varScale="1">
        <p:scale>
          <a:sx n="65" d="100"/>
          <a:sy n="65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98378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4503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4121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6691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4299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6371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607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2807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8515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5674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3980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285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3051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3497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7824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9643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8020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3181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8430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1253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73644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4102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0590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89218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7252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52055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9742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04007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31259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0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965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182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306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710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495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004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2">
            <a:alphaModFix/>
          </a:blip>
          <a:srcRect l="10844" t="23442" r="18228" b="36764"/>
          <a:stretch/>
        </p:blipFill>
        <p:spPr>
          <a:xfrm>
            <a:off x="7964175" y="48725"/>
            <a:ext cx="1109375" cy="3267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lambdaexpressions.html#use-cas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11708" y="1340321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Lambda expressions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3419525"/>
          </a:xfrm>
        </p:spPr>
        <p:txBody>
          <a:bodyPr/>
          <a:lstStyle/>
          <a:p>
            <a:r>
              <a:rPr lang="en-US" dirty="0"/>
              <a:t>Old style</a:t>
            </a: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B683066D-ED78-824A-95FD-DFEDC0E406A5}"/>
              </a:ext>
            </a:extLst>
          </p:cNvPr>
          <p:cNvSpPr txBox="1"/>
          <p:nvPr/>
        </p:nvSpPr>
        <p:spPr>
          <a:xfrm>
            <a:off x="311699" y="1848444"/>
            <a:ext cx="8520599" cy="202758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(Cat cat: cats)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cat.hasColor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("Black"))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count++;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67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3419525"/>
          </a:xfrm>
        </p:spPr>
        <p:txBody>
          <a:bodyPr/>
          <a:lstStyle/>
          <a:p>
            <a:r>
              <a:rPr lang="en-US" dirty="0"/>
              <a:t>New style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stream pipeline consists of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A source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Zero or more intermediate operations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A terminal operation (Producing a result or a side-effect)</a:t>
            </a: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B683066D-ED78-824A-95FD-DFEDC0E406A5}"/>
              </a:ext>
            </a:extLst>
          </p:cNvPr>
          <p:cNvSpPr txBox="1"/>
          <p:nvPr/>
        </p:nvSpPr>
        <p:spPr>
          <a:xfrm>
            <a:off x="311700" y="1688482"/>
            <a:ext cx="8520599" cy="113329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.filter(cat -&gt;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cat.hasColor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("Black"))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.count();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21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 most common operations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3419525"/>
          </a:xfrm>
        </p:spPr>
        <p:txBody>
          <a:bodyPr/>
          <a:lstStyle/>
          <a:p>
            <a:r>
              <a:rPr lang="en-US" b="1" dirty="0"/>
              <a:t>collect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B683066D-ED78-824A-95FD-DFEDC0E406A5}"/>
              </a:ext>
            </a:extLst>
          </p:cNvPr>
          <p:cNvSpPr txBox="1"/>
          <p:nvPr/>
        </p:nvSpPr>
        <p:spPr>
          <a:xfrm>
            <a:off x="311700" y="1739012"/>
            <a:ext cx="8520599" cy="83605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collected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("a", "b", "c") 	.collect(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5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 most common operations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3419525"/>
          </a:xfrm>
        </p:spPr>
        <p:txBody>
          <a:bodyPr/>
          <a:lstStyle/>
          <a:p>
            <a:r>
              <a:rPr lang="en-US" b="1" dirty="0"/>
              <a:t>map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B683066D-ED78-824A-95FD-DFEDC0E406A5}"/>
              </a:ext>
            </a:extLst>
          </p:cNvPr>
          <p:cNvSpPr txBox="1"/>
          <p:nvPr/>
        </p:nvSpPr>
        <p:spPr>
          <a:xfrm>
            <a:off x="311700" y="1767762"/>
            <a:ext cx="8520599" cy="175069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collected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list){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uppercaseString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str.toUpperCase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collected.add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uppercaseString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hape 127">
            <a:extLst>
              <a:ext uri="{FF2B5EF4-FFF2-40B4-BE49-F238E27FC236}">
                <a16:creationId xmlns:a16="http://schemas.microsoft.com/office/drawing/2014/main" id="{72C87B07-5882-3B40-836C-B43E653B7955}"/>
              </a:ext>
            </a:extLst>
          </p:cNvPr>
          <p:cNvSpPr txBox="1"/>
          <p:nvPr/>
        </p:nvSpPr>
        <p:spPr>
          <a:xfrm>
            <a:off x="311700" y="3716532"/>
            <a:ext cx="8520599" cy="125303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collected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.map(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str.toUpperCase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.collect(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8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 most common operations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3419525"/>
          </a:xfrm>
        </p:spPr>
        <p:txBody>
          <a:bodyPr/>
          <a:lstStyle/>
          <a:p>
            <a:r>
              <a:rPr lang="en-US" b="1" dirty="0"/>
              <a:t>filter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hape 127">
            <a:extLst>
              <a:ext uri="{FF2B5EF4-FFF2-40B4-BE49-F238E27FC236}">
                <a16:creationId xmlns:a16="http://schemas.microsoft.com/office/drawing/2014/main" id="{72C87B07-5882-3B40-836C-B43E653B7955}"/>
              </a:ext>
            </a:extLst>
          </p:cNvPr>
          <p:cNvSpPr txBox="1"/>
          <p:nvPr/>
        </p:nvSpPr>
        <p:spPr>
          <a:xfrm>
            <a:off x="450848" y="1808219"/>
            <a:ext cx="8520599" cy="125303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collected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.filter(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5)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.collect(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51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 most common operations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3419525"/>
          </a:xfrm>
        </p:spPr>
        <p:txBody>
          <a:bodyPr/>
          <a:lstStyle/>
          <a:p>
            <a:r>
              <a:rPr lang="en-US" b="1" dirty="0" err="1"/>
              <a:t>flatMap</a:t>
            </a:r>
            <a:endParaRPr lang="en-US" b="1" dirty="0"/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hape 127">
            <a:extLst>
              <a:ext uri="{FF2B5EF4-FFF2-40B4-BE49-F238E27FC236}">
                <a16:creationId xmlns:a16="http://schemas.microsoft.com/office/drawing/2014/main" id="{72C87B07-5882-3B40-836C-B43E653B7955}"/>
              </a:ext>
            </a:extLst>
          </p:cNvPr>
          <p:cNvSpPr txBox="1"/>
          <p:nvPr/>
        </p:nvSpPr>
        <p:spPr>
          <a:xfrm>
            <a:off x="311700" y="1798968"/>
            <a:ext cx="8520599" cy="290778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 list1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(1,2,3);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 list2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(4,5,6);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 collected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(list1, list2)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nums.stream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.collect(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lvl="1"/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result will be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(1,2,3,4,5,6);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63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 most common operations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3419525"/>
          </a:xfrm>
        </p:spPr>
        <p:txBody>
          <a:bodyPr/>
          <a:lstStyle/>
          <a:p>
            <a:r>
              <a:rPr lang="en-US" b="1" dirty="0"/>
              <a:t>max/min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hape 127">
            <a:extLst>
              <a:ext uri="{FF2B5EF4-FFF2-40B4-BE49-F238E27FC236}">
                <a16:creationId xmlns:a16="http://schemas.microsoft.com/office/drawing/2014/main" id="{72C87B07-5882-3B40-836C-B43E653B7955}"/>
              </a:ext>
            </a:extLst>
          </p:cNvPr>
          <p:cNvSpPr txBox="1"/>
          <p:nvPr/>
        </p:nvSpPr>
        <p:spPr>
          <a:xfrm>
            <a:off x="450848" y="1808218"/>
            <a:ext cx="8520599" cy="306195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List&lt;Cat&gt; cats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new Cat("Boris", "Black", 2),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new Cat("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Bernadett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"White", 5)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oldestCat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cats.stream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.max(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(cat -&gt;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cat.getAge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.get();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31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 most common operations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3419525"/>
          </a:xfrm>
        </p:spPr>
        <p:txBody>
          <a:bodyPr/>
          <a:lstStyle/>
          <a:p>
            <a:r>
              <a:rPr lang="en-US" b="1" dirty="0"/>
              <a:t>reduce</a:t>
            </a:r>
            <a:endParaRPr lang="en-US" dirty="0"/>
          </a:p>
        </p:txBody>
      </p:sp>
      <p:sp>
        <p:nvSpPr>
          <p:cNvPr id="5" name="Shape 127">
            <a:extLst>
              <a:ext uri="{FF2B5EF4-FFF2-40B4-BE49-F238E27FC236}">
                <a16:creationId xmlns:a16="http://schemas.microsoft.com/office/drawing/2014/main" id="{72C87B07-5882-3B40-836C-B43E653B7955}"/>
              </a:ext>
            </a:extLst>
          </p:cNvPr>
          <p:cNvSpPr txBox="1"/>
          <p:nvPr/>
        </p:nvSpPr>
        <p:spPr>
          <a:xfrm>
            <a:off x="311700" y="1808218"/>
            <a:ext cx="8520599" cy="194877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(1,2,3,4)</a:t>
            </a:r>
          </a:p>
          <a:p>
            <a:pPr lvl="1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.reduce(0,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element) -&gt;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element);</a:t>
            </a:r>
          </a:p>
          <a:p>
            <a:pPr lvl="1"/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result is 10</a:t>
            </a:r>
          </a:p>
        </p:txBody>
      </p:sp>
    </p:spTree>
    <p:extLst>
      <p:ext uri="{BB962C8B-B14F-4D97-AF65-F5344CB8AC3E}">
        <p14:creationId xmlns:p14="http://schemas.microsoft.com/office/powerpoint/2010/main" val="1526455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 refactoring example</a:t>
            </a:r>
            <a:endParaRPr lang="en" dirty="0"/>
          </a:p>
        </p:txBody>
      </p:sp>
      <p:sp>
        <p:nvSpPr>
          <p:cNvPr id="5" name="Shape 127">
            <a:extLst>
              <a:ext uri="{FF2B5EF4-FFF2-40B4-BE49-F238E27FC236}">
                <a16:creationId xmlns:a16="http://schemas.microsoft.com/office/drawing/2014/main" id="{72C87B07-5882-3B40-836C-B43E653B7955}"/>
              </a:ext>
            </a:extLst>
          </p:cNvPr>
          <p:cNvSpPr txBox="1"/>
          <p:nvPr/>
        </p:nvSpPr>
        <p:spPr>
          <a:xfrm>
            <a:off x="311699" y="1296020"/>
            <a:ext cx="8520599" cy="33554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catNames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CatShelter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shelter: shelters)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(Cat cat: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shelter.getCats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cat.getAge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&lt; 1)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String name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cat.getName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			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catNames.add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87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 refactoring example</a:t>
            </a:r>
            <a:endParaRPr lang="en" dirty="0"/>
          </a:p>
        </p:txBody>
      </p:sp>
      <p:sp>
        <p:nvSpPr>
          <p:cNvPr id="5" name="Shape 127">
            <a:extLst>
              <a:ext uri="{FF2B5EF4-FFF2-40B4-BE49-F238E27FC236}">
                <a16:creationId xmlns:a16="http://schemas.microsoft.com/office/drawing/2014/main" id="{72C87B07-5882-3B40-836C-B43E653B7955}"/>
              </a:ext>
            </a:extLst>
          </p:cNvPr>
          <p:cNvSpPr txBox="1"/>
          <p:nvPr/>
        </p:nvSpPr>
        <p:spPr>
          <a:xfrm>
            <a:off x="311699" y="1296020"/>
            <a:ext cx="8520599" cy="33554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catNames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shelters.stream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(shelter -&gt;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shelter.getCats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().stream()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(cat -&gt;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cat.getAge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&lt; 1)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String name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cat.getName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				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catNames.add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</p:txBody>
      </p:sp>
    </p:spTree>
    <p:extLst>
      <p:ext uri="{BB962C8B-B14F-4D97-AF65-F5344CB8AC3E}">
        <p14:creationId xmlns:p14="http://schemas.microsoft.com/office/powerpoint/2010/main" val="29180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Lambda expressions: intro</a:t>
            </a:r>
            <a:endParaRPr lang="en" dirty="0"/>
          </a:p>
        </p:txBody>
      </p:sp>
      <p:sp>
        <p:nvSpPr>
          <p:cNvPr id="127" name="Shape 127"/>
          <p:cNvSpPr txBox="1"/>
          <p:nvPr/>
        </p:nvSpPr>
        <p:spPr>
          <a:xfrm>
            <a:off x="311700" y="1689651"/>
            <a:ext cx="8520599" cy="159026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 Thread(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doSomeStuff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}).start();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599" cy="636568"/>
          </a:xfrm>
        </p:spPr>
        <p:txBody>
          <a:bodyPr/>
          <a:lstStyle/>
          <a:p>
            <a:r>
              <a:rPr lang="en-US" dirty="0"/>
              <a:t>Anonymous inner class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47C376-7127-DE47-BE40-BCC674F3EE10}"/>
              </a:ext>
            </a:extLst>
          </p:cNvPr>
          <p:cNvSpPr txBox="1">
            <a:spLocks/>
          </p:cNvSpPr>
          <p:nvPr/>
        </p:nvSpPr>
        <p:spPr>
          <a:xfrm>
            <a:off x="311698" y="3279913"/>
            <a:ext cx="8520599" cy="6365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Using a Lambda expression  </a:t>
            </a:r>
          </a:p>
        </p:txBody>
      </p:sp>
      <p:sp>
        <p:nvSpPr>
          <p:cNvPr id="6" name="Shape 127">
            <a:extLst>
              <a:ext uri="{FF2B5EF4-FFF2-40B4-BE49-F238E27FC236}">
                <a16:creationId xmlns:a16="http://schemas.microsoft.com/office/drawing/2014/main" id="{EA62D583-D5E8-8F4C-817D-E7597871A541}"/>
              </a:ext>
            </a:extLst>
          </p:cNvPr>
          <p:cNvSpPr txBox="1"/>
          <p:nvPr/>
        </p:nvSpPr>
        <p:spPr>
          <a:xfrm>
            <a:off x="311697" y="3936823"/>
            <a:ext cx="8520599" cy="73943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 Thread(() -&gt;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doSomeStuff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()).start(); 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09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 refactoring example</a:t>
            </a:r>
            <a:endParaRPr lang="en" dirty="0"/>
          </a:p>
        </p:txBody>
      </p:sp>
      <p:sp>
        <p:nvSpPr>
          <p:cNvPr id="5" name="Shape 127">
            <a:extLst>
              <a:ext uri="{FF2B5EF4-FFF2-40B4-BE49-F238E27FC236}">
                <a16:creationId xmlns:a16="http://schemas.microsoft.com/office/drawing/2014/main" id="{72C87B07-5882-3B40-836C-B43E653B7955}"/>
              </a:ext>
            </a:extLst>
          </p:cNvPr>
          <p:cNvSpPr txBox="1"/>
          <p:nvPr/>
        </p:nvSpPr>
        <p:spPr>
          <a:xfrm>
            <a:off x="311699" y="1296020"/>
            <a:ext cx="8520599" cy="33554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catNames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shelters.stream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(shelter -&gt;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shelter.getCats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().stream()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(cat -&gt;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cat.getAge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&lt; 1)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(cat -&gt;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cat.getName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(cat -&gt;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catNames.add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(name))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</p:txBody>
      </p:sp>
    </p:spTree>
    <p:extLst>
      <p:ext uri="{BB962C8B-B14F-4D97-AF65-F5344CB8AC3E}">
        <p14:creationId xmlns:p14="http://schemas.microsoft.com/office/powerpoint/2010/main" val="113584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 refactoring example</a:t>
            </a:r>
            <a:endParaRPr lang="en" dirty="0"/>
          </a:p>
        </p:txBody>
      </p:sp>
      <p:sp>
        <p:nvSpPr>
          <p:cNvPr id="5" name="Shape 127">
            <a:extLst>
              <a:ext uri="{FF2B5EF4-FFF2-40B4-BE49-F238E27FC236}">
                <a16:creationId xmlns:a16="http://schemas.microsoft.com/office/drawing/2014/main" id="{72C87B07-5882-3B40-836C-B43E653B7955}"/>
              </a:ext>
            </a:extLst>
          </p:cNvPr>
          <p:cNvSpPr txBox="1"/>
          <p:nvPr/>
        </p:nvSpPr>
        <p:spPr>
          <a:xfrm>
            <a:off x="311699" y="1296020"/>
            <a:ext cx="8520599" cy="33554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catNames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shelters.stream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(shelter -&gt;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shelter.getCats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().stream())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.filter(cat -&gt;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cat.getAge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&lt; 1)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.map(cat -&gt;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cat.getName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(cat -&gt;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catNames.add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(name));</a:t>
            </a:r>
          </a:p>
        </p:txBody>
      </p:sp>
    </p:spTree>
    <p:extLst>
      <p:ext uri="{BB962C8B-B14F-4D97-AF65-F5344CB8AC3E}">
        <p14:creationId xmlns:p14="http://schemas.microsoft.com/office/powerpoint/2010/main" val="260791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 refactoring example</a:t>
            </a:r>
            <a:endParaRPr lang="en" dirty="0"/>
          </a:p>
        </p:txBody>
      </p:sp>
      <p:sp>
        <p:nvSpPr>
          <p:cNvPr id="5" name="Shape 127">
            <a:extLst>
              <a:ext uri="{FF2B5EF4-FFF2-40B4-BE49-F238E27FC236}">
                <a16:creationId xmlns:a16="http://schemas.microsoft.com/office/drawing/2014/main" id="{72C87B07-5882-3B40-836C-B43E653B7955}"/>
              </a:ext>
            </a:extLst>
          </p:cNvPr>
          <p:cNvSpPr txBox="1"/>
          <p:nvPr/>
        </p:nvSpPr>
        <p:spPr>
          <a:xfrm>
            <a:off x="311699" y="1296020"/>
            <a:ext cx="8520599" cy="33554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shelters.stream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(shelter -&gt;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shelter.getCats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().stream())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.filter(cat -&gt;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cat.getAge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&lt; 1)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.map(cat -&gt;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cat.getName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52092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 example 2</a:t>
            </a:r>
            <a:endParaRPr lang="en" dirty="0"/>
          </a:p>
        </p:txBody>
      </p:sp>
      <p:sp>
        <p:nvSpPr>
          <p:cNvPr id="5" name="Shape 127">
            <a:extLst>
              <a:ext uri="{FF2B5EF4-FFF2-40B4-BE49-F238E27FC236}">
                <a16:creationId xmlns:a16="http://schemas.microsoft.com/office/drawing/2014/main" id="{72C87B07-5882-3B40-836C-B43E653B7955}"/>
              </a:ext>
            </a:extLst>
          </p:cNvPr>
          <p:cNvSpPr txBox="1"/>
          <p:nvPr/>
        </p:nvSpPr>
        <p:spPr>
          <a:xfrm>
            <a:off x="311699" y="1296020"/>
            <a:ext cx="8520599" cy="33554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List&lt;Cat&gt; cats = // lots of cats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find all young cats, print their names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find all old cats, print their names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find all Black cats, print their names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findCats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(???)</a:t>
            </a:r>
          </a:p>
        </p:txBody>
      </p:sp>
    </p:spTree>
    <p:extLst>
      <p:ext uri="{BB962C8B-B14F-4D97-AF65-F5344CB8AC3E}">
        <p14:creationId xmlns:p14="http://schemas.microsoft.com/office/powerpoint/2010/main" val="2099538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 example 2</a:t>
            </a:r>
            <a:endParaRPr lang="en" dirty="0"/>
          </a:p>
        </p:txBody>
      </p:sp>
      <p:sp>
        <p:nvSpPr>
          <p:cNvPr id="5" name="Shape 127">
            <a:extLst>
              <a:ext uri="{FF2B5EF4-FFF2-40B4-BE49-F238E27FC236}">
                <a16:creationId xmlns:a16="http://schemas.microsoft.com/office/drawing/2014/main" id="{72C87B07-5882-3B40-836C-B43E653B7955}"/>
              </a:ext>
            </a:extLst>
          </p:cNvPr>
          <p:cNvSpPr txBox="1"/>
          <p:nvPr/>
        </p:nvSpPr>
        <p:spPr>
          <a:xfrm>
            <a:off x="311699" y="1296020"/>
            <a:ext cx="8520599" cy="33554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find all young cats, print their names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find all old cats, print their names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find all Black cats, print their names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findCats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cats.stream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.filter(?)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 some criteria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.map(Cat::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1699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 example 2</a:t>
            </a:r>
            <a:endParaRPr lang="en" dirty="0"/>
          </a:p>
        </p:txBody>
      </p:sp>
      <p:sp>
        <p:nvSpPr>
          <p:cNvPr id="5" name="Shape 127">
            <a:extLst>
              <a:ext uri="{FF2B5EF4-FFF2-40B4-BE49-F238E27FC236}">
                <a16:creationId xmlns:a16="http://schemas.microsoft.com/office/drawing/2014/main" id="{72C87B07-5882-3B40-836C-B43E653B7955}"/>
              </a:ext>
            </a:extLst>
          </p:cNvPr>
          <p:cNvSpPr txBox="1"/>
          <p:nvPr/>
        </p:nvSpPr>
        <p:spPr>
          <a:xfrm>
            <a:off x="311699" y="1296020"/>
            <a:ext cx="8520599" cy="33554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find all young cats, print their names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find all old cats, print their names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find all Black cats, print their names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findCats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List&lt;Cat&gt; cats, Predicate&lt;Cat&gt;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cats.stream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.filter(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// some criteria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.map(Cat::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3360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 example 2</a:t>
            </a:r>
            <a:endParaRPr lang="en" dirty="0"/>
          </a:p>
        </p:txBody>
      </p:sp>
      <p:sp>
        <p:nvSpPr>
          <p:cNvPr id="5" name="Shape 127">
            <a:extLst>
              <a:ext uri="{FF2B5EF4-FFF2-40B4-BE49-F238E27FC236}">
                <a16:creationId xmlns:a16="http://schemas.microsoft.com/office/drawing/2014/main" id="{72C87B07-5882-3B40-836C-B43E653B7955}"/>
              </a:ext>
            </a:extLst>
          </p:cNvPr>
          <p:cNvSpPr txBox="1"/>
          <p:nvPr/>
        </p:nvSpPr>
        <p:spPr>
          <a:xfrm>
            <a:off x="311699" y="1296020"/>
            <a:ext cx="8520599" cy="33554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findCats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(cats, cat -&gt;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cat.getAge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1)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findCats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(cats, cat -&gt;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Black".equals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cat.getColor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findCats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(List&lt;Cat&gt; cats, Predicate&lt;Cat&gt;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cats.stream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.filter(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// some criteria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.map(Cat::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1807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 example 2</a:t>
            </a:r>
            <a:endParaRPr lang="en" dirty="0"/>
          </a:p>
        </p:txBody>
      </p:sp>
      <p:sp>
        <p:nvSpPr>
          <p:cNvPr id="5" name="Shape 127">
            <a:extLst>
              <a:ext uri="{FF2B5EF4-FFF2-40B4-BE49-F238E27FC236}">
                <a16:creationId xmlns:a16="http://schemas.microsoft.com/office/drawing/2014/main" id="{72C87B07-5882-3B40-836C-B43E653B7955}"/>
              </a:ext>
            </a:extLst>
          </p:cNvPr>
          <p:cNvSpPr txBox="1"/>
          <p:nvPr/>
        </p:nvSpPr>
        <p:spPr>
          <a:xfrm>
            <a:off x="311699" y="1296020"/>
            <a:ext cx="8520599" cy="33554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//find all old cats, print their colors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findCats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(List&lt;Cat&gt; cats,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Predicate&lt;Cat&gt;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cats.stream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.filter(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// some criteria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.map(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2023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 example 2</a:t>
            </a:r>
            <a:endParaRPr lang="en" dirty="0"/>
          </a:p>
        </p:txBody>
      </p:sp>
      <p:sp>
        <p:nvSpPr>
          <p:cNvPr id="5" name="Shape 127">
            <a:extLst>
              <a:ext uri="{FF2B5EF4-FFF2-40B4-BE49-F238E27FC236}">
                <a16:creationId xmlns:a16="http://schemas.microsoft.com/office/drawing/2014/main" id="{72C87B07-5882-3B40-836C-B43E653B7955}"/>
              </a:ext>
            </a:extLst>
          </p:cNvPr>
          <p:cNvSpPr txBox="1"/>
          <p:nvPr/>
        </p:nvSpPr>
        <p:spPr>
          <a:xfrm>
            <a:off x="311699" y="1296020"/>
            <a:ext cx="8520599" cy="33554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//find all old cats, print their colors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findCats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(List&lt;Cat&gt; cats,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Predicate&lt;Cat&gt;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Function&lt;Cat, String&gt; trait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cats.stream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.filter(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// some criteria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.map(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3035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 example 2</a:t>
            </a:r>
            <a:endParaRPr lang="en" dirty="0"/>
          </a:p>
        </p:txBody>
      </p:sp>
      <p:sp>
        <p:nvSpPr>
          <p:cNvPr id="5" name="Shape 127">
            <a:extLst>
              <a:ext uri="{FF2B5EF4-FFF2-40B4-BE49-F238E27FC236}">
                <a16:creationId xmlns:a16="http://schemas.microsoft.com/office/drawing/2014/main" id="{72C87B07-5882-3B40-836C-B43E653B7955}"/>
              </a:ext>
            </a:extLst>
          </p:cNvPr>
          <p:cNvSpPr txBox="1"/>
          <p:nvPr/>
        </p:nvSpPr>
        <p:spPr>
          <a:xfrm>
            <a:off x="311699" y="1296020"/>
            <a:ext cx="8520599" cy="33554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findCats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(cats, cat -&gt;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cat.getAge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1, Cat::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getColor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findCats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(List&lt;Cat&gt; cats,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Predicate&lt;Cat&gt;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Function&lt;Cat, String&gt; trait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cats.stream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.filter(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// some criteria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.map(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537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Functional interfaces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3419525"/>
          </a:xfrm>
        </p:spPr>
        <p:txBody>
          <a:bodyPr/>
          <a:lstStyle/>
          <a:p>
            <a:r>
              <a:rPr lang="en-US" dirty="0"/>
              <a:t>If an interface only has one abstract method (aside from methods of Object), it’s called </a:t>
            </a:r>
            <a:r>
              <a:rPr lang="en-US" b="1" dirty="0"/>
              <a:t>functional interface</a:t>
            </a:r>
            <a:r>
              <a:rPr lang="en-US" dirty="0"/>
              <a:t>.</a:t>
            </a:r>
          </a:p>
          <a:p>
            <a:r>
              <a:rPr lang="en-US" dirty="0"/>
              <a:t>Example functional interfaces: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java.lang.Runnable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java.util.concurrent.Callable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java.util.Comparator</a:t>
            </a:r>
            <a:endParaRPr lang="en-US" dirty="0"/>
          </a:p>
          <a:p>
            <a:r>
              <a:rPr lang="en-US" dirty="0"/>
              <a:t>Interfaces in </a:t>
            </a:r>
            <a:r>
              <a:rPr lang="en-US" dirty="0" err="1"/>
              <a:t>java.util.function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2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 example 2</a:t>
            </a:r>
            <a:endParaRPr lang="en" dirty="0"/>
          </a:p>
        </p:txBody>
      </p:sp>
      <p:sp>
        <p:nvSpPr>
          <p:cNvPr id="5" name="Shape 127">
            <a:extLst>
              <a:ext uri="{FF2B5EF4-FFF2-40B4-BE49-F238E27FC236}">
                <a16:creationId xmlns:a16="http://schemas.microsoft.com/office/drawing/2014/main" id="{72C87B07-5882-3B40-836C-B43E653B7955}"/>
              </a:ext>
            </a:extLst>
          </p:cNvPr>
          <p:cNvSpPr txBox="1"/>
          <p:nvPr/>
        </p:nvSpPr>
        <p:spPr>
          <a:xfrm>
            <a:off x="311699" y="1296020"/>
            <a:ext cx="8520599" cy="33554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//find all old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print their breeds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find(List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&lt;???&gt;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animals,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Predicate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&lt;???&gt;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&lt;???, String&gt;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trait)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cats.stream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.filter(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// some criteria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.map(trait)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0000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 example 2</a:t>
            </a:r>
            <a:endParaRPr lang="en" dirty="0"/>
          </a:p>
        </p:txBody>
      </p:sp>
      <p:sp>
        <p:nvSpPr>
          <p:cNvPr id="5" name="Shape 127">
            <a:extLst>
              <a:ext uri="{FF2B5EF4-FFF2-40B4-BE49-F238E27FC236}">
                <a16:creationId xmlns:a16="http://schemas.microsoft.com/office/drawing/2014/main" id="{72C87B07-5882-3B40-836C-B43E653B7955}"/>
              </a:ext>
            </a:extLst>
          </p:cNvPr>
          <p:cNvSpPr txBox="1"/>
          <p:nvPr/>
        </p:nvSpPr>
        <p:spPr>
          <a:xfrm>
            <a:off x="311699" y="1296020"/>
            <a:ext cx="8520599" cy="335549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(cats, cat -&gt;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cat.getAge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1, Cat::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getColor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(dogs, dog -&gt;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dog.getAge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1, Dog::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getBreed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find(List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animals,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Predicate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&lt;T, String&gt;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trait)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animals.stream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.filter(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// some criteria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.map(trait)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3545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</a:t>
            </a:r>
            <a:r>
              <a:rPr lang="ru-RU" dirty="0"/>
              <a:t> </a:t>
            </a:r>
            <a:r>
              <a:rPr lang="en-US" dirty="0"/>
              <a:t>encounter order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3419525"/>
          </a:xfrm>
        </p:spPr>
        <p:txBody>
          <a:bodyPr/>
          <a:lstStyle/>
          <a:p>
            <a:r>
              <a:rPr lang="en-US" b="1" dirty="0"/>
              <a:t>Order was already defined</a:t>
            </a:r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r>
              <a:rPr lang="en-US" b="1" dirty="0"/>
              <a:t>Order was not defined</a:t>
            </a:r>
            <a:endParaRPr lang="en-US" dirty="0"/>
          </a:p>
        </p:txBody>
      </p:sp>
      <p:sp>
        <p:nvSpPr>
          <p:cNvPr id="5" name="Shape 127">
            <a:extLst>
              <a:ext uri="{FF2B5EF4-FFF2-40B4-BE49-F238E27FC236}">
                <a16:creationId xmlns:a16="http://schemas.microsoft.com/office/drawing/2014/main" id="{72C87B07-5882-3B40-836C-B43E653B7955}"/>
              </a:ext>
            </a:extLst>
          </p:cNvPr>
          <p:cNvSpPr txBox="1"/>
          <p:nvPr/>
        </p:nvSpPr>
        <p:spPr>
          <a:xfrm>
            <a:off x="450848" y="1808218"/>
            <a:ext cx="8520599" cy="133254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2, 3, 4);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nums.stream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().collect(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hape 127">
            <a:extLst>
              <a:ext uri="{FF2B5EF4-FFF2-40B4-BE49-F238E27FC236}">
                <a16:creationId xmlns:a16="http://schemas.microsoft.com/office/drawing/2014/main" id="{20FE3DBE-447E-E348-BBD2-A9587CF7FE65}"/>
              </a:ext>
            </a:extLst>
          </p:cNvPr>
          <p:cNvSpPr txBox="1"/>
          <p:nvPr/>
        </p:nvSpPr>
        <p:spPr>
          <a:xfrm>
            <a:off x="381274" y="3630392"/>
            <a:ext cx="8520599" cy="133254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Set&lt;Integer&gt;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// insert 1 2 3 4 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maybeOrder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nums.stream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().collect(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378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</a:t>
            </a:r>
            <a:r>
              <a:rPr lang="ru-RU" dirty="0"/>
              <a:t> </a:t>
            </a:r>
            <a:r>
              <a:rPr lang="en-US" dirty="0"/>
              <a:t>encounter order</a:t>
            </a:r>
            <a:endParaRPr lang="en" dirty="0"/>
          </a:p>
        </p:txBody>
      </p:sp>
      <p:sp>
        <p:nvSpPr>
          <p:cNvPr id="7" name="Shape 127">
            <a:extLst>
              <a:ext uri="{FF2B5EF4-FFF2-40B4-BE49-F238E27FC236}">
                <a16:creationId xmlns:a16="http://schemas.microsoft.com/office/drawing/2014/main" id="{20FE3DBE-447E-E348-BBD2-A9587CF7FE65}"/>
              </a:ext>
            </a:extLst>
          </p:cNvPr>
          <p:cNvSpPr txBox="1"/>
          <p:nvPr/>
        </p:nvSpPr>
        <p:spPr>
          <a:xfrm>
            <a:off x="311700" y="1225123"/>
            <a:ext cx="8520599" cy="235296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Set&lt;Integer&gt;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// insert 1 2 3 4 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nums.stream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.sorted()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.collect(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665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Streams API:</a:t>
            </a:r>
            <a:r>
              <a:rPr lang="ru-RU" dirty="0"/>
              <a:t> </a:t>
            </a:r>
            <a:r>
              <a:rPr lang="en-US" dirty="0"/>
              <a:t>parallel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3419525"/>
          </a:xfrm>
        </p:spPr>
        <p:txBody>
          <a:bodyPr/>
          <a:lstStyle/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</p:txBody>
      </p:sp>
      <p:sp>
        <p:nvSpPr>
          <p:cNvPr id="5" name="Shape 127">
            <a:extLst>
              <a:ext uri="{FF2B5EF4-FFF2-40B4-BE49-F238E27FC236}">
                <a16:creationId xmlns:a16="http://schemas.microsoft.com/office/drawing/2014/main" id="{72C87B07-5882-3B40-836C-B43E653B7955}"/>
              </a:ext>
            </a:extLst>
          </p:cNvPr>
          <p:cNvSpPr txBox="1"/>
          <p:nvPr/>
        </p:nvSpPr>
        <p:spPr>
          <a:xfrm>
            <a:off x="311699" y="1370897"/>
            <a:ext cx="8520599" cy="129279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Stream&lt;String&gt; stream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collection.parallelStream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252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F6B6-EAEF-0E47-95FB-017EE986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B47F3-F698-4944-BA19-FC78AE4D7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https://docs.oracle.com/javase/tutorial/java/javaOO/lambdaexpressions.html#use-case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2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Functional interfaces: example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3419525"/>
          </a:xfrm>
        </p:spPr>
        <p:txBody>
          <a:bodyPr/>
          <a:lstStyle/>
          <a:p>
            <a:r>
              <a:rPr lang="en-US" dirty="0"/>
              <a:t>If an interface only has one abstract method (aside from methods of Object), it’s called </a:t>
            </a:r>
            <a:r>
              <a:rPr lang="en-US" b="1" dirty="0"/>
              <a:t>functional interface</a:t>
            </a:r>
            <a:r>
              <a:rPr lang="en-US" dirty="0"/>
              <a:t>.</a:t>
            </a: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B683066D-ED78-824A-95FD-DFEDC0E406A5}"/>
              </a:ext>
            </a:extLst>
          </p:cNvPr>
          <p:cNvSpPr txBox="1"/>
          <p:nvPr/>
        </p:nvSpPr>
        <p:spPr>
          <a:xfrm>
            <a:off x="311700" y="2286000"/>
            <a:ext cx="8520599" cy="159026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Runnable 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void run();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01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Functional interfaces: example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3419525"/>
          </a:xfrm>
        </p:spPr>
        <p:txBody>
          <a:bodyPr/>
          <a:lstStyle/>
          <a:p>
            <a:r>
              <a:rPr lang="en-US" dirty="0"/>
              <a:t>If an interface only has one abstract method (aside from methods of Object), it’s called </a:t>
            </a:r>
            <a:r>
              <a:rPr lang="en-US" b="1" dirty="0"/>
              <a:t>functional interface</a:t>
            </a:r>
            <a:r>
              <a:rPr lang="en-US" dirty="0"/>
              <a:t>.</a:t>
            </a: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B683066D-ED78-824A-95FD-DFEDC0E406A5}"/>
              </a:ext>
            </a:extLst>
          </p:cNvPr>
          <p:cNvSpPr txBox="1"/>
          <p:nvPr/>
        </p:nvSpPr>
        <p:spPr>
          <a:xfrm>
            <a:off x="311699" y="2126974"/>
            <a:ext cx="8520599" cy="202758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Predicate {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Predicate and(Predicate p) {…};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Predicate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target) {…};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test(T t);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19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Lambda expressions:  syntax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3419525"/>
          </a:xfrm>
        </p:spPr>
        <p:txBody>
          <a:bodyPr/>
          <a:lstStyle/>
          <a:p>
            <a:r>
              <a:rPr lang="en-US" dirty="0"/>
              <a:t>Syntax is: </a:t>
            </a:r>
            <a:r>
              <a:rPr lang="en-US" b="1" dirty="0"/>
              <a:t>parameter -&gt; expression</a:t>
            </a: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B683066D-ED78-824A-95FD-DFEDC0E406A5}"/>
              </a:ext>
            </a:extLst>
          </p:cNvPr>
          <p:cNvSpPr txBox="1"/>
          <p:nvPr/>
        </p:nvSpPr>
        <p:spPr>
          <a:xfrm>
            <a:off x="311700" y="2027582"/>
            <a:ext cx="8520599" cy="267916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b) -&gt; { return a + b;}</a:t>
            </a:r>
          </a:p>
          <a:p>
            <a:pPr lvl="1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(a, b) -&gt; a + b</a:t>
            </a:r>
          </a:p>
          <a:p>
            <a:pPr lvl="1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-&gt; a * a</a:t>
            </a:r>
          </a:p>
          <a:p>
            <a:pPr lvl="1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-&gt; a</a:t>
            </a:r>
          </a:p>
          <a:p>
            <a:pPr lvl="1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-&gt; {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("Hi!");}</a:t>
            </a:r>
            <a:endParaRPr lang="ru-RU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br>
              <a:rPr lang="ru-R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Runnable runnable = () -&gt;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("Hi!");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883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Lambda expressions:  lexical scoping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3419525"/>
          </a:xfrm>
        </p:spPr>
        <p:txBody>
          <a:bodyPr/>
          <a:lstStyle/>
          <a:p>
            <a:r>
              <a:rPr lang="en-US" dirty="0"/>
              <a:t>Variables from enclosing context must be final or effectively final</a:t>
            </a: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B683066D-ED78-824A-95FD-DFEDC0E406A5}"/>
              </a:ext>
            </a:extLst>
          </p:cNvPr>
          <p:cNvSpPr txBox="1"/>
          <p:nvPr/>
        </p:nvSpPr>
        <p:spPr>
          <a:xfrm>
            <a:off x="311700" y="1848444"/>
            <a:ext cx="8520599" cy="202758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run() {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”Carl";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 Thread(() -&gt;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("Hi, " +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)).start();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Method references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3419525"/>
          </a:xfrm>
        </p:spPr>
        <p:txBody>
          <a:bodyPr/>
          <a:lstStyle/>
          <a:p>
            <a:r>
              <a:rPr lang="en-US" b="1" dirty="0"/>
              <a:t>Method references </a:t>
            </a:r>
            <a:r>
              <a:rPr lang="en-US" dirty="0"/>
              <a:t>are references to existing methods by name.</a:t>
            </a: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B683066D-ED78-824A-95FD-DFEDC0E406A5}"/>
              </a:ext>
            </a:extLst>
          </p:cNvPr>
          <p:cNvSpPr txBox="1"/>
          <p:nvPr/>
        </p:nvSpPr>
        <p:spPr>
          <a:xfrm>
            <a:off x="311700" y="1808921"/>
            <a:ext cx="8520599" cy="135172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cat.getName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 Cat();</a:t>
            </a:r>
          </a:p>
        </p:txBody>
      </p:sp>
      <p:sp>
        <p:nvSpPr>
          <p:cNvPr id="9" name="Shape 127">
            <a:extLst>
              <a:ext uri="{FF2B5EF4-FFF2-40B4-BE49-F238E27FC236}">
                <a16:creationId xmlns:a16="http://schemas.microsoft.com/office/drawing/2014/main" id="{0E6DD1EF-4ABE-F545-8BDC-D77660A82822}"/>
              </a:ext>
            </a:extLst>
          </p:cNvPr>
          <p:cNvSpPr txBox="1"/>
          <p:nvPr/>
        </p:nvSpPr>
        <p:spPr>
          <a:xfrm>
            <a:off x="311700" y="3551582"/>
            <a:ext cx="8520599" cy="135172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Cat::new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String[]::new</a:t>
            </a:r>
          </a:p>
        </p:txBody>
      </p:sp>
    </p:spTree>
    <p:extLst>
      <p:ext uri="{BB962C8B-B14F-4D97-AF65-F5344CB8AC3E}">
        <p14:creationId xmlns:p14="http://schemas.microsoft.com/office/powerpoint/2010/main" val="110667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Method references</a:t>
            </a:r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0558-E846-3448-AE0F-75F2C73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599" cy="3419525"/>
          </a:xfrm>
        </p:spPr>
        <p:txBody>
          <a:bodyPr/>
          <a:lstStyle/>
          <a:p>
            <a:r>
              <a:rPr lang="en-US" b="1" dirty="0"/>
              <a:t>x -&gt; foo(x)</a:t>
            </a:r>
            <a:endParaRPr lang="en-US" dirty="0"/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B683066D-ED78-824A-95FD-DFEDC0E406A5}"/>
              </a:ext>
            </a:extLst>
          </p:cNvPr>
          <p:cNvSpPr txBox="1"/>
          <p:nvPr/>
        </p:nvSpPr>
        <p:spPr>
          <a:xfrm>
            <a:off x="311699" y="1828566"/>
            <a:ext cx="8520599" cy="135172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(name, color, age) -&gt; new Cat(name, color, age);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(name, color, age) -&gt; Cat::new;</a:t>
            </a:r>
          </a:p>
        </p:txBody>
      </p:sp>
    </p:spTree>
    <p:extLst>
      <p:ext uri="{BB962C8B-B14F-4D97-AF65-F5344CB8AC3E}">
        <p14:creationId xmlns:p14="http://schemas.microsoft.com/office/powerpoint/2010/main" val="33996589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9458</TotalTime>
  <Words>1466</Words>
  <Application>Microsoft Macintosh PowerPoint</Application>
  <PresentationFormat>On-screen Show (16:9)</PresentationFormat>
  <Paragraphs>277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Courier New</vt:lpstr>
      <vt:lpstr>simple-light-2</vt:lpstr>
      <vt:lpstr>Lambda expressions</vt:lpstr>
      <vt:lpstr>Lambda expressions: intro</vt:lpstr>
      <vt:lpstr>Functional interfaces</vt:lpstr>
      <vt:lpstr>Functional interfaces: example</vt:lpstr>
      <vt:lpstr>Functional interfaces: example</vt:lpstr>
      <vt:lpstr>Lambda expressions:  syntax</vt:lpstr>
      <vt:lpstr>Lambda expressions:  lexical scoping</vt:lpstr>
      <vt:lpstr>Method references</vt:lpstr>
      <vt:lpstr>Method references</vt:lpstr>
      <vt:lpstr>Streams API</vt:lpstr>
      <vt:lpstr>Streams API</vt:lpstr>
      <vt:lpstr>Streams API: most common operations</vt:lpstr>
      <vt:lpstr>Streams API: most common operations</vt:lpstr>
      <vt:lpstr>Streams API: most common operations</vt:lpstr>
      <vt:lpstr>Streams API: most common operations</vt:lpstr>
      <vt:lpstr>Streams API: most common operations</vt:lpstr>
      <vt:lpstr>Streams API: most common operations</vt:lpstr>
      <vt:lpstr>Streams API: refactoring example</vt:lpstr>
      <vt:lpstr>Streams API: refactoring example</vt:lpstr>
      <vt:lpstr>Streams API: refactoring example</vt:lpstr>
      <vt:lpstr>Streams API: refactoring example</vt:lpstr>
      <vt:lpstr>Streams API: refactoring example</vt:lpstr>
      <vt:lpstr>Streams API: example 2</vt:lpstr>
      <vt:lpstr>Streams API: example 2</vt:lpstr>
      <vt:lpstr>Streams API: example 2</vt:lpstr>
      <vt:lpstr>Streams API: example 2</vt:lpstr>
      <vt:lpstr>Streams API: example 2</vt:lpstr>
      <vt:lpstr>Streams API: example 2</vt:lpstr>
      <vt:lpstr>Streams API: example 2</vt:lpstr>
      <vt:lpstr>Streams API: example 2</vt:lpstr>
      <vt:lpstr>Streams API: example 2</vt:lpstr>
      <vt:lpstr>Streams API: encounter order</vt:lpstr>
      <vt:lpstr>Streams API: encounter order</vt:lpstr>
      <vt:lpstr>Streams API: parallel</vt:lpstr>
      <vt:lpstr>Home reading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IO</dc:title>
  <cp:lastModifiedBy>Saipuka, Jelena</cp:lastModifiedBy>
  <cp:revision>88</cp:revision>
  <dcterms:modified xsi:type="dcterms:W3CDTF">2018-03-12T07:55:52Z</dcterms:modified>
</cp:coreProperties>
</file>