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91" r:id="rId3"/>
    <p:sldId id="292" r:id="rId4"/>
    <p:sldId id="293" r:id="rId5"/>
    <p:sldId id="307" r:id="rId6"/>
    <p:sldId id="296" r:id="rId7"/>
    <p:sldId id="297" r:id="rId8"/>
    <p:sldId id="298" r:id="rId9"/>
    <p:sldId id="299" r:id="rId10"/>
    <p:sldId id="300" r:id="rId11"/>
    <p:sldId id="301" r:id="rId12"/>
    <p:sldId id="304" r:id="rId13"/>
    <p:sldId id="302" r:id="rId14"/>
    <p:sldId id="303" r:id="rId15"/>
    <p:sldId id="305" r:id="rId16"/>
    <p:sldId id="30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5"/>
    <p:restoredTop sz="62953"/>
  </p:normalViewPr>
  <p:slideViewPr>
    <p:cSldViewPr snapToGrid="0">
      <p:cViewPr varScale="1">
        <p:scale>
          <a:sx n="106" d="100"/>
          <a:sy n="106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448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830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System.out.printf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d%n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Month.FEBRUARY.maxLength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6100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 8601</a:t>
            </a:r>
          </a:p>
          <a:p>
            <a:pPr fontAlgn="base"/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Thread-safe</a:t>
            </a:r>
          </a:p>
          <a:p>
            <a:pPr fontAlgn="base"/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throw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DateTimeParseException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DateTimeException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084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Internationalization is supported </a:t>
            </a:r>
          </a:p>
        </p:txBody>
      </p:sp>
    </p:spTree>
    <p:extLst>
      <p:ext uri="{BB962C8B-B14F-4D97-AF65-F5344CB8AC3E}">
        <p14:creationId xmlns:p14="http://schemas.microsoft.com/office/powerpoint/2010/main" val="3092077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1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Externalize the process of querying </a:t>
            </a: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the time zone in a temporal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if date is February 29 in a leap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 days until your next birthday</a:t>
            </a:r>
          </a:p>
          <a:p>
            <a:endParaRPr lang="en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 class has getters: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getMonths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getDays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getYears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LocalDate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initialDate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LocalDate.parse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("2007-05-10");</a:t>
            </a:r>
          </a:p>
          <a:p>
            <a:pPr fontAlgn="base"/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LocalDate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finalDate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initialDate.plus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Period.ofDays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(5));</a:t>
            </a:r>
          </a:p>
          <a:p>
            <a:endParaRPr lang="en-US" sz="1000" dirty="0"/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to </a:t>
            </a:r>
            <a:r>
              <a:rPr lang="en-US" sz="11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1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Duration class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use to deal with </a:t>
            </a:r>
            <a:r>
              <a:rPr lang="en-US" sz="11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Time.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460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en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6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problems here: 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AutoNum type="arabicPeriod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12 is for which date field? 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AutoNum type="arabicPeriod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 12 is December, right? No. January. 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AutoNum type="arabicPeriod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12 is 12 CE, right? Wrong. 1913. 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AutoNum type="arabicPeriod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 - there is a time in a date? </a:t>
            </a:r>
          </a:p>
          <a:p>
            <a:pPr marL="2286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AutoNum type="arabicPeriod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 that, there is a time zone.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b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an instant, not a date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 have random offsets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zero-based, like month and hours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one-based, like day of the month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has an offset of 1900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Mutable, not thread-safe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internationalizable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Millisecond granularity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reflect UTC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31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problems here: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Which 12 is for which date field?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Month 12 is December, right? No. January.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They got the year right! Almost. 13 CE.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Wait - there is a time in a calendar?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More than that, there is a time zone.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much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imporovement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an instant, not a calendar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 can’t create a Calendar from a Date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Can’t format a Calendar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Zero-based offsets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Stores internal state in two different ways </a:t>
            </a:r>
          </a:p>
          <a:p>
            <a:pPr marL="628650" lvl="1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milliseconds from epoch </a:t>
            </a:r>
          </a:p>
          <a:p>
            <a:pPr marL="628650" lvl="1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of fields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bugs and performance issues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Mutable, not thread-safe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65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problems: </a:t>
            </a:r>
          </a:p>
          <a:p>
            <a:pPr marL="228600" indent="-228600">
              <a:buAutoNum type="arabicPeriod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 8601 order of fields - year, month, day. </a:t>
            </a:r>
          </a:p>
          <a:p>
            <a:pPr marL="228600" indent="-228600">
              <a:buAutoNum type="arabicPeriod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 12 is December. </a:t>
            </a:r>
          </a:p>
          <a:p>
            <a:pPr marL="228600" indent="-228600">
              <a:buAutoNum type="arabicPeriod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is 12 CE. </a:t>
            </a:r>
          </a:p>
          <a:p>
            <a:pPr marL="228600" indent="-228600">
              <a:buAutoNum type="arabicPeriod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time component. </a:t>
            </a:r>
          </a:p>
          <a:p>
            <a:pPr marL="228600" indent="-228600">
              <a:buAutoNum type="arabicPeriod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time zone. </a:t>
            </a:r>
          </a:p>
          <a:p>
            <a:pPr marL="0" indent="0">
              <a:buNone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79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- ISO 8601</a:t>
            </a:r>
          </a:p>
        </p:txBody>
      </p:sp>
    </p:spTree>
    <p:extLst>
      <p:ext uri="{BB962C8B-B14F-4D97-AF65-F5344CB8AC3E}">
        <p14:creationId xmlns:p14="http://schemas.microsoft.com/office/powerpoint/2010/main" val="405260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  <a:tabLst/>
              <a:defRPr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java.time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instants, durations, dates, times, time zones, periods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  <a:tabLst/>
              <a:defRPr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java.time.format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formatting and parsing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java.time.temporal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field, unit, or adjustment access to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temporals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java.time.zone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support for time zones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java.time.chrono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calendar systems other than ISO-8601</a:t>
            </a:r>
            <a:endParaRPr lang="en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5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LocalDate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Corresponds to SQL DATE type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LocalTime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Corresponds to SQL TIME type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LocalDateTime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(no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pPr marL="171450" marR="0" lvl="0" indent="-171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Corresponds to SQL TIMESTAMP type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ZoneId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id of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ZoneOffset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time zone offset from Greenwich</a:t>
            </a:r>
            <a:endParaRPr lang="ru-RU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ZonedDateTime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LocalDateTime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ZoneId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  <a:tabLst/>
              <a:defRPr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OffsetDateTime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LocalDateTime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ZoneOffset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  <a:tabLst/>
              <a:defRPr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OffsetTime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LocalTime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ZoneOffset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000" dirty="0"/>
            </a:br>
            <a:r>
              <a:rPr lang="en-US" sz="1000" dirty="0"/>
              <a:t>Instant – nanoseconds from EPOCH. Constants: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Instant.EPOCH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Instant.MIN</a:t>
            </a: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Instant.MAX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83436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table summarizes the temporal-based classes in the </a:t>
            </a:r>
            <a:r>
              <a:rPr lang="en-US" sz="1000" dirty="0" err="1"/>
              <a:t>java.time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 that store date and/or time information, or that can be used to measure an amount of time. A check mark in a column indicates that the class uses that particular type of data and the </a:t>
            </a:r>
            <a:r>
              <a:rPr lang="en-US" sz="11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toString</a:t>
            </a:r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column shows an instance printed using the </a:t>
            </a:r>
            <a:r>
              <a:rPr lang="en-US" sz="1000" dirty="0" err="1"/>
              <a:t>toString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tutorial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*Seconds are captured to nanosecond precision</a:t>
            </a: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.**This class does not store this information, but has methods to provide time in these units.</a:t>
            </a: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***When a Period is added to a 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ZonedDateTime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daylight saving time or other local time differences are observed.</a:t>
            </a:r>
          </a:p>
          <a:p>
            <a:br>
              <a:rPr lang="en-US" sz="1000" dirty="0"/>
            </a:br>
            <a:endParaRPr lang="en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LocalTime.now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LocalTime.of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(6, 30);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LocalTime.parse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("06:30").plus(1,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ChronoUnit.HOURS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LocalTime.parse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("06:30").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getHour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LocalTime.parse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("06:30").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isBefore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LocalTime.parse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("07:30"));</a:t>
            </a:r>
          </a:p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- immutable copy with elements changed </a:t>
            </a: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- converts to another object type </a:t>
            </a: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plus, minus - immutable copy after operation</a:t>
            </a:r>
          </a:p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8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2">
            <a:alphaModFix/>
          </a:blip>
          <a:srcRect l="10844" t="23442" r="18228" b="36764"/>
          <a:stretch/>
        </p:blipFill>
        <p:spPr>
          <a:xfrm>
            <a:off x="7964175" y="48725"/>
            <a:ext cx="1109375" cy="326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datetime/iso/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Date Time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Date Time API: Constants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sz="2400" dirty="0" err="1"/>
              <a:t>DayOfWeek.FRIDAY</a:t>
            </a:r>
            <a:endParaRPr lang="en-US" sz="2400" dirty="0"/>
          </a:p>
          <a:p>
            <a:pPr marL="457200" indent="-228600"/>
            <a:r>
              <a:rPr lang="en-US" sz="2400" dirty="0" err="1"/>
              <a:t>Month.MARCH</a:t>
            </a:r>
            <a:endParaRPr lang="en-US" sz="2400" dirty="0"/>
          </a:p>
          <a:p>
            <a:pPr marL="457200" indent="-228600"/>
            <a:r>
              <a:rPr lang="en-US" sz="2400" dirty="0" err="1"/>
              <a:t>ChronoUnit.DAYS</a:t>
            </a:r>
            <a:endParaRPr lang="en-US" sz="2400" dirty="0"/>
          </a:p>
          <a:p>
            <a:pPr marL="457200" indent="-228600"/>
            <a:r>
              <a:rPr lang="en-US" sz="2400" dirty="0" err="1"/>
              <a:t>LocalTime.MIDNIGHT</a:t>
            </a:r>
            <a:r>
              <a:rPr lang="en-US" sz="2400" dirty="0"/>
              <a:t> // 00:00</a:t>
            </a:r>
          </a:p>
          <a:p>
            <a:pPr marL="457200" indent="-228600"/>
            <a:r>
              <a:rPr lang="en-US" sz="2400" dirty="0" err="1"/>
              <a:t>LocalTime.NOON</a:t>
            </a:r>
            <a:r>
              <a:rPr lang="en-US" sz="2400" dirty="0"/>
              <a:t> // 12:00</a:t>
            </a:r>
          </a:p>
          <a:p>
            <a:pPr marL="457200" indent="-228600"/>
            <a:br>
              <a:rPr lang="en-US" sz="2400" dirty="0"/>
            </a:b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6298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Date Time API: Formatting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sz="2400" dirty="0"/>
              <a:t>Use </a:t>
            </a:r>
            <a:r>
              <a:rPr lang="en-US" sz="2400" dirty="0" err="1"/>
              <a:t>DateTimeFormatter</a:t>
            </a:r>
            <a:endParaRPr lang="en-US" sz="2400" dirty="0"/>
          </a:p>
          <a:p>
            <a:pPr marL="457200" indent="-228600"/>
            <a:br>
              <a:rPr lang="en-US" sz="2400" dirty="0"/>
            </a:br>
            <a:endParaRPr lang="en" sz="2400" dirty="0"/>
          </a:p>
        </p:txBody>
      </p:sp>
      <p:sp>
        <p:nvSpPr>
          <p:cNvPr id="4" name="Shape 323">
            <a:extLst>
              <a:ext uri="{FF2B5EF4-FFF2-40B4-BE49-F238E27FC236}">
                <a16:creationId xmlns:a16="http://schemas.microsoft.com/office/drawing/2014/main" id="{A732EF6A-920A-FE49-BA9F-A41D8A50EFA4}"/>
              </a:ext>
            </a:extLst>
          </p:cNvPr>
          <p:cNvSpPr txBox="1"/>
          <p:nvPr/>
        </p:nvSpPr>
        <p:spPr>
          <a:xfrm>
            <a:off x="439597" y="1997008"/>
            <a:ext cx="8089262" cy="107870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.format(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DateTimeFormatter.ISO_DATE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1735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Date Time API: Formatting</a:t>
            </a:r>
          </a:p>
        </p:txBody>
      </p:sp>
      <p:sp>
        <p:nvSpPr>
          <p:cNvPr id="4" name="Shape 323">
            <a:extLst>
              <a:ext uri="{FF2B5EF4-FFF2-40B4-BE49-F238E27FC236}">
                <a16:creationId xmlns:a16="http://schemas.microsoft.com/office/drawing/2014/main" id="{A732EF6A-920A-FE49-BA9F-A41D8A50EFA4}"/>
              </a:ext>
            </a:extLst>
          </p:cNvPr>
          <p:cNvSpPr txBox="1"/>
          <p:nvPr/>
        </p:nvSpPr>
        <p:spPr>
          <a:xfrm>
            <a:off x="247289" y="1330037"/>
            <a:ext cx="8649419" cy="357447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base"/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DateTimeFormatter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dateFormatter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 =</a:t>
            </a:r>
          </a:p>
          <a:p>
            <a:pPr fontAlgn="base"/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DateTimeFormatter</a:t>
            </a:r>
            <a:endParaRPr lang="en-US" sz="24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 fontAlgn="base"/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    .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ofLocalizedDateTime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FormatStyle.MEDIUM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);</a:t>
            </a:r>
          </a:p>
          <a:p>
            <a:pPr fontAlgn="base"/>
            <a:endParaRPr lang="en-US" sz="24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 fontAlgn="base"/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localDateTime</a:t>
            </a:r>
            <a:endParaRPr lang="en-US" sz="24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 fontAlgn="base"/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  .format(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dateFormatter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)</a:t>
            </a:r>
          </a:p>
          <a:p>
            <a:pPr fontAlgn="base"/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  .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withLocale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Locale.TAIWAN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));</a:t>
            </a:r>
          </a:p>
          <a:p>
            <a:pPr fontAlgn="base"/>
            <a:endParaRPr lang="en-US" sz="24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 fontAlgn="base"/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// </a:t>
            </a:r>
            <a:r>
              <a:rPr lang="en-US" altLang="ja-JP" sz="2400" dirty="0">
                <a:solidFill>
                  <a:schemeClr val="dk1"/>
                </a:solidFill>
                <a:latin typeface="Courier New"/>
                <a:cs typeface="Courier New"/>
              </a:rPr>
              <a:t>2015/1/25 </a:t>
            </a:r>
            <a:r>
              <a:rPr lang="ja-JP" altLang="en-US" sz="2400" dirty="0">
                <a:solidFill>
                  <a:schemeClr val="dk1"/>
                </a:solidFill>
                <a:latin typeface="Courier New"/>
                <a:cs typeface="Courier New"/>
              </a:rPr>
              <a:t>上午 </a:t>
            </a:r>
            <a:r>
              <a:rPr lang="en-US" altLang="ja-JP" sz="2400" dirty="0">
                <a:solidFill>
                  <a:schemeClr val="dk1"/>
                </a:solidFill>
                <a:latin typeface="Courier New"/>
                <a:cs typeface="Courier New"/>
              </a:rPr>
              <a:t>06:30:00</a:t>
            </a:r>
            <a:endParaRPr lang="en-US" sz="2400" dirty="0">
              <a:solidFill>
                <a:schemeClr val="dk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540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Date Time API: Temporal</a:t>
            </a:r>
          </a:p>
        </p:txBody>
      </p:sp>
      <p:sp>
        <p:nvSpPr>
          <p:cNvPr id="7" name="Shape 323">
            <a:extLst>
              <a:ext uri="{FF2B5EF4-FFF2-40B4-BE49-F238E27FC236}">
                <a16:creationId xmlns:a16="http://schemas.microsoft.com/office/drawing/2014/main" id="{A969A572-C346-434B-84CF-DB410A103B4D}"/>
              </a:ext>
            </a:extLst>
          </p:cNvPr>
          <p:cNvSpPr txBox="1"/>
          <p:nvPr/>
        </p:nvSpPr>
        <p:spPr>
          <a:xfrm>
            <a:off x="639103" y="1431744"/>
            <a:ext cx="7328646" cy="207084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LocalTime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time =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LocalTime.of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(12,0,0);</a:t>
            </a:r>
          </a:p>
          <a:p>
            <a:pPr lvl="0">
              <a:lnSpc>
                <a:spcPct val="115000"/>
              </a:lnSpc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LocalTime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newTime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time.with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(temp -&gt; </a:t>
            </a:r>
          </a:p>
          <a:p>
            <a:pPr lvl="0">
              <a:lnSpc>
                <a:spcPct val="115000"/>
              </a:lnSpc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temp.plus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(4,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ChronoUnit.MINUTES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lang="en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148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Date Time API: Temporal Query</a:t>
            </a:r>
          </a:p>
        </p:txBody>
      </p:sp>
      <p:sp>
        <p:nvSpPr>
          <p:cNvPr id="7" name="Shape 323">
            <a:extLst>
              <a:ext uri="{FF2B5EF4-FFF2-40B4-BE49-F238E27FC236}">
                <a16:creationId xmlns:a16="http://schemas.microsoft.com/office/drawing/2014/main" id="{A969A572-C346-434B-84CF-DB410A103B4D}"/>
              </a:ext>
            </a:extLst>
          </p:cNvPr>
          <p:cNvSpPr txBox="1"/>
          <p:nvPr/>
        </p:nvSpPr>
        <p:spPr>
          <a:xfrm>
            <a:off x="311700" y="1017725"/>
            <a:ext cx="8412480" cy="22242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boolean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cs typeface="Courier New"/>
              </a:rPr>
              <a:t>isMyBirthday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TemporalAccessor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 date) {</a:t>
            </a:r>
            <a:b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</a:b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 month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date.get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ChronoField.MONTH_OF_YEAR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);</a:t>
            </a:r>
            <a:b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</a:b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 day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date.get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ChronoField.DAY_OF_MONTH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);</a:t>
            </a:r>
            <a:b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</a:b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  return month ==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Month.APRIL.getValue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() &amp;&amp; day == 3;</a:t>
            </a:r>
            <a:b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</a:b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}</a:t>
            </a:r>
            <a:endParaRPr lang="en-US" sz="2000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</p:txBody>
      </p:sp>
      <p:sp>
        <p:nvSpPr>
          <p:cNvPr id="4" name="Shape 323">
            <a:extLst>
              <a:ext uri="{FF2B5EF4-FFF2-40B4-BE49-F238E27FC236}">
                <a16:creationId xmlns:a16="http://schemas.microsoft.com/office/drawing/2014/main" id="{D00D3E3A-8B6E-BB4D-8FC2-5DB9837DCF1C}"/>
              </a:ext>
            </a:extLst>
          </p:cNvPr>
          <p:cNvSpPr txBox="1"/>
          <p:nvPr/>
        </p:nvSpPr>
        <p:spPr>
          <a:xfrm>
            <a:off x="311700" y="3341718"/>
            <a:ext cx="8520599" cy="129678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boolean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isItMyBirthday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 = date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	.query(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BirthDay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::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cs typeface="Courier New"/>
              </a:rPr>
              <a:t>isMyBirthday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)</a:t>
            </a:r>
            <a:endParaRPr lang="en-US" sz="2000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954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Date Time API: Time Period</a:t>
            </a:r>
          </a:p>
        </p:txBody>
      </p:sp>
      <p:sp>
        <p:nvSpPr>
          <p:cNvPr id="7" name="Shape 323">
            <a:extLst>
              <a:ext uri="{FF2B5EF4-FFF2-40B4-BE49-F238E27FC236}">
                <a16:creationId xmlns:a16="http://schemas.microsoft.com/office/drawing/2014/main" id="{A969A572-C346-434B-84CF-DB410A103B4D}"/>
              </a:ext>
            </a:extLst>
          </p:cNvPr>
          <p:cNvSpPr txBox="1"/>
          <p:nvPr/>
        </p:nvSpPr>
        <p:spPr>
          <a:xfrm>
            <a:off x="135093" y="1263534"/>
            <a:ext cx="8873811" cy="304245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LocalDate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 date1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LocalDate.parse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("2010-03-11");</a:t>
            </a:r>
            <a:b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</a:b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LocalDate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 date2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LocalDate.parse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("2007-03-11");</a:t>
            </a:r>
            <a:b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</a:br>
            <a:b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</a:b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cs typeface="Courier New"/>
              </a:rPr>
              <a:t>yearDiff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 = 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cs typeface="Courier New"/>
              </a:rPr>
              <a:t>Period.between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(date1, date2)</a:t>
            </a:r>
            <a:r>
              <a:rPr lang="en-US" sz="2000" b="1" dirty="0">
                <a:solidFill>
                  <a:schemeClr val="dk1"/>
                </a:solidFill>
                <a:latin typeface="Courier New"/>
                <a:cs typeface="Courier New"/>
              </a:rPr>
              <a:t>.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cs typeface="Courier New"/>
              </a:rPr>
              <a:t>getYears</a:t>
            </a:r>
            <a:r>
              <a:rPr lang="en-US" sz="2000" b="1" dirty="0">
                <a:solidFill>
                  <a:schemeClr val="dk1"/>
                </a:solidFill>
                <a:latin typeface="Courier New"/>
                <a:cs typeface="Courier New"/>
              </a:rPr>
              <a:t>();</a:t>
            </a:r>
            <a:b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</a:b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long yearDiff2 = 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cs typeface="Courier New"/>
              </a:rPr>
              <a:t>ChronoUnit.YEARS.between</a:t>
            </a: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</a:rPr>
              <a:t>(date1 , date2);</a:t>
            </a:r>
          </a:p>
          <a:p>
            <a:pPr>
              <a:lnSpc>
                <a:spcPct val="115000"/>
              </a:lnSpc>
            </a:pPr>
            <a:endParaRPr lang="en-US" sz="2000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// -3</a:t>
            </a:r>
          </a:p>
        </p:txBody>
      </p:sp>
    </p:spTree>
    <p:extLst>
      <p:ext uri="{BB962C8B-B14F-4D97-AF65-F5344CB8AC3E}">
        <p14:creationId xmlns:p14="http://schemas.microsoft.com/office/powerpoint/2010/main" val="409264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Home Reading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>
                <a:hlinkClick r:id="rId3"/>
              </a:rPr>
              <a:t>https://docs.oracle.com/javase/tutorial/datetime/iso/index.html</a:t>
            </a:r>
            <a:endParaRPr lang="en-US" dirty="0"/>
          </a:p>
          <a:p>
            <a:pPr marL="457200" lvl="0" indent="-22860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301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Problem: Date</a:t>
            </a:r>
          </a:p>
        </p:txBody>
      </p:sp>
      <p:sp>
        <p:nvSpPr>
          <p:cNvPr id="4" name="Shape 323">
            <a:extLst>
              <a:ext uri="{FF2B5EF4-FFF2-40B4-BE49-F238E27FC236}">
                <a16:creationId xmlns:a16="http://schemas.microsoft.com/office/drawing/2014/main" id="{DBDD650B-3F09-E64C-8ED8-B99D839649C2}"/>
              </a:ext>
            </a:extLst>
          </p:cNvPr>
          <p:cNvSpPr txBox="1"/>
          <p:nvPr/>
        </p:nvSpPr>
        <p:spPr>
          <a:xfrm>
            <a:off x="672354" y="1398494"/>
            <a:ext cx="7328646" cy="239211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 date 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new Date(12,12,12);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(date);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Sun Jan 12 00:00:00 EET 1913</a:t>
            </a:r>
            <a:endParaRPr lang="en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061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Problem: Calendar</a:t>
            </a:r>
          </a:p>
        </p:txBody>
      </p:sp>
      <p:sp>
        <p:nvSpPr>
          <p:cNvPr id="4" name="Shape 323">
            <a:extLst>
              <a:ext uri="{FF2B5EF4-FFF2-40B4-BE49-F238E27FC236}">
                <a16:creationId xmlns:a16="http://schemas.microsoft.com/office/drawing/2014/main" id="{DBDD650B-3F09-E64C-8ED8-B99D839649C2}"/>
              </a:ext>
            </a:extLst>
          </p:cNvPr>
          <p:cNvSpPr txBox="1"/>
          <p:nvPr/>
        </p:nvSpPr>
        <p:spPr>
          <a:xfrm>
            <a:off x="166255" y="1017724"/>
            <a:ext cx="8977745" cy="382028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Calendar calendar =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	</a:t>
            </a:r>
            <a:r>
              <a:rPr lang="en-US" sz="2400" b="1" dirty="0">
                <a:solidFill>
                  <a:schemeClr val="dk1"/>
                </a:solidFill>
                <a:latin typeface="Courier New"/>
                <a:cs typeface="Courier New"/>
              </a:rPr>
              <a:t>new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cs typeface="Courier New"/>
              </a:rPr>
              <a:t>GregorianCalendar</a:t>
            </a:r>
            <a:r>
              <a:rPr lang="en-US" sz="2400" b="1" dirty="0">
                <a:solidFill>
                  <a:schemeClr val="dk1"/>
                </a:solidFill>
                <a:latin typeface="Courier New"/>
                <a:cs typeface="Courier New"/>
              </a:rPr>
              <a:t>(12,12,12)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Date date =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cs typeface="Courier New"/>
              </a:rPr>
              <a:t>calendar.getTime</a:t>
            </a:r>
            <a:r>
              <a:rPr lang="en-US" sz="2400" b="1" dirty="0">
                <a:solidFill>
                  <a:schemeClr val="dk1"/>
                </a:solidFill>
                <a:latin typeface="Courier New"/>
                <a:cs typeface="Courier New"/>
              </a:rPr>
              <a:t>();</a:t>
            </a:r>
            <a:b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</a:br>
            <a:endParaRPr lang="en-US" sz="24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String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formattedDate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simpleDateFormat</a:t>
            </a:r>
            <a:endParaRPr lang="en-US" sz="24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    .format(date);</a:t>
            </a:r>
            <a:b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</a:br>
            <a:endParaRPr lang="en-US" sz="24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>
              <a:lnSpc>
                <a:spcPct val="115000"/>
              </a:lnSpc>
            </a:pP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formattedDate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);</a:t>
            </a:r>
            <a:endParaRPr lang="en" sz="2400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Thu Jan 12 00:00:00 AM EET 0013</a:t>
            </a:r>
            <a:endParaRPr lang="en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443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Date Time API: </a:t>
            </a:r>
            <a:r>
              <a:rPr lang="en" dirty="0" err="1"/>
              <a:t>LocalDate</a:t>
            </a:r>
            <a:endParaRPr lang="en" dirty="0"/>
          </a:p>
        </p:txBody>
      </p:sp>
      <p:sp>
        <p:nvSpPr>
          <p:cNvPr id="4" name="Shape 323">
            <a:extLst>
              <a:ext uri="{FF2B5EF4-FFF2-40B4-BE49-F238E27FC236}">
                <a16:creationId xmlns:a16="http://schemas.microsoft.com/office/drawing/2014/main" id="{DBDD650B-3F09-E64C-8ED8-B99D839649C2}"/>
              </a:ext>
            </a:extLst>
          </p:cNvPr>
          <p:cNvSpPr txBox="1"/>
          <p:nvPr/>
        </p:nvSpPr>
        <p:spPr>
          <a:xfrm>
            <a:off x="432261" y="1398495"/>
            <a:ext cx="8400037" cy="250848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LocalDate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 date = </a:t>
            </a:r>
            <a:r>
              <a:rPr lang="en-US" sz="2400" b="1" dirty="0" err="1">
                <a:solidFill>
                  <a:schemeClr val="dk1"/>
                </a:solidFill>
                <a:latin typeface="Courier New"/>
                <a:cs typeface="Courier New"/>
              </a:rPr>
              <a:t>LocalDate.of</a:t>
            </a:r>
            <a:r>
              <a:rPr lang="en-US" sz="2400" b="1" dirty="0">
                <a:solidFill>
                  <a:schemeClr val="dk1"/>
                </a:solidFill>
                <a:latin typeface="Courier New"/>
                <a:cs typeface="Courier New"/>
              </a:rPr>
              <a:t>(12, 12, 12);</a:t>
            </a:r>
            <a:br>
              <a:rPr lang="en-US" sz="2400" b="1" dirty="0">
                <a:solidFill>
                  <a:schemeClr val="dk1"/>
                </a:solidFill>
                <a:latin typeface="Courier New"/>
                <a:cs typeface="Courier New"/>
              </a:rPr>
            </a:br>
            <a:endParaRPr lang="en-US" sz="2400" b="1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2400" dirty="0" err="1">
                <a:solidFill>
                  <a:schemeClr val="dk1"/>
                </a:solidFill>
                <a:latin typeface="Courier New"/>
                <a:cs typeface="Courier New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Courier New"/>
                <a:cs typeface="Courier New"/>
              </a:rPr>
              <a:t>(date);</a:t>
            </a:r>
          </a:p>
          <a:p>
            <a:pPr lvl="0">
              <a:lnSpc>
                <a:spcPct val="115000"/>
              </a:lnSpc>
            </a:pPr>
            <a:endParaRPr lang="en" sz="2400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0012-12-12</a:t>
            </a:r>
          </a:p>
        </p:txBody>
      </p:sp>
    </p:spTree>
    <p:extLst>
      <p:ext uri="{BB962C8B-B14F-4D97-AF65-F5344CB8AC3E}">
        <p14:creationId xmlns:p14="http://schemas.microsoft.com/office/powerpoint/2010/main" val="202547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Date Time API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sz="2400" dirty="0"/>
              <a:t>Machine views vs human views </a:t>
            </a:r>
          </a:p>
          <a:p>
            <a:pPr marL="457200" lvl="2" indent="-228600"/>
            <a:r>
              <a:rPr lang="en-US" sz="2000" dirty="0"/>
              <a:t>       Epoch</a:t>
            </a:r>
          </a:p>
          <a:p>
            <a:pPr marL="457200" indent="-228600"/>
            <a:r>
              <a:rPr lang="en-US" sz="2400" dirty="0"/>
              <a:t>Clear purpose</a:t>
            </a:r>
          </a:p>
          <a:p>
            <a:pPr marL="457200" indent="-228600"/>
            <a:r>
              <a:rPr lang="en-US" sz="2400" dirty="0"/>
              <a:t>Immutable, thread-safe</a:t>
            </a:r>
          </a:p>
          <a:p>
            <a:pPr marL="457200" indent="-228600"/>
            <a:r>
              <a:rPr lang="en-US" sz="2400" dirty="0"/>
              <a:t>Extensible</a:t>
            </a:r>
          </a:p>
          <a:p>
            <a:pPr marL="457200" indent="-228600"/>
            <a:r>
              <a:rPr lang="en-US" sz="2400" dirty="0"/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383847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Date Time API: Packages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sz="2400" dirty="0" err="1"/>
              <a:t>java.time</a:t>
            </a:r>
            <a:r>
              <a:rPr lang="en-US" sz="2400" dirty="0"/>
              <a:t> </a:t>
            </a:r>
          </a:p>
          <a:p>
            <a:pPr marL="457200" indent="-228600"/>
            <a:r>
              <a:rPr lang="en-US" sz="2400" dirty="0" err="1"/>
              <a:t>java.time.format</a:t>
            </a:r>
            <a:r>
              <a:rPr lang="en-US" sz="2400" dirty="0"/>
              <a:t> </a:t>
            </a:r>
          </a:p>
          <a:p>
            <a:pPr marL="457200" indent="-228600"/>
            <a:r>
              <a:rPr lang="en-US" sz="2400" dirty="0" err="1"/>
              <a:t>java.time.temporal</a:t>
            </a:r>
            <a:r>
              <a:rPr lang="en-US" sz="2400" dirty="0"/>
              <a:t> </a:t>
            </a:r>
          </a:p>
          <a:p>
            <a:pPr marL="457200" indent="-228600"/>
            <a:r>
              <a:rPr lang="en-US" sz="2400" dirty="0" err="1"/>
              <a:t>java.time.zone</a:t>
            </a:r>
            <a:r>
              <a:rPr lang="en-US" sz="2400" dirty="0"/>
              <a:t> </a:t>
            </a:r>
          </a:p>
          <a:p>
            <a:pPr marL="457200" indent="-228600"/>
            <a:r>
              <a:rPr lang="en-US" sz="2400" dirty="0" err="1"/>
              <a:t>java.time.chrono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94667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Date Time API: Common Classes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sz="2400" dirty="0" err="1"/>
              <a:t>LocalDate</a:t>
            </a:r>
            <a:endParaRPr lang="en-US" sz="2400" dirty="0"/>
          </a:p>
          <a:p>
            <a:pPr marL="457200" indent="-228600"/>
            <a:r>
              <a:rPr lang="en-US" sz="2400" dirty="0" err="1"/>
              <a:t>LocalTime</a:t>
            </a:r>
            <a:endParaRPr lang="en-US" sz="2400" dirty="0"/>
          </a:p>
          <a:p>
            <a:pPr marL="457200" indent="-228600"/>
            <a:r>
              <a:rPr lang="en-US" sz="2400" dirty="0" err="1"/>
              <a:t>LocalDateTime</a:t>
            </a:r>
            <a:endParaRPr lang="ru-RU" sz="2400" dirty="0"/>
          </a:p>
          <a:p>
            <a:pPr marL="457200" indent="-228600"/>
            <a:r>
              <a:rPr lang="en-US" sz="2400" dirty="0"/>
              <a:t>Instant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40629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Date Time API: Common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15365-F561-F04C-8675-79320F22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4"/>
            <a:ext cx="8113220" cy="38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Date Time API: Operations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sz="2000" dirty="0"/>
              <a:t>of</a:t>
            </a:r>
          </a:p>
          <a:p>
            <a:pPr marL="457200" indent="-228600"/>
            <a:r>
              <a:rPr lang="en-US" sz="2000" dirty="0"/>
              <a:t>from</a:t>
            </a:r>
          </a:p>
          <a:p>
            <a:pPr marL="457200" indent="-228600"/>
            <a:r>
              <a:rPr lang="en-US" sz="2000" dirty="0"/>
              <a:t>get</a:t>
            </a:r>
          </a:p>
          <a:p>
            <a:pPr marL="457200" indent="-228600"/>
            <a:r>
              <a:rPr lang="en-US" sz="2000" dirty="0"/>
              <a:t>is</a:t>
            </a:r>
          </a:p>
          <a:p>
            <a:pPr marL="457200" indent="-228600"/>
            <a:r>
              <a:rPr lang="en-US" sz="2000" dirty="0"/>
              <a:t>with</a:t>
            </a:r>
          </a:p>
          <a:p>
            <a:pPr marL="457200" indent="-228600"/>
            <a:r>
              <a:rPr lang="en-US" sz="2000" dirty="0"/>
              <a:t>to</a:t>
            </a:r>
          </a:p>
          <a:p>
            <a:pPr marL="457200" indent="-228600"/>
            <a:r>
              <a:rPr lang="en-US" sz="2000" dirty="0"/>
              <a:t>p</a:t>
            </a:r>
            <a:r>
              <a:rPr lang="en" sz="2000" dirty="0" err="1"/>
              <a:t>lus</a:t>
            </a:r>
            <a:r>
              <a:rPr lang="en" sz="2000" dirty="0"/>
              <a:t>/minus</a:t>
            </a:r>
          </a:p>
        </p:txBody>
      </p:sp>
    </p:spTree>
    <p:extLst>
      <p:ext uri="{BB962C8B-B14F-4D97-AF65-F5344CB8AC3E}">
        <p14:creationId xmlns:p14="http://schemas.microsoft.com/office/powerpoint/2010/main" val="90536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747</Words>
  <Application>Microsoft Macintosh PowerPoint</Application>
  <PresentationFormat>On-screen Show (16:9)</PresentationFormat>
  <Paragraphs>182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simple-light-2</vt:lpstr>
      <vt:lpstr>Date Time API</vt:lpstr>
      <vt:lpstr>Problem: Date</vt:lpstr>
      <vt:lpstr>Problem: Calendar</vt:lpstr>
      <vt:lpstr>Date Time API: LocalDate</vt:lpstr>
      <vt:lpstr>Date Time API</vt:lpstr>
      <vt:lpstr>Date Time API: Packages</vt:lpstr>
      <vt:lpstr>Date Time API: Common Classes</vt:lpstr>
      <vt:lpstr>Date Time API: Common Classes</vt:lpstr>
      <vt:lpstr>Date Time API: Operations</vt:lpstr>
      <vt:lpstr>Date Time API: Constants</vt:lpstr>
      <vt:lpstr>Date Time API: Formatting</vt:lpstr>
      <vt:lpstr>Date Time API: Formatting</vt:lpstr>
      <vt:lpstr>Date Time API: Temporal</vt:lpstr>
      <vt:lpstr>Date Time API: Temporal Query</vt:lpstr>
      <vt:lpstr>Date Time API: Time Period</vt:lpstr>
      <vt:lpstr>Home Reading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Unit Tests</dc:title>
  <cp:lastModifiedBy>Saipuka, Jelena</cp:lastModifiedBy>
  <cp:revision>30</cp:revision>
  <dcterms:modified xsi:type="dcterms:W3CDTF">2018-03-17T07:17:20Z</dcterms:modified>
</cp:coreProperties>
</file>