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91" r:id="rId3"/>
    <p:sldId id="258" r:id="rId4"/>
    <p:sldId id="29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96" r:id="rId18"/>
    <p:sldId id="284" r:id="rId19"/>
    <p:sldId id="285" r:id="rId20"/>
    <p:sldId id="286" r:id="rId21"/>
    <p:sldId id="289" r:id="rId22"/>
    <p:sldId id="293" r:id="rId23"/>
    <p:sldId id="294" r:id="rId24"/>
    <p:sldId id="295" r:id="rId25"/>
    <p:sldId id="297"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22"/>
    <p:restoredTop sz="68115"/>
  </p:normalViewPr>
  <p:slideViewPr>
    <p:cSldViewPr snapToGrid="0">
      <p:cViewPr varScale="1">
        <p:scale>
          <a:sx n="119" d="100"/>
          <a:sy n="119" d="100"/>
        </p:scale>
        <p:origin x="2864"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864481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8306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Use the slide animation and diagram to discuss the test focus differences based on the importance of the </a:t>
            </a:r>
            <a:r>
              <a:rPr lang="en" sz="1000" u="sng" dirty="0">
                <a:solidFill>
                  <a:schemeClr val="dk1"/>
                </a:solidFill>
              </a:rPr>
              <a:t>environment state</a:t>
            </a:r>
            <a:r>
              <a:rPr lang="en" sz="1000" dirty="0">
                <a:solidFill>
                  <a:schemeClr val="dk1"/>
                </a:solidFill>
              </a:rPr>
              <a:t>.</a:t>
            </a:r>
          </a:p>
          <a:p>
            <a:pPr lvl="0" rtl="0">
              <a:lnSpc>
                <a:spcPct val="115000"/>
              </a:lnSpc>
              <a:spcBef>
                <a:spcPts val="0"/>
              </a:spcBef>
              <a:buClr>
                <a:schemeClr val="dk1"/>
              </a:buClr>
              <a:buSzPct val="110000"/>
              <a:buFont typeface="Arial"/>
              <a:buNone/>
            </a:pPr>
            <a:r>
              <a:rPr lang="en" sz="1000" dirty="0">
                <a:solidFill>
                  <a:schemeClr val="dk1"/>
                </a:solidFill>
              </a:rPr>
              <a:t>On display: Diagram with 4 components and object displayed.</a:t>
            </a:r>
          </a:p>
          <a:p>
            <a:pPr lvl="0" rtl="0">
              <a:lnSpc>
                <a:spcPct val="115000"/>
              </a:lnSpc>
              <a:spcBef>
                <a:spcPts val="0"/>
              </a:spcBef>
              <a:buClr>
                <a:schemeClr val="dk1"/>
              </a:buClr>
              <a:buSzPct val="110000"/>
              <a:buFont typeface="Arial"/>
              <a:buNone/>
            </a:pPr>
            <a:r>
              <a:rPr lang="en" sz="1000" dirty="0">
                <a:solidFill>
                  <a:schemeClr val="dk1"/>
                </a:solidFill>
              </a:rPr>
              <a:t>On click: Diagram with the Precondition / </a:t>
            </a:r>
            <a:r>
              <a:rPr lang="en" sz="1000" dirty="0" err="1">
                <a:solidFill>
                  <a:schemeClr val="dk1"/>
                </a:solidFill>
              </a:rPr>
              <a:t>Postcondition</a:t>
            </a:r>
            <a:r>
              <a:rPr lang="en" sz="1000" dirty="0">
                <a:solidFill>
                  <a:schemeClr val="dk1"/>
                </a:solidFill>
              </a:rPr>
              <a:t> boxes </a:t>
            </a:r>
            <a:r>
              <a:rPr lang="en" sz="1000" u="sng" dirty="0">
                <a:solidFill>
                  <a:schemeClr val="dk1"/>
                </a:solidFill>
              </a:rPr>
              <a:t>removed</a:t>
            </a:r>
            <a:r>
              <a:rPr lang="en" sz="1000" dirty="0">
                <a:solidFill>
                  <a:schemeClr val="dk1"/>
                </a:solidFill>
              </a:rPr>
              <a:t>. No longer ‘in focus’.</a:t>
            </a:r>
          </a:p>
          <a:p>
            <a:pPr lvl="0" rtl="0">
              <a:lnSpc>
                <a:spcPct val="115000"/>
              </a:lnSpc>
              <a:spcBef>
                <a:spcPts val="0"/>
              </a:spcBef>
              <a:buClr>
                <a:schemeClr val="dk1"/>
              </a:buClr>
              <a:buSzPct val="110000"/>
              <a:buFont typeface="Arial"/>
              <a:buNone/>
            </a:pPr>
            <a:r>
              <a:rPr lang="en" sz="1000" dirty="0">
                <a:solidFill>
                  <a:schemeClr val="dk1"/>
                </a:solidFill>
              </a:rPr>
              <a:t>•When the state </a:t>
            </a:r>
            <a:r>
              <a:rPr lang="en" sz="1000" u="sng" dirty="0">
                <a:solidFill>
                  <a:schemeClr val="dk1"/>
                </a:solidFill>
              </a:rPr>
              <a:t>is important</a:t>
            </a:r>
            <a:r>
              <a:rPr lang="en" sz="1000" dirty="0">
                <a:solidFill>
                  <a:schemeClr val="dk1"/>
                </a:solidFill>
              </a:rPr>
              <a:t>, focus test conditions on </a:t>
            </a:r>
            <a:r>
              <a:rPr lang="en" sz="1000" u="sng" dirty="0">
                <a:solidFill>
                  <a:schemeClr val="dk1"/>
                </a:solidFill>
              </a:rPr>
              <a:t>all four </a:t>
            </a:r>
            <a:r>
              <a:rPr lang="en" sz="1000" dirty="0">
                <a:solidFill>
                  <a:schemeClr val="dk1"/>
                </a:solidFill>
              </a:rPr>
              <a:t>components:</a:t>
            </a:r>
          </a:p>
          <a:p>
            <a:pPr lvl="0" rtl="0">
              <a:lnSpc>
                <a:spcPct val="115000"/>
              </a:lnSpc>
              <a:spcBef>
                <a:spcPts val="0"/>
              </a:spcBef>
              <a:buClr>
                <a:schemeClr val="dk1"/>
              </a:buClr>
              <a:buSzPct val="110000"/>
              <a:buFont typeface="Arial"/>
              <a:buNone/>
            </a:pPr>
            <a:r>
              <a:rPr lang="en" sz="1000" dirty="0">
                <a:solidFill>
                  <a:schemeClr val="dk1"/>
                </a:solidFill>
              </a:rPr>
              <a:t>Input, Output, Preconditions, </a:t>
            </a:r>
            <a:r>
              <a:rPr lang="en" sz="1000" dirty="0" err="1">
                <a:solidFill>
                  <a:schemeClr val="dk1"/>
                </a:solidFill>
              </a:rPr>
              <a:t>Postconditions</a:t>
            </a:r>
            <a:r>
              <a:rPr lang="en" sz="1000" dirty="0">
                <a:solidFill>
                  <a:schemeClr val="dk1"/>
                </a:solidFill>
              </a:rPr>
              <a:t> (as appropriate).</a:t>
            </a:r>
          </a:p>
          <a:p>
            <a:pPr lvl="0" rtl="0">
              <a:lnSpc>
                <a:spcPct val="115000"/>
              </a:lnSpc>
              <a:spcBef>
                <a:spcPts val="0"/>
              </a:spcBef>
              <a:buClr>
                <a:schemeClr val="dk1"/>
              </a:buClr>
              <a:buSzPct val="110000"/>
              <a:buFont typeface="Arial"/>
              <a:buNone/>
            </a:pPr>
            <a:r>
              <a:rPr lang="en" sz="1000" dirty="0">
                <a:solidFill>
                  <a:schemeClr val="dk1"/>
                </a:solidFill>
              </a:rPr>
              <a:t>•When the state is </a:t>
            </a:r>
            <a:r>
              <a:rPr lang="en" sz="1000" u="sng" dirty="0">
                <a:solidFill>
                  <a:schemeClr val="dk1"/>
                </a:solidFill>
              </a:rPr>
              <a:t>not</a:t>
            </a:r>
            <a:r>
              <a:rPr lang="en" sz="1000" dirty="0">
                <a:solidFill>
                  <a:schemeClr val="dk1"/>
                </a:solidFill>
              </a:rPr>
              <a:t> important, focus test conditions on </a:t>
            </a:r>
            <a:r>
              <a:rPr lang="en" sz="1000" u="sng" dirty="0">
                <a:solidFill>
                  <a:schemeClr val="dk1"/>
                </a:solidFill>
              </a:rPr>
              <a:t>Input</a:t>
            </a:r>
            <a:r>
              <a:rPr lang="en" sz="1000" dirty="0">
                <a:solidFill>
                  <a:schemeClr val="dk1"/>
                </a:solidFill>
              </a:rPr>
              <a:t> and </a:t>
            </a:r>
            <a:r>
              <a:rPr lang="en" sz="1000" u="sng" dirty="0">
                <a:solidFill>
                  <a:schemeClr val="dk1"/>
                </a:solidFill>
              </a:rPr>
              <a:t>Output</a:t>
            </a:r>
            <a:r>
              <a:rPr lang="en" sz="1000" dirty="0">
                <a:solidFill>
                  <a:schemeClr val="dk1"/>
                </a:solidFill>
              </a:rPr>
              <a:t>.</a:t>
            </a:r>
          </a:p>
          <a:p>
            <a:pPr lvl="0" rtl="0">
              <a:lnSpc>
                <a:spcPct val="115000"/>
              </a:lnSpc>
              <a:spcBef>
                <a:spcPts val="0"/>
              </a:spcBef>
              <a:buClr>
                <a:schemeClr val="dk1"/>
              </a:buClr>
              <a:buSzPct val="110000"/>
              <a:buFont typeface="Arial"/>
              <a:buNone/>
            </a:pPr>
            <a:r>
              <a:rPr lang="en" sz="1000" dirty="0">
                <a:solidFill>
                  <a:schemeClr val="dk1"/>
                </a:solidFill>
              </a:rPr>
              <a:t>•Provide examples of each focus from your personal experiences.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At the unit test level, the test condition is a method call.</a:t>
            </a:r>
          </a:p>
          <a:p>
            <a:pPr lvl="0" rtl="0">
              <a:lnSpc>
                <a:spcPct val="115000"/>
              </a:lnSpc>
              <a:spcBef>
                <a:spcPts val="0"/>
              </a:spcBef>
              <a:buClr>
                <a:schemeClr val="dk1"/>
              </a:buClr>
              <a:buSzPct val="110000"/>
              <a:buFont typeface="Arial"/>
              <a:buNone/>
            </a:pPr>
            <a:r>
              <a:rPr lang="en" sz="1000" dirty="0">
                <a:solidFill>
                  <a:schemeClr val="dk1"/>
                </a:solidFill>
              </a:rPr>
              <a:t>A unit test method call contains:</a:t>
            </a:r>
          </a:p>
          <a:p>
            <a:pPr lvl="0" rtl="0">
              <a:lnSpc>
                <a:spcPct val="115000"/>
              </a:lnSpc>
              <a:spcBef>
                <a:spcPts val="0"/>
              </a:spcBef>
              <a:buClr>
                <a:schemeClr val="dk1"/>
              </a:buClr>
              <a:buSzPct val="110000"/>
              <a:buFont typeface="Arial"/>
              <a:buNone/>
            </a:pPr>
            <a:r>
              <a:rPr lang="en" sz="1000" dirty="0">
                <a:solidFill>
                  <a:schemeClr val="dk1"/>
                </a:solidFill>
              </a:rPr>
              <a:t>•Input: Data used to </a:t>
            </a:r>
            <a:r>
              <a:rPr lang="en" sz="1000" u="sng" dirty="0">
                <a:solidFill>
                  <a:schemeClr val="dk1"/>
                </a:solidFill>
              </a:rPr>
              <a:t>cause</a:t>
            </a:r>
            <a:r>
              <a:rPr lang="en" sz="1000" dirty="0">
                <a:solidFill>
                  <a:schemeClr val="dk1"/>
                </a:solidFill>
              </a:rPr>
              <a:t> the test condition.</a:t>
            </a:r>
          </a:p>
          <a:p>
            <a:pPr lvl="0" rtl="0">
              <a:lnSpc>
                <a:spcPct val="115000"/>
              </a:lnSpc>
              <a:spcBef>
                <a:spcPts val="0"/>
              </a:spcBef>
              <a:buClr>
                <a:schemeClr val="dk1"/>
              </a:buClr>
              <a:buSzPct val="110000"/>
              <a:buFont typeface="Arial"/>
              <a:buNone/>
            </a:pPr>
            <a:r>
              <a:rPr lang="en" sz="1000" dirty="0">
                <a:solidFill>
                  <a:schemeClr val="dk1"/>
                </a:solidFill>
              </a:rPr>
              <a:t>Input may be parameters passed into the method call, the attribute values of the object being affected by the method call, or values within a database.</a:t>
            </a:r>
          </a:p>
          <a:p>
            <a:pPr lvl="0" rtl="0">
              <a:lnSpc>
                <a:spcPct val="115000"/>
              </a:lnSpc>
              <a:spcBef>
                <a:spcPts val="0"/>
              </a:spcBef>
              <a:buClr>
                <a:schemeClr val="dk1"/>
              </a:buClr>
              <a:buSzPct val="110000"/>
              <a:buFont typeface="Arial"/>
              <a:buNone/>
            </a:pPr>
            <a:r>
              <a:rPr lang="en" sz="1000" dirty="0">
                <a:solidFill>
                  <a:schemeClr val="dk1"/>
                </a:solidFill>
              </a:rPr>
              <a:t>•Precondition: The state of environment before the test condition occurs.</a:t>
            </a:r>
          </a:p>
          <a:p>
            <a:pPr lvl="0" rtl="0">
              <a:lnSpc>
                <a:spcPct val="115000"/>
              </a:lnSpc>
              <a:spcBef>
                <a:spcPts val="0"/>
              </a:spcBef>
              <a:buClr>
                <a:schemeClr val="dk1"/>
              </a:buClr>
              <a:buSzPct val="110000"/>
              <a:buFont typeface="Arial"/>
              <a:buNone/>
            </a:pPr>
            <a:r>
              <a:rPr lang="en" sz="1000" dirty="0">
                <a:solidFill>
                  <a:schemeClr val="dk1"/>
                </a:solidFill>
              </a:rPr>
              <a:t>Preconditions can be object attribute values that help define the </a:t>
            </a:r>
            <a:r>
              <a:rPr lang="en" sz="1000" u="sng" dirty="0">
                <a:solidFill>
                  <a:schemeClr val="dk1"/>
                </a:solidFill>
              </a:rPr>
              <a:t>state</a:t>
            </a:r>
            <a:r>
              <a:rPr lang="en" sz="1000" dirty="0">
                <a:solidFill>
                  <a:schemeClr val="dk1"/>
                </a:solidFill>
              </a:rPr>
              <a:t> of the attribute (or values in a database) immediately </a:t>
            </a:r>
            <a:r>
              <a:rPr lang="en" sz="1000" u="sng" dirty="0">
                <a:solidFill>
                  <a:schemeClr val="dk1"/>
                </a:solidFill>
              </a:rPr>
              <a:t>prior</a:t>
            </a:r>
            <a:r>
              <a:rPr lang="en" sz="1000" dirty="0">
                <a:solidFill>
                  <a:schemeClr val="dk1"/>
                </a:solidFill>
              </a:rPr>
              <a:t> to the execution of the method call.</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Postcondition</a:t>
            </a:r>
            <a:r>
              <a:rPr lang="en" sz="1000" dirty="0">
                <a:solidFill>
                  <a:schemeClr val="dk1"/>
                </a:solidFill>
              </a:rPr>
              <a:t>: The state of the environment after the test condition is complete.</a:t>
            </a:r>
          </a:p>
          <a:p>
            <a:pPr lvl="0" rtl="0">
              <a:lnSpc>
                <a:spcPct val="115000"/>
              </a:lnSpc>
              <a:spcBef>
                <a:spcPts val="0"/>
              </a:spcBef>
              <a:buClr>
                <a:schemeClr val="dk1"/>
              </a:buClr>
              <a:buSzPct val="110000"/>
              <a:buFont typeface="Arial"/>
              <a:buNone/>
            </a:pPr>
            <a:r>
              <a:rPr lang="en" sz="1000" dirty="0" err="1">
                <a:solidFill>
                  <a:schemeClr val="dk1"/>
                </a:solidFill>
              </a:rPr>
              <a:t>Postconditions</a:t>
            </a:r>
            <a:r>
              <a:rPr lang="en" sz="1000" dirty="0">
                <a:solidFill>
                  <a:schemeClr val="dk1"/>
                </a:solidFill>
              </a:rPr>
              <a:t> can be object attribute values that help define the </a:t>
            </a:r>
            <a:r>
              <a:rPr lang="en" sz="1000" u="sng" dirty="0">
                <a:solidFill>
                  <a:schemeClr val="dk1"/>
                </a:solidFill>
              </a:rPr>
              <a:t>state</a:t>
            </a:r>
            <a:r>
              <a:rPr lang="en" sz="1000" dirty="0">
                <a:solidFill>
                  <a:schemeClr val="dk1"/>
                </a:solidFill>
              </a:rPr>
              <a:t> of the attribute (or values in a database) immediately </a:t>
            </a:r>
            <a:r>
              <a:rPr lang="en" sz="1000" u="sng" dirty="0">
                <a:solidFill>
                  <a:schemeClr val="dk1"/>
                </a:solidFill>
              </a:rPr>
              <a:t>after</a:t>
            </a:r>
            <a:r>
              <a:rPr lang="en" sz="1000" dirty="0">
                <a:solidFill>
                  <a:schemeClr val="dk1"/>
                </a:solidFill>
              </a:rPr>
              <a:t> the method call execution has completed.</a:t>
            </a:r>
          </a:p>
          <a:p>
            <a:pPr lvl="0" rtl="0">
              <a:lnSpc>
                <a:spcPct val="115000"/>
              </a:lnSpc>
              <a:spcBef>
                <a:spcPts val="0"/>
              </a:spcBef>
              <a:buClr>
                <a:schemeClr val="dk1"/>
              </a:buClr>
              <a:buSzPct val="110000"/>
              <a:buFont typeface="Arial"/>
              <a:buNone/>
            </a:pPr>
            <a:r>
              <a:rPr lang="en" sz="1000" dirty="0">
                <a:solidFill>
                  <a:schemeClr val="dk1"/>
                </a:solidFill>
              </a:rPr>
              <a:t>•Output: The expected results from the test condition.</a:t>
            </a:r>
          </a:p>
          <a:p>
            <a:pPr lvl="0" rtl="0">
              <a:lnSpc>
                <a:spcPct val="115000"/>
              </a:lnSpc>
              <a:spcBef>
                <a:spcPts val="0"/>
              </a:spcBef>
              <a:buClr>
                <a:schemeClr val="dk1"/>
              </a:buClr>
              <a:buSzPct val="110000"/>
              <a:buFont typeface="Arial"/>
              <a:buNone/>
            </a:pPr>
            <a:r>
              <a:rPr lang="en" sz="1000" dirty="0">
                <a:solidFill>
                  <a:schemeClr val="dk1"/>
                </a:solidFill>
              </a:rPr>
              <a:t>Output is any return value or exception object generated as a </a:t>
            </a:r>
            <a:r>
              <a:rPr lang="en" sz="1000" u="sng" dirty="0">
                <a:solidFill>
                  <a:schemeClr val="dk1"/>
                </a:solidFill>
              </a:rPr>
              <a:t>result</a:t>
            </a:r>
            <a:r>
              <a:rPr lang="en" sz="1000" dirty="0">
                <a:solidFill>
                  <a:schemeClr val="dk1"/>
                </a:solidFill>
              </a:rPr>
              <a:t> of the </a:t>
            </a:r>
            <a:r>
              <a:rPr lang="en" sz="1000" u="sng" dirty="0">
                <a:solidFill>
                  <a:schemeClr val="dk1"/>
                </a:solidFill>
              </a:rPr>
              <a:t>execution of the method call</a:t>
            </a:r>
            <a:r>
              <a:rPr lang="en" sz="1000" dirty="0">
                <a:solidFill>
                  <a:schemeClr val="dk1"/>
                </a:solidFill>
              </a:rPr>
              <a:t>.</a:t>
            </a:r>
          </a:p>
          <a:p>
            <a:pPr lvl="0" rtl="0">
              <a:lnSpc>
                <a:spcPct val="115000"/>
              </a:lnSpc>
              <a:spcBef>
                <a:spcPts val="0"/>
              </a:spcBef>
              <a:buNone/>
            </a:pPr>
            <a:r>
              <a:rPr lang="en" sz="1000" dirty="0">
                <a:solidFill>
                  <a:schemeClr val="dk1"/>
                </a:solidFill>
              </a:rPr>
              <a:t>•</a:t>
            </a:r>
          </a:p>
        </p:txBody>
      </p:sp>
    </p:spTree>
    <p:extLst>
      <p:ext uri="{BB962C8B-B14F-4D97-AF65-F5344CB8AC3E}">
        <p14:creationId xmlns:p14="http://schemas.microsoft.com/office/powerpoint/2010/main" val="1457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Use the code example in the participant notes to walk through some or all of the following options:</a:t>
            </a:r>
          </a:p>
          <a:p>
            <a:pPr lvl="0" rtl="0">
              <a:lnSpc>
                <a:spcPct val="115000"/>
              </a:lnSpc>
              <a:spcBef>
                <a:spcPts val="0"/>
              </a:spcBef>
              <a:buClr>
                <a:schemeClr val="dk1"/>
              </a:buClr>
              <a:buSzPct val="110000"/>
              <a:buFont typeface="Arial"/>
              <a:buNone/>
            </a:pPr>
            <a:r>
              <a:rPr lang="en" sz="1000" dirty="0">
                <a:solidFill>
                  <a:schemeClr val="dk1"/>
                </a:solidFill>
              </a:rPr>
              <a:t>•den is 0.0</a:t>
            </a:r>
          </a:p>
          <a:p>
            <a:pPr lvl="0" rtl="0">
              <a:lnSpc>
                <a:spcPct val="115000"/>
              </a:lnSpc>
              <a:spcBef>
                <a:spcPts val="0"/>
              </a:spcBef>
              <a:buClr>
                <a:schemeClr val="dk1"/>
              </a:buClr>
              <a:buSzPct val="110000"/>
              <a:buFont typeface="Arial"/>
              <a:buNone/>
            </a:pPr>
            <a:r>
              <a:rPr lang="en" sz="1000" dirty="0">
                <a:solidFill>
                  <a:schemeClr val="dk1"/>
                </a:solidFill>
              </a:rPr>
              <a:t>•den is a float</a:t>
            </a:r>
          </a:p>
          <a:p>
            <a:pPr lvl="0" rtl="0">
              <a:lnSpc>
                <a:spcPct val="115000"/>
              </a:lnSpc>
              <a:spcBef>
                <a:spcPts val="0"/>
              </a:spcBef>
              <a:buClr>
                <a:schemeClr val="dk1"/>
              </a:buClr>
              <a:buSzPct val="110000"/>
              <a:buFont typeface="Arial"/>
              <a:buNone/>
            </a:pPr>
            <a:r>
              <a:rPr lang="en" sz="1000" dirty="0">
                <a:solidFill>
                  <a:schemeClr val="dk1"/>
                </a:solidFill>
              </a:rPr>
              <a:t>•den was declared but never assigned a value</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num</a:t>
            </a:r>
            <a:r>
              <a:rPr lang="en" sz="1000" dirty="0">
                <a:solidFill>
                  <a:schemeClr val="dk1"/>
                </a:solidFill>
              </a:rPr>
              <a:t> is an integer</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num</a:t>
            </a:r>
            <a:r>
              <a:rPr lang="en" sz="1000" dirty="0">
                <a:solidFill>
                  <a:schemeClr val="dk1"/>
                </a:solidFill>
              </a:rPr>
              <a:t> is a string version of a number</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Similar to the way roadways, highways, and freeways help drivers cover large areas, unit test looks to cover all the source code.</a:t>
            </a:r>
          </a:p>
          <a:p>
            <a:pPr lvl="0" rtl="0">
              <a:lnSpc>
                <a:spcPct val="115000"/>
              </a:lnSpc>
              <a:spcBef>
                <a:spcPts val="0"/>
              </a:spcBef>
              <a:buClr>
                <a:schemeClr val="dk1"/>
              </a:buClr>
              <a:buSzPct val="110000"/>
              <a:buFont typeface="Arial"/>
              <a:buNone/>
            </a:pPr>
            <a:r>
              <a:rPr lang="en" sz="1000" dirty="0">
                <a:solidFill>
                  <a:schemeClr val="dk1"/>
                </a:solidFill>
              </a:rPr>
              <a:t>Given the number of possible inputs and potential code complexity this can be a difficult if not impossible assignment.</a:t>
            </a:r>
          </a:p>
          <a:p>
            <a:pPr lvl="0" rtl="0">
              <a:lnSpc>
                <a:spcPct val="115000"/>
              </a:lnSpc>
              <a:spcBef>
                <a:spcPts val="0"/>
              </a:spcBef>
              <a:buClr>
                <a:schemeClr val="dk1"/>
              </a:buClr>
              <a:buSzPct val="110000"/>
              <a:buFont typeface="Arial"/>
              <a:buNone/>
            </a:pPr>
            <a:r>
              <a:rPr lang="en" sz="1000" dirty="0">
                <a:solidFill>
                  <a:schemeClr val="dk1"/>
                </a:solidFill>
              </a:rPr>
              <a:t>•Test condition coverage examines ways to be more efficient in the attainment of this goal.</a:t>
            </a:r>
          </a:p>
          <a:p>
            <a:pPr lvl="0" rtl="0">
              <a:lnSpc>
                <a:spcPct val="115000"/>
              </a:lnSpc>
              <a:spcBef>
                <a:spcPts val="0"/>
              </a:spcBef>
              <a:buClr>
                <a:schemeClr val="dk1"/>
              </a:buClr>
              <a:buSzPct val="110000"/>
              <a:buFont typeface="Arial"/>
              <a:buNone/>
            </a:pPr>
            <a:r>
              <a:rPr lang="en" sz="1000" dirty="0">
                <a:solidFill>
                  <a:schemeClr val="dk1"/>
                </a:solidFill>
              </a:rPr>
              <a:t>•Unit Test Conditions should be developed to cover:</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Statements</a:t>
            </a:r>
            <a:r>
              <a:rPr lang="en" sz="1000" dirty="0">
                <a:solidFill>
                  <a:schemeClr val="dk1"/>
                </a:solidFill>
              </a:rPr>
              <a:t> – execution of a single statement or set of statements.</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Branches</a:t>
            </a:r>
            <a:r>
              <a:rPr lang="en" sz="1000" dirty="0">
                <a:solidFill>
                  <a:schemeClr val="dk1"/>
                </a:solidFill>
              </a:rPr>
              <a:t>  - execution of a set of conditions.</a:t>
            </a:r>
          </a:p>
          <a:p>
            <a:pPr lvl="0" rtl="0">
              <a:lnSpc>
                <a:spcPct val="115000"/>
              </a:lnSpc>
              <a:spcBef>
                <a:spcPts val="0"/>
              </a:spcBef>
              <a:buClr>
                <a:schemeClr val="dk1"/>
              </a:buClr>
              <a:buSzPct val="110000"/>
              <a:buFont typeface="Arial"/>
              <a:buNone/>
            </a:pPr>
            <a:r>
              <a:rPr lang="en" sz="1000" dirty="0">
                <a:solidFill>
                  <a:schemeClr val="dk1"/>
                </a:solidFill>
              </a:rPr>
              <a:t>Execution produces one of two </a:t>
            </a:r>
            <a:r>
              <a:rPr lang="en" sz="1000" dirty="0" err="1">
                <a:solidFill>
                  <a:schemeClr val="dk1"/>
                </a:solidFill>
              </a:rPr>
              <a:t>boolean</a:t>
            </a:r>
            <a:r>
              <a:rPr lang="en" sz="1000" dirty="0">
                <a:solidFill>
                  <a:schemeClr val="dk1"/>
                </a:solidFill>
              </a:rPr>
              <a:t> results: TRUE or FALSE</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Conditions</a:t>
            </a:r>
            <a:r>
              <a:rPr lang="en" sz="1000" dirty="0">
                <a:solidFill>
                  <a:schemeClr val="dk1"/>
                </a:solidFill>
              </a:rPr>
              <a:t> – execution of a series of one or more conditions.</a:t>
            </a:r>
          </a:p>
          <a:p>
            <a:pPr lvl="0" rtl="0">
              <a:lnSpc>
                <a:spcPct val="115000"/>
              </a:lnSpc>
              <a:spcBef>
                <a:spcPts val="600"/>
              </a:spcBef>
              <a:buClr>
                <a:schemeClr val="dk1"/>
              </a:buClr>
              <a:buSzPct val="110000"/>
              <a:buFont typeface="Arial"/>
              <a:buNone/>
            </a:pPr>
            <a:r>
              <a:rPr lang="en" sz="1000" dirty="0">
                <a:solidFill>
                  <a:schemeClr val="dk1"/>
                </a:solidFill>
              </a:rPr>
              <a:t>Using the code sample below, think of possible test conditions:</a:t>
            </a:r>
          </a:p>
          <a:p>
            <a:pPr lvl="0" rtl="0">
              <a:lnSpc>
                <a:spcPct val="115000"/>
              </a:lnSpc>
              <a:spcBef>
                <a:spcPts val="0"/>
              </a:spcBef>
              <a:buClr>
                <a:schemeClr val="dk1"/>
              </a:buClr>
              <a:buSzPct val="110000"/>
              <a:buFont typeface="Arial"/>
              <a:buNone/>
            </a:pPr>
            <a:r>
              <a:rPr lang="en" sz="1000" dirty="0">
                <a:solidFill>
                  <a:schemeClr val="dk1"/>
                </a:solidFill>
              </a:rPr>
              <a:t>   private double </a:t>
            </a:r>
            <a:r>
              <a:rPr lang="en" sz="1000" dirty="0" err="1">
                <a:solidFill>
                  <a:schemeClr val="dk1"/>
                </a:solidFill>
              </a:rPr>
              <a:t>divideTwoNumbers</a:t>
            </a:r>
            <a:r>
              <a:rPr lang="en" sz="1000" dirty="0">
                <a:solidFill>
                  <a:schemeClr val="dk1"/>
                </a:solidFill>
              </a:rPr>
              <a:t>(double </a:t>
            </a:r>
            <a:r>
              <a:rPr lang="en" sz="1000" dirty="0" err="1">
                <a:solidFill>
                  <a:schemeClr val="dk1"/>
                </a:solidFill>
              </a:rPr>
              <a:t>num</a:t>
            </a:r>
            <a:r>
              <a:rPr lang="en" sz="1000" dirty="0">
                <a:solidFill>
                  <a:schemeClr val="dk1"/>
                </a:solidFill>
              </a:rPr>
              <a:t>, double den) {</a:t>
            </a:r>
          </a:p>
          <a:p>
            <a:pPr lvl="0" rtl="0">
              <a:lnSpc>
                <a:spcPct val="115000"/>
              </a:lnSpc>
              <a:spcBef>
                <a:spcPts val="0"/>
              </a:spcBef>
              <a:buClr>
                <a:schemeClr val="dk1"/>
              </a:buClr>
              <a:buSzPct val="110000"/>
              <a:buFont typeface="Arial"/>
              <a:buNone/>
            </a:pPr>
            <a:r>
              <a:rPr lang="en" sz="1000" dirty="0">
                <a:solidFill>
                  <a:schemeClr val="dk1"/>
                </a:solidFill>
              </a:rPr>
              <a:t>       	double result;</a:t>
            </a:r>
          </a:p>
          <a:p>
            <a:pPr lvl="0" rtl="0">
              <a:lnSpc>
                <a:spcPct val="115000"/>
              </a:lnSpc>
              <a:spcBef>
                <a:spcPts val="0"/>
              </a:spcBef>
              <a:buClr>
                <a:schemeClr val="dk1"/>
              </a:buClr>
              <a:buSzPct val="110000"/>
              <a:buFont typeface="Arial"/>
              <a:buNone/>
            </a:pPr>
            <a:r>
              <a:rPr lang="en" sz="1000" dirty="0">
                <a:solidFill>
                  <a:schemeClr val="dk1"/>
                </a:solidFill>
              </a:rPr>
              <a:t>       	result = </a:t>
            </a:r>
            <a:r>
              <a:rPr lang="en" sz="1000" dirty="0" err="1">
                <a:solidFill>
                  <a:schemeClr val="dk1"/>
                </a:solidFill>
              </a:rPr>
              <a:t>num</a:t>
            </a:r>
            <a:r>
              <a:rPr lang="en" sz="1000" dirty="0">
                <a:solidFill>
                  <a:schemeClr val="dk1"/>
                </a:solidFill>
              </a:rPr>
              <a:t>/den;</a:t>
            </a:r>
          </a:p>
          <a:p>
            <a:pPr lvl="0" rtl="0">
              <a:lnSpc>
                <a:spcPct val="115000"/>
              </a:lnSpc>
              <a:spcBef>
                <a:spcPts val="0"/>
              </a:spcBef>
              <a:buClr>
                <a:schemeClr val="dk1"/>
              </a:buClr>
              <a:buSzPct val="110000"/>
              <a:buFont typeface="Arial"/>
              <a:buNone/>
            </a:pPr>
            <a:r>
              <a:rPr lang="en" sz="1000" dirty="0">
                <a:solidFill>
                  <a:schemeClr val="dk1"/>
                </a:solidFill>
              </a:rPr>
              <a:t>       	return (result);</a:t>
            </a:r>
          </a:p>
          <a:p>
            <a:pPr lvl="0" rtl="0">
              <a:lnSpc>
                <a:spcPct val="115000"/>
              </a:lnSpc>
              <a:spcBef>
                <a:spcPts val="0"/>
              </a:spcBef>
              <a:buNone/>
            </a:pPr>
            <a:r>
              <a:rPr lang="en" sz="1000" dirty="0">
                <a:solidFill>
                  <a:schemeClr val="dk1"/>
                </a:solidFill>
              </a:rPr>
              <a:t>   }</a:t>
            </a:r>
          </a:p>
        </p:txBody>
      </p:sp>
    </p:spTree>
    <p:extLst>
      <p:ext uri="{BB962C8B-B14F-4D97-AF65-F5344CB8AC3E}">
        <p14:creationId xmlns:p14="http://schemas.microsoft.com/office/powerpoint/2010/main" val="3916927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Unit Test conditions should be developed to ensure that executable statements are exercised at least once.</a:t>
            </a:r>
          </a:p>
          <a:p>
            <a:pPr lvl="0" rtl="0">
              <a:lnSpc>
                <a:spcPct val="115000"/>
              </a:lnSpc>
              <a:spcBef>
                <a:spcPts val="0"/>
              </a:spcBef>
              <a:buClr>
                <a:schemeClr val="dk1"/>
              </a:buClr>
              <a:buSzPct val="110000"/>
              <a:buFont typeface="Arial"/>
              <a:buNone/>
            </a:pPr>
            <a:r>
              <a:rPr lang="en" sz="1000" dirty="0">
                <a:solidFill>
                  <a:schemeClr val="dk1"/>
                </a:solidFill>
              </a:rPr>
              <a:t>•No code lines are missed in statement coverage testing.</a:t>
            </a:r>
          </a:p>
          <a:p>
            <a:pPr lvl="0" rtl="0">
              <a:lnSpc>
                <a:spcPct val="115000"/>
              </a:lnSpc>
              <a:spcBef>
                <a:spcPts val="0"/>
              </a:spcBef>
              <a:buClr>
                <a:schemeClr val="dk1"/>
              </a:buClr>
              <a:buSzPct val="110000"/>
              <a:buFont typeface="Arial"/>
              <a:buNone/>
            </a:pPr>
            <a:r>
              <a:rPr lang="en" sz="1000" dirty="0">
                <a:solidFill>
                  <a:schemeClr val="dk1"/>
                </a:solidFill>
              </a:rPr>
              <a:t>•Statement coverage is but not a sufficient test.</a:t>
            </a:r>
          </a:p>
          <a:p>
            <a:pPr lvl="0" rtl="0">
              <a:lnSpc>
                <a:spcPct val="115000"/>
              </a:lnSpc>
              <a:spcBef>
                <a:spcPts val="0"/>
              </a:spcBef>
              <a:buClr>
                <a:schemeClr val="dk1"/>
              </a:buClr>
              <a:buSzPct val="110000"/>
              <a:buFont typeface="Arial"/>
              <a:buNone/>
            </a:pPr>
            <a:r>
              <a:rPr lang="en" sz="1000" dirty="0">
                <a:solidFill>
                  <a:schemeClr val="dk1"/>
                </a:solidFill>
              </a:rPr>
              <a:t>•Statement coverage </a:t>
            </a:r>
            <a:r>
              <a:rPr lang="en" sz="1000" dirty="0" err="1">
                <a:solidFill>
                  <a:schemeClr val="dk1"/>
                </a:solidFill>
              </a:rPr>
              <a:t>donecessaryes</a:t>
            </a:r>
            <a:r>
              <a:rPr lang="en" sz="1000" dirty="0">
                <a:solidFill>
                  <a:schemeClr val="dk1"/>
                </a:solidFill>
              </a:rPr>
              <a:t> NOT:</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o</a:t>
            </a:r>
            <a:r>
              <a:rPr lang="en" sz="1000" dirty="0">
                <a:solidFill>
                  <a:schemeClr val="dk1"/>
                </a:solidFill>
              </a:rPr>
              <a:t> Test correctness of control logic</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o</a:t>
            </a:r>
            <a:r>
              <a:rPr lang="en" sz="1000" dirty="0">
                <a:solidFill>
                  <a:schemeClr val="dk1"/>
                </a:solidFill>
              </a:rPr>
              <a:t> Test all code branches.</a:t>
            </a:r>
          </a:p>
          <a:p>
            <a:pPr lvl="0" rtl="0">
              <a:lnSpc>
                <a:spcPct val="115000"/>
              </a:lnSpc>
              <a:spcBef>
                <a:spcPts val="0"/>
              </a:spcBef>
              <a:buClr>
                <a:schemeClr val="dk1"/>
              </a:buClr>
              <a:buSzPct val="110000"/>
              <a:buFont typeface="Arial"/>
              <a:buNone/>
            </a:pPr>
            <a:r>
              <a:rPr lang="en" sz="1000" dirty="0">
                <a:solidFill>
                  <a:schemeClr val="dk1"/>
                </a:solidFill>
              </a:rPr>
              <a:t>• Testing X+Y&gt; 100 and X&gt;50 provides 100% statement execution without testing X+Y&lt;=100 or X&lt;=50.</a:t>
            </a:r>
          </a:p>
          <a:p>
            <a:pPr lvl="0" rtl="0">
              <a:lnSpc>
                <a:spcPct val="115000"/>
              </a:lnSpc>
              <a:spcBef>
                <a:spcPts val="0"/>
              </a:spcBef>
              <a:buNone/>
            </a:pPr>
            <a:r>
              <a:rPr lang="en" sz="1000" dirty="0">
                <a:solidFill>
                  <a:schemeClr val="dk1"/>
                </a:solidFill>
              </a:rPr>
              <a:t>•Stronger, more effective tests are needed for control logic and branch coverage.</a:t>
            </a:r>
          </a:p>
        </p:txBody>
      </p:sp>
    </p:spTree>
    <p:extLst>
      <p:ext uri="{BB962C8B-B14F-4D97-AF65-F5344CB8AC3E}">
        <p14:creationId xmlns:p14="http://schemas.microsoft.com/office/powerpoint/2010/main" val="342980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•Focus on the high level flow as it relates to the branch coverage.</a:t>
            </a:r>
          </a:p>
          <a:p>
            <a:pPr lvl="0" rtl="0">
              <a:lnSpc>
                <a:spcPct val="115000"/>
              </a:lnSpc>
              <a:spcBef>
                <a:spcPts val="0"/>
              </a:spcBef>
              <a:buClr>
                <a:schemeClr val="dk1"/>
              </a:buClr>
              <a:buSzPct val="110000"/>
              <a:buFont typeface="Arial"/>
              <a:buNone/>
            </a:pPr>
            <a:r>
              <a:rPr lang="en" sz="1000" dirty="0">
                <a:solidFill>
                  <a:schemeClr val="dk1"/>
                </a:solidFill>
              </a:rPr>
              <a:t>•Walk though True and False options on one or more branches, as time permits.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Branch coverage looks at the conditions required to go beyond statement coverage and cover the logic branches.</a:t>
            </a:r>
          </a:p>
          <a:p>
            <a:pPr lvl="0" rtl="0">
              <a:lnSpc>
                <a:spcPct val="115000"/>
              </a:lnSpc>
              <a:spcBef>
                <a:spcPts val="0"/>
              </a:spcBef>
              <a:buClr>
                <a:schemeClr val="dk1"/>
              </a:buClr>
              <a:buSzPct val="110000"/>
              <a:buFont typeface="Arial"/>
              <a:buNone/>
            </a:pPr>
            <a:r>
              <a:rPr lang="en" sz="1000" dirty="0">
                <a:solidFill>
                  <a:schemeClr val="dk1"/>
                </a:solidFill>
              </a:rPr>
              <a:t>•Walking thru the branches of if-else, switch-case, and loop code ensures all executable statements are exercised as part of the Unit Tests.</a:t>
            </a:r>
          </a:p>
          <a:p>
            <a:pPr lvl="0" rtl="0">
              <a:lnSpc>
                <a:spcPct val="115000"/>
              </a:lnSpc>
              <a:spcBef>
                <a:spcPts val="0"/>
              </a:spcBef>
              <a:buClr>
                <a:schemeClr val="dk1"/>
              </a:buClr>
              <a:buSzPct val="110000"/>
              <a:buFont typeface="Arial"/>
              <a:buNone/>
            </a:pPr>
            <a:r>
              <a:rPr lang="en" sz="1000" dirty="0">
                <a:solidFill>
                  <a:schemeClr val="dk1"/>
                </a:solidFill>
              </a:rPr>
              <a:t>•The goal is to ensure all </a:t>
            </a:r>
            <a:r>
              <a:rPr lang="en" sz="1000" b="1" dirty="0">
                <a:solidFill>
                  <a:schemeClr val="dk1"/>
                </a:solidFill>
              </a:rPr>
              <a:t>complete</a:t>
            </a:r>
            <a:r>
              <a:rPr lang="en" sz="1000" dirty="0">
                <a:solidFill>
                  <a:schemeClr val="dk1"/>
                </a:solidFill>
              </a:rPr>
              <a:t> conditional expressions used in each control statement are tested.</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The</a:t>
            </a:r>
            <a:r>
              <a:rPr lang="en" sz="1000" dirty="0">
                <a:solidFill>
                  <a:schemeClr val="dk1"/>
                </a:solidFill>
              </a:rPr>
              <a:t> entire conditional expression will be evaluated to TRUE in one test and FALSE in another test. </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For</a:t>
            </a:r>
            <a:r>
              <a:rPr lang="en" sz="1000" dirty="0">
                <a:solidFill>
                  <a:schemeClr val="dk1"/>
                </a:solidFill>
              </a:rPr>
              <a:t> example, in the code ‘IF (A &amp;&amp; B &amp;&amp; C)’: IF is the control statement and (A &amp;&amp; B &amp;&amp; C) is the conditional expression.</a:t>
            </a:r>
          </a:p>
          <a:p>
            <a:pPr lvl="0" rtl="0">
              <a:lnSpc>
                <a:spcPct val="115000"/>
              </a:lnSpc>
              <a:spcBef>
                <a:spcPts val="0"/>
              </a:spcBef>
              <a:buNone/>
            </a:pPr>
            <a:r>
              <a:rPr lang="en" sz="1000" dirty="0">
                <a:solidFill>
                  <a:schemeClr val="dk1"/>
                </a:solidFill>
              </a:rPr>
              <a:t>•For 100%  branch coverage, a test must be run so that (A &amp;&amp; B &amp;&amp; C) yields true and another test where (A &amp;&amp; B &amp;&amp; C) yields false.</a:t>
            </a:r>
          </a:p>
        </p:txBody>
      </p:sp>
    </p:spTree>
    <p:extLst>
      <p:ext uri="{BB962C8B-B14F-4D97-AF65-F5344CB8AC3E}">
        <p14:creationId xmlns:p14="http://schemas.microsoft.com/office/powerpoint/2010/main" val="1671950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Road signs tell us about road conditions, how far we are from a destination, how fast we can go, and give us the opportunity to make a number of simple and complex decisions. These road conditions can affect the results of our trip (e.g. how soon we get there).</a:t>
            </a:r>
          </a:p>
          <a:p>
            <a:pPr lvl="0" rtl="0">
              <a:lnSpc>
                <a:spcPct val="115000"/>
              </a:lnSpc>
              <a:spcBef>
                <a:spcPts val="0"/>
              </a:spcBef>
              <a:buClr>
                <a:schemeClr val="dk1"/>
              </a:buClr>
              <a:buSzPct val="110000"/>
              <a:buFont typeface="Arial"/>
              <a:buNone/>
            </a:pPr>
            <a:r>
              <a:rPr lang="en" sz="1000" dirty="0">
                <a:solidFill>
                  <a:schemeClr val="dk1"/>
                </a:solidFill>
              </a:rPr>
              <a:t>When dealing with complex expressions in Java code, conditions must be developed to test every possible condition inside the expression.</a:t>
            </a:r>
          </a:p>
          <a:p>
            <a:pPr lvl="0" rtl="0">
              <a:lnSpc>
                <a:spcPct val="115000"/>
              </a:lnSpc>
              <a:spcBef>
                <a:spcPts val="0"/>
              </a:spcBef>
              <a:buClr>
                <a:schemeClr val="dk1"/>
              </a:buClr>
              <a:buSzPct val="110000"/>
              <a:buFont typeface="Arial"/>
              <a:buNone/>
            </a:pPr>
            <a:r>
              <a:rPr lang="en" sz="1000" dirty="0">
                <a:solidFill>
                  <a:schemeClr val="dk1"/>
                </a:solidFill>
              </a:rPr>
              <a:t>•For expressions that allow a range of values test conditions look at the extreme values in the range – the boundaries.</a:t>
            </a:r>
          </a:p>
          <a:p>
            <a:pPr lvl="0" rtl="0">
              <a:lnSpc>
                <a:spcPct val="115000"/>
              </a:lnSpc>
              <a:spcBef>
                <a:spcPts val="0"/>
              </a:spcBef>
              <a:buNone/>
            </a:pPr>
            <a:r>
              <a:rPr lang="en" sz="1000" dirty="0">
                <a:solidFill>
                  <a:schemeClr val="dk1"/>
                </a:solidFill>
              </a:rPr>
              <a:t>•Test efficiencies include looking for unique sets to achieve 100% coverage.</a:t>
            </a:r>
          </a:p>
        </p:txBody>
      </p:sp>
    </p:spTree>
    <p:extLst>
      <p:ext uri="{BB962C8B-B14F-4D97-AF65-F5344CB8AC3E}">
        <p14:creationId xmlns:p14="http://schemas.microsoft.com/office/powerpoint/2010/main" val="236529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Briefly review the key points per the participant notes.</a:t>
            </a:r>
          </a:p>
          <a:p>
            <a:pPr lvl="0" rtl="0">
              <a:lnSpc>
                <a:spcPct val="115000"/>
              </a:lnSpc>
              <a:spcBef>
                <a:spcPts val="0"/>
              </a:spcBef>
              <a:buClr>
                <a:schemeClr val="dk1"/>
              </a:buClr>
              <a:buSzPct val="110000"/>
              <a:buFont typeface="Arial"/>
              <a:buNone/>
            </a:pPr>
            <a:r>
              <a:rPr lang="en" sz="1000" dirty="0">
                <a:solidFill>
                  <a:schemeClr val="dk1"/>
                </a:solidFill>
              </a:rPr>
              <a:t>•As a group discuss the Example in the participant notes.</a:t>
            </a:r>
          </a:p>
          <a:p>
            <a:pPr lvl="0" rtl="0">
              <a:lnSpc>
                <a:spcPct val="115000"/>
              </a:lnSpc>
              <a:spcBef>
                <a:spcPts val="0"/>
              </a:spcBef>
              <a:buClr>
                <a:schemeClr val="dk1"/>
              </a:buClr>
              <a:buSzPct val="110000"/>
              <a:buFont typeface="Arial"/>
              <a:buNone/>
            </a:pPr>
            <a:r>
              <a:rPr lang="en" sz="1000" dirty="0">
                <a:solidFill>
                  <a:schemeClr val="dk1"/>
                </a:solidFill>
              </a:rPr>
              <a:t>Participants will extend this example in the See It / Try It and module activities.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Positive testing strives to test that code meets specifications by providing inputs that confirm the units (or modules, in a more general sense) work according to the specification.</a:t>
            </a:r>
          </a:p>
          <a:p>
            <a:pPr lvl="0" rtl="0">
              <a:lnSpc>
                <a:spcPct val="115000"/>
              </a:lnSpc>
              <a:spcBef>
                <a:spcPts val="0"/>
              </a:spcBef>
              <a:buClr>
                <a:schemeClr val="dk1"/>
              </a:buClr>
              <a:buSzPct val="110000"/>
              <a:buFont typeface="Arial"/>
              <a:buNone/>
            </a:pPr>
            <a:r>
              <a:rPr lang="en" sz="1000" dirty="0">
                <a:solidFill>
                  <a:schemeClr val="dk1"/>
                </a:solidFill>
              </a:rPr>
              <a:t>Positive Testing includes the ‘happy path’ tests: No error displayed/ none expected and the ‘exception handing, i.e. Negative Tests’: Error displayed / error expected.</a:t>
            </a:r>
          </a:p>
          <a:p>
            <a:pPr lvl="0" rtl="0">
              <a:lnSpc>
                <a:spcPct val="115000"/>
              </a:lnSpc>
              <a:spcBef>
                <a:spcPts val="0"/>
              </a:spcBef>
              <a:buClr>
                <a:schemeClr val="dk1"/>
              </a:buClr>
              <a:buSzPct val="110000"/>
              <a:buFont typeface="Arial"/>
              <a:buNone/>
            </a:pPr>
            <a:r>
              <a:rPr lang="en" sz="1000" dirty="0">
                <a:solidFill>
                  <a:schemeClr val="dk1"/>
                </a:solidFill>
              </a:rPr>
              <a:t>Error displays do not always mean failure in terms of testing.</a:t>
            </a:r>
          </a:p>
          <a:p>
            <a:pPr lvl="0" rtl="0">
              <a:lnSpc>
                <a:spcPct val="115000"/>
              </a:lnSpc>
              <a:spcBef>
                <a:spcPts val="0"/>
              </a:spcBef>
              <a:buClr>
                <a:schemeClr val="dk1"/>
              </a:buClr>
              <a:buSzPct val="110000"/>
              <a:buFont typeface="Arial"/>
              <a:buNone/>
            </a:pPr>
            <a:r>
              <a:rPr lang="en" sz="1000" dirty="0">
                <a:solidFill>
                  <a:schemeClr val="dk1"/>
                </a:solidFill>
              </a:rPr>
              <a:t>•The input provided yields </a:t>
            </a:r>
            <a:r>
              <a:rPr lang="en" sz="1000" u="sng" dirty="0">
                <a:solidFill>
                  <a:schemeClr val="dk1"/>
                </a:solidFill>
              </a:rPr>
              <a:t>expected</a:t>
            </a:r>
            <a:r>
              <a:rPr lang="en" sz="1000" dirty="0">
                <a:solidFill>
                  <a:schemeClr val="dk1"/>
                </a:solidFill>
              </a:rPr>
              <a:t> results.</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No</a:t>
            </a:r>
            <a:r>
              <a:rPr lang="en" sz="1000" dirty="0">
                <a:solidFill>
                  <a:schemeClr val="dk1"/>
                </a:solidFill>
              </a:rPr>
              <a:t> errors are seen when valid data is provided</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The</a:t>
            </a:r>
            <a:r>
              <a:rPr lang="en" sz="1000" dirty="0">
                <a:solidFill>
                  <a:schemeClr val="dk1"/>
                </a:solidFill>
              </a:rPr>
              <a:t> system correctly handles a bad input. The system may replace the input with a default value and print a message.</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Error</a:t>
            </a:r>
            <a:r>
              <a:rPr lang="en" sz="1000" dirty="0">
                <a:solidFill>
                  <a:schemeClr val="dk1"/>
                </a:solidFill>
              </a:rPr>
              <a:t> messages are displayed and / or throws an exception based on input / conditions.</a:t>
            </a:r>
          </a:p>
          <a:p>
            <a:pPr lvl="0" rtl="0">
              <a:lnSpc>
                <a:spcPct val="115000"/>
              </a:lnSpc>
              <a:spcBef>
                <a:spcPts val="0"/>
              </a:spcBef>
              <a:buClr>
                <a:schemeClr val="dk1"/>
              </a:buClr>
              <a:buSzPct val="110000"/>
              <a:buFont typeface="Arial"/>
              <a:buNone/>
            </a:pPr>
            <a:r>
              <a:rPr lang="en" sz="1000" u="sng" dirty="0">
                <a:solidFill>
                  <a:schemeClr val="dk1"/>
                </a:solidFill>
              </a:rPr>
              <a:t>Example:</a:t>
            </a:r>
          </a:p>
          <a:p>
            <a:pPr lvl="0" rtl="0">
              <a:lnSpc>
                <a:spcPct val="115000"/>
              </a:lnSpc>
              <a:spcBef>
                <a:spcPts val="0"/>
              </a:spcBef>
              <a:buClr>
                <a:schemeClr val="dk1"/>
              </a:buClr>
              <a:buSzPct val="110000"/>
              <a:buFont typeface="Arial"/>
              <a:buNone/>
            </a:pPr>
            <a:r>
              <a:rPr lang="en" sz="1000" dirty="0">
                <a:solidFill>
                  <a:schemeClr val="dk1"/>
                </a:solidFill>
              </a:rPr>
              <a:t>•Test Condition Description:</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Convert</a:t>
            </a:r>
            <a:r>
              <a:rPr lang="en" sz="1000" dirty="0">
                <a:solidFill>
                  <a:schemeClr val="dk1"/>
                </a:solidFill>
              </a:rPr>
              <a:t> a valid temperature from Fahrenheit to Celsius and store it in the object.</a:t>
            </a:r>
          </a:p>
          <a:p>
            <a:pPr lvl="0" rtl="0">
              <a:lnSpc>
                <a:spcPct val="115000"/>
              </a:lnSpc>
              <a:spcBef>
                <a:spcPts val="0"/>
              </a:spcBef>
              <a:buClr>
                <a:schemeClr val="dk1"/>
              </a:buClr>
              <a:buSzPct val="110000"/>
              <a:buFont typeface="Arial"/>
              <a:buNone/>
            </a:pPr>
            <a:r>
              <a:rPr lang="en" sz="1000" dirty="0">
                <a:solidFill>
                  <a:schemeClr val="dk1"/>
                </a:solidFill>
              </a:rPr>
              <a:t>•Input: </a:t>
            </a:r>
            <a:r>
              <a:rPr lang="en" sz="1000" dirty="0" err="1">
                <a:solidFill>
                  <a:schemeClr val="dk1"/>
                </a:solidFill>
              </a:rPr>
              <a:t>ConvertFahrenheitToCelsius</a:t>
            </a:r>
            <a:r>
              <a:rPr lang="en" sz="1000" dirty="0">
                <a:solidFill>
                  <a:schemeClr val="dk1"/>
                </a:solidFill>
              </a:rPr>
              <a:t>(</a:t>
            </a:r>
            <a:r>
              <a:rPr lang="en" sz="1000" dirty="0" err="1">
                <a:solidFill>
                  <a:schemeClr val="dk1"/>
                </a:solidFill>
              </a:rPr>
              <a:t>tempObj</a:t>
            </a:r>
            <a:r>
              <a:rPr lang="en" sz="1000" dirty="0">
                <a:solidFill>
                  <a:schemeClr val="dk1"/>
                </a:solidFill>
              </a:rPr>
              <a:t>)</a:t>
            </a:r>
          </a:p>
          <a:p>
            <a:pPr lvl="0" rtl="0">
              <a:lnSpc>
                <a:spcPct val="115000"/>
              </a:lnSpc>
              <a:spcBef>
                <a:spcPts val="0"/>
              </a:spcBef>
              <a:buClr>
                <a:schemeClr val="dk1"/>
              </a:buClr>
              <a:buSzPct val="110000"/>
              <a:buFont typeface="Arial"/>
              <a:buNone/>
            </a:pPr>
            <a:r>
              <a:rPr lang="en" sz="1000" dirty="0">
                <a:solidFill>
                  <a:schemeClr val="dk1"/>
                </a:solidFill>
              </a:rPr>
              <a:t>•Precondition: </a:t>
            </a:r>
            <a:r>
              <a:rPr lang="en" sz="1000" dirty="0" err="1">
                <a:solidFill>
                  <a:schemeClr val="dk1"/>
                </a:solidFill>
              </a:rPr>
              <a:t>tempObj</a:t>
            </a:r>
            <a:r>
              <a:rPr lang="en" sz="1000" dirty="0">
                <a:solidFill>
                  <a:schemeClr val="dk1"/>
                </a:solidFill>
              </a:rPr>
              <a:t> attributes temperature = 32.0, </a:t>
            </a:r>
            <a:r>
              <a:rPr lang="en" sz="1000" dirty="0" err="1">
                <a:solidFill>
                  <a:schemeClr val="dk1"/>
                </a:solidFill>
              </a:rPr>
              <a:t>uom</a:t>
            </a:r>
            <a:r>
              <a:rPr lang="en" sz="1000" dirty="0">
                <a:solidFill>
                  <a:schemeClr val="dk1"/>
                </a:solidFill>
              </a:rPr>
              <a:t> = ‘F’</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Postcondition</a:t>
            </a:r>
            <a:r>
              <a:rPr lang="en" sz="1000" dirty="0">
                <a:solidFill>
                  <a:schemeClr val="dk1"/>
                </a:solidFill>
              </a:rPr>
              <a:t>: </a:t>
            </a:r>
            <a:r>
              <a:rPr lang="en" sz="1000" dirty="0" err="1">
                <a:solidFill>
                  <a:schemeClr val="dk1"/>
                </a:solidFill>
              </a:rPr>
              <a:t>tempObj</a:t>
            </a:r>
            <a:r>
              <a:rPr lang="en" sz="1000" dirty="0">
                <a:solidFill>
                  <a:schemeClr val="dk1"/>
                </a:solidFill>
              </a:rPr>
              <a:t> attributes temperature = 0.0, </a:t>
            </a:r>
            <a:r>
              <a:rPr lang="en" sz="1000" dirty="0" err="1">
                <a:solidFill>
                  <a:schemeClr val="dk1"/>
                </a:solidFill>
              </a:rPr>
              <a:t>uom</a:t>
            </a:r>
            <a:r>
              <a:rPr lang="en" sz="1000" dirty="0">
                <a:solidFill>
                  <a:schemeClr val="dk1"/>
                </a:solidFill>
              </a:rPr>
              <a:t>  = ‘C’</a:t>
            </a:r>
          </a:p>
          <a:p>
            <a:pPr lvl="0" rtl="0">
              <a:lnSpc>
                <a:spcPct val="115000"/>
              </a:lnSpc>
              <a:spcBef>
                <a:spcPts val="0"/>
              </a:spcBef>
              <a:buClr>
                <a:schemeClr val="dk1"/>
              </a:buClr>
              <a:buSzPct val="110000"/>
              <a:buFont typeface="Arial"/>
              <a:buNone/>
            </a:pPr>
            <a:r>
              <a:rPr lang="en" sz="1000" dirty="0">
                <a:solidFill>
                  <a:schemeClr val="dk1"/>
                </a:solidFill>
              </a:rPr>
              <a:t>•Output: 0 (SUCCESS)</a:t>
            </a:r>
          </a:p>
          <a:p>
            <a:pPr lvl="0">
              <a:spcBef>
                <a:spcPts val="0"/>
              </a:spcBef>
              <a:buNone/>
            </a:pPr>
            <a:endParaRPr dirty="0"/>
          </a:p>
        </p:txBody>
      </p:sp>
    </p:spTree>
    <p:extLst>
      <p:ext uri="{BB962C8B-B14F-4D97-AF65-F5344CB8AC3E}">
        <p14:creationId xmlns:p14="http://schemas.microsoft.com/office/powerpoint/2010/main" val="154896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Briefly review the key points per the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Negative testing looks for the conditions under which the system  may fail. </a:t>
            </a:r>
          </a:p>
          <a:p>
            <a:pPr lvl="0" rtl="0">
              <a:lnSpc>
                <a:spcPct val="115000"/>
              </a:lnSpc>
              <a:spcBef>
                <a:spcPts val="0"/>
              </a:spcBef>
              <a:buClr>
                <a:schemeClr val="dk1"/>
              </a:buClr>
              <a:buSzPct val="110000"/>
              <a:buFont typeface="Arial"/>
              <a:buNone/>
            </a:pPr>
            <a:r>
              <a:rPr lang="en" sz="1000" dirty="0">
                <a:solidFill>
                  <a:schemeClr val="dk1"/>
                </a:solidFill>
              </a:rPr>
              <a:t>•Negative testing attempts to surface any cases where the system does something it is NOT supposed to do.</a:t>
            </a:r>
          </a:p>
          <a:p>
            <a:pPr lvl="0" rtl="0">
              <a:lnSpc>
                <a:spcPct val="115000"/>
              </a:lnSpc>
              <a:spcBef>
                <a:spcPts val="0"/>
              </a:spcBef>
              <a:buClr>
                <a:schemeClr val="dk1"/>
              </a:buClr>
              <a:buSzPct val="110000"/>
              <a:buFont typeface="Arial"/>
              <a:buNone/>
            </a:pPr>
            <a:r>
              <a:rPr lang="en" sz="1000" dirty="0">
                <a:solidFill>
                  <a:schemeClr val="dk1"/>
                </a:solidFill>
              </a:rPr>
              <a:t>•Negative tests may be written in the same manner as positive tests. The difference is in the focus / intent and the result.</a:t>
            </a:r>
          </a:p>
          <a:p>
            <a:pPr lvl="0" rtl="0">
              <a:lnSpc>
                <a:spcPct val="115000"/>
              </a:lnSpc>
              <a:spcBef>
                <a:spcPts val="0"/>
              </a:spcBef>
              <a:buClr>
                <a:schemeClr val="dk1"/>
              </a:buClr>
              <a:buSzPct val="110000"/>
              <a:buFont typeface="Arial"/>
              <a:buNone/>
            </a:pPr>
            <a:r>
              <a:rPr lang="en" sz="1000" dirty="0">
                <a:solidFill>
                  <a:schemeClr val="dk1"/>
                </a:solidFill>
              </a:rPr>
              <a:t>•Example: Suppose in converting Fahrenheit to Celsius the Fahrenheit temperature had been entered as 400 degrees, a value beyond the valid Fahrenheit input values.</a:t>
            </a:r>
          </a:p>
          <a:p>
            <a:pPr lvl="0" rtl="0">
              <a:lnSpc>
                <a:spcPct val="115000"/>
              </a:lnSpc>
              <a:spcBef>
                <a:spcPts val="0"/>
              </a:spcBef>
              <a:buClr>
                <a:schemeClr val="dk1"/>
              </a:buClr>
              <a:buSzPct val="110000"/>
              <a:buFont typeface="Arial"/>
              <a:buNone/>
            </a:pPr>
            <a:r>
              <a:rPr lang="en" sz="1000" dirty="0">
                <a:solidFill>
                  <a:schemeClr val="dk1"/>
                </a:solidFill>
              </a:rPr>
              <a:t>If the input is NOT handled as an error and / or the temperature is converted, the test becomes a negative test. An incorrect behavior has been uncovered by the test.</a:t>
            </a:r>
          </a:p>
          <a:p>
            <a:pPr lvl="0" rtl="0">
              <a:lnSpc>
                <a:spcPct val="115000"/>
              </a:lnSpc>
              <a:spcBef>
                <a:spcPts val="0"/>
              </a:spcBef>
              <a:buClr>
                <a:schemeClr val="dk1"/>
              </a:buClr>
              <a:buSzPct val="110000"/>
              <a:buFont typeface="Arial"/>
              <a:buNone/>
            </a:pPr>
            <a:r>
              <a:rPr lang="en" sz="1000" dirty="0">
                <a:solidFill>
                  <a:schemeClr val="dk1"/>
                </a:solidFill>
              </a:rPr>
              <a:t>•Negative testing is frequently found around boundary / border conditions for branching statements and loops.</a:t>
            </a:r>
          </a:p>
          <a:p>
            <a:pPr lvl="0" rtl="0">
              <a:lnSpc>
                <a:spcPct val="115000"/>
              </a:lnSpc>
              <a:spcBef>
                <a:spcPts val="0"/>
              </a:spcBef>
              <a:buNone/>
            </a:pPr>
            <a:r>
              <a:rPr lang="en" sz="1000" dirty="0">
                <a:solidFill>
                  <a:schemeClr val="dk1"/>
                </a:solidFill>
              </a:rPr>
              <a:t>Note: Negative </a:t>
            </a:r>
            <a:r>
              <a:rPr lang="en" sz="1000" u="sng" dirty="0">
                <a:solidFill>
                  <a:schemeClr val="dk1"/>
                </a:solidFill>
              </a:rPr>
              <a:t>Testing</a:t>
            </a:r>
            <a:r>
              <a:rPr lang="en" sz="1000" dirty="0">
                <a:solidFill>
                  <a:schemeClr val="dk1"/>
                </a:solidFill>
              </a:rPr>
              <a:t> is not to be confused with Negative </a:t>
            </a:r>
            <a:r>
              <a:rPr lang="en" sz="1000" u="sng" dirty="0">
                <a:solidFill>
                  <a:schemeClr val="dk1"/>
                </a:solidFill>
              </a:rPr>
              <a:t>Test Cases </a:t>
            </a:r>
            <a:r>
              <a:rPr lang="en" sz="1000" dirty="0">
                <a:solidFill>
                  <a:schemeClr val="dk1"/>
                </a:solidFill>
              </a:rPr>
              <a:t>used in the class examples and week 3 / week 4 simulation.</a:t>
            </a:r>
          </a:p>
        </p:txBody>
      </p:sp>
    </p:spTree>
    <p:extLst>
      <p:ext uri="{BB962C8B-B14F-4D97-AF65-F5344CB8AC3E}">
        <p14:creationId xmlns:p14="http://schemas.microsoft.com/office/powerpoint/2010/main" val="4166082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56100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•The graphic is an automotive test harness dashboard – analogous to the JUnit framework.</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The JUnit open source testing framework provides both a stable testing environment and a robust set of testing features and tools.</a:t>
            </a:r>
          </a:p>
          <a:p>
            <a:pPr lvl="0" rtl="0">
              <a:lnSpc>
                <a:spcPct val="115000"/>
              </a:lnSpc>
              <a:spcBef>
                <a:spcPts val="0"/>
              </a:spcBef>
              <a:buClr>
                <a:schemeClr val="dk1"/>
              </a:buClr>
              <a:buSzPct val="110000"/>
              <a:buFont typeface="Arial"/>
              <a:buNone/>
            </a:pPr>
            <a:r>
              <a:rPr lang="en" sz="1000" dirty="0">
                <a:solidFill>
                  <a:schemeClr val="dk1"/>
                </a:solidFill>
              </a:rPr>
              <a:t>• JUnit assertions exist as methods supporting the assertion concepts covered in the earlier course modules.</a:t>
            </a:r>
          </a:p>
          <a:p>
            <a:pPr lvl="0" rtl="0">
              <a:lnSpc>
                <a:spcPct val="115000"/>
              </a:lnSpc>
              <a:spcBef>
                <a:spcPts val="0"/>
              </a:spcBef>
              <a:buClr>
                <a:schemeClr val="dk1"/>
              </a:buClr>
              <a:buSzPct val="110000"/>
              <a:buFont typeface="Arial"/>
              <a:buNone/>
            </a:pPr>
            <a:r>
              <a:rPr lang="en" sz="1000" dirty="0">
                <a:solidFill>
                  <a:schemeClr val="dk1"/>
                </a:solidFill>
              </a:rPr>
              <a:t>•Text fixtures provide a known state from which to begin test execution. Test fixtures ensure repeatable test results.</a:t>
            </a:r>
          </a:p>
          <a:p>
            <a:pPr lvl="0" rtl="0">
              <a:lnSpc>
                <a:spcPct val="115000"/>
              </a:lnSpc>
              <a:spcBef>
                <a:spcPts val="0"/>
              </a:spcBef>
              <a:buClr>
                <a:schemeClr val="dk1"/>
              </a:buClr>
              <a:buSzPct val="110000"/>
              <a:buFont typeface="Arial"/>
              <a:buNone/>
            </a:pPr>
            <a:r>
              <a:rPr lang="en" sz="1000" dirty="0">
                <a:solidFill>
                  <a:schemeClr val="dk1"/>
                </a:solidFill>
              </a:rPr>
              <a:t>•Test suites are collections of tests executed to test software programs demonstrating the code conforms to expected behaviors and to uncover code defects.</a:t>
            </a:r>
          </a:p>
          <a:p>
            <a:pPr lvl="0" rtl="0">
              <a:lnSpc>
                <a:spcPct val="115000"/>
              </a:lnSpc>
              <a:spcBef>
                <a:spcPts val="0"/>
              </a:spcBef>
              <a:buClr>
                <a:schemeClr val="dk1"/>
              </a:buClr>
              <a:buSzPct val="110000"/>
              <a:buFont typeface="Arial"/>
              <a:buNone/>
            </a:pPr>
            <a:r>
              <a:rPr lang="en" sz="1000" dirty="0">
                <a:solidFill>
                  <a:schemeClr val="dk1"/>
                </a:solidFill>
              </a:rPr>
              <a:t>•Test runners provide an easy test execution tool with visual confirmation of test success and failure.</a:t>
            </a:r>
          </a:p>
          <a:p>
            <a:pPr lvl="0" rtl="0">
              <a:lnSpc>
                <a:spcPct val="115000"/>
              </a:lnSpc>
              <a:spcBef>
                <a:spcPts val="0"/>
              </a:spcBef>
              <a:buNone/>
            </a:pPr>
            <a:r>
              <a:rPr lang="en" sz="1000" dirty="0">
                <a:solidFill>
                  <a:schemeClr val="dk1"/>
                </a:solidFill>
              </a:rPr>
              <a:t>•In summary, JUnit is a JAR (</a:t>
            </a:r>
            <a:r>
              <a:rPr lang="en" sz="1000" b="1" dirty="0">
                <a:solidFill>
                  <a:schemeClr val="dk1"/>
                </a:solidFill>
              </a:rPr>
              <a:t>J</a:t>
            </a:r>
            <a:r>
              <a:rPr lang="en" sz="1000" dirty="0">
                <a:solidFill>
                  <a:schemeClr val="dk1"/>
                </a:solidFill>
              </a:rPr>
              <a:t>ava </a:t>
            </a:r>
            <a:r>
              <a:rPr lang="en" sz="1000" b="1" dirty="0">
                <a:solidFill>
                  <a:schemeClr val="dk1"/>
                </a:solidFill>
              </a:rPr>
              <a:t>Ar</a:t>
            </a:r>
            <a:r>
              <a:rPr lang="en" sz="1000" dirty="0">
                <a:solidFill>
                  <a:schemeClr val="dk1"/>
                </a:solidFill>
              </a:rPr>
              <a:t>chive) library that provides the features needed to create, execute, and check the results of automated test cases written in Java.</a:t>
            </a:r>
          </a:p>
          <a:p>
            <a:pPr lvl="0" rtl="0">
              <a:lnSpc>
                <a:spcPct val="115000"/>
              </a:lnSpc>
              <a:spcBef>
                <a:spcPts val="0"/>
              </a:spcBef>
              <a:buNone/>
            </a:pPr>
            <a:endParaRPr lang="en" sz="1000" dirty="0">
              <a:solidFill>
                <a:schemeClr val="dk1"/>
              </a:solidFill>
            </a:endParaRPr>
          </a:p>
        </p:txBody>
      </p:sp>
    </p:spTree>
    <p:extLst>
      <p:ext uri="{BB962C8B-B14F-4D97-AF65-F5344CB8AC3E}">
        <p14:creationId xmlns:p14="http://schemas.microsoft.com/office/powerpoint/2010/main" val="2623724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•The graphic is a diabetes blood sugar monitor – a testing tool analogous to the JUnit framework.</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The JUnit testing framework provides a fast and easy to use tool for the execution of testing code. The JUnit testing framework provides the execution harness / main() method to run code and the associated tests. Using JUnit the developer does not have to spend time creating temporary test execution code within the application nor remember to remove the code prior to deployment of the application.</a:t>
            </a:r>
          </a:p>
          <a:p>
            <a:pPr lvl="0" rtl="0">
              <a:lnSpc>
                <a:spcPct val="115000"/>
              </a:lnSpc>
              <a:spcBef>
                <a:spcPts val="0"/>
              </a:spcBef>
              <a:buClr>
                <a:schemeClr val="dk1"/>
              </a:buClr>
              <a:buSzPct val="110000"/>
              <a:buFont typeface="Arial"/>
              <a:buNone/>
            </a:pPr>
            <a:r>
              <a:rPr lang="en" sz="1000" dirty="0">
                <a:solidFill>
                  <a:schemeClr val="dk1"/>
                </a:solidFill>
              </a:rPr>
              <a:t>JUnit test cases:</a:t>
            </a:r>
          </a:p>
          <a:p>
            <a:pPr lvl="0" rtl="0">
              <a:lnSpc>
                <a:spcPct val="115000"/>
              </a:lnSpc>
              <a:spcBef>
                <a:spcPts val="0"/>
              </a:spcBef>
              <a:buClr>
                <a:schemeClr val="dk1"/>
              </a:buClr>
              <a:buSzPct val="110000"/>
              <a:buFont typeface="Arial"/>
              <a:buNone/>
            </a:pPr>
            <a:r>
              <a:rPr lang="en" sz="1000" dirty="0">
                <a:solidFill>
                  <a:schemeClr val="dk1"/>
                </a:solidFill>
              </a:rPr>
              <a:t>•Are simple to write.</a:t>
            </a:r>
          </a:p>
          <a:p>
            <a:pPr lvl="0" rtl="0">
              <a:lnSpc>
                <a:spcPct val="115000"/>
              </a:lnSpc>
              <a:spcBef>
                <a:spcPts val="0"/>
              </a:spcBef>
              <a:buClr>
                <a:schemeClr val="dk1"/>
              </a:buClr>
              <a:buSzPct val="110000"/>
              <a:buFont typeface="Arial"/>
              <a:buNone/>
            </a:pPr>
            <a:r>
              <a:rPr lang="en" sz="1000" dirty="0">
                <a:solidFill>
                  <a:schemeClr val="dk1"/>
                </a:solidFill>
              </a:rPr>
              <a:t>•Provide assurance that any </a:t>
            </a:r>
            <a:r>
              <a:rPr lang="en" sz="1000" u="sng" dirty="0">
                <a:solidFill>
                  <a:schemeClr val="dk1"/>
                </a:solidFill>
              </a:rPr>
              <a:t>code modifications</a:t>
            </a:r>
            <a:r>
              <a:rPr lang="en" sz="1000" dirty="0">
                <a:solidFill>
                  <a:schemeClr val="dk1"/>
                </a:solidFill>
              </a:rPr>
              <a:t> exhibit correct behavior - haven't caused a ripple-effect through the software.</a:t>
            </a:r>
          </a:p>
          <a:p>
            <a:pPr lvl="0" rtl="0">
              <a:lnSpc>
                <a:spcPct val="115000"/>
              </a:lnSpc>
              <a:spcBef>
                <a:spcPts val="0"/>
              </a:spcBef>
              <a:buClr>
                <a:schemeClr val="dk1"/>
              </a:buClr>
              <a:buSzPct val="110000"/>
              <a:buFont typeface="Arial"/>
              <a:buNone/>
            </a:pPr>
            <a:r>
              <a:rPr lang="en" sz="1000" dirty="0">
                <a:solidFill>
                  <a:schemeClr val="dk1"/>
                </a:solidFill>
              </a:rPr>
              <a:t>•Improve development efficiency - freeing developers from manual test development, execution, and confirmation of results.</a:t>
            </a:r>
          </a:p>
          <a:p>
            <a:pPr lvl="0" rtl="0">
              <a:lnSpc>
                <a:spcPct val="115000"/>
              </a:lnSpc>
              <a:spcBef>
                <a:spcPts val="0"/>
              </a:spcBef>
              <a:buClr>
                <a:schemeClr val="dk1"/>
              </a:buClr>
              <a:buSzPct val="110000"/>
              <a:buFont typeface="Arial"/>
              <a:buNone/>
            </a:pPr>
            <a:r>
              <a:rPr lang="en" sz="1000" dirty="0">
                <a:solidFill>
                  <a:schemeClr val="dk1"/>
                </a:solidFill>
              </a:rPr>
              <a:t>•Increase software stability / code quality. The more tests written / executed the more stable and error free the code.</a:t>
            </a:r>
          </a:p>
          <a:p>
            <a:pPr lvl="0" rtl="0">
              <a:lnSpc>
                <a:spcPct val="115000"/>
              </a:lnSpc>
              <a:spcBef>
                <a:spcPts val="0"/>
              </a:spcBef>
              <a:buNone/>
            </a:pPr>
            <a:r>
              <a:rPr lang="en" sz="1000" dirty="0">
                <a:solidFill>
                  <a:schemeClr val="dk1"/>
                </a:solidFill>
              </a:rPr>
              <a:t>•Can be run automatically / display test results.</a:t>
            </a:r>
            <a:br>
              <a:rPr lang="en" sz="1000" dirty="0">
                <a:solidFill>
                  <a:schemeClr val="dk1"/>
                </a:solidFill>
              </a:rPr>
            </a:br>
            <a:endParaRPr lang="en" sz="1000" dirty="0">
              <a:solidFill>
                <a:schemeClr val="dk1"/>
              </a:solidFill>
            </a:endParaRPr>
          </a:p>
        </p:txBody>
      </p:sp>
    </p:spTree>
    <p:extLst>
      <p:ext uri="{BB962C8B-B14F-4D97-AF65-F5344CB8AC3E}">
        <p14:creationId xmlns:p14="http://schemas.microsoft.com/office/powerpoint/2010/main" val="68458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1898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altLang="en-US" sz="1000" dirty="0"/>
              <a:t>JUnit’s simplicity revolves around two main classes (</a:t>
            </a:r>
            <a:r>
              <a:rPr lang="en-US" altLang="en-US" sz="1000" dirty="0" err="1"/>
              <a:t>TestCase</a:t>
            </a:r>
            <a:r>
              <a:rPr lang="en-US" altLang="en-US" sz="1000" dirty="0"/>
              <a:t> and </a:t>
            </a:r>
            <a:r>
              <a:rPr lang="en-US" altLang="en-US" sz="1000" dirty="0" err="1"/>
              <a:t>TestSuite</a:t>
            </a:r>
            <a:r>
              <a:rPr lang="en-US" altLang="en-US" sz="1000" dirty="0"/>
              <a:t>). Both of these classes implement the Test interface. The </a:t>
            </a:r>
            <a:r>
              <a:rPr lang="en-US" altLang="en-US" sz="1000" b="1" dirty="0"/>
              <a:t>Test </a:t>
            </a:r>
            <a:r>
              <a:rPr lang="en-US" altLang="en-US" sz="1000" dirty="0"/>
              <a:t>interface’s key method is the run(</a:t>
            </a:r>
            <a:r>
              <a:rPr lang="en-US" altLang="en-US" sz="1000" dirty="0" err="1"/>
              <a:t>TestResult</a:t>
            </a:r>
            <a:r>
              <a:rPr lang="en-US" altLang="en-US" sz="1000" dirty="0"/>
              <a:t>) one so that both </a:t>
            </a:r>
            <a:r>
              <a:rPr lang="en-US" altLang="en-US" sz="1000" dirty="0" err="1"/>
              <a:t>TestCase</a:t>
            </a:r>
            <a:r>
              <a:rPr lang="en-US" altLang="en-US" sz="1000" dirty="0"/>
              <a:t> and </a:t>
            </a:r>
            <a:r>
              <a:rPr lang="en-US" altLang="en-US" sz="1000" dirty="0" err="1"/>
              <a:t>TestSuite</a:t>
            </a:r>
            <a:r>
              <a:rPr lang="en-US" altLang="en-US" sz="1000" dirty="0"/>
              <a:t> are considered executable tests. </a:t>
            </a:r>
          </a:p>
          <a:p>
            <a:endParaRPr lang="en-US" altLang="en-US" sz="1000" dirty="0"/>
          </a:p>
          <a:p>
            <a:r>
              <a:rPr lang="en-US" altLang="en-US" sz="1000" dirty="0"/>
              <a:t>The </a:t>
            </a:r>
            <a:r>
              <a:rPr lang="en-US" altLang="en-US" sz="1000" b="1" dirty="0" err="1"/>
              <a:t>TestCase</a:t>
            </a:r>
            <a:r>
              <a:rPr lang="en-US" altLang="en-US" sz="1000" b="1" dirty="0"/>
              <a:t> </a:t>
            </a:r>
            <a:r>
              <a:rPr lang="en-US" altLang="en-US" sz="1000" dirty="0"/>
              <a:t>class is where each of the unit tests are defined. One would typically extend this class to act as a container to write unit tests in. It extends the Assert interface which defines a number of methods to state in formal terms the expectations for the test. What this means to a developer is that you can formally state a number of statements that should hold true. Any that are incorrect fail the test being run.</a:t>
            </a:r>
          </a:p>
          <a:p>
            <a:endParaRPr lang="en-US" altLang="en-US" sz="1000" dirty="0"/>
          </a:p>
          <a:p>
            <a:r>
              <a:rPr lang="en-US" altLang="en-US" sz="1000" dirty="0"/>
              <a:t>The </a:t>
            </a:r>
            <a:r>
              <a:rPr lang="en-US" altLang="en-US" sz="1000" b="1" dirty="0" err="1"/>
              <a:t>TestSuite</a:t>
            </a:r>
            <a:r>
              <a:rPr lang="en-US" altLang="en-US" sz="1000" dirty="0"/>
              <a:t> class is used to manage unit tests. A </a:t>
            </a:r>
            <a:r>
              <a:rPr lang="en-US" altLang="en-US" sz="1000" dirty="0" err="1"/>
              <a:t>TestSuite</a:t>
            </a:r>
            <a:r>
              <a:rPr lang="en-US" altLang="en-US" sz="1000" dirty="0"/>
              <a:t> can embed a single, or multiple tests, and even single or multiple test suites. The recursive nature allows a hierarchy of unit tests to be build. It also provides a way for developers to quickly specify the unit tests that they may want to execute locally.</a:t>
            </a:r>
          </a:p>
          <a:p>
            <a:endParaRPr lang="en-US" altLang="en-US" sz="1000" dirty="0"/>
          </a:p>
          <a:p>
            <a:r>
              <a:rPr lang="en-AU" altLang="en-US" sz="1000" dirty="0">
                <a:cs typeface="Times New Roman" panose="02020603050405020304" pitchFamily="18" charset="0"/>
              </a:rPr>
              <a:t>The </a:t>
            </a:r>
            <a:r>
              <a:rPr lang="en-AU" altLang="en-US" sz="1000" b="1" dirty="0" err="1">
                <a:latin typeface="Lucida Console" panose="020B0609040504020204" pitchFamily="49" charset="0"/>
                <a:cs typeface="Times New Roman" panose="02020603050405020304" pitchFamily="18" charset="0"/>
              </a:rPr>
              <a:t>TestDecorator</a:t>
            </a:r>
            <a:r>
              <a:rPr lang="en-AU" altLang="en-US" sz="1000" dirty="0">
                <a:cs typeface="Times New Roman" panose="02020603050405020304" pitchFamily="18" charset="0"/>
              </a:rPr>
              <a:t> class is part of the extensions to the </a:t>
            </a:r>
            <a:r>
              <a:rPr lang="en-AU" altLang="en-US" sz="1000" dirty="0" err="1">
                <a:cs typeface="Times New Roman" panose="02020603050405020304" pitchFamily="18" charset="0"/>
              </a:rPr>
              <a:t>junit</a:t>
            </a:r>
            <a:r>
              <a:rPr lang="en-AU" altLang="en-US" sz="1000" dirty="0">
                <a:cs typeface="Times New Roman" panose="02020603050405020304" pitchFamily="18" charset="0"/>
              </a:rPr>
              <a:t> framework. These classes provide additional classes that are not considered essential to writing unit tests, but may provide useful functionality in writing tests. The </a:t>
            </a:r>
            <a:r>
              <a:rPr lang="en-AU" altLang="en-US" sz="1000" dirty="0" err="1">
                <a:cs typeface="Times New Roman" panose="02020603050405020304" pitchFamily="18" charset="0"/>
              </a:rPr>
              <a:t>javadoc</a:t>
            </a:r>
            <a:r>
              <a:rPr lang="en-AU" altLang="en-US" sz="1000" dirty="0">
                <a:cs typeface="Times New Roman" panose="02020603050405020304" pitchFamily="18" charset="0"/>
              </a:rPr>
              <a:t> from JUnit describes this class ‘as the base class for defining new test decorators. Test decorator subclasses can be introduced to add behaviour before or after a test is run.’ An example of the </a:t>
            </a:r>
            <a:r>
              <a:rPr lang="en-AU" altLang="en-US" sz="1000" dirty="0" err="1">
                <a:cs typeface="Times New Roman" panose="02020603050405020304" pitchFamily="18" charset="0"/>
              </a:rPr>
              <a:t>TestSetup</a:t>
            </a:r>
            <a:r>
              <a:rPr lang="en-AU" altLang="en-US" sz="1000" dirty="0">
                <a:cs typeface="Times New Roman" panose="02020603050405020304" pitchFamily="18" charset="0"/>
              </a:rPr>
              <a:t> is provided in the document. </a:t>
            </a:r>
          </a:p>
          <a:p>
            <a:endParaRPr lang="en-US" altLang="en-US" sz="1000" dirty="0">
              <a:cs typeface="Times New Roman" panose="02020603050405020304" pitchFamily="18" charset="0"/>
            </a:endParaRPr>
          </a:p>
          <a:p>
            <a:r>
              <a:rPr lang="en-US" altLang="en-US" sz="1000" dirty="0">
                <a:cs typeface="Times New Roman" panose="02020603050405020304" pitchFamily="18" charset="0"/>
              </a:rPr>
              <a:t>JUnit’s approach to </a:t>
            </a:r>
            <a:r>
              <a:rPr lang="en-US" altLang="en-US" sz="1000" b="1" dirty="0">
                <a:cs typeface="Times New Roman" panose="02020603050405020304" pitchFamily="18" charset="0"/>
              </a:rPr>
              <a:t>result reporting </a:t>
            </a:r>
            <a:r>
              <a:rPr lang="en-US" altLang="en-US" sz="1000" dirty="0">
                <a:cs typeface="Times New Roman" panose="02020603050405020304" pitchFamily="18" charset="0"/>
              </a:rPr>
              <a:t>is very simple and takes a bit of adjusting to traditional testing. Typical unit tests require manual validation to verify the tests are passing. JUnit takes the approach of highlighting tests to developers only if they are not operating correctly. This is because if all unit tests are passing, then it means that no more additional code needs to be added for functionality. Thus, it is only important for a developer to pay attention if their unit test is not passing. When a test doesn’t pass, then there are two results – a failure or an error. A </a:t>
            </a:r>
            <a:r>
              <a:rPr lang="en-US" altLang="en-US" sz="1000" b="1" dirty="0">
                <a:cs typeface="Times New Roman" panose="02020603050405020304" pitchFamily="18" charset="0"/>
              </a:rPr>
              <a:t>failure </a:t>
            </a:r>
            <a:r>
              <a:rPr lang="en-US" altLang="en-US" sz="1000" dirty="0">
                <a:cs typeface="Times New Roman" panose="02020603050405020304" pitchFamily="18" charset="0"/>
              </a:rPr>
              <a:t>is a result of an assertion not passing, or as part of a programmatic call to a fail() method. An </a:t>
            </a:r>
            <a:r>
              <a:rPr lang="en-US" altLang="en-US" sz="1000" b="1" dirty="0">
                <a:cs typeface="Times New Roman" panose="02020603050405020304" pitchFamily="18" charset="0"/>
              </a:rPr>
              <a:t>error </a:t>
            </a:r>
            <a:r>
              <a:rPr lang="en-US" altLang="en-US" sz="1000" dirty="0">
                <a:cs typeface="Times New Roman" panose="02020603050405020304" pitchFamily="18" charset="0"/>
              </a:rPr>
              <a:t>is when an exception is thrown from the unit test method. The end result for a test is still the same, but sometimes it is useful to distinguish between the two. What this means is that for developer’s to correctly write unit tests, these are the only ways that a unit test will not pass.</a:t>
            </a:r>
          </a:p>
          <a:p>
            <a:pPr lvl="0" rtl="0">
              <a:lnSpc>
                <a:spcPct val="115000"/>
              </a:lnSpc>
              <a:spcBef>
                <a:spcPts val="0"/>
              </a:spcBef>
              <a:buClr>
                <a:schemeClr val="dk1"/>
              </a:buClr>
              <a:buSzPct val="110000"/>
              <a:buFont typeface="Arial"/>
              <a:buNone/>
            </a:pPr>
            <a:endParaRPr lang="en" sz="1000" dirty="0">
              <a:solidFill>
                <a:schemeClr val="dk1"/>
              </a:solidFill>
            </a:endParaRPr>
          </a:p>
        </p:txBody>
      </p:sp>
    </p:spTree>
    <p:extLst>
      <p:ext uri="{BB962C8B-B14F-4D97-AF65-F5344CB8AC3E}">
        <p14:creationId xmlns:p14="http://schemas.microsoft.com/office/powerpoint/2010/main" val="3783248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These common JUnit Assert Method support creation of scripts to test a variety of conditions and code:</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assertTrue</a:t>
            </a:r>
            <a:r>
              <a:rPr lang="en" sz="1000" dirty="0">
                <a:solidFill>
                  <a:schemeClr val="dk1"/>
                </a:solidFill>
              </a:rPr>
              <a:t>(</a:t>
            </a:r>
            <a:r>
              <a:rPr lang="en" sz="1000" dirty="0" err="1">
                <a:solidFill>
                  <a:schemeClr val="dk1"/>
                </a:solidFill>
              </a:rPr>
              <a:t>boolean</a:t>
            </a:r>
            <a:r>
              <a:rPr lang="en" sz="1000" dirty="0">
                <a:solidFill>
                  <a:schemeClr val="dk1"/>
                </a:solidFill>
              </a:rPr>
              <a:t>)</a:t>
            </a:r>
          </a:p>
          <a:p>
            <a:pPr lvl="0" rtl="0">
              <a:lnSpc>
                <a:spcPct val="115000"/>
              </a:lnSpc>
              <a:spcBef>
                <a:spcPts val="0"/>
              </a:spcBef>
              <a:buClr>
                <a:schemeClr val="dk1"/>
              </a:buClr>
              <a:buSzPct val="110000"/>
              <a:buFont typeface="Arial"/>
              <a:buNone/>
            </a:pPr>
            <a:r>
              <a:rPr lang="en" sz="1000" dirty="0">
                <a:solidFill>
                  <a:schemeClr val="dk1"/>
                </a:solidFill>
              </a:rPr>
              <a:t>Supply any </a:t>
            </a:r>
            <a:r>
              <a:rPr lang="en" sz="1000" dirty="0" err="1">
                <a:solidFill>
                  <a:schemeClr val="dk1"/>
                </a:solidFill>
              </a:rPr>
              <a:t>boolean</a:t>
            </a:r>
            <a:r>
              <a:rPr lang="en" sz="1000" dirty="0">
                <a:solidFill>
                  <a:schemeClr val="dk1"/>
                </a:solidFill>
              </a:rPr>
              <a:t> expression to this method.</a:t>
            </a:r>
          </a:p>
          <a:p>
            <a:pPr lvl="0" rtl="0">
              <a:lnSpc>
                <a:spcPct val="115000"/>
              </a:lnSpc>
              <a:spcBef>
                <a:spcPts val="0"/>
              </a:spcBef>
              <a:buClr>
                <a:schemeClr val="dk1"/>
              </a:buClr>
              <a:buSzPct val="110000"/>
              <a:buFont typeface="Arial"/>
              <a:buNone/>
            </a:pPr>
            <a:r>
              <a:rPr lang="en" sz="1000" dirty="0">
                <a:solidFill>
                  <a:schemeClr val="dk1"/>
                </a:solidFill>
              </a:rPr>
              <a:t>When the </a:t>
            </a:r>
            <a:r>
              <a:rPr lang="en" sz="1000" dirty="0" err="1">
                <a:solidFill>
                  <a:schemeClr val="dk1"/>
                </a:solidFill>
              </a:rPr>
              <a:t>boolean</a:t>
            </a:r>
            <a:r>
              <a:rPr lang="en" sz="1000" dirty="0">
                <a:solidFill>
                  <a:schemeClr val="dk1"/>
                </a:solidFill>
              </a:rPr>
              <a:t> expression evaluates as true the method reports success.</a:t>
            </a:r>
          </a:p>
          <a:p>
            <a:pPr lvl="0" rtl="0">
              <a:lnSpc>
                <a:spcPct val="115000"/>
              </a:lnSpc>
              <a:spcBef>
                <a:spcPts val="0"/>
              </a:spcBef>
              <a:buClr>
                <a:schemeClr val="dk1"/>
              </a:buClr>
              <a:buSzPct val="110000"/>
              <a:buFont typeface="Arial"/>
              <a:buNone/>
            </a:pPr>
            <a:r>
              <a:rPr lang="en" sz="1000" dirty="0">
                <a:solidFill>
                  <a:schemeClr val="dk1"/>
                </a:solidFill>
              </a:rPr>
              <a:t>Prepend the "!" negation operator to the parenthesized expression to report success when a </a:t>
            </a:r>
            <a:r>
              <a:rPr lang="en" sz="1000" dirty="0" err="1">
                <a:solidFill>
                  <a:schemeClr val="dk1"/>
                </a:solidFill>
              </a:rPr>
              <a:t>boolean</a:t>
            </a:r>
            <a:r>
              <a:rPr lang="en" sz="1000" dirty="0">
                <a:solidFill>
                  <a:schemeClr val="dk1"/>
                </a:solidFill>
              </a:rPr>
              <a:t> condition evaluates as false.</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assertTrue</a:t>
            </a:r>
            <a:r>
              <a:rPr lang="en" sz="1000" dirty="0">
                <a:solidFill>
                  <a:schemeClr val="dk1"/>
                </a:solidFill>
              </a:rPr>
              <a:t>(string, </a:t>
            </a:r>
            <a:r>
              <a:rPr lang="en" sz="1000" dirty="0" err="1">
                <a:solidFill>
                  <a:schemeClr val="dk1"/>
                </a:solidFill>
              </a:rPr>
              <a:t>boolean</a:t>
            </a:r>
            <a:r>
              <a:rPr lang="en" sz="1000" dirty="0">
                <a:solidFill>
                  <a:schemeClr val="dk1"/>
                </a:solidFill>
              </a:rPr>
              <a:t>)</a:t>
            </a:r>
          </a:p>
          <a:p>
            <a:pPr lvl="0" rtl="0">
              <a:lnSpc>
                <a:spcPct val="115000"/>
              </a:lnSpc>
              <a:spcBef>
                <a:spcPts val="0"/>
              </a:spcBef>
              <a:buClr>
                <a:schemeClr val="dk1"/>
              </a:buClr>
              <a:buSzPct val="110000"/>
              <a:buFont typeface="Arial"/>
              <a:buNone/>
            </a:pPr>
            <a:r>
              <a:rPr lang="en" sz="1000" dirty="0">
                <a:solidFill>
                  <a:schemeClr val="dk1"/>
                </a:solidFill>
              </a:rPr>
              <a:t>Same as the first form of </a:t>
            </a:r>
            <a:r>
              <a:rPr lang="en" sz="1000" dirty="0" err="1">
                <a:solidFill>
                  <a:schemeClr val="dk1"/>
                </a:solidFill>
              </a:rPr>
              <a:t>assertTrue</a:t>
            </a:r>
            <a:r>
              <a:rPr lang="en" sz="1000" dirty="0">
                <a:solidFill>
                  <a:schemeClr val="dk1"/>
                </a:solidFill>
              </a:rPr>
              <a:t>, except that the supplied String is printed if the assertion fails.</a:t>
            </a:r>
          </a:p>
          <a:p>
            <a:pPr lvl="0" rtl="0">
              <a:lnSpc>
                <a:spcPct val="115000"/>
              </a:lnSpc>
              <a:spcBef>
                <a:spcPts val="0"/>
              </a:spcBef>
              <a:buClr>
                <a:schemeClr val="dk1"/>
              </a:buClr>
              <a:buSzPct val="110000"/>
              <a:buFont typeface="Arial"/>
              <a:buNone/>
            </a:pPr>
            <a:r>
              <a:rPr lang="en" sz="1000" dirty="0">
                <a:solidFill>
                  <a:schemeClr val="dk1"/>
                </a:solidFill>
              </a:rPr>
              <a:t>Most methods have a version of this form with a message string.</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assertEquals</a:t>
            </a:r>
            <a:r>
              <a:rPr lang="en" sz="1000" dirty="0">
                <a:solidFill>
                  <a:schemeClr val="dk1"/>
                </a:solidFill>
              </a:rPr>
              <a:t>(object, object)</a:t>
            </a:r>
          </a:p>
          <a:p>
            <a:pPr lvl="0" rtl="0">
              <a:lnSpc>
                <a:spcPct val="115000"/>
              </a:lnSpc>
              <a:spcBef>
                <a:spcPts val="0"/>
              </a:spcBef>
              <a:buClr>
                <a:schemeClr val="dk1"/>
              </a:buClr>
              <a:buSzPct val="110000"/>
              <a:buFont typeface="Arial"/>
              <a:buNone/>
            </a:pPr>
            <a:r>
              <a:rPr lang="en" sz="1000" dirty="0">
                <a:solidFill>
                  <a:schemeClr val="dk1"/>
                </a:solidFill>
              </a:rPr>
              <a:t>Compares the two objects passed in. Uses the equals( ) method.</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assertEquals</a:t>
            </a:r>
            <a:r>
              <a:rPr lang="en" sz="1000" dirty="0">
                <a:solidFill>
                  <a:schemeClr val="dk1"/>
                </a:solidFill>
              </a:rPr>
              <a:t>(double, double, delta)</a:t>
            </a:r>
          </a:p>
          <a:p>
            <a:pPr lvl="0" rtl="0">
              <a:lnSpc>
                <a:spcPct val="115000"/>
              </a:lnSpc>
              <a:spcBef>
                <a:spcPts val="0"/>
              </a:spcBef>
              <a:buClr>
                <a:schemeClr val="dk1"/>
              </a:buClr>
              <a:buSzPct val="110000"/>
              <a:buFont typeface="Arial"/>
              <a:buNone/>
            </a:pPr>
            <a:r>
              <a:rPr lang="en" sz="1000" dirty="0">
                <a:solidFill>
                  <a:schemeClr val="dk1"/>
                </a:solidFill>
              </a:rPr>
              <a:t>Compares the two double type values. States the values as ‘equal’ if they are within the range of delta.</a:t>
            </a:r>
          </a:p>
          <a:p>
            <a:pPr lvl="0" rtl="0">
              <a:lnSpc>
                <a:spcPct val="115000"/>
              </a:lnSpc>
              <a:spcBef>
                <a:spcPts val="0"/>
              </a:spcBef>
              <a:buClr>
                <a:schemeClr val="dk1"/>
              </a:buClr>
              <a:buSzPct val="110000"/>
              <a:buFont typeface="Arial"/>
              <a:buNone/>
            </a:pPr>
            <a:r>
              <a:rPr lang="en" sz="1000" dirty="0">
                <a:solidFill>
                  <a:schemeClr val="dk1"/>
                </a:solidFill>
              </a:rPr>
              <a:t>•</a:t>
            </a:r>
            <a:r>
              <a:rPr lang="en" sz="1000" dirty="0" err="1">
                <a:solidFill>
                  <a:schemeClr val="dk1"/>
                </a:solidFill>
              </a:rPr>
              <a:t>assertNull</a:t>
            </a:r>
            <a:r>
              <a:rPr lang="en" sz="1000" dirty="0">
                <a:solidFill>
                  <a:schemeClr val="dk1"/>
                </a:solidFill>
              </a:rPr>
              <a:t>(Object)</a:t>
            </a:r>
          </a:p>
          <a:p>
            <a:pPr lvl="0" rtl="0">
              <a:lnSpc>
                <a:spcPct val="115000"/>
              </a:lnSpc>
              <a:spcBef>
                <a:spcPts val="0"/>
              </a:spcBef>
              <a:buClr>
                <a:schemeClr val="dk1"/>
              </a:buClr>
              <a:buSzPct val="110000"/>
              <a:buFont typeface="Arial"/>
              <a:buNone/>
            </a:pPr>
            <a:r>
              <a:rPr lang="en" sz="1000" dirty="0">
                <a:solidFill>
                  <a:schemeClr val="dk1"/>
                </a:solidFill>
              </a:rPr>
              <a:t>Reports success if the passed in object reference is null.</a:t>
            </a:r>
          </a:p>
          <a:p>
            <a:pPr lvl="0" rtl="0">
              <a:lnSpc>
                <a:spcPct val="115000"/>
              </a:lnSpc>
              <a:spcBef>
                <a:spcPts val="0"/>
              </a:spcBef>
              <a:buClr>
                <a:schemeClr val="dk1"/>
              </a:buClr>
              <a:buSzPct val="110000"/>
              <a:buFont typeface="Arial"/>
              <a:buNone/>
            </a:pPr>
            <a:r>
              <a:rPr lang="en" sz="1000" dirty="0">
                <a:solidFill>
                  <a:schemeClr val="dk1"/>
                </a:solidFill>
              </a:rPr>
              <a:t>There is also an </a:t>
            </a:r>
            <a:r>
              <a:rPr lang="en" sz="1000" dirty="0" err="1">
                <a:solidFill>
                  <a:schemeClr val="dk1"/>
                </a:solidFill>
              </a:rPr>
              <a:t>assertNotNull</a:t>
            </a:r>
            <a:r>
              <a:rPr lang="en" sz="1000" dirty="0">
                <a:solidFill>
                  <a:schemeClr val="dk1"/>
                </a:solidFill>
              </a:rPr>
              <a:t> method.</a:t>
            </a:r>
          </a:p>
          <a:p>
            <a:pPr lvl="0" rtl="0">
              <a:lnSpc>
                <a:spcPct val="115000"/>
              </a:lnSpc>
              <a:spcBef>
                <a:spcPts val="0"/>
              </a:spcBef>
              <a:buClr>
                <a:schemeClr val="dk1"/>
              </a:buClr>
              <a:buSzPct val="110000"/>
              <a:buFont typeface="Arial"/>
              <a:buNone/>
            </a:pPr>
            <a:r>
              <a:rPr lang="en" sz="1000" dirty="0">
                <a:solidFill>
                  <a:schemeClr val="dk1"/>
                </a:solidFill>
              </a:rPr>
              <a:t>•fail(String)</a:t>
            </a:r>
          </a:p>
          <a:p>
            <a:pPr lvl="0" rtl="0">
              <a:lnSpc>
                <a:spcPct val="115000"/>
              </a:lnSpc>
              <a:spcBef>
                <a:spcPts val="0"/>
              </a:spcBef>
              <a:buNone/>
            </a:pPr>
            <a:r>
              <a:rPr lang="en" sz="1000" dirty="0">
                <a:solidFill>
                  <a:schemeClr val="dk1"/>
                </a:solidFill>
              </a:rPr>
              <a:t>Causes the test to fail, printing the supplied String.</a:t>
            </a:r>
          </a:p>
        </p:txBody>
      </p:sp>
    </p:spTree>
    <p:extLst>
      <p:ext uri="{BB962C8B-B14F-4D97-AF65-F5344CB8AC3E}">
        <p14:creationId xmlns:p14="http://schemas.microsoft.com/office/powerpoint/2010/main" val="441240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Briefly review the key points per the slide and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marL="0" marR="0" lvl="0" indent="0" algn="l" defTabSz="914400" rtl="0" eaLnBrk="1" fontAlgn="auto" latinLnBrk="0" hangingPunct="1">
              <a:lnSpc>
                <a:spcPct val="115000"/>
              </a:lnSpc>
              <a:spcBef>
                <a:spcPts val="0"/>
              </a:spcBef>
              <a:spcAft>
                <a:spcPts val="0"/>
              </a:spcAft>
              <a:buClr>
                <a:schemeClr val="dk1"/>
              </a:buClr>
              <a:buSzPct val="110000"/>
              <a:buFont typeface="Arial"/>
              <a:buNone/>
              <a:tabLst/>
              <a:defRPr/>
            </a:pPr>
            <a:r>
              <a:rPr lang="en" sz="1000" dirty="0">
                <a:solidFill>
                  <a:schemeClr val="dk1"/>
                </a:solidFill>
              </a:rPr>
              <a:t>The </a:t>
            </a:r>
            <a:r>
              <a:rPr lang="en" sz="1000" dirty="0" err="1">
                <a:solidFill>
                  <a:schemeClr val="dk1"/>
                </a:solidFill>
              </a:rPr>
              <a:t>setUp</a:t>
            </a:r>
            <a:r>
              <a:rPr lang="en" sz="1000" dirty="0">
                <a:solidFill>
                  <a:schemeClr val="dk1"/>
                </a:solidFill>
              </a:rPr>
              <a:t>() and </a:t>
            </a:r>
            <a:r>
              <a:rPr lang="en" sz="1000" dirty="0" err="1">
                <a:solidFill>
                  <a:schemeClr val="dk1"/>
                </a:solidFill>
              </a:rPr>
              <a:t>tearDown</a:t>
            </a:r>
            <a:r>
              <a:rPr lang="en" sz="1000" dirty="0">
                <a:solidFill>
                  <a:schemeClr val="dk1"/>
                </a:solidFill>
              </a:rPr>
              <a:t>() </a:t>
            </a:r>
            <a:r>
              <a:rPr lang="en" sz="1000" dirty="0" err="1">
                <a:solidFill>
                  <a:schemeClr val="dk1"/>
                </a:solidFill>
              </a:rPr>
              <a:t>me•The</a:t>
            </a:r>
            <a:r>
              <a:rPr lang="en" sz="1000" dirty="0">
                <a:solidFill>
                  <a:schemeClr val="dk1"/>
                </a:solidFill>
              </a:rPr>
              <a:t> environment and variable values that should be in place at the beginning of the test case execution are included by the developer in the test case </a:t>
            </a:r>
            <a:r>
              <a:rPr lang="en" sz="1000" dirty="0" err="1">
                <a:solidFill>
                  <a:schemeClr val="dk1"/>
                </a:solidFill>
              </a:rPr>
              <a:t>setUp</a:t>
            </a:r>
            <a:r>
              <a:rPr lang="en" sz="1000" dirty="0">
                <a:solidFill>
                  <a:schemeClr val="dk1"/>
                </a:solidFill>
              </a:rPr>
              <a:t>() method.</a:t>
            </a:r>
          </a:p>
          <a:p>
            <a:pPr lvl="0" rtl="0">
              <a:lnSpc>
                <a:spcPct val="115000"/>
              </a:lnSpc>
              <a:spcBef>
                <a:spcPts val="0"/>
              </a:spcBef>
              <a:buClr>
                <a:schemeClr val="dk1"/>
              </a:buClr>
              <a:buSzPct val="110000"/>
              <a:buFont typeface="Arial"/>
              <a:buNone/>
            </a:pPr>
            <a:r>
              <a:rPr lang="en" sz="1000" dirty="0" err="1">
                <a:solidFill>
                  <a:schemeClr val="dk1"/>
                </a:solidFill>
              </a:rPr>
              <a:t>thods</a:t>
            </a:r>
            <a:r>
              <a:rPr lang="en" sz="1000" dirty="0">
                <a:solidFill>
                  <a:schemeClr val="dk1"/>
                </a:solidFill>
              </a:rPr>
              <a:t> are run before and after each test method execution.</a:t>
            </a:r>
          </a:p>
          <a:p>
            <a:pPr lvl="0" rtl="0">
              <a:lnSpc>
                <a:spcPct val="115000"/>
              </a:lnSpc>
              <a:spcBef>
                <a:spcPts val="0"/>
              </a:spcBef>
              <a:buClr>
                <a:schemeClr val="dk1"/>
              </a:buClr>
              <a:buSzPct val="110000"/>
              <a:buFont typeface="Arial"/>
              <a:buNone/>
            </a:pPr>
            <a:r>
              <a:rPr lang="en" sz="1000" dirty="0">
                <a:solidFill>
                  <a:schemeClr val="dk1"/>
                </a:solidFill>
              </a:rPr>
              <a:t>•The </a:t>
            </a:r>
            <a:r>
              <a:rPr lang="en" sz="1000" dirty="0" err="1">
                <a:solidFill>
                  <a:schemeClr val="dk1"/>
                </a:solidFill>
              </a:rPr>
              <a:t>tearDown</a:t>
            </a:r>
            <a:r>
              <a:rPr lang="en" sz="1000" dirty="0">
                <a:solidFill>
                  <a:schemeClr val="dk1"/>
                </a:solidFill>
              </a:rPr>
              <a:t>() method includes the code to clean up the test environment, free up resources and restore the conditions to be ready for a fresh start to the next test.</a:t>
            </a:r>
          </a:p>
          <a:p>
            <a:pPr lvl="0" rtl="0">
              <a:lnSpc>
                <a:spcPct val="115000"/>
              </a:lnSpc>
              <a:spcBef>
                <a:spcPts val="0"/>
              </a:spcBef>
              <a:buClr>
                <a:schemeClr val="dk1"/>
              </a:buClr>
              <a:buSzPct val="110000"/>
              <a:buFont typeface="Arial"/>
              <a:buNone/>
            </a:pPr>
            <a:r>
              <a:rPr lang="en" sz="1000" dirty="0">
                <a:solidFill>
                  <a:schemeClr val="dk1"/>
                </a:solidFill>
              </a:rPr>
              <a:t>•The @Before and @After annotations can be added to any method to make them  “setup” and “</a:t>
            </a:r>
            <a:r>
              <a:rPr lang="en" sz="1000" dirty="0" err="1">
                <a:solidFill>
                  <a:schemeClr val="dk1"/>
                </a:solidFill>
              </a:rPr>
              <a:t>tearDown</a:t>
            </a:r>
            <a:r>
              <a:rPr lang="en" sz="1000" dirty="0">
                <a:solidFill>
                  <a:schemeClr val="dk1"/>
                </a:solidFill>
              </a:rPr>
              <a:t>” methods respectively.</a:t>
            </a:r>
          </a:p>
          <a:p>
            <a:pPr lvl="0" rtl="0">
              <a:lnSpc>
                <a:spcPct val="115000"/>
              </a:lnSpc>
              <a:spcBef>
                <a:spcPts val="0"/>
              </a:spcBef>
              <a:buClr>
                <a:schemeClr val="dk1"/>
              </a:buClr>
              <a:buSzPct val="110000"/>
              <a:buFont typeface="Arial"/>
              <a:buNone/>
            </a:pPr>
            <a:r>
              <a:rPr lang="en" sz="1000" dirty="0" err="1">
                <a:solidFill>
                  <a:schemeClr val="dk1"/>
                </a:solidFill>
                <a:latin typeface="Courier New"/>
                <a:ea typeface="Courier New"/>
                <a:cs typeface="Courier New"/>
                <a:sym typeface="Courier New"/>
              </a:rPr>
              <a:t>o</a:t>
            </a:r>
            <a:r>
              <a:rPr lang="en" sz="1000" dirty="0" err="1">
                <a:solidFill>
                  <a:schemeClr val="dk1"/>
                </a:solidFill>
              </a:rPr>
              <a:t>This</a:t>
            </a:r>
            <a:r>
              <a:rPr lang="en" sz="1000" dirty="0">
                <a:solidFill>
                  <a:schemeClr val="dk1"/>
                </a:solidFill>
              </a:rPr>
              <a:t> allows the methods to run before and after each test method. </a:t>
            </a:r>
          </a:p>
          <a:p>
            <a:pPr lvl="0" rtl="0">
              <a:lnSpc>
                <a:spcPct val="115000"/>
              </a:lnSpc>
              <a:spcBef>
                <a:spcPts val="0"/>
              </a:spcBef>
              <a:buNone/>
            </a:pPr>
            <a:r>
              <a:rPr lang="en" sz="1000" dirty="0">
                <a:solidFill>
                  <a:schemeClr val="dk1"/>
                </a:solidFill>
              </a:rPr>
              <a:t>The </a:t>
            </a:r>
            <a:r>
              <a:rPr lang="en" sz="1000" dirty="0" err="1">
                <a:solidFill>
                  <a:schemeClr val="dk1"/>
                </a:solidFill>
              </a:rPr>
              <a:t>setUp</a:t>
            </a:r>
            <a:r>
              <a:rPr lang="en" sz="1000" dirty="0">
                <a:solidFill>
                  <a:schemeClr val="dk1"/>
                </a:solidFill>
              </a:rPr>
              <a:t>() or </a:t>
            </a:r>
            <a:r>
              <a:rPr lang="en" sz="1000" dirty="0" err="1">
                <a:solidFill>
                  <a:schemeClr val="dk1"/>
                </a:solidFill>
              </a:rPr>
              <a:t>tearDown</a:t>
            </a:r>
            <a:r>
              <a:rPr lang="en" sz="1000" dirty="0">
                <a:solidFill>
                  <a:schemeClr val="dk1"/>
                </a:solidFill>
              </a:rPr>
              <a:t>() methods are not needed in this case.</a:t>
            </a:r>
            <a:br>
              <a:rPr lang="en" sz="1000" dirty="0">
                <a:solidFill>
                  <a:schemeClr val="dk1"/>
                </a:solidFill>
              </a:rPr>
            </a:br>
            <a:endParaRPr lang="en" sz="1000" dirty="0">
              <a:solidFill>
                <a:schemeClr val="dk1"/>
              </a:solidFill>
            </a:endParaRPr>
          </a:p>
        </p:txBody>
      </p:sp>
    </p:spTree>
    <p:extLst>
      <p:ext uri="{BB962C8B-B14F-4D97-AF65-F5344CB8AC3E}">
        <p14:creationId xmlns:p14="http://schemas.microsoft.com/office/powerpoint/2010/main" val="4143576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8601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altLang="en-US" b="1" dirty="0"/>
              <a:t>Best practices for setting up unit tests (when u create java project in an ide, I will auto put it in source folder named </a:t>
            </a:r>
            <a:r>
              <a:rPr lang="en-US" altLang="en-US" b="1" dirty="0" err="1"/>
              <a:t>src</a:t>
            </a:r>
            <a:r>
              <a:rPr lang="en-US" altLang="en-US" b="1" dirty="0"/>
              <a:t>. Packages structure. Test folder. Same structure. </a:t>
            </a:r>
            <a:r>
              <a:rPr lang="en-US" altLang="en-US" b="1" dirty="0" err="1"/>
              <a:t>ClassNameTest</a:t>
            </a:r>
            <a:r>
              <a:rPr lang="en-US" altLang="en-US" b="1" dirty="0"/>
              <a:t>. </a:t>
            </a:r>
            <a:r>
              <a:rPr lang="en-US" altLang="en-US" b="1" dirty="0" err="1"/>
              <a:t>testSomeMethod</a:t>
            </a:r>
            <a:r>
              <a:rPr lang="en-US" altLang="en-US" b="1" dirty="0"/>
              <a:t>)</a:t>
            </a:r>
            <a:endParaRPr lang="en-US" altLang="en-US" dirty="0"/>
          </a:p>
          <a:p>
            <a:pPr>
              <a:buFontTx/>
              <a:buChar char="•"/>
            </a:pPr>
            <a:r>
              <a:rPr lang="en-US" altLang="en-US" dirty="0"/>
              <a:t>Source/Test separation</a:t>
            </a:r>
          </a:p>
          <a:p>
            <a:pPr lvl="1">
              <a:buFontTx/>
              <a:buChar char="•"/>
            </a:pPr>
            <a:r>
              <a:rPr lang="en-US" altLang="en-US" dirty="0"/>
              <a:t>Clean separation</a:t>
            </a:r>
          </a:p>
          <a:p>
            <a:pPr lvl="1">
              <a:buFontTx/>
              <a:buChar char="•"/>
            </a:pPr>
            <a:r>
              <a:rPr lang="en-US" altLang="en-US" dirty="0"/>
              <a:t>Alignment of packages still allows protected methods to be tested</a:t>
            </a:r>
          </a:p>
          <a:p>
            <a:pPr lvl="1">
              <a:buFontTx/>
              <a:buChar char="•"/>
            </a:pPr>
            <a:r>
              <a:rPr lang="en-US" altLang="en-US" dirty="0"/>
              <a:t>Focus on public methods (this is the contract exposed by each class – a fine balance between too much and not enough testing).</a:t>
            </a:r>
          </a:p>
          <a:p>
            <a:pPr>
              <a:buFontTx/>
              <a:buChar char="•"/>
            </a:pPr>
            <a:r>
              <a:rPr lang="en-US" altLang="en-US" dirty="0"/>
              <a:t>Define a standard naming Convention</a:t>
            </a:r>
          </a:p>
          <a:p>
            <a:pPr lvl="1">
              <a:buFontTx/>
              <a:buChar char="•"/>
            </a:pPr>
            <a:r>
              <a:rPr lang="en-US" altLang="en-US" dirty="0"/>
              <a:t>Easily identify</a:t>
            </a:r>
          </a:p>
          <a:p>
            <a:pPr lvl="2">
              <a:buFontTx/>
              <a:buChar char="•"/>
            </a:pPr>
            <a:r>
              <a:rPr lang="en-US" altLang="en-US" dirty="0"/>
              <a:t>Tests</a:t>
            </a:r>
          </a:p>
          <a:p>
            <a:pPr lvl="2">
              <a:buFontTx/>
              <a:buChar char="•"/>
            </a:pPr>
            <a:r>
              <a:rPr lang="en-US" altLang="en-US" dirty="0"/>
              <a:t>Test Suites</a:t>
            </a:r>
          </a:p>
          <a:p>
            <a:pPr lvl="2">
              <a:buFontTx/>
              <a:buChar char="•"/>
            </a:pPr>
            <a:r>
              <a:rPr lang="en-US" altLang="en-US" dirty="0"/>
              <a:t>High level test suites</a:t>
            </a:r>
          </a:p>
          <a:p>
            <a:pPr lvl="1">
              <a:buFontTx/>
              <a:buChar char="•"/>
            </a:pPr>
            <a:r>
              <a:rPr lang="en-US" altLang="en-US" dirty="0"/>
              <a:t>Easily runnable (</a:t>
            </a:r>
            <a:r>
              <a:rPr lang="en-US" altLang="en-US" dirty="0" err="1"/>
              <a:t>junit</a:t>
            </a:r>
            <a:r>
              <a:rPr lang="en-US" altLang="en-US" dirty="0"/>
              <a:t> target in ant – can execute classes matching a certain pattern)</a:t>
            </a:r>
          </a:p>
          <a:p>
            <a:pPr>
              <a:buFontTx/>
              <a:buChar char="•"/>
            </a:pPr>
            <a:r>
              <a:rPr lang="en-US" altLang="en-US" dirty="0"/>
              <a:t>Make the process of writing tests easy</a:t>
            </a:r>
          </a:p>
          <a:p>
            <a:pPr lvl="1">
              <a:buFontTx/>
              <a:buChar char="•"/>
            </a:pPr>
            <a:r>
              <a:rPr lang="en-US" altLang="en-US" dirty="0"/>
              <a:t>Create helper classes to perform tasks that might be too complex</a:t>
            </a:r>
          </a:p>
          <a:p>
            <a:pPr lvl="1">
              <a:buFontTx/>
              <a:buChar char="•"/>
            </a:pPr>
            <a:r>
              <a:rPr lang="en-US" altLang="en-US" dirty="0" err="1"/>
              <a:t>Customise</a:t>
            </a:r>
            <a:r>
              <a:rPr lang="en-US" altLang="en-US" dirty="0"/>
              <a:t> the framework to suit your development environment</a:t>
            </a:r>
          </a:p>
          <a:p>
            <a:pPr lvl="1"/>
            <a:endParaRPr lang="en-US" altLang="en-US" dirty="0"/>
          </a:p>
          <a:p>
            <a:pPr lvl="0">
              <a:buFontTx/>
              <a:buNone/>
            </a:pPr>
            <a:r>
              <a:rPr lang="en-US" altLang="en-US" dirty="0"/>
              <a:t>Run unit tests automatically and continuously. Have test reports generated automatically as often as possible.</a:t>
            </a:r>
          </a:p>
          <a:p>
            <a:pPr marL="0" marR="0" lvl="0" indent="0" algn="l" defTabSz="914400" rtl="0" eaLnBrk="1" fontAlgn="auto" latinLnBrk="0" hangingPunct="1">
              <a:lnSpc>
                <a:spcPct val="115000"/>
              </a:lnSpc>
              <a:spcBef>
                <a:spcPts val="0"/>
              </a:spcBef>
              <a:spcAft>
                <a:spcPts val="0"/>
              </a:spcAft>
              <a:buClr>
                <a:schemeClr val="dk1"/>
              </a:buClr>
              <a:buSzPct val="110000"/>
              <a:buFont typeface="Arial"/>
              <a:buNone/>
              <a:tabLst/>
              <a:defRPr/>
            </a:pPr>
            <a:r>
              <a:rPr lang="en-US" altLang="en-US" sz="1000" dirty="0"/>
              <a:t>Implement code coverage tools</a:t>
            </a:r>
            <a:br>
              <a:rPr lang="en" sz="1000" dirty="0">
                <a:solidFill>
                  <a:schemeClr val="dk1"/>
                </a:solidFill>
              </a:rPr>
            </a:br>
            <a:r>
              <a:rPr lang="en-US" altLang="en-US" sz="1000" dirty="0"/>
              <a:t>Avoid setup in constructor</a:t>
            </a:r>
          </a:p>
          <a:p>
            <a:pPr>
              <a:lnSpc>
                <a:spcPct val="90000"/>
              </a:lnSpc>
            </a:pPr>
            <a:r>
              <a:rPr lang="en-US" altLang="en-US" sz="1000" dirty="0"/>
              <a:t>Define tests correctly</a:t>
            </a:r>
          </a:p>
          <a:p>
            <a:pPr>
              <a:lnSpc>
                <a:spcPct val="90000"/>
              </a:lnSpc>
            </a:pPr>
            <a:r>
              <a:rPr lang="en-US" altLang="en-US" sz="1000" dirty="0" err="1"/>
              <a:t>Minimise</a:t>
            </a:r>
            <a:r>
              <a:rPr lang="en-US" altLang="en-US" sz="1000" dirty="0"/>
              <a:t> side-effects of unit tests</a:t>
            </a:r>
          </a:p>
          <a:p>
            <a:pPr>
              <a:lnSpc>
                <a:spcPct val="90000"/>
              </a:lnSpc>
            </a:pPr>
            <a:r>
              <a:rPr lang="en-US" altLang="en-US" sz="1000" dirty="0"/>
              <a:t>Leverage Junit’s assertions and failures to their fullest</a:t>
            </a:r>
          </a:p>
          <a:p>
            <a:pPr>
              <a:lnSpc>
                <a:spcPct val="90000"/>
              </a:lnSpc>
            </a:pPr>
            <a:r>
              <a:rPr lang="en-US" altLang="en-US" sz="1000" dirty="0"/>
              <a:t>Keep tests small and fast</a:t>
            </a:r>
          </a:p>
          <a:p>
            <a:pPr>
              <a:lnSpc>
                <a:spcPct val="90000"/>
              </a:lnSpc>
            </a:pPr>
            <a:r>
              <a:rPr lang="en-US" altLang="en-US" sz="1000" dirty="0"/>
              <a:t>Automate all processes</a:t>
            </a:r>
          </a:p>
          <a:p>
            <a:pPr>
              <a:lnSpc>
                <a:spcPct val="90000"/>
              </a:lnSpc>
            </a:pPr>
            <a:r>
              <a:rPr lang="en-US" altLang="en-US" sz="1000" dirty="0"/>
              <a:t>Write effective exception handling code</a:t>
            </a:r>
          </a:p>
          <a:p>
            <a:pPr>
              <a:lnSpc>
                <a:spcPct val="90000"/>
              </a:lnSpc>
            </a:pPr>
            <a:r>
              <a:rPr lang="en-US" altLang="en-US" sz="1000" dirty="0"/>
              <a:t>Add a test case for every bug exposed</a:t>
            </a:r>
          </a:p>
          <a:p>
            <a:pPr>
              <a:lnSpc>
                <a:spcPct val="90000"/>
              </a:lnSpc>
            </a:pPr>
            <a:r>
              <a:rPr lang="en-US" altLang="en-US" sz="1000" dirty="0"/>
              <a:t>Refactor, refactor, refactor</a:t>
            </a:r>
          </a:p>
          <a:p>
            <a:pPr lvl="0" rtl="0">
              <a:lnSpc>
                <a:spcPct val="115000"/>
              </a:lnSpc>
              <a:spcBef>
                <a:spcPts val="0"/>
              </a:spcBef>
              <a:buClr>
                <a:schemeClr val="dk1"/>
              </a:buClr>
              <a:buSzPct val="110000"/>
              <a:buFont typeface="Arial"/>
              <a:buNone/>
            </a:pPr>
            <a:endParaRPr lang="en" sz="1000" dirty="0">
              <a:solidFill>
                <a:schemeClr val="dk1"/>
              </a:solidFill>
            </a:endParaRPr>
          </a:p>
        </p:txBody>
      </p:sp>
    </p:spTree>
    <p:extLst>
      <p:ext uri="{BB962C8B-B14F-4D97-AF65-F5344CB8AC3E}">
        <p14:creationId xmlns:p14="http://schemas.microsoft.com/office/powerpoint/2010/main" val="3271866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313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•You may wish to use the analogy in the graphic: Like a vehicle's braking mechanism, each class method plays a vital role in the consistent, correct, and continued functioning of the overall machine that is the software.</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A unit is the smallest testable part of an application.</a:t>
            </a:r>
          </a:p>
          <a:p>
            <a:pPr lvl="0" rtl="0">
              <a:lnSpc>
                <a:spcPct val="115000"/>
              </a:lnSpc>
              <a:spcBef>
                <a:spcPts val="0"/>
              </a:spcBef>
              <a:buClr>
                <a:schemeClr val="dk1"/>
              </a:buClr>
              <a:buSzPct val="110000"/>
              <a:buFont typeface="Arial"/>
              <a:buNone/>
            </a:pPr>
            <a:r>
              <a:rPr lang="en" sz="1000" dirty="0">
                <a:solidFill>
                  <a:schemeClr val="dk1"/>
                </a:solidFill>
              </a:rPr>
              <a:t>In Java and other object-oriented languages a unit is a class method.</a:t>
            </a:r>
          </a:p>
          <a:p>
            <a:pPr lvl="0">
              <a:spcBef>
                <a:spcPts val="0"/>
              </a:spcBef>
              <a:buNone/>
            </a:pPr>
            <a:endParaRPr dirty="0"/>
          </a:p>
        </p:txBody>
      </p:sp>
    </p:spTree>
    <p:extLst>
      <p:ext uri="{BB962C8B-B14F-4D97-AF65-F5344CB8AC3E}">
        <p14:creationId xmlns:p14="http://schemas.microsoft.com/office/powerpoint/2010/main" val="56241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852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The scope of Unit Testing is focused on new code units and the ripple effect on existing code of introducing new code.</a:t>
            </a:r>
          </a:p>
          <a:p>
            <a:pPr lvl="0" rtl="0">
              <a:lnSpc>
                <a:spcPct val="115000"/>
              </a:lnSpc>
              <a:spcBef>
                <a:spcPts val="0"/>
              </a:spcBef>
              <a:buClr>
                <a:schemeClr val="dk1"/>
              </a:buClr>
              <a:buSzPct val="110000"/>
              <a:buFont typeface="Arial"/>
              <a:buNone/>
            </a:pPr>
            <a:r>
              <a:rPr lang="en" sz="1000" dirty="0">
                <a:solidFill>
                  <a:schemeClr val="dk1"/>
                </a:solidFill>
              </a:rPr>
              <a:t>•Unit test scope should include:</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o</a:t>
            </a:r>
            <a:r>
              <a:rPr lang="en" sz="1000" dirty="0">
                <a:solidFill>
                  <a:schemeClr val="dk1"/>
                </a:solidFill>
              </a:rPr>
              <a:t> All units / components of new code.</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o</a:t>
            </a:r>
            <a:r>
              <a:rPr lang="en" sz="1000" dirty="0">
                <a:solidFill>
                  <a:schemeClr val="dk1"/>
                </a:solidFill>
              </a:rPr>
              <a:t> All affected and directly changed units/components of changed / modified code.</a:t>
            </a:r>
          </a:p>
          <a:p>
            <a:pPr lvl="0" rtl="0">
              <a:lnSpc>
                <a:spcPct val="115000"/>
              </a:lnSpc>
              <a:spcBef>
                <a:spcPts val="0"/>
              </a:spcBef>
              <a:buNone/>
            </a:pPr>
            <a:r>
              <a:rPr lang="en" sz="1000" dirty="0">
                <a:solidFill>
                  <a:schemeClr val="dk1"/>
                </a:solidFill>
                <a:latin typeface="Courier New"/>
                <a:ea typeface="Courier New"/>
                <a:cs typeface="Courier New"/>
                <a:sym typeface="Courier New"/>
              </a:rPr>
              <a:t>o</a:t>
            </a:r>
            <a:r>
              <a:rPr lang="en" sz="1000" dirty="0">
                <a:solidFill>
                  <a:schemeClr val="dk1"/>
                </a:solidFill>
              </a:rPr>
              <a:t> Affected code is defined to be code that either calls or is called by the modified code.</a:t>
            </a:r>
          </a:p>
        </p:txBody>
      </p:sp>
    </p:spTree>
    <p:extLst>
      <p:ext uri="{BB962C8B-B14F-4D97-AF65-F5344CB8AC3E}">
        <p14:creationId xmlns:p14="http://schemas.microsoft.com/office/powerpoint/2010/main" val="331259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Unit testing is key to the practice of stage containment. The benefits include:</a:t>
            </a:r>
          </a:p>
          <a:p>
            <a:pPr lvl="0" rtl="0">
              <a:lnSpc>
                <a:spcPct val="115000"/>
              </a:lnSpc>
              <a:spcBef>
                <a:spcPts val="0"/>
              </a:spcBef>
              <a:buClr>
                <a:schemeClr val="dk1"/>
              </a:buClr>
              <a:buSzPct val="110000"/>
              <a:buFont typeface="Arial"/>
              <a:buNone/>
            </a:pPr>
            <a:r>
              <a:rPr lang="en" sz="1000" dirty="0">
                <a:solidFill>
                  <a:schemeClr val="dk1"/>
                </a:solidFill>
              </a:rPr>
              <a:t>•Change facilitation: As seen in the slide image, capture "bugs" or issues, and fix them.</a:t>
            </a:r>
          </a:p>
          <a:p>
            <a:pPr lvl="0" rtl="0">
              <a:lnSpc>
                <a:spcPct val="115000"/>
              </a:lnSpc>
              <a:spcBef>
                <a:spcPts val="0"/>
              </a:spcBef>
              <a:buClr>
                <a:schemeClr val="dk1"/>
              </a:buClr>
              <a:buSzPct val="110000"/>
              <a:buFont typeface="Arial"/>
              <a:buNone/>
            </a:pPr>
            <a:r>
              <a:rPr lang="en" sz="1000" dirty="0">
                <a:solidFill>
                  <a:schemeClr val="dk1"/>
                </a:solidFill>
              </a:rPr>
              <a:t>•Integration simplification: Minimal component level defects. Issues are focused on integration concerns.</a:t>
            </a:r>
          </a:p>
          <a:p>
            <a:pPr lvl="0" rtl="0">
              <a:lnSpc>
                <a:spcPct val="115000"/>
              </a:lnSpc>
              <a:spcBef>
                <a:spcPts val="0"/>
              </a:spcBef>
              <a:buClr>
                <a:schemeClr val="dk1"/>
              </a:buClr>
              <a:buSzPct val="110000"/>
              <a:buFont typeface="Arial"/>
              <a:buNone/>
            </a:pPr>
            <a:r>
              <a:rPr lang="en" sz="1000" dirty="0">
                <a:solidFill>
                  <a:schemeClr val="dk1"/>
                </a:solidFill>
              </a:rPr>
              <a:t>•Living documentation: Unit tests define unit level functionality.</a:t>
            </a:r>
          </a:p>
          <a:p>
            <a:pPr lvl="0" rtl="0">
              <a:lnSpc>
                <a:spcPct val="115000"/>
              </a:lnSpc>
              <a:spcBef>
                <a:spcPts val="0"/>
              </a:spcBef>
              <a:buNone/>
            </a:pPr>
            <a:r>
              <a:rPr lang="en" sz="1000" dirty="0">
                <a:solidFill>
                  <a:schemeClr val="dk1"/>
                </a:solidFill>
              </a:rPr>
              <a:t>•Design for Test Driven Development: Code is written to meet the criteria of the test.</a:t>
            </a:r>
          </a:p>
          <a:p>
            <a:pPr lvl="0" rtl="0">
              <a:lnSpc>
                <a:spcPct val="115000"/>
              </a:lnSpc>
              <a:spcBef>
                <a:spcPts val="0"/>
              </a:spcBef>
              <a:buNone/>
            </a:pPr>
            <a:endParaRPr lang="en" sz="1000" dirty="0">
              <a:solidFill>
                <a:schemeClr val="dk1"/>
              </a:solidFill>
            </a:endParaRPr>
          </a:p>
          <a:p>
            <a:pPr lvl="2">
              <a:buFontTx/>
              <a:buChar char="•"/>
            </a:pPr>
            <a:endParaRPr lang="en-US" altLang="en-US" sz="1000" dirty="0"/>
          </a:p>
          <a:p>
            <a:pPr lvl="0" rtl="0">
              <a:lnSpc>
                <a:spcPct val="115000"/>
              </a:lnSpc>
              <a:spcBef>
                <a:spcPts val="0"/>
              </a:spcBef>
              <a:buNone/>
            </a:pPr>
            <a:endParaRPr lang="en" sz="1000" dirty="0">
              <a:solidFill>
                <a:schemeClr val="dk1"/>
              </a:solidFill>
            </a:endParaRPr>
          </a:p>
        </p:txBody>
      </p:sp>
    </p:spTree>
    <p:extLst>
      <p:ext uri="{BB962C8B-B14F-4D97-AF65-F5344CB8AC3E}">
        <p14:creationId xmlns:p14="http://schemas.microsoft.com/office/powerpoint/2010/main" val="144277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•You may wish to use the graphic as an analogy: Unit testing alone does not give full visibility of how the entire system will function. Some issues may be hidden from our eyes.</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Unit testing is deliberately limited - focusing on individual components.</a:t>
            </a:r>
          </a:p>
          <a:p>
            <a:pPr lvl="0" rtl="0">
              <a:lnSpc>
                <a:spcPct val="115000"/>
              </a:lnSpc>
              <a:spcBef>
                <a:spcPts val="0"/>
              </a:spcBef>
              <a:buClr>
                <a:schemeClr val="dk1"/>
              </a:buClr>
              <a:buSzPct val="110000"/>
              <a:buFont typeface="Arial"/>
              <a:buNone/>
            </a:pPr>
            <a:r>
              <a:rPr lang="en" sz="1000" dirty="0">
                <a:solidFill>
                  <a:schemeClr val="dk1"/>
                </a:solidFill>
              </a:rPr>
              <a:t>•A functioning unit / component or class does not guarantee functionality for an entire system.</a:t>
            </a:r>
          </a:p>
          <a:p>
            <a:pPr lvl="0" rtl="0">
              <a:lnSpc>
                <a:spcPct val="115000"/>
              </a:lnSpc>
              <a:spcBef>
                <a:spcPts val="0"/>
              </a:spcBef>
              <a:buClr>
                <a:schemeClr val="dk1"/>
              </a:buClr>
              <a:buSzPct val="110000"/>
              <a:buFont typeface="Arial"/>
              <a:buNone/>
            </a:pPr>
            <a:r>
              <a:rPr lang="en" sz="1000" dirty="0">
                <a:solidFill>
                  <a:schemeClr val="dk1"/>
                </a:solidFill>
              </a:rPr>
              <a:t>•Each input can have a range of values. There is often an infinite number of combinations for potential testing.</a:t>
            </a:r>
          </a:p>
          <a:p>
            <a:pPr lvl="0" rtl="0">
              <a:lnSpc>
                <a:spcPct val="115000"/>
              </a:lnSpc>
              <a:spcBef>
                <a:spcPts val="0"/>
              </a:spcBef>
              <a:buClr>
                <a:schemeClr val="dk1"/>
              </a:buClr>
              <a:buSzPct val="110000"/>
              <a:buFont typeface="Arial"/>
              <a:buNone/>
            </a:pPr>
            <a:r>
              <a:rPr lang="en" sz="1000" dirty="0">
                <a:solidFill>
                  <a:schemeClr val="dk1"/>
                </a:solidFill>
              </a:rPr>
              <a:t>•Discipline is required to execute and document test execution and associated defects.</a:t>
            </a:r>
          </a:p>
          <a:p>
            <a:pPr lvl="0" rtl="0">
              <a:lnSpc>
                <a:spcPct val="115000"/>
              </a:lnSpc>
              <a:spcBef>
                <a:spcPts val="0"/>
              </a:spcBef>
              <a:buNone/>
            </a:pPr>
            <a:r>
              <a:rPr lang="en" sz="1000" dirty="0">
                <a:solidFill>
                  <a:schemeClr val="dk1"/>
                </a:solidFill>
              </a:rPr>
              <a:t>•When used in conjunction with other software testing techniques  / multiple testing levels the effectiveness is increased.</a:t>
            </a:r>
          </a:p>
        </p:txBody>
      </p:sp>
    </p:spTree>
    <p:extLst>
      <p:ext uri="{BB962C8B-B14F-4D97-AF65-F5344CB8AC3E}">
        <p14:creationId xmlns:p14="http://schemas.microsoft.com/office/powerpoint/2010/main" val="59126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•Focus on Test Conditions / Expected Results and Test Scenarios at a high level.</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Unit Test level Test Documentation is part of the Detailed Design development phase and consists of several components:</a:t>
            </a:r>
          </a:p>
          <a:p>
            <a:pPr lvl="0" rtl="0">
              <a:lnSpc>
                <a:spcPct val="115000"/>
              </a:lnSpc>
              <a:spcBef>
                <a:spcPts val="0"/>
              </a:spcBef>
              <a:buClr>
                <a:schemeClr val="dk1"/>
              </a:buClr>
              <a:buSzPct val="110000"/>
              <a:buFont typeface="Arial"/>
              <a:buNone/>
            </a:pPr>
            <a:r>
              <a:rPr lang="en" sz="1000" dirty="0">
                <a:solidFill>
                  <a:schemeClr val="dk1"/>
                </a:solidFill>
              </a:rPr>
              <a:t>•Test Conditions / Expected Results (TCERs)</a:t>
            </a:r>
          </a:p>
          <a:p>
            <a:pPr lvl="0" rtl="0">
              <a:lnSpc>
                <a:spcPct val="115000"/>
              </a:lnSpc>
              <a:spcBef>
                <a:spcPts val="0"/>
              </a:spcBef>
              <a:buClr>
                <a:schemeClr val="dk1"/>
              </a:buClr>
              <a:buSzPct val="110000"/>
              <a:buFont typeface="Arial"/>
              <a:buNone/>
            </a:pPr>
            <a:r>
              <a:rPr lang="en" sz="1000" dirty="0">
                <a:solidFill>
                  <a:schemeClr val="dk1"/>
                </a:solidFill>
              </a:rPr>
              <a:t>•Test Scenarios</a:t>
            </a:r>
          </a:p>
          <a:p>
            <a:pPr lvl="0" rtl="0">
              <a:lnSpc>
                <a:spcPct val="115000"/>
              </a:lnSpc>
              <a:spcBef>
                <a:spcPts val="0"/>
              </a:spcBef>
              <a:buClr>
                <a:schemeClr val="dk1"/>
              </a:buClr>
              <a:buSzPct val="110000"/>
              <a:buFont typeface="Arial"/>
              <a:buNone/>
            </a:pPr>
            <a:r>
              <a:rPr lang="en" sz="1000" dirty="0">
                <a:solidFill>
                  <a:schemeClr val="dk1"/>
                </a:solidFill>
              </a:rPr>
              <a:t>•Test Cycles</a:t>
            </a:r>
          </a:p>
          <a:p>
            <a:pPr lvl="0" rtl="0">
              <a:lnSpc>
                <a:spcPct val="115000"/>
              </a:lnSpc>
              <a:spcBef>
                <a:spcPts val="0"/>
              </a:spcBef>
              <a:buClr>
                <a:schemeClr val="dk1"/>
              </a:buClr>
              <a:buSzPct val="110000"/>
              <a:buFont typeface="Arial"/>
              <a:buNone/>
            </a:pPr>
            <a:r>
              <a:rPr lang="en" sz="1000" dirty="0">
                <a:solidFill>
                  <a:schemeClr val="dk1"/>
                </a:solidFill>
              </a:rPr>
              <a:t>•Test Scripts and associated Test Data</a:t>
            </a:r>
          </a:p>
          <a:p>
            <a:pPr lvl="0" rtl="0">
              <a:lnSpc>
                <a:spcPct val="115000"/>
              </a:lnSpc>
              <a:spcBef>
                <a:spcPts val="0"/>
              </a:spcBef>
              <a:buClr>
                <a:schemeClr val="dk1"/>
              </a:buClr>
              <a:buSzPct val="110000"/>
              <a:buFont typeface="Arial"/>
              <a:buNone/>
            </a:pPr>
            <a:r>
              <a:rPr lang="en" sz="1000" dirty="0">
                <a:solidFill>
                  <a:schemeClr val="dk1"/>
                </a:solidFill>
              </a:rPr>
              <a:t>Test Conditions / Expected Results (TCERs) and Test Scenarios are written early in the development phase stating expectations as the result of code execution.</a:t>
            </a:r>
          </a:p>
          <a:p>
            <a:pPr lvl="0" rtl="0">
              <a:lnSpc>
                <a:spcPct val="115000"/>
              </a:lnSpc>
              <a:spcBef>
                <a:spcPts val="0"/>
              </a:spcBef>
              <a:buClr>
                <a:schemeClr val="dk1"/>
              </a:buClr>
              <a:buSzPct val="110000"/>
              <a:buFont typeface="Arial"/>
              <a:buNone/>
            </a:pPr>
            <a:r>
              <a:rPr lang="en" sz="1000" dirty="0">
                <a:solidFill>
                  <a:schemeClr val="dk1"/>
                </a:solidFill>
              </a:rPr>
              <a:t>Test Scripts and the associated Test Data are created throughout the development process.</a:t>
            </a:r>
          </a:p>
          <a:p>
            <a:pPr lvl="0" rtl="0">
              <a:lnSpc>
                <a:spcPct val="115000"/>
              </a:lnSpc>
              <a:spcBef>
                <a:spcPts val="0"/>
              </a:spcBef>
              <a:buNone/>
            </a:pPr>
            <a:r>
              <a:rPr lang="en" sz="1000" dirty="0">
                <a:solidFill>
                  <a:schemeClr val="dk1"/>
                </a:solidFill>
              </a:rPr>
              <a:t>Test Cycles, as will be discussed later in this module, are created based on the TCERs and Test Scenarios.</a:t>
            </a:r>
          </a:p>
        </p:txBody>
      </p:sp>
    </p:spTree>
    <p:extLst>
      <p:ext uri="{BB962C8B-B14F-4D97-AF65-F5344CB8AC3E}">
        <p14:creationId xmlns:p14="http://schemas.microsoft.com/office/powerpoint/2010/main" val="194808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chemeClr val="dk1"/>
                </a:solidFill>
              </a:rPr>
              <a:t>Faculty Notes:</a:t>
            </a:r>
          </a:p>
          <a:p>
            <a:pPr lvl="0" rtl="0">
              <a:lnSpc>
                <a:spcPct val="115000"/>
              </a:lnSpc>
              <a:spcBef>
                <a:spcPts val="0"/>
              </a:spcBef>
              <a:buClr>
                <a:schemeClr val="dk1"/>
              </a:buClr>
              <a:buSzPct val="110000"/>
              <a:buFont typeface="Arial"/>
              <a:buNone/>
            </a:pPr>
            <a:r>
              <a:rPr lang="en" sz="1000" dirty="0">
                <a:solidFill>
                  <a:schemeClr val="dk1"/>
                </a:solidFill>
              </a:rPr>
              <a:t>Review the key points per the slide and participant notes.</a:t>
            </a:r>
          </a:p>
          <a:p>
            <a:pPr lvl="0" rtl="0">
              <a:lnSpc>
                <a:spcPct val="115000"/>
              </a:lnSpc>
              <a:spcBef>
                <a:spcPts val="0"/>
              </a:spcBef>
              <a:buClr>
                <a:schemeClr val="dk1"/>
              </a:buClr>
              <a:buSzPct val="110000"/>
              <a:buFont typeface="Arial"/>
              <a:buNone/>
            </a:pPr>
            <a:r>
              <a:rPr lang="en" sz="1000" dirty="0">
                <a:solidFill>
                  <a:schemeClr val="dk1"/>
                </a:solidFill>
              </a:rPr>
              <a:t>•Remind participants that in Java, a unit test condition is a method call.</a:t>
            </a:r>
          </a:p>
          <a:p>
            <a:pPr lvl="0" rtl="0">
              <a:lnSpc>
                <a:spcPct val="115000"/>
              </a:lnSpc>
              <a:spcBef>
                <a:spcPts val="0"/>
              </a:spcBef>
              <a:buClr>
                <a:schemeClr val="dk1"/>
              </a:buClr>
              <a:buSzPct val="110000"/>
              <a:buFont typeface="Arial"/>
              <a:buNone/>
            </a:pPr>
            <a:r>
              <a:rPr lang="en" sz="1000" b="1" dirty="0">
                <a:solidFill>
                  <a:schemeClr val="dk1"/>
                </a:solidFill>
              </a:rPr>
              <a:t>Participant Notes:</a:t>
            </a:r>
          </a:p>
          <a:p>
            <a:pPr lvl="0" rtl="0">
              <a:lnSpc>
                <a:spcPct val="115000"/>
              </a:lnSpc>
              <a:spcBef>
                <a:spcPts val="0"/>
              </a:spcBef>
              <a:buClr>
                <a:schemeClr val="dk1"/>
              </a:buClr>
              <a:buSzPct val="110000"/>
              <a:buFont typeface="Arial"/>
              <a:buNone/>
            </a:pPr>
            <a:r>
              <a:rPr lang="en" sz="1000" dirty="0">
                <a:solidFill>
                  <a:schemeClr val="dk1"/>
                </a:solidFill>
              </a:rPr>
              <a:t>Just as a watch maker is focused on a watch’s inner workings, test conditions are focused on low level system details.</a:t>
            </a:r>
          </a:p>
          <a:p>
            <a:pPr lvl="0" rtl="0">
              <a:lnSpc>
                <a:spcPct val="115000"/>
              </a:lnSpc>
              <a:spcBef>
                <a:spcPts val="0"/>
              </a:spcBef>
              <a:buClr>
                <a:schemeClr val="dk1"/>
              </a:buClr>
              <a:buSzPct val="110000"/>
              <a:buFont typeface="Arial"/>
              <a:buNone/>
            </a:pPr>
            <a:r>
              <a:rPr lang="en" sz="1000" dirty="0">
                <a:solidFill>
                  <a:schemeClr val="dk1"/>
                </a:solidFill>
              </a:rPr>
              <a:t>•A Test Condition is a low level action.</a:t>
            </a:r>
          </a:p>
          <a:p>
            <a:pPr lvl="0" rtl="0">
              <a:lnSpc>
                <a:spcPct val="115000"/>
              </a:lnSpc>
              <a:spcBef>
                <a:spcPts val="0"/>
              </a:spcBef>
              <a:buClr>
                <a:schemeClr val="dk1"/>
              </a:buClr>
              <a:buSzPct val="110000"/>
              <a:buFont typeface="Arial"/>
              <a:buNone/>
            </a:pPr>
            <a:r>
              <a:rPr lang="en" sz="1000" dirty="0">
                <a:solidFill>
                  <a:schemeClr val="dk1"/>
                </a:solidFill>
              </a:rPr>
              <a:t>•Test conditions describe a particular system feature or behavior in specific, concise, and measurable terms.</a:t>
            </a:r>
          </a:p>
          <a:p>
            <a:pPr lvl="0" rtl="0">
              <a:lnSpc>
                <a:spcPct val="115000"/>
              </a:lnSpc>
              <a:spcBef>
                <a:spcPts val="0"/>
              </a:spcBef>
              <a:buNone/>
            </a:pPr>
            <a:r>
              <a:rPr lang="en" sz="1000" dirty="0">
                <a:solidFill>
                  <a:schemeClr val="dk1"/>
                </a:solidFill>
              </a:rPr>
              <a:t>•When grouped together the set of test conditions provide complete design coverage: all design elements and logic are checked / verified by the test conditions.</a:t>
            </a:r>
          </a:p>
        </p:txBody>
      </p:sp>
    </p:spTree>
    <p:extLst>
      <p:ext uri="{BB962C8B-B14F-4D97-AF65-F5344CB8AC3E}">
        <p14:creationId xmlns:p14="http://schemas.microsoft.com/office/powerpoint/2010/main" val="166184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4" name="Shape 14"/>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1" name="Shape 41"/>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9" name="Shape 49"/>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pic>
        <p:nvPicPr>
          <p:cNvPr id="10" name="Shape 10"/>
          <p:cNvPicPr preferRelativeResize="0"/>
          <p:nvPr/>
        </p:nvPicPr>
        <p:blipFill rotWithShape="1">
          <a:blip r:embed="rId12">
            <a:alphaModFix/>
          </a:blip>
          <a:srcRect l="10844" t="23442" r="18228" b="36764"/>
          <a:stretch/>
        </p:blipFill>
        <p:spPr>
          <a:xfrm>
            <a:off x="7964175" y="48725"/>
            <a:ext cx="1109375" cy="326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junit.org/junit5/docs/current/user-guid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dirty="0"/>
              <a:t>Unit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Test Documentation: Test Condition Components</a:t>
            </a:r>
          </a:p>
        </p:txBody>
      </p:sp>
      <p:sp>
        <p:nvSpPr>
          <p:cNvPr id="109" name="Shape 109"/>
          <p:cNvSpPr/>
          <p:nvPr/>
        </p:nvSpPr>
        <p:spPr>
          <a:xfrm>
            <a:off x="1284100" y="2142525"/>
            <a:ext cx="1532400" cy="1390499"/>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FFFFFF"/>
                </a:solidFill>
              </a:rPr>
              <a:t>Input</a:t>
            </a:r>
          </a:p>
        </p:txBody>
      </p:sp>
      <p:sp>
        <p:nvSpPr>
          <p:cNvPr id="110" name="Shape 110"/>
          <p:cNvSpPr/>
          <p:nvPr/>
        </p:nvSpPr>
        <p:spPr>
          <a:xfrm>
            <a:off x="6457750" y="2142525"/>
            <a:ext cx="1532400" cy="1390499"/>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FFFFFF"/>
                </a:solidFill>
              </a:rPr>
              <a:t>Output</a:t>
            </a:r>
          </a:p>
        </p:txBody>
      </p:sp>
      <p:sp>
        <p:nvSpPr>
          <p:cNvPr id="111" name="Shape 111"/>
          <p:cNvSpPr/>
          <p:nvPr/>
        </p:nvSpPr>
        <p:spPr>
          <a:xfrm>
            <a:off x="3301950" y="1688475"/>
            <a:ext cx="2540100" cy="2397900"/>
          </a:xfrm>
          <a:prstGeom prst="ellipse">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2400"/>
              <a:t>JAVA Object</a:t>
            </a:r>
          </a:p>
        </p:txBody>
      </p:sp>
      <p:sp>
        <p:nvSpPr>
          <p:cNvPr id="112" name="Shape 112"/>
          <p:cNvSpPr/>
          <p:nvPr/>
        </p:nvSpPr>
        <p:spPr>
          <a:xfrm>
            <a:off x="2700287" y="3199600"/>
            <a:ext cx="1596300" cy="1326600"/>
          </a:xfrm>
          <a:prstGeom prst="roundRect">
            <a:avLst>
              <a:gd name="adj" fmla="val 16667"/>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Preconditions</a:t>
            </a:r>
          </a:p>
          <a:p>
            <a:pPr lvl="0" algn="ctr" rtl="0">
              <a:spcBef>
                <a:spcPts val="0"/>
              </a:spcBef>
              <a:buNone/>
            </a:pPr>
            <a:r>
              <a:rPr lang="en"/>
              <a:t>Attribute A</a:t>
            </a:r>
          </a:p>
          <a:p>
            <a:pPr lvl="0" algn="ctr" rtl="0">
              <a:spcBef>
                <a:spcPts val="0"/>
              </a:spcBef>
              <a:buNone/>
            </a:pPr>
            <a:r>
              <a:rPr lang="en"/>
              <a:t>Attribute B</a:t>
            </a:r>
          </a:p>
          <a:p>
            <a:pPr lvl="0" algn="ctr" rtl="0">
              <a:spcBef>
                <a:spcPts val="0"/>
              </a:spcBef>
              <a:buNone/>
            </a:pPr>
            <a:r>
              <a:rPr lang="en"/>
              <a:t>Attribute C</a:t>
            </a:r>
          </a:p>
        </p:txBody>
      </p:sp>
      <p:sp>
        <p:nvSpPr>
          <p:cNvPr id="113" name="Shape 113"/>
          <p:cNvSpPr/>
          <p:nvPr/>
        </p:nvSpPr>
        <p:spPr>
          <a:xfrm>
            <a:off x="4861437" y="3199600"/>
            <a:ext cx="1596300" cy="1326600"/>
          </a:xfrm>
          <a:prstGeom prst="roundRect">
            <a:avLst>
              <a:gd name="adj" fmla="val 16667"/>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Postconditions</a:t>
            </a:r>
          </a:p>
          <a:p>
            <a:pPr lvl="0" algn="ctr" rtl="0">
              <a:spcBef>
                <a:spcPts val="0"/>
              </a:spcBef>
              <a:buNone/>
            </a:pPr>
            <a:r>
              <a:rPr lang="en">
                <a:solidFill>
                  <a:srgbClr val="980000"/>
                </a:solidFill>
              </a:rPr>
              <a:t>Attribute A</a:t>
            </a:r>
          </a:p>
          <a:p>
            <a:pPr lvl="0" algn="ctr" rtl="0">
              <a:spcBef>
                <a:spcPts val="0"/>
              </a:spcBef>
              <a:buNone/>
            </a:pPr>
            <a:r>
              <a:rPr lang="en"/>
              <a:t>Attribute B</a:t>
            </a:r>
          </a:p>
          <a:p>
            <a:pPr lvl="0" algn="ctr" rtl="0">
              <a:spcBef>
                <a:spcPts val="0"/>
              </a:spcBef>
              <a:buNone/>
            </a:pPr>
            <a:r>
              <a:rPr lang="en">
                <a:solidFill>
                  <a:srgbClr val="980000"/>
                </a:solidFill>
              </a:rPr>
              <a:t>Attribute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Test Documentation: Test Condition Coverage</a:t>
            </a:r>
          </a:p>
        </p:txBody>
      </p:sp>
      <p:sp>
        <p:nvSpPr>
          <p:cNvPr id="119" name="Shape 11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Statements</a:t>
            </a:r>
          </a:p>
          <a:p>
            <a:pPr marL="457200" lvl="0" indent="-228600" rtl="0">
              <a:spcBef>
                <a:spcPts val="0"/>
              </a:spcBef>
            </a:pPr>
            <a:r>
              <a:rPr lang="en"/>
              <a:t>Branches</a:t>
            </a:r>
          </a:p>
          <a:p>
            <a:pPr marL="457200" lvl="0" indent="-228600" rtl="0">
              <a:spcBef>
                <a:spcPts val="0"/>
              </a:spcBef>
            </a:pPr>
            <a:r>
              <a:rPr lang="en"/>
              <a:t>Conditions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Test Documentation: Statement Coverage</a:t>
            </a:r>
          </a:p>
        </p:txBody>
      </p:sp>
      <p:grpSp>
        <p:nvGrpSpPr>
          <p:cNvPr id="125" name="Shape 125"/>
          <p:cNvGrpSpPr/>
          <p:nvPr/>
        </p:nvGrpSpPr>
        <p:grpSpPr>
          <a:xfrm>
            <a:off x="3610975" y="1298211"/>
            <a:ext cx="5076500" cy="3400443"/>
            <a:chOff x="191425" y="1170575"/>
            <a:chExt cx="5076500" cy="4222055"/>
          </a:xfrm>
        </p:grpSpPr>
        <p:sp>
          <p:nvSpPr>
            <p:cNvPr id="126" name="Shape 126"/>
            <p:cNvSpPr/>
            <p:nvPr/>
          </p:nvSpPr>
          <p:spPr>
            <a:xfrm>
              <a:off x="1145625" y="1170575"/>
              <a:ext cx="1539599" cy="27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Start</a:t>
              </a:r>
            </a:p>
          </p:txBody>
        </p:sp>
        <p:sp>
          <p:nvSpPr>
            <p:cNvPr id="127" name="Shape 127"/>
            <p:cNvSpPr/>
            <p:nvPr/>
          </p:nvSpPr>
          <p:spPr>
            <a:xfrm>
              <a:off x="1358475" y="1774955"/>
              <a:ext cx="1539599" cy="27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Read A</a:t>
              </a:r>
            </a:p>
          </p:txBody>
        </p:sp>
        <p:sp>
          <p:nvSpPr>
            <p:cNvPr id="128" name="Shape 128"/>
            <p:cNvSpPr/>
            <p:nvPr/>
          </p:nvSpPr>
          <p:spPr>
            <a:xfrm>
              <a:off x="1840912" y="2379349"/>
              <a:ext cx="1539599" cy="27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Read B</a:t>
              </a:r>
            </a:p>
          </p:txBody>
        </p:sp>
        <p:sp>
          <p:nvSpPr>
            <p:cNvPr id="129" name="Shape 129"/>
            <p:cNvSpPr/>
            <p:nvPr/>
          </p:nvSpPr>
          <p:spPr>
            <a:xfrm>
              <a:off x="1677812" y="2985422"/>
              <a:ext cx="1865775" cy="683700"/>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A+B&gt;100</a:t>
              </a:r>
            </a:p>
          </p:txBody>
        </p:sp>
        <p:sp>
          <p:nvSpPr>
            <p:cNvPr id="130" name="Shape 130"/>
            <p:cNvSpPr/>
            <p:nvPr/>
          </p:nvSpPr>
          <p:spPr>
            <a:xfrm>
              <a:off x="3948225" y="2903125"/>
              <a:ext cx="1319700" cy="794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Print </a:t>
              </a:r>
              <a:br>
                <a:rPr lang="en"/>
              </a:br>
              <a:r>
                <a:rPr lang="en"/>
                <a:t>“A+B is &gt; 100”</a:t>
              </a:r>
            </a:p>
          </p:txBody>
        </p:sp>
        <p:sp>
          <p:nvSpPr>
            <p:cNvPr id="131" name="Shape 131"/>
            <p:cNvSpPr/>
            <p:nvPr/>
          </p:nvSpPr>
          <p:spPr>
            <a:xfrm>
              <a:off x="191425" y="3883762"/>
              <a:ext cx="1113900" cy="7946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Print </a:t>
              </a:r>
              <a:br>
                <a:rPr lang="en"/>
              </a:br>
              <a:r>
                <a:rPr lang="en"/>
                <a:t>“A is &gt; 50”</a:t>
              </a:r>
            </a:p>
          </p:txBody>
        </p:sp>
        <p:sp>
          <p:nvSpPr>
            <p:cNvPr id="132" name="Shape 132"/>
            <p:cNvSpPr/>
            <p:nvPr/>
          </p:nvSpPr>
          <p:spPr>
            <a:xfrm>
              <a:off x="1840912" y="5116630"/>
              <a:ext cx="1539599" cy="27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End</a:t>
              </a:r>
            </a:p>
          </p:txBody>
        </p:sp>
        <p:sp>
          <p:nvSpPr>
            <p:cNvPr id="133" name="Shape 133"/>
            <p:cNvSpPr/>
            <p:nvPr/>
          </p:nvSpPr>
          <p:spPr>
            <a:xfrm>
              <a:off x="1677825" y="3953138"/>
              <a:ext cx="1865775" cy="737875"/>
            </a:xfrm>
            <a:prstGeom prst="flowChartDecision">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A&gt;50</a:t>
              </a:r>
            </a:p>
          </p:txBody>
        </p:sp>
        <p:cxnSp>
          <p:nvCxnSpPr>
            <p:cNvPr id="134" name="Shape 134"/>
            <p:cNvCxnSpPr>
              <a:stCxn id="126" idx="2"/>
              <a:endCxn id="127" idx="0"/>
            </p:cNvCxnSpPr>
            <p:nvPr/>
          </p:nvCxnSpPr>
          <p:spPr>
            <a:xfrm rot="-5400000" flipH="1">
              <a:off x="1857674" y="1504325"/>
              <a:ext cx="328500" cy="213000"/>
            </a:xfrm>
            <a:prstGeom prst="curvedConnector3">
              <a:avLst>
                <a:gd name="adj1" fmla="val 49982"/>
              </a:avLst>
            </a:prstGeom>
            <a:noFill/>
            <a:ln w="19050" cap="flat" cmpd="sng">
              <a:solidFill>
                <a:schemeClr val="dk2"/>
              </a:solidFill>
              <a:prstDash val="solid"/>
              <a:round/>
              <a:headEnd type="none" w="lg" len="lg"/>
              <a:tailEnd type="triangle" w="lg" len="lg"/>
            </a:ln>
          </p:spPr>
        </p:cxnSp>
        <p:cxnSp>
          <p:nvCxnSpPr>
            <p:cNvPr id="135" name="Shape 135"/>
            <p:cNvCxnSpPr>
              <a:stCxn id="127" idx="2"/>
              <a:endCxn id="128" idx="0"/>
            </p:cNvCxnSpPr>
            <p:nvPr/>
          </p:nvCxnSpPr>
          <p:spPr>
            <a:xfrm rot="-5400000" flipH="1">
              <a:off x="2205224" y="1974005"/>
              <a:ext cx="328500" cy="482400"/>
            </a:xfrm>
            <a:prstGeom prst="curvedConnector3">
              <a:avLst>
                <a:gd name="adj1" fmla="val 49984"/>
              </a:avLst>
            </a:prstGeom>
            <a:noFill/>
            <a:ln w="19050" cap="flat" cmpd="sng">
              <a:solidFill>
                <a:schemeClr val="dk2"/>
              </a:solidFill>
              <a:prstDash val="solid"/>
              <a:round/>
              <a:headEnd type="none" w="lg" len="lg"/>
              <a:tailEnd type="triangle" w="lg" len="lg"/>
            </a:ln>
          </p:spPr>
        </p:cxnSp>
        <p:cxnSp>
          <p:nvCxnSpPr>
            <p:cNvPr id="136" name="Shape 136"/>
            <p:cNvCxnSpPr>
              <a:stCxn id="128" idx="2"/>
              <a:endCxn id="129" idx="0"/>
            </p:cNvCxnSpPr>
            <p:nvPr/>
          </p:nvCxnSpPr>
          <p:spPr>
            <a:xfrm rot="-5400000" flipH="1">
              <a:off x="2446012" y="2820049"/>
              <a:ext cx="330000" cy="600"/>
            </a:xfrm>
            <a:prstGeom prst="curvedConnector3">
              <a:avLst>
                <a:gd name="adj1" fmla="val 50011"/>
              </a:avLst>
            </a:prstGeom>
            <a:noFill/>
            <a:ln w="19050" cap="flat" cmpd="sng">
              <a:solidFill>
                <a:schemeClr val="dk2"/>
              </a:solidFill>
              <a:prstDash val="solid"/>
              <a:round/>
              <a:headEnd type="none" w="lg" len="lg"/>
              <a:tailEnd type="triangle" w="lg" len="lg"/>
            </a:ln>
          </p:spPr>
        </p:cxnSp>
        <p:cxnSp>
          <p:nvCxnSpPr>
            <p:cNvPr id="137" name="Shape 137"/>
            <p:cNvCxnSpPr>
              <a:stCxn id="129" idx="3"/>
              <a:endCxn id="130" idx="1"/>
            </p:cNvCxnSpPr>
            <p:nvPr/>
          </p:nvCxnSpPr>
          <p:spPr>
            <a:xfrm rot="10800000" flipH="1">
              <a:off x="3543587" y="3300572"/>
              <a:ext cx="404700" cy="26700"/>
            </a:xfrm>
            <a:prstGeom prst="curvedConnector3">
              <a:avLst>
                <a:gd name="adj1" fmla="val 49992"/>
              </a:avLst>
            </a:prstGeom>
            <a:noFill/>
            <a:ln w="19050" cap="flat" cmpd="sng">
              <a:solidFill>
                <a:schemeClr val="dk2"/>
              </a:solidFill>
              <a:prstDash val="solid"/>
              <a:round/>
              <a:headEnd type="none" w="lg" len="lg"/>
              <a:tailEnd type="triangle" w="lg" len="lg"/>
            </a:ln>
          </p:spPr>
        </p:cxnSp>
        <p:cxnSp>
          <p:nvCxnSpPr>
            <p:cNvPr id="138" name="Shape 138"/>
            <p:cNvCxnSpPr>
              <a:stCxn id="130" idx="2"/>
              <a:endCxn id="133" idx="3"/>
            </p:cNvCxnSpPr>
            <p:nvPr/>
          </p:nvCxnSpPr>
          <p:spPr>
            <a:xfrm rot="5400000">
              <a:off x="3763725" y="3477774"/>
              <a:ext cx="624300" cy="1064400"/>
            </a:xfrm>
            <a:prstGeom prst="curvedConnector2">
              <a:avLst/>
            </a:prstGeom>
            <a:noFill/>
            <a:ln w="19050" cap="flat" cmpd="sng">
              <a:solidFill>
                <a:schemeClr val="dk2"/>
              </a:solidFill>
              <a:prstDash val="solid"/>
              <a:round/>
              <a:headEnd type="none" w="lg" len="lg"/>
              <a:tailEnd type="triangle" w="lg" len="lg"/>
            </a:ln>
          </p:spPr>
        </p:cxnSp>
        <p:cxnSp>
          <p:nvCxnSpPr>
            <p:cNvPr id="139" name="Shape 139"/>
            <p:cNvCxnSpPr>
              <a:stCxn id="133" idx="1"/>
              <a:endCxn id="131" idx="3"/>
            </p:cNvCxnSpPr>
            <p:nvPr/>
          </p:nvCxnSpPr>
          <p:spPr>
            <a:xfrm rot="10800000">
              <a:off x="1305225" y="4280975"/>
              <a:ext cx="372600" cy="41100"/>
            </a:xfrm>
            <a:prstGeom prst="curvedConnector3">
              <a:avLst>
                <a:gd name="adj1" fmla="val 49987"/>
              </a:avLst>
            </a:prstGeom>
            <a:noFill/>
            <a:ln w="19050" cap="flat" cmpd="sng">
              <a:solidFill>
                <a:schemeClr val="dk2"/>
              </a:solidFill>
              <a:prstDash val="solid"/>
              <a:round/>
              <a:headEnd type="none" w="lg" len="lg"/>
              <a:tailEnd type="triangle" w="lg" len="lg"/>
            </a:ln>
          </p:spPr>
        </p:cxnSp>
        <p:cxnSp>
          <p:nvCxnSpPr>
            <p:cNvPr id="140" name="Shape 140"/>
            <p:cNvCxnSpPr>
              <a:stCxn id="131" idx="2"/>
              <a:endCxn id="132" idx="1"/>
            </p:cNvCxnSpPr>
            <p:nvPr/>
          </p:nvCxnSpPr>
          <p:spPr>
            <a:xfrm rot="-5400000" flipH="1">
              <a:off x="1006525" y="4420312"/>
              <a:ext cx="576300" cy="1092600"/>
            </a:xfrm>
            <a:prstGeom prst="curvedConnector2">
              <a:avLst/>
            </a:prstGeom>
            <a:noFill/>
            <a:ln w="19050" cap="flat" cmpd="sng">
              <a:solidFill>
                <a:schemeClr val="dk2"/>
              </a:solidFill>
              <a:prstDash val="solid"/>
              <a:round/>
              <a:headEnd type="none" w="lg" len="lg"/>
              <a:tailEnd type="triangle" w="lg" len="lg"/>
            </a:ln>
          </p:spPr>
        </p:cxnSp>
        <p:cxnSp>
          <p:nvCxnSpPr>
            <p:cNvPr id="141" name="Shape 141"/>
            <p:cNvCxnSpPr>
              <a:stCxn id="133" idx="2"/>
              <a:endCxn id="132" idx="0"/>
            </p:cNvCxnSpPr>
            <p:nvPr/>
          </p:nvCxnSpPr>
          <p:spPr>
            <a:xfrm rot="-5400000" flipH="1">
              <a:off x="2398162" y="4903563"/>
              <a:ext cx="425700" cy="600"/>
            </a:xfrm>
            <a:prstGeom prst="curvedConnector3">
              <a:avLst>
                <a:gd name="adj1" fmla="val 49990"/>
              </a:avLst>
            </a:prstGeom>
            <a:noFill/>
            <a:ln w="19050" cap="flat" cmpd="sng">
              <a:solidFill>
                <a:schemeClr val="dk2"/>
              </a:solidFill>
              <a:prstDash val="solid"/>
              <a:round/>
              <a:headEnd type="none" w="lg" len="lg"/>
              <a:tailEnd type="triangle" w="lg" len="lg"/>
            </a:ln>
          </p:spPr>
        </p:cxnSp>
        <p:cxnSp>
          <p:nvCxnSpPr>
            <p:cNvPr id="142" name="Shape 142"/>
            <p:cNvCxnSpPr>
              <a:stCxn id="129" idx="2"/>
              <a:endCxn id="133" idx="0"/>
            </p:cNvCxnSpPr>
            <p:nvPr/>
          </p:nvCxnSpPr>
          <p:spPr>
            <a:xfrm rot="-5400000" flipH="1">
              <a:off x="2469100" y="3810722"/>
              <a:ext cx="283800" cy="600"/>
            </a:xfrm>
            <a:prstGeom prst="curvedConnector3">
              <a:avLst>
                <a:gd name="adj1" fmla="val 50038"/>
              </a:avLst>
            </a:prstGeom>
            <a:noFill/>
            <a:ln w="19050" cap="flat" cmpd="sng">
              <a:solidFill>
                <a:schemeClr val="dk2"/>
              </a:solidFill>
              <a:prstDash val="solid"/>
              <a:round/>
              <a:headEnd type="none" w="lg" len="lg"/>
              <a:tailEnd type="triangle" w="lg" len="lg"/>
            </a:ln>
          </p:spPr>
        </p:cxnSp>
      </p:grpSp>
      <p:sp>
        <p:nvSpPr>
          <p:cNvPr id="143" name="Shape 14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a:spcBef>
                <a:spcPts val="0"/>
              </a:spcBef>
            </a:pPr>
            <a:r>
              <a:rPr lang="en"/>
              <a:t>Not all control logic checked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Test Documentation: Branch Coverage</a:t>
            </a:r>
          </a:p>
        </p:txBody>
      </p:sp>
      <p:sp>
        <p:nvSpPr>
          <p:cNvPr id="149" name="Shape 149"/>
          <p:cNvSpPr txBox="1">
            <a:spLocks noGrp="1"/>
          </p:cNvSpPr>
          <p:nvPr>
            <p:ph type="body" idx="1"/>
          </p:nvPr>
        </p:nvSpPr>
        <p:spPr>
          <a:xfrm>
            <a:off x="311700" y="1152475"/>
            <a:ext cx="2568599" cy="3416400"/>
          </a:xfrm>
          <a:prstGeom prst="rect">
            <a:avLst/>
          </a:prstGeom>
        </p:spPr>
        <p:txBody>
          <a:bodyPr lIns="91425" tIns="91425" rIns="91425" bIns="91425" anchor="t" anchorCtr="0">
            <a:noAutofit/>
          </a:bodyPr>
          <a:lstStyle/>
          <a:p>
            <a:pPr marL="457200" lvl="0" indent="-228600" rtl="0">
              <a:spcBef>
                <a:spcPts val="0"/>
              </a:spcBef>
            </a:pPr>
            <a:r>
              <a:rPr lang="en"/>
              <a:t>All logic branches</a:t>
            </a:r>
          </a:p>
          <a:p>
            <a:pPr marL="914400" lvl="1" indent="-228600" rtl="0">
              <a:spcBef>
                <a:spcPts val="0"/>
              </a:spcBef>
            </a:pPr>
            <a:r>
              <a:rPr lang="en"/>
              <a:t>If-else</a:t>
            </a:r>
          </a:p>
          <a:p>
            <a:pPr marL="914400" lvl="1" indent="-228600" rtl="0">
              <a:spcBef>
                <a:spcPts val="0"/>
              </a:spcBef>
            </a:pPr>
            <a:r>
              <a:rPr lang="en"/>
              <a:t>Switch-case</a:t>
            </a:r>
          </a:p>
          <a:p>
            <a:pPr marL="914400" lvl="1" indent="-228600" rtl="0">
              <a:spcBef>
                <a:spcPts val="0"/>
              </a:spcBef>
            </a:pPr>
            <a:r>
              <a:rPr lang="en"/>
              <a:t>For loop</a:t>
            </a:r>
          </a:p>
          <a:p>
            <a:pPr marL="914400" lvl="1" indent="-228600" rtl="0">
              <a:spcBef>
                <a:spcPts val="0"/>
              </a:spcBef>
            </a:pPr>
            <a:r>
              <a:rPr lang="en"/>
              <a:t>While loop</a:t>
            </a:r>
          </a:p>
          <a:p>
            <a:pPr marL="914400" lvl="1" indent="-228600" rtl="0">
              <a:spcBef>
                <a:spcPts val="0"/>
              </a:spcBef>
            </a:pPr>
            <a:r>
              <a:rPr lang="en"/>
              <a:t>Do-while loop</a:t>
            </a:r>
          </a:p>
          <a:p>
            <a:pPr lvl="0">
              <a:spcBef>
                <a:spcPts val="0"/>
              </a:spcBef>
              <a:buNone/>
            </a:pPr>
            <a:endParaRPr/>
          </a:p>
        </p:txBody>
      </p:sp>
      <p:sp>
        <p:nvSpPr>
          <p:cNvPr id="150" name="Shape 150"/>
          <p:cNvSpPr/>
          <p:nvPr/>
        </p:nvSpPr>
        <p:spPr>
          <a:xfrm>
            <a:off x="6135425" y="1152475"/>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1</a:t>
            </a:r>
          </a:p>
        </p:txBody>
      </p:sp>
      <p:sp>
        <p:nvSpPr>
          <p:cNvPr id="151" name="Shape 151"/>
          <p:cNvSpPr/>
          <p:nvPr/>
        </p:nvSpPr>
        <p:spPr>
          <a:xfrm>
            <a:off x="6135425" y="1869300"/>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2</a:t>
            </a:r>
          </a:p>
        </p:txBody>
      </p:sp>
      <p:sp>
        <p:nvSpPr>
          <p:cNvPr id="152" name="Shape 152"/>
          <p:cNvSpPr/>
          <p:nvPr/>
        </p:nvSpPr>
        <p:spPr>
          <a:xfrm>
            <a:off x="7362425" y="2337600"/>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4</a:t>
            </a:r>
          </a:p>
        </p:txBody>
      </p:sp>
      <p:sp>
        <p:nvSpPr>
          <p:cNvPr id="153" name="Shape 153"/>
          <p:cNvSpPr/>
          <p:nvPr/>
        </p:nvSpPr>
        <p:spPr>
          <a:xfrm>
            <a:off x="4925000" y="2252012"/>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3</a:t>
            </a:r>
          </a:p>
        </p:txBody>
      </p:sp>
      <p:sp>
        <p:nvSpPr>
          <p:cNvPr id="154" name="Shape 154"/>
          <p:cNvSpPr/>
          <p:nvPr/>
        </p:nvSpPr>
        <p:spPr>
          <a:xfrm>
            <a:off x="7864275" y="2968125"/>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8</a:t>
            </a:r>
          </a:p>
        </p:txBody>
      </p:sp>
      <p:sp>
        <p:nvSpPr>
          <p:cNvPr id="155" name="Shape 155"/>
          <p:cNvSpPr/>
          <p:nvPr/>
        </p:nvSpPr>
        <p:spPr>
          <a:xfrm>
            <a:off x="6831300" y="2968125"/>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7</a:t>
            </a:r>
          </a:p>
        </p:txBody>
      </p:sp>
      <p:sp>
        <p:nvSpPr>
          <p:cNvPr id="156" name="Shape 156"/>
          <p:cNvSpPr/>
          <p:nvPr/>
        </p:nvSpPr>
        <p:spPr>
          <a:xfrm>
            <a:off x="5431675" y="2964287"/>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6</a:t>
            </a:r>
          </a:p>
        </p:txBody>
      </p:sp>
      <p:sp>
        <p:nvSpPr>
          <p:cNvPr id="157" name="Shape 157"/>
          <p:cNvSpPr/>
          <p:nvPr/>
        </p:nvSpPr>
        <p:spPr>
          <a:xfrm>
            <a:off x="4342750" y="2964287"/>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5</a:t>
            </a:r>
          </a:p>
        </p:txBody>
      </p:sp>
      <p:sp>
        <p:nvSpPr>
          <p:cNvPr id="158" name="Shape 158"/>
          <p:cNvSpPr/>
          <p:nvPr/>
        </p:nvSpPr>
        <p:spPr>
          <a:xfrm>
            <a:off x="4925000" y="3684237"/>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9</a:t>
            </a:r>
          </a:p>
        </p:txBody>
      </p:sp>
      <p:sp>
        <p:nvSpPr>
          <p:cNvPr id="159" name="Shape 159"/>
          <p:cNvSpPr/>
          <p:nvPr/>
        </p:nvSpPr>
        <p:spPr>
          <a:xfrm>
            <a:off x="7299600" y="3688075"/>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10</a:t>
            </a:r>
          </a:p>
        </p:txBody>
      </p:sp>
      <p:sp>
        <p:nvSpPr>
          <p:cNvPr id="160" name="Shape 160"/>
          <p:cNvSpPr/>
          <p:nvPr/>
        </p:nvSpPr>
        <p:spPr>
          <a:xfrm>
            <a:off x="6135425" y="4212650"/>
            <a:ext cx="468300" cy="468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11</a:t>
            </a:r>
          </a:p>
        </p:txBody>
      </p:sp>
      <p:cxnSp>
        <p:nvCxnSpPr>
          <p:cNvPr id="161" name="Shape 161"/>
          <p:cNvCxnSpPr>
            <a:stCxn id="150" idx="4"/>
            <a:endCxn id="151" idx="0"/>
          </p:cNvCxnSpPr>
          <p:nvPr/>
        </p:nvCxnSpPr>
        <p:spPr>
          <a:xfrm>
            <a:off x="6369575" y="1620775"/>
            <a:ext cx="0" cy="248400"/>
          </a:xfrm>
          <a:prstGeom prst="straightConnector1">
            <a:avLst/>
          </a:prstGeom>
          <a:noFill/>
          <a:ln w="19050" cap="flat" cmpd="sng">
            <a:solidFill>
              <a:schemeClr val="dk2"/>
            </a:solidFill>
            <a:prstDash val="solid"/>
            <a:round/>
            <a:headEnd type="none" w="lg" len="lg"/>
            <a:tailEnd type="triangle" w="lg" len="lg"/>
          </a:ln>
        </p:spPr>
      </p:cxnSp>
      <p:cxnSp>
        <p:nvCxnSpPr>
          <p:cNvPr id="162" name="Shape 162"/>
          <p:cNvCxnSpPr>
            <a:stCxn id="151" idx="2"/>
            <a:endCxn id="153" idx="7"/>
          </p:cNvCxnSpPr>
          <p:nvPr/>
        </p:nvCxnSpPr>
        <p:spPr>
          <a:xfrm flipH="1">
            <a:off x="5324825" y="2103450"/>
            <a:ext cx="810600" cy="217200"/>
          </a:xfrm>
          <a:prstGeom prst="straightConnector1">
            <a:avLst/>
          </a:prstGeom>
          <a:noFill/>
          <a:ln w="19050" cap="flat" cmpd="sng">
            <a:solidFill>
              <a:schemeClr val="dk2"/>
            </a:solidFill>
            <a:prstDash val="solid"/>
            <a:round/>
            <a:headEnd type="none" w="lg" len="lg"/>
            <a:tailEnd type="triangle" w="lg" len="lg"/>
          </a:ln>
        </p:spPr>
      </p:cxnSp>
      <p:cxnSp>
        <p:nvCxnSpPr>
          <p:cNvPr id="163" name="Shape 163"/>
          <p:cNvCxnSpPr>
            <a:stCxn id="153" idx="3"/>
            <a:endCxn id="157" idx="0"/>
          </p:cNvCxnSpPr>
          <p:nvPr/>
        </p:nvCxnSpPr>
        <p:spPr>
          <a:xfrm flipH="1">
            <a:off x="4576880" y="2651731"/>
            <a:ext cx="416700" cy="312600"/>
          </a:xfrm>
          <a:prstGeom prst="straightConnector1">
            <a:avLst/>
          </a:prstGeom>
          <a:noFill/>
          <a:ln w="19050" cap="flat" cmpd="sng">
            <a:solidFill>
              <a:schemeClr val="dk2"/>
            </a:solidFill>
            <a:prstDash val="solid"/>
            <a:round/>
            <a:headEnd type="none" w="lg" len="lg"/>
            <a:tailEnd type="triangle" w="lg" len="lg"/>
          </a:ln>
        </p:spPr>
      </p:cxnSp>
      <p:cxnSp>
        <p:nvCxnSpPr>
          <p:cNvPr id="164" name="Shape 164"/>
          <p:cNvCxnSpPr>
            <a:stCxn id="153" idx="5"/>
            <a:endCxn id="156" idx="0"/>
          </p:cNvCxnSpPr>
          <p:nvPr/>
        </p:nvCxnSpPr>
        <p:spPr>
          <a:xfrm>
            <a:off x="5324719" y="2651731"/>
            <a:ext cx="341100" cy="312600"/>
          </a:xfrm>
          <a:prstGeom prst="straightConnector1">
            <a:avLst/>
          </a:prstGeom>
          <a:noFill/>
          <a:ln w="19050" cap="flat" cmpd="sng">
            <a:solidFill>
              <a:schemeClr val="dk2"/>
            </a:solidFill>
            <a:prstDash val="solid"/>
            <a:round/>
            <a:headEnd type="none" w="lg" len="lg"/>
            <a:tailEnd type="triangle" w="lg" len="lg"/>
          </a:ln>
        </p:spPr>
      </p:cxnSp>
      <p:cxnSp>
        <p:nvCxnSpPr>
          <p:cNvPr id="165" name="Shape 165"/>
          <p:cNvCxnSpPr>
            <a:stCxn id="157" idx="4"/>
            <a:endCxn id="158" idx="1"/>
          </p:cNvCxnSpPr>
          <p:nvPr/>
        </p:nvCxnSpPr>
        <p:spPr>
          <a:xfrm>
            <a:off x="4576900" y="3432587"/>
            <a:ext cx="416700" cy="320100"/>
          </a:xfrm>
          <a:prstGeom prst="straightConnector1">
            <a:avLst/>
          </a:prstGeom>
          <a:noFill/>
          <a:ln w="19050" cap="flat" cmpd="sng">
            <a:solidFill>
              <a:schemeClr val="dk2"/>
            </a:solidFill>
            <a:prstDash val="solid"/>
            <a:round/>
            <a:headEnd type="none" w="lg" len="lg"/>
            <a:tailEnd type="triangle" w="lg" len="lg"/>
          </a:ln>
        </p:spPr>
      </p:cxnSp>
      <p:cxnSp>
        <p:nvCxnSpPr>
          <p:cNvPr id="166" name="Shape 166"/>
          <p:cNvCxnSpPr>
            <a:stCxn id="156" idx="4"/>
            <a:endCxn id="158" idx="7"/>
          </p:cNvCxnSpPr>
          <p:nvPr/>
        </p:nvCxnSpPr>
        <p:spPr>
          <a:xfrm flipH="1">
            <a:off x="5324725" y="3432587"/>
            <a:ext cx="341100" cy="320100"/>
          </a:xfrm>
          <a:prstGeom prst="straightConnector1">
            <a:avLst/>
          </a:prstGeom>
          <a:noFill/>
          <a:ln w="19050" cap="flat" cmpd="sng">
            <a:solidFill>
              <a:schemeClr val="dk2"/>
            </a:solidFill>
            <a:prstDash val="solid"/>
            <a:round/>
            <a:headEnd type="none" w="lg" len="lg"/>
            <a:tailEnd type="triangle" w="lg" len="lg"/>
          </a:ln>
        </p:spPr>
      </p:cxnSp>
      <p:cxnSp>
        <p:nvCxnSpPr>
          <p:cNvPr id="167" name="Shape 167"/>
          <p:cNvCxnSpPr>
            <a:stCxn id="158" idx="5"/>
            <a:endCxn id="160" idx="2"/>
          </p:cNvCxnSpPr>
          <p:nvPr/>
        </p:nvCxnSpPr>
        <p:spPr>
          <a:xfrm>
            <a:off x="5324719" y="4083956"/>
            <a:ext cx="810600" cy="362700"/>
          </a:xfrm>
          <a:prstGeom prst="straightConnector1">
            <a:avLst/>
          </a:prstGeom>
          <a:noFill/>
          <a:ln w="19050" cap="flat" cmpd="sng">
            <a:solidFill>
              <a:schemeClr val="dk2"/>
            </a:solidFill>
            <a:prstDash val="solid"/>
            <a:round/>
            <a:headEnd type="none" w="lg" len="lg"/>
            <a:tailEnd type="triangle" w="lg" len="lg"/>
          </a:ln>
        </p:spPr>
      </p:cxnSp>
      <p:cxnSp>
        <p:nvCxnSpPr>
          <p:cNvPr id="168" name="Shape 168"/>
          <p:cNvCxnSpPr>
            <a:stCxn id="159" idx="3"/>
            <a:endCxn id="160" idx="6"/>
          </p:cNvCxnSpPr>
          <p:nvPr/>
        </p:nvCxnSpPr>
        <p:spPr>
          <a:xfrm flipH="1">
            <a:off x="6603780" y="4087794"/>
            <a:ext cx="764400" cy="359100"/>
          </a:xfrm>
          <a:prstGeom prst="straightConnector1">
            <a:avLst/>
          </a:prstGeom>
          <a:noFill/>
          <a:ln w="19050" cap="flat" cmpd="sng">
            <a:solidFill>
              <a:schemeClr val="dk2"/>
            </a:solidFill>
            <a:prstDash val="solid"/>
            <a:round/>
            <a:headEnd type="none" w="lg" len="lg"/>
            <a:tailEnd type="triangle" w="lg" len="lg"/>
          </a:ln>
        </p:spPr>
      </p:cxnSp>
      <p:cxnSp>
        <p:nvCxnSpPr>
          <p:cNvPr id="169" name="Shape 169"/>
          <p:cNvCxnSpPr>
            <a:stCxn id="151" idx="6"/>
            <a:endCxn id="152" idx="1"/>
          </p:cNvCxnSpPr>
          <p:nvPr/>
        </p:nvCxnSpPr>
        <p:spPr>
          <a:xfrm>
            <a:off x="6603725" y="2103450"/>
            <a:ext cx="827400" cy="302700"/>
          </a:xfrm>
          <a:prstGeom prst="straightConnector1">
            <a:avLst/>
          </a:prstGeom>
          <a:noFill/>
          <a:ln w="19050" cap="flat" cmpd="sng">
            <a:solidFill>
              <a:schemeClr val="dk2"/>
            </a:solidFill>
            <a:prstDash val="solid"/>
            <a:round/>
            <a:headEnd type="none" w="lg" len="lg"/>
            <a:tailEnd type="triangle" w="lg" len="lg"/>
          </a:ln>
        </p:spPr>
      </p:cxnSp>
      <p:cxnSp>
        <p:nvCxnSpPr>
          <p:cNvPr id="170" name="Shape 170"/>
          <p:cNvCxnSpPr>
            <a:stCxn id="152" idx="3"/>
            <a:endCxn id="155" idx="0"/>
          </p:cNvCxnSpPr>
          <p:nvPr/>
        </p:nvCxnSpPr>
        <p:spPr>
          <a:xfrm flipH="1">
            <a:off x="7065305" y="2737319"/>
            <a:ext cx="365700" cy="230700"/>
          </a:xfrm>
          <a:prstGeom prst="straightConnector1">
            <a:avLst/>
          </a:prstGeom>
          <a:noFill/>
          <a:ln w="19050" cap="flat" cmpd="sng">
            <a:solidFill>
              <a:schemeClr val="dk2"/>
            </a:solidFill>
            <a:prstDash val="solid"/>
            <a:round/>
            <a:headEnd type="none" w="lg" len="lg"/>
            <a:tailEnd type="triangle" w="lg" len="lg"/>
          </a:ln>
        </p:spPr>
      </p:cxnSp>
      <p:cxnSp>
        <p:nvCxnSpPr>
          <p:cNvPr id="171" name="Shape 171"/>
          <p:cNvCxnSpPr>
            <a:stCxn id="152" idx="5"/>
            <a:endCxn id="154" idx="0"/>
          </p:cNvCxnSpPr>
          <p:nvPr/>
        </p:nvCxnSpPr>
        <p:spPr>
          <a:xfrm>
            <a:off x="7762144" y="2737319"/>
            <a:ext cx="336300" cy="230700"/>
          </a:xfrm>
          <a:prstGeom prst="straightConnector1">
            <a:avLst/>
          </a:prstGeom>
          <a:noFill/>
          <a:ln w="19050" cap="flat" cmpd="sng">
            <a:solidFill>
              <a:schemeClr val="dk2"/>
            </a:solidFill>
            <a:prstDash val="solid"/>
            <a:round/>
            <a:headEnd type="none" w="lg" len="lg"/>
            <a:tailEnd type="triangle" w="lg" len="lg"/>
          </a:ln>
        </p:spPr>
      </p:cxnSp>
      <p:cxnSp>
        <p:nvCxnSpPr>
          <p:cNvPr id="172" name="Shape 172"/>
          <p:cNvCxnSpPr>
            <a:stCxn id="155" idx="4"/>
            <a:endCxn id="159" idx="1"/>
          </p:cNvCxnSpPr>
          <p:nvPr/>
        </p:nvCxnSpPr>
        <p:spPr>
          <a:xfrm>
            <a:off x="7065450" y="3436425"/>
            <a:ext cx="302700" cy="320100"/>
          </a:xfrm>
          <a:prstGeom prst="straightConnector1">
            <a:avLst/>
          </a:prstGeom>
          <a:noFill/>
          <a:ln w="19050" cap="flat" cmpd="sng">
            <a:solidFill>
              <a:schemeClr val="dk2"/>
            </a:solidFill>
            <a:prstDash val="solid"/>
            <a:round/>
            <a:headEnd type="none" w="lg" len="lg"/>
            <a:tailEnd type="triangle" w="lg" len="lg"/>
          </a:ln>
        </p:spPr>
      </p:cxnSp>
      <p:cxnSp>
        <p:nvCxnSpPr>
          <p:cNvPr id="173" name="Shape 173"/>
          <p:cNvCxnSpPr>
            <a:stCxn id="154" idx="4"/>
            <a:endCxn id="159" idx="7"/>
          </p:cNvCxnSpPr>
          <p:nvPr/>
        </p:nvCxnSpPr>
        <p:spPr>
          <a:xfrm flipH="1">
            <a:off x="7699425" y="3436425"/>
            <a:ext cx="399000" cy="320100"/>
          </a:xfrm>
          <a:prstGeom prst="straightConnector1">
            <a:avLst/>
          </a:prstGeom>
          <a:noFill/>
          <a:ln w="19050" cap="flat" cmpd="sng">
            <a:solidFill>
              <a:schemeClr val="dk2"/>
            </a:solidFill>
            <a:prstDash val="solid"/>
            <a:round/>
            <a:headEnd type="none" w="lg" len="lg"/>
            <a:tailEnd type="triangle" w="lg" len="lg"/>
          </a:ln>
        </p:spPr>
      </p:cxnSp>
      <p:sp>
        <p:nvSpPr>
          <p:cNvPr id="174" name="Shape 174"/>
          <p:cNvSpPr txBox="1"/>
          <p:nvPr/>
        </p:nvSpPr>
        <p:spPr>
          <a:xfrm>
            <a:off x="5633025" y="1935050"/>
            <a:ext cx="302700" cy="248400"/>
          </a:xfrm>
          <a:prstGeom prst="rect">
            <a:avLst/>
          </a:prstGeom>
          <a:noFill/>
          <a:ln>
            <a:noFill/>
          </a:ln>
        </p:spPr>
        <p:txBody>
          <a:bodyPr lIns="91425" tIns="91425" rIns="91425" bIns="91425" anchor="ctr" anchorCtr="0">
            <a:noAutofit/>
          </a:bodyPr>
          <a:lstStyle/>
          <a:p>
            <a:pPr lvl="0" algn="ctr">
              <a:spcBef>
                <a:spcPts val="0"/>
              </a:spcBef>
              <a:buNone/>
            </a:pPr>
            <a:r>
              <a:rPr lang="en"/>
              <a:t>T</a:t>
            </a:r>
          </a:p>
        </p:txBody>
      </p:sp>
      <p:sp>
        <p:nvSpPr>
          <p:cNvPr id="175" name="Shape 175"/>
          <p:cNvSpPr txBox="1"/>
          <p:nvPr/>
        </p:nvSpPr>
        <p:spPr>
          <a:xfrm>
            <a:off x="6948925" y="197925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F</a:t>
            </a:r>
          </a:p>
        </p:txBody>
      </p:sp>
      <p:sp>
        <p:nvSpPr>
          <p:cNvPr id="176" name="Shape 176"/>
          <p:cNvSpPr txBox="1"/>
          <p:nvPr/>
        </p:nvSpPr>
        <p:spPr>
          <a:xfrm>
            <a:off x="4576875" y="2562925"/>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T</a:t>
            </a:r>
          </a:p>
        </p:txBody>
      </p:sp>
      <p:sp>
        <p:nvSpPr>
          <p:cNvPr id="177" name="Shape 177"/>
          <p:cNvSpPr txBox="1"/>
          <p:nvPr/>
        </p:nvSpPr>
        <p:spPr>
          <a:xfrm>
            <a:off x="5665825" y="396425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T</a:t>
            </a:r>
          </a:p>
        </p:txBody>
      </p:sp>
      <p:sp>
        <p:nvSpPr>
          <p:cNvPr id="178" name="Shape 178"/>
          <p:cNvSpPr txBox="1"/>
          <p:nvPr/>
        </p:nvSpPr>
        <p:spPr>
          <a:xfrm>
            <a:off x="6800312" y="399840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T</a:t>
            </a:r>
          </a:p>
        </p:txBody>
      </p:sp>
      <p:sp>
        <p:nvSpPr>
          <p:cNvPr id="179" name="Shape 179"/>
          <p:cNvSpPr txBox="1"/>
          <p:nvPr/>
        </p:nvSpPr>
        <p:spPr>
          <a:xfrm>
            <a:off x="7065437" y="259840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T</a:t>
            </a:r>
          </a:p>
        </p:txBody>
      </p:sp>
      <p:sp>
        <p:nvSpPr>
          <p:cNvPr id="180" name="Shape 180"/>
          <p:cNvSpPr txBox="1"/>
          <p:nvPr/>
        </p:nvSpPr>
        <p:spPr>
          <a:xfrm>
            <a:off x="7864275" y="259840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F</a:t>
            </a:r>
          </a:p>
        </p:txBody>
      </p:sp>
      <p:sp>
        <p:nvSpPr>
          <p:cNvPr id="181" name="Shape 181"/>
          <p:cNvSpPr txBox="1"/>
          <p:nvPr/>
        </p:nvSpPr>
        <p:spPr>
          <a:xfrm>
            <a:off x="7910250" y="360215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F</a:t>
            </a:r>
          </a:p>
        </p:txBody>
      </p:sp>
      <p:sp>
        <p:nvSpPr>
          <p:cNvPr id="182" name="Shape 182"/>
          <p:cNvSpPr txBox="1"/>
          <p:nvPr/>
        </p:nvSpPr>
        <p:spPr>
          <a:xfrm>
            <a:off x="5438725" y="2598400"/>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F</a:t>
            </a:r>
          </a:p>
        </p:txBody>
      </p:sp>
      <p:sp>
        <p:nvSpPr>
          <p:cNvPr id="183" name="Shape 183"/>
          <p:cNvSpPr txBox="1"/>
          <p:nvPr/>
        </p:nvSpPr>
        <p:spPr>
          <a:xfrm>
            <a:off x="4470200" y="3585575"/>
            <a:ext cx="302700" cy="248400"/>
          </a:xfrm>
          <a:prstGeom prst="rect">
            <a:avLst/>
          </a:prstGeom>
          <a:noFill/>
          <a:ln>
            <a:noFill/>
          </a:ln>
        </p:spPr>
        <p:txBody>
          <a:bodyPr lIns="91425" tIns="91425" rIns="91425" bIns="91425" anchor="ctr" anchorCtr="0">
            <a:noAutofit/>
          </a:bodyPr>
          <a:lstStyle/>
          <a:p>
            <a:pPr lvl="0" algn="ctr" rtl="0">
              <a:spcBef>
                <a:spcPts val="0"/>
              </a:spcBef>
              <a:buNone/>
            </a:pPr>
            <a:r>
              <a:rPr lang="en"/>
              <a:t>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Test Documentation: Condition Coverage</a:t>
            </a:r>
          </a:p>
        </p:txBody>
      </p:sp>
      <p:sp>
        <p:nvSpPr>
          <p:cNvPr id="189" name="Shape 18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Every possible value of every judgment executed at least once</a:t>
            </a:r>
          </a:p>
          <a:p>
            <a:pPr marL="457200" lvl="0" indent="-228600" rtl="0">
              <a:spcBef>
                <a:spcPts val="0"/>
              </a:spcBef>
            </a:pPr>
            <a:r>
              <a:rPr lang="en"/>
              <a:t>Boundary conditions</a:t>
            </a:r>
          </a:p>
          <a:p>
            <a:pPr marL="914400" lvl="1" indent="-228600" rtl="0">
              <a:spcBef>
                <a:spcPts val="0"/>
              </a:spcBef>
            </a:pPr>
            <a:r>
              <a:rPr lang="en"/>
              <a:t>Conditions that allow ranges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Test Documentation: Positive Testing</a:t>
            </a:r>
          </a:p>
        </p:txBody>
      </p:sp>
      <p:sp>
        <p:nvSpPr>
          <p:cNvPr id="195" name="Shape 195"/>
          <p:cNvSpPr/>
          <p:nvPr/>
        </p:nvSpPr>
        <p:spPr>
          <a:xfrm>
            <a:off x="1261100" y="1603400"/>
            <a:ext cx="2738400" cy="9909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t>No error displayed</a:t>
            </a:r>
            <a:br>
              <a:rPr lang="en" b="1"/>
            </a:br>
            <a:r>
              <a:rPr lang="en" b="1"/>
              <a:t>None expected</a:t>
            </a:r>
          </a:p>
        </p:txBody>
      </p:sp>
      <p:sp>
        <p:nvSpPr>
          <p:cNvPr id="196" name="Shape 196"/>
          <p:cNvSpPr/>
          <p:nvPr/>
        </p:nvSpPr>
        <p:spPr>
          <a:xfrm>
            <a:off x="1261100" y="3233100"/>
            <a:ext cx="2738400" cy="9909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Error displayed</a:t>
            </a:r>
            <a:br>
              <a:rPr lang="en" b="1"/>
            </a:br>
            <a:r>
              <a:rPr lang="en" b="1"/>
              <a:t>Expected</a:t>
            </a:r>
          </a:p>
        </p:txBody>
      </p:sp>
      <p:sp>
        <p:nvSpPr>
          <p:cNvPr id="197" name="Shape 197"/>
          <p:cNvSpPr/>
          <p:nvPr/>
        </p:nvSpPr>
        <p:spPr>
          <a:xfrm>
            <a:off x="5143500" y="2202100"/>
            <a:ext cx="2945699" cy="14232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t>Positive Testing</a:t>
            </a:r>
          </a:p>
        </p:txBody>
      </p:sp>
      <p:sp>
        <p:nvSpPr>
          <p:cNvPr id="198" name="Shape 198"/>
          <p:cNvSpPr/>
          <p:nvPr/>
        </p:nvSpPr>
        <p:spPr>
          <a:xfrm>
            <a:off x="2364500" y="2666050"/>
            <a:ext cx="531600" cy="495299"/>
          </a:xfrm>
          <a:prstGeom prst="mathPlus">
            <a:avLst>
              <a:gd name="adj1" fmla="val 23520"/>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4306200" y="2760850"/>
            <a:ext cx="531600" cy="305699"/>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Test Documentation: Negative Testing</a:t>
            </a:r>
          </a:p>
        </p:txBody>
      </p:sp>
      <p:sp>
        <p:nvSpPr>
          <p:cNvPr id="205" name="Shape 205"/>
          <p:cNvSpPr/>
          <p:nvPr/>
        </p:nvSpPr>
        <p:spPr>
          <a:xfrm>
            <a:off x="1261100" y="1603400"/>
            <a:ext cx="2738400" cy="9909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No error displayed</a:t>
            </a:r>
            <a:br>
              <a:rPr lang="en" b="1"/>
            </a:br>
            <a:r>
              <a:rPr lang="en" b="1"/>
              <a:t>Error expected</a:t>
            </a:r>
          </a:p>
        </p:txBody>
      </p:sp>
      <p:sp>
        <p:nvSpPr>
          <p:cNvPr id="206" name="Shape 206"/>
          <p:cNvSpPr/>
          <p:nvPr/>
        </p:nvSpPr>
        <p:spPr>
          <a:xfrm>
            <a:off x="1261100" y="3233100"/>
            <a:ext cx="2738400" cy="9909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Error displayed</a:t>
            </a:r>
            <a:br>
              <a:rPr lang="en" b="1"/>
            </a:br>
            <a:r>
              <a:rPr lang="en" b="1"/>
              <a:t>None expected</a:t>
            </a:r>
          </a:p>
        </p:txBody>
      </p:sp>
      <p:sp>
        <p:nvSpPr>
          <p:cNvPr id="207" name="Shape 207"/>
          <p:cNvSpPr/>
          <p:nvPr/>
        </p:nvSpPr>
        <p:spPr>
          <a:xfrm>
            <a:off x="5143500" y="2202100"/>
            <a:ext cx="2945699" cy="14232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Negative Testing</a:t>
            </a:r>
          </a:p>
        </p:txBody>
      </p:sp>
      <p:sp>
        <p:nvSpPr>
          <p:cNvPr id="208" name="Shape 208"/>
          <p:cNvSpPr/>
          <p:nvPr/>
        </p:nvSpPr>
        <p:spPr>
          <a:xfrm>
            <a:off x="2364500" y="2666050"/>
            <a:ext cx="531600" cy="495299"/>
          </a:xfrm>
          <a:prstGeom prst="mathPlus">
            <a:avLst>
              <a:gd name="adj1" fmla="val 23520"/>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4306200" y="2760850"/>
            <a:ext cx="531600" cy="305699"/>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US" dirty="0"/>
              <a:t>JUnit</a:t>
            </a:r>
            <a:endParaRPr lang="en" dirty="0"/>
          </a:p>
        </p:txBody>
      </p:sp>
    </p:spTree>
    <p:extLst>
      <p:ext uri="{BB962C8B-B14F-4D97-AF65-F5344CB8AC3E}">
        <p14:creationId xmlns:p14="http://schemas.microsoft.com/office/powerpoint/2010/main" val="231895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JUnit: Overview</a:t>
            </a:r>
          </a:p>
        </p:txBody>
      </p:sp>
      <p:sp>
        <p:nvSpPr>
          <p:cNvPr id="298" name="Shape 29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Open source Java-based testing framework</a:t>
            </a:r>
          </a:p>
          <a:p>
            <a:pPr marL="457200" lvl="0" indent="-228600" rtl="0">
              <a:spcBef>
                <a:spcPts val="0"/>
              </a:spcBef>
            </a:pPr>
            <a:r>
              <a:rPr lang="en" dirty="0"/>
              <a:t>Features include:</a:t>
            </a:r>
          </a:p>
          <a:p>
            <a:pPr marL="914400" lvl="1" indent="-228600" rtl="0">
              <a:spcBef>
                <a:spcPts val="0"/>
              </a:spcBef>
            </a:pPr>
            <a:r>
              <a:rPr lang="en" dirty="0"/>
              <a:t>Assertions</a:t>
            </a:r>
          </a:p>
          <a:p>
            <a:pPr marL="914400" lvl="1" indent="-228600" rtl="0">
              <a:spcBef>
                <a:spcPts val="0"/>
              </a:spcBef>
            </a:pPr>
            <a:r>
              <a:rPr lang="en" dirty="0"/>
              <a:t>Test fixtures</a:t>
            </a:r>
          </a:p>
          <a:p>
            <a:pPr marL="914400" lvl="1" indent="-228600" rtl="0">
              <a:spcBef>
                <a:spcPts val="0"/>
              </a:spcBef>
            </a:pPr>
            <a:r>
              <a:rPr lang="en" dirty="0"/>
              <a:t>Test suites</a:t>
            </a:r>
          </a:p>
          <a:p>
            <a:pPr marL="914400" lvl="1" indent="-228600" rtl="0">
              <a:spcBef>
                <a:spcPts val="0"/>
              </a:spcBef>
            </a:pPr>
            <a:r>
              <a:rPr lang="en" dirty="0"/>
              <a:t>Graphical and textual test runners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JUnit: Benefits</a:t>
            </a:r>
          </a:p>
        </p:txBody>
      </p:sp>
      <p:sp>
        <p:nvSpPr>
          <p:cNvPr id="304" name="Shape 304"/>
          <p:cNvSpPr txBox="1">
            <a:spLocks noGrp="1"/>
          </p:cNvSpPr>
          <p:nvPr>
            <p:ph type="body" idx="1"/>
          </p:nvPr>
        </p:nvSpPr>
        <p:spPr>
          <a:xfrm>
            <a:off x="311700" y="1152475"/>
            <a:ext cx="3226500" cy="2699999"/>
          </a:xfrm>
          <a:prstGeom prst="rect">
            <a:avLst/>
          </a:prstGeom>
        </p:spPr>
        <p:txBody>
          <a:bodyPr lIns="91425" tIns="91425" rIns="91425" bIns="91425" anchor="t" anchorCtr="0">
            <a:noAutofit/>
          </a:bodyPr>
          <a:lstStyle/>
          <a:p>
            <a:pPr marL="457200" lvl="0" indent="-228600" rtl="0">
              <a:spcBef>
                <a:spcPts val="0"/>
              </a:spcBef>
            </a:pPr>
            <a:r>
              <a:rPr lang="en"/>
              <a:t>Code</a:t>
            </a:r>
          </a:p>
          <a:p>
            <a:pPr marL="914400" lvl="1" indent="-228600" rtl="0">
              <a:spcBef>
                <a:spcPts val="0"/>
              </a:spcBef>
            </a:pPr>
            <a:r>
              <a:rPr lang="en"/>
              <a:t>Write faster</a:t>
            </a:r>
          </a:p>
          <a:p>
            <a:pPr marL="914400" lvl="1" indent="-228600" rtl="0">
              <a:spcBef>
                <a:spcPts val="0"/>
              </a:spcBef>
            </a:pPr>
            <a:r>
              <a:rPr lang="en"/>
              <a:t>Elegantly simple</a:t>
            </a:r>
          </a:p>
          <a:p>
            <a:pPr marL="914400" lvl="1" indent="-228600" rtl="0">
              <a:spcBef>
                <a:spcPts val="0"/>
              </a:spcBef>
            </a:pPr>
            <a:r>
              <a:rPr lang="en"/>
              <a:t>Increased quality</a:t>
            </a:r>
          </a:p>
          <a:p>
            <a:pPr marL="914400" lvl="1" indent="-228600" rtl="0">
              <a:spcBef>
                <a:spcPts val="0"/>
              </a:spcBef>
            </a:pPr>
            <a:r>
              <a:rPr lang="en"/>
              <a:t>Increased software stability</a:t>
            </a:r>
          </a:p>
        </p:txBody>
      </p:sp>
      <p:sp>
        <p:nvSpPr>
          <p:cNvPr id="305" name="Shape 305"/>
          <p:cNvSpPr txBox="1"/>
          <p:nvPr/>
        </p:nvSpPr>
        <p:spPr>
          <a:xfrm>
            <a:off x="3845459" y="1152475"/>
            <a:ext cx="3000000" cy="2317799"/>
          </a:xfrm>
          <a:prstGeom prst="rect">
            <a:avLst/>
          </a:prstGeom>
          <a:noFill/>
          <a:ln>
            <a:noFill/>
          </a:ln>
        </p:spPr>
        <p:txBody>
          <a:bodyPr lIns="91425" tIns="91425" rIns="91425" bIns="91425" anchor="ctr" anchorCtr="0">
            <a:noAutofit/>
          </a:bodyPr>
          <a:lstStyle/>
          <a:p>
            <a:pPr marL="457200" lvl="0" indent="-342900" rtl="0">
              <a:lnSpc>
                <a:spcPct val="115000"/>
              </a:lnSpc>
              <a:spcBef>
                <a:spcPts val="0"/>
              </a:spcBef>
              <a:spcAft>
                <a:spcPts val="1600"/>
              </a:spcAft>
              <a:buClr>
                <a:schemeClr val="dk2"/>
              </a:buClr>
              <a:buSzPct val="100000"/>
            </a:pPr>
            <a:r>
              <a:rPr lang="en" sz="1800" dirty="0">
                <a:solidFill>
                  <a:schemeClr val="dk2"/>
                </a:solidFill>
              </a:rPr>
              <a:t>Tool</a:t>
            </a:r>
          </a:p>
          <a:p>
            <a:pPr marL="914400" lvl="1" indent="-228600" rtl="0">
              <a:lnSpc>
                <a:spcPct val="115000"/>
              </a:lnSpc>
              <a:spcBef>
                <a:spcPts val="0"/>
              </a:spcBef>
              <a:spcAft>
                <a:spcPts val="1600"/>
              </a:spcAft>
              <a:buClr>
                <a:schemeClr val="dk2"/>
              </a:buClr>
            </a:pPr>
            <a:r>
              <a:rPr lang="en" dirty="0">
                <a:solidFill>
                  <a:schemeClr val="dk2"/>
                </a:solidFill>
              </a:rPr>
              <a:t>Checks results</a:t>
            </a:r>
          </a:p>
          <a:p>
            <a:pPr marL="914400" lvl="1" indent="-228600" rtl="0">
              <a:lnSpc>
                <a:spcPct val="115000"/>
              </a:lnSpc>
              <a:spcBef>
                <a:spcPts val="0"/>
              </a:spcBef>
              <a:spcAft>
                <a:spcPts val="1600"/>
              </a:spcAft>
              <a:buClr>
                <a:schemeClr val="dk2"/>
              </a:buClr>
            </a:pPr>
            <a:r>
              <a:rPr lang="en" dirty="0">
                <a:solidFill>
                  <a:schemeClr val="dk2"/>
                </a:solidFill>
              </a:rPr>
              <a:t>Immediate feedback</a:t>
            </a:r>
          </a:p>
          <a:p>
            <a:pPr marL="914400" lvl="1" indent="-228600" rtl="0">
              <a:lnSpc>
                <a:spcPct val="115000"/>
              </a:lnSpc>
              <a:spcBef>
                <a:spcPts val="0"/>
              </a:spcBef>
              <a:spcAft>
                <a:spcPts val="1600"/>
              </a:spcAft>
              <a:buClr>
                <a:schemeClr val="dk2"/>
              </a:buClr>
            </a:pPr>
            <a:r>
              <a:rPr lang="en" dirty="0">
                <a:solidFill>
                  <a:schemeClr val="dk2"/>
                </a:solidFill>
              </a:rPr>
              <a:t>Used by developers</a:t>
            </a:r>
          </a:p>
          <a:p>
            <a:pPr marL="914400" lvl="1" indent="-228600" rtl="0">
              <a:lnSpc>
                <a:spcPct val="115000"/>
              </a:lnSpc>
              <a:spcBef>
                <a:spcPts val="0"/>
              </a:spcBef>
              <a:spcAft>
                <a:spcPts val="1600"/>
              </a:spcAft>
              <a:buClr>
                <a:schemeClr val="dk2"/>
              </a:buClr>
            </a:pPr>
            <a:r>
              <a:rPr lang="en" dirty="0">
                <a:solidFill>
                  <a:schemeClr val="dk2"/>
                </a:solidFill>
              </a:rPr>
              <a:t>Written in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DFA0-306C-E644-BC2B-55C9A0A1F007}"/>
              </a:ext>
            </a:extLst>
          </p:cNvPr>
          <p:cNvSpPr>
            <a:spLocks noGrp="1"/>
          </p:cNvSpPr>
          <p:nvPr>
            <p:ph type="title"/>
          </p:nvPr>
        </p:nvSpPr>
        <p:spPr/>
        <p:txBody>
          <a:bodyPr/>
          <a:lstStyle/>
          <a:p>
            <a:r>
              <a:rPr lang="en-US" dirty="0"/>
              <a:t>Traditional Testing</a:t>
            </a:r>
          </a:p>
        </p:txBody>
      </p:sp>
      <p:sp>
        <p:nvSpPr>
          <p:cNvPr id="3" name="Text Placeholder 2">
            <a:extLst>
              <a:ext uri="{FF2B5EF4-FFF2-40B4-BE49-F238E27FC236}">
                <a16:creationId xmlns:a16="http://schemas.microsoft.com/office/drawing/2014/main" id="{E69BD48F-0907-A349-81E7-A6428F149DD6}"/>
              </a:ext>
            </a:extLst>
          </p:cNvPr>
          <p:cNvSpPr>
            <a:spLocks noGrp="1"/>
          </p:cNvSpPr>
          <p:nvPr>
            <p:ph type="body" idx="1"/>
          </p:nvPr>
        </p:nvSpPr>
        <p:spPr/>
        <p:txBody>
          <a:bodyPr/>
          <a:lstStyle/>
          <a:p>
            <a:r>
              <a:rPr lang="en-US" altLang="en-US" dirty="0"/>
              <a:t>Test the system as a whole</a:t>
            </a:r>
          </a:p>
          <a:p>
            <a:r>
              <a:rPr lang="en-US" altLang="en-US" dirty="0"/>
              <a:t>Individual components rarely tested</a:t>
            </a:r>
          </a:p>
          <a:p>
            <a:r>
              <a:rPr lang="en-US" altLang="en-US" dirty="0"/>
              <a:t>Errors go undetected</a:t>
            </a:r>
          </a:p>
          <a:p>
            <a:r>
              <a:rPr lang="en-US" altLang="en-US" dirty="0"/>
              <a:t>Isolation of errors difficult to track down</a:t>
            </a:r>
          </a:p>
          <a:p>
            <a:endParaRPr lang="en-US" dirty="0"/>
          </a:p>
        </p:txBody>
      </p:sp>
    </p:spTree>
    <p:extLst>
      <p:ext uri="{BB962C8B-B14F-4D97-AF65-F5344CB8AC3E}">
        <p14:creationId xmlns:p14="http://schemas.microsoft.com/office/powerpoint/2010/main" val="959687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JUnit: Key Concepts</a:t>
            </a:r>
          </a:p>
        </p:txBody>
      </p:sp>
      <p:sp>
        <p:nvSpPr>
          <p:cNvPr id="311" name="Shape 31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lnSpc>
                <a:spcPct val="90000"/>
              </a:lnSpc>
            </a:pPr>
            <a:r>
              <a:rPr lang="en-US" altLang="en-US" dirty="0"/>
              <a:t>Test interface</a:t>
            </a:r>
          </a:p>
          <a:p>
            <a:pPr>
              <a:lnSpc>
                <a:spcPct val="90000"/>
              </a:lnSpc>
            </a:pPr>
            <a:r>
              <a:rPr lang="en-US" altLang="en-US" dirty="0"/>
              <a:t>Assert</a:t>
            </a:r>
          </a:p>
          <a:p>
            <a:pPr>
              <a:lnSpc>
                <a:spcPct val="90000"/>
              </a:lnSpc>
            </a:pPr>
            <a:r>
              <a:rPr lang="en-US" altLang="en-US" dirty="0" err="1"/>
              <a:t>TestCase</a:t>
            </a:r>
            <a:endParaRPr lang="en-US" altLang="en-US" dirty="0"/>
          </a:p>
          <a:p>
            <a:pPr>
              <a:lnSpc>
                <a:spcPct val="90000"/>
              </a:lnSpc>
            </a:pPr>
            <a:r>
              <a:rPr lang="en-US" altLang="en-US" dirty="0" err="1"/>
              <a:t>TestSuite</a:t>
            </a:r>
            <a:endParaRPr lang="en-US" altLang="en-US" dirty="0"/>
          </a:p>
          <a:p>
            <a:pPr>
              <a:lnSpc>
                <a:spcPct val="90000"/>
              </a:lnSpc>
            </a:pPr>
            <a:r>
              <a:rPr lang="en-US" altLang="en-US" dirty="0" err="1"/>
              <a:t>TestDecorator</a:t>
            </a:r>
            <a:r>
              <a:rPr lang="en-US" altLang="en-US" dirty="0"/>
              <a:t>/</a:t>
            </a:r>
            <a:r>
              <a:rPr lang="en-US" altLang="en-US" dirty="0" err="1"/>
              <a:t>TestSetup</a:t>
            </a:r>
            <a:endParaRPr lang="en-US" altLang="en-US" dirty="0"/>
          </a:p>
          <a:p>
            <a:pPr>
              <a:lnSpc>
                <a:spcPct val="90000"/>
              </a:lnSpc>
            </a:pPr>
            <a:r>
              <a:rPr lang="en-US" altLang="en-US" dirty="0"/>
              <a:t>Failures vs Errors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JUnit: Assert Methods</a:t>
            </a:r>
          </a:p>
        </p:txBody>
      </p:sp>
      <p:sp>
        <p:nvSpPr>
          <p:cNvPr id="329" name="Shape 32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assertTrue(boolean)</a:t>
            </a:r>
          </a:p>
          <a:p>
            <a:pPr marL="457200" lvl="0" indent="-228600" rtl="0">
              <a:spcBef>
                <a:spcPts val="0"/>
              </a:spcBef>
            </a:pPr>
            <a:r>
              <a:rPr lang="en"/>
              <a:t>assertTrue(string, boolean)</a:t>
            </a:r>
          </a:p>
          <a:p>
            <a:pPr marL="457200" lvl="0" indent="-228600" rtl="0">
              <a:spcBef>
                <a:spcPts val="0"/>
              </a:spcBef>
            </a:pPr>
            <a:r>
              <a:rPr lang="en"/>
              <a:t>assertEquals(object, object)</a:t>
            </a:r>
          </a:p>
          <a:p>
            <a:pPr marL="457200" lvl="0" indent="-228600" rtl="0">
              <a:spcBef>
                <a:spcPts val="0"/>
              </a:spcBef>
            </a:pPr>
            <a:r>
              <a:rPr lang="en"/>
              <a:t>assertEquals(double, double, delta)</a:t>
            </a:r>
          </a:p>
          <a:p>
            <a:pPr marL="457200" lvl="0" indent="-228600" rtl="0">
              <a:spcBef>
                <a:spcPts val="0"/>
              </a:spcBef>
            </a:pPr>
            <a:r>
              <a:rPr lang="en"/>
              <a:t>assertNull(object)</a:t>
            </a:r>
          </a:p>
          <a:p>
            <a:pPr marL="457200" lvl="0" indent="-228600" rtl="0">
              <a:spcBef>
                <a:spcPts val="0"/>
              </a:spcBef>
            </a:pPr>
            <a:r>
              <a:rPr lang="en"/>
              <a:t>fail(string)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JUnit: JUnit Test Creation</a:t>
            </a:r>
          </a:p>
        </p:txBody>
      </p:sp>
      <p:sp>
        <p:nvSpPr>
          <p:cNvPr id="311" name="Shape 31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533400" indent="-533400">
              <a:buFont typeface="Wingdings" pitchFamily="2" charset="2"/>
              <a:buAutoNum type="arabicPeriod"/>
            </a:pPr>
            <a:r>
              <a:rPr lang="en-US" altLang="en-US" dirty="0"/>
              <a:t>Create a class to hold the unit tests</a:t>
            </a:r>
          </a:p>
          <a:p>
            <a:pPr marL="533400" indent="-533400">
              <a:buFont typeface="Wingdings" pitchFamily="2" charset="2"/>
              <a:buAutoNum type="arabicPeriod"/>
            </a:pPr>
            <a:r>
              <a:rPr lang="en-US" altLang="en-US" dirty="0" err="1"/>
              <a:t>Initialise</a:t>
            </a:r>
            <a:r>
              <a:rPr lang="en-US" altLang="en-US" dirty="0"/>
              <a:t> objects (</a:t>
            </a:r>
            <a:r>
              <a:rPr lang="en-US" altLang="en-US" dirty="0" err="1"/>
              <a:t>setUp</a:t>
            </a:r>
            <a:r>
              <a:rPr lang="en-US" altLang="en-US" dirty="0"/>
              <a:t>() method) </a:t>
            </a:r>
          </a:p>
          <a:p>
            <a:pPr marL="533400" indent="-533400">
              <a:buFont typeface="Wingdings" pitchFamily="2" charset="2"/>
              <a:buAutoNum type="arabicPeriod"/>
            </a:pPr>
            <a:r>
              <a:rPr lang="en-US" altLang="en-US" dirty="0"/>
              <a:t>(State assertions – preconditions)*</a:t>
            </a:r>
          </a:p>
          <a:p>
            <a:pPr marL="533400" indent="-533400">
              <a:buFont typeface="Wingdings" pitchFamily="2" charset="2"/>
              <a:buAutoNum type="arabicPeriod"/>
            </a:pPr>
            <a:r>
              <a:rPr lang="en-US" altLang="en-US" dirty="0"/>
              <a:t>Call operations on the objects that are being unit tested</a:t>
            </a:r>
          </a:p>
          <a:p>
            <a:pPr marL="533400" indent="-533400">
              <a:buFont typeface="Wingdings" pitchFamily="2" charset="2"/>
              <a:buAutoNum type="arabicPeriod"/>
            </a:pPr>
            <a:r>
              <a:rPr lang="en-US" altLang="en-US" dirty="0"/>
              <a:t>State assertions/failures expected</a:t>
            </a:r>
          </a:p>
          <a:p>
            <a:pPr marL="533400" indent="-533400">
              <a:buFont typeface="Wingdings" pitchFamily="2" charset="2"/>
              <a:buAutoNum type="arabicPeriod"/>
            </a:pPr>
            <a:r>
              <a:rPr lang="en-US" altLang="en-US" dirty="0"/>
              <a:t>Clean up (</a:t>
            </a:r>
            <a:r>
              <a:rPr lang="en-US" altLang="en-US" dirty="0" err="1"/>
              <a:t>tearDown</a:t>
            </a:r>
            <a:r>
              <a:rPr lang="en-US" altLang="en-US" dirty="0"/>
              <a:t>() method)</a:t>
            </a:r>
          </a:p>
          <a:p>
            <a:pPr marL="533400" indent="-533400">
              <a:buFont typeface="Wingdings" pitchFamily="2" charset="2"/>
              <a:buAutoNum type="arabicPeriod"/>
            </a:pPr>
            <a:r>
              <a:rPr lang="en-US" altLang="en-US" dirty="0"/>
              <a:t>Execute the unit test</a:t>
            </a:r>
          </a:p>
          <a:p>
            <a:pPr marL="533400" indent="-533400"/>
            <a:endParaRPr lang="en-US" altLang="en-US" dirty="0"/>
          </a:p>
        </p:txBody>
      </p:sp>
    </p:spTree>
    <p:extLst>
      <p:ext uri="{BB962C8B-B14F-4D97-AF65-F5344CB8AC3E}">
        <p14:creationId xmlns:p14="http://schemas.microsoft.com/office/powerpoint/2010/main" val="352931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B0D2-7BD1-FE40-85F5-8205C681ADC4}"/>
              </a:ext>
            </a:extLst>
          </p:cNvPr>
          <p:cNvSpPr>
            <a:spLocks noGrp="1"/>
          </p:cNvSpPr>
          <p:nvPr>
            <p:ph type="title"/>
          </p:nvPr>
        </p:nvSpPr>
        <p:spPr/>
        <p:txBody>
          <a:bodyPr/>
          <a:lstStyle/>
          <a:p>
            <a:r>
              <a:rPr lang="en-US" dirty="0"/>
              <a:t>JUnit: Example</a:t>
            </a:r>
          </a:p>
        </p:txBody>
      </p:sp>
      <p:sp>
        <p:nvSpPr>
          <p:cNvPr id="3" name="Text Placeholder 2">
            <a:extLst>
              <a:ext uri="{FF2B5EF4-FFF2-40B4-BE49-F238E27FC236}">
                <a16:creationId xmlns:a16="http://schemas.microsoft.com/office/drawing/2014/main" id="{C3873F94-8D6A-824D-B6F4-CB262A4CFEBE}"/>
              </a:ext>
            </a:extLst>
          </p:cNvPr>
          <p:cNvSpPr>
            <a:spLocks noGrp="1"/>
          </p:cNvSpPr>
          <p:nvPr>
            <p:ph type="body" idx="1"/>
          </p:nvPr>
        </p:nvSpPr>
        <p:spPr/>
        <p:txBody>
          <a:bodyPr/>
          <a:lstStyle/>
          <a:p>
            <a:r>
              <a:rPr lang="en-US" dirty="0"/>
              <a:t>Refer to the source code example</a:t>
            </a:r>
          </a:p>
        </p:txBody>
      </p:sp>
    </p:spTree>
    <p:extLst>
      <p:ext uri="{BB962C8B-B14F-4D97-AF65-F5344CB8AC3E}">
        <p14:creationId xmlns:p14="http://schemas.microsoft.com/office/powerpoint/2010/main" val="338941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JUnit: Best Practices</a:t>
            </a:r>
          </a:p>
        </p:txBody>
      </p:sp>
      <p:sp>
        <p:nvSpPr>
          <p:cNvPr id="329" name="Shape 32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228600" lvl="0" rtl="0">
              <a:spcBef>
                <a:spcPts val="0"/>
              </a:spcBef>
            </a:pPr>
            <a:r>
              <a:rPr lang="en-US" dirty="0"/>
              <a:t>Separate source code from tests</a:t>
            </a:r>
          </a:p>
          <a:p>
            <a:pPr marL="228600" lvl="0" rtl="0">
              <a:spcBef>
                <a:spcPts val="0"/>
              </a:spcBef>
            </a:pPr>
            <a:r>
              <a:rPr lang="en-US" dirty="0"/>
              <a:t>Use helper classes</a:t>
            </a:r>
          </a:p>
          <a:p>
            <a:pPr marL="228600" lvl="0" rtl="0">
              <a:spcBef>
                <a:spcPts val="0"/>
              </a:spcBef>
            </a:pPr>
            <a:r>
              <a:rPr lang="en-US" dirty="0"/>
              <a:t>Automate</a:t>
            </a:r>
            <a:endParaRPr lang="en" dirty="0"/>
          </a:p>
          <a:p>
            <a:pPr marL="228600" lvl="0" rtl="0">
              <a:spcBef>
                <a:spcPts val="0"/>
              </a:spcBef>
            </a:pPr>
            <a:r>
              <a:rPr lang="en" dirty="0"/>
              <a:t>Code coverage</a:t>
            </a:r>
          </a:p>
          <a:p>
            <a:pPr marL="228600" lvl="0" rtl="0">
              <a:spcBef>
                <a:spcPts val="0"/>
              </a:spcBef>
            </a:pPr>
            <a:r>
              <a:rPr lang="en" dirty="0"/>
              <a:t>Small tests</a:t>
            </a:r>
          </a:p>
          <a:p>
            <a:pPr marL="228600" lvl="0" rtl="0">
              <a:spcBef>
                <a:spcPts val="0"/>
              </a:spcBef>
            </a:pPr>
            <a:r>
              <a:rPr lang="en" dirty="0"/>
              <a:t>Refactor</a:t>
            </a:r>
          </a:p>
        </p:txBody>
      </p:sp>
    </p:spTree>
    <p:extLst>
      <p:ext uri="{BB962C8B-B14F-4D97-AF65-F5344CB8AC3E}">
        <p14:creationId xmlns:p14="http://schemas.microsoft.com/office/powerpoint/2010/main" val="1614864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45BC-500D-E04E-9BBB-7CB25F391FFA}"/>
              </a:ext>
            </a:extLst>
          </p:cNvPr>
          <p:cNvSpPr>
            <a:spLocks noGrp="1"/>
          </p:cNvSpPr>
          <p:nvPr>
            <p:ph type="title"/>
          </p:nvPr>
        </p:nvSpPr>
        <p:spPr/>
        <p:txBody>
          <a:bodyPr/>
          <a:lstStyle/>
          <a:p>
            <a:r>
              <a:rPr lang="en-US" dirty="0"/>
              <a:t>Home Reading</a:t>
            </a:r>
          </a:p>
        </p:txBody>
      </p:sp>
      <p:sp>
        <p:nvSpPr>
          <p:cNvPr id="3" name="Text Placeholder 2">
            <a:extLst>
              <a:ext uri="{FF2B5EF4-FFF2-40B4-BE49-F238E27FC236}">
                <a16:creationId xmlns:a16="http://schemas.microsoft.com/office/drawing/2014/main" id="{E8077080-895D-D249-BF45-FBEE229F2705}"/>
              </a:ext>
            </a:extLst>
          </p:cNvPr>
          <p:cNvSpPr>
            <a:spLocks noGrp="1"/>
          </p:cNvSpPr>
          <p:nvPr>
            <p:ph type="body" idx="1"/>
          </p:nvPr>
        </p:nvSpPr>
        <p:spPr/>
        <p:txBody>
          <a:bodyPr/>
          <a:lstStyle/>
          <a:p>
            <a:r>
              <a:rPr lang="en-US" dirty="0"/>
              <a:t>Go over manual</a:t>
            </a:r>
          </a:p>
          <a:p>
            <a:r>
              <a:rPr lang="en-US" dirty="0">
                <a:hlinkClick r:id="rId3"/>
              </a:rPr>
              <a:t>https://junit.org/junit5/docs/current/user-guide/</a:t>
            </a:r>
            <a:endParaRPr lang="en-US" dirty="0"/>
          </a:p>
          <a:p>
            <a:endParaRPr lang="en-US" dirty="0"/>
          </a:p>
        </p:txBody>
      </p:sp>
    </p:spTree>
    <p:extLst>
      <p:ext uri="{BB962C8B-B14F-4D97-AF65-F5344CB8AC3E}">
        <p14:creationId xmlns:p14="http://schemas.microsoft.com/office/powerpoint/2010/main" val="276910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Overview</a:t>
            </a:r>
          </a:p>
        </p:txBody>
      </p:sp>
      <p:sp>
        <p:nvSpPr>
          <p:cNvPr id="69" name="Shape 6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Unit</a:t>
            </a:r>
          </a:p>
          <a:p>
            <a:pPr marL="914400" lvl="1" indent="-228600" rtl="0">
              <a:spcBef>
                <a:spcPts val="0"/>
              </a:spcBef>
              <a:spcAft>
                <a:spcPts val="0"/>
              </a:spcAft>
            </a:pPr>
            <a:r>
              <a:rPr lang="en" dirty="0"/>
              <a:t>Smallest testable part of application</a:t>
            </a:r>
          </a:p>
          <a:p>
            <a:pPr marL="914400" lvl="1" indent="-228600" rtl="0">
              <a:spcBef>
                <a:spcPts val="0"/>
              </a:spcBef>
              <a:spcAft>
                <a:spcPts val="0"/>
              </a:spcAft>
            </a:pPr>
            <a:r>
              <a:rPr lang="en" dirty="0"/>
              <a:t>Class method in object-oriented languages</a:t>
            </a:r>
          </a:p>
          <a:p>
            <a:pPr marL="914400" lvl="1" indent="-228600" rtl="0">
              <a:spcBef>
                <a:spcPts val="0"/>
              </a:spcBef>
              <a:spcAft>
                <a:spcPts val="0"/>
              </a:spcAft>
            </a:pPr>
            <a:r>
              <a:rPr lang="en" dirty="0"/>
              <a:t>Unit testing validates individual code units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DFA0-306C-E644-BC2B-55C9A0A1F007}"/>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E69BD48F-0907-A349-81E7-A6428F149DD6}"/>
              </a:ext>
            </a:extLst>
          </p:cNvPr>
          <p:cNvSpPr>
            <a:spLocks noGrp="1"/>
          </p:cNvSpPr>
          <p:nvPr>
            <p:ph type="body" idx="1"/>
          </p:nvPr>
        </p:nvSpPr>
        <p:spPr/>
        <p:txBody>
          <a:bodyPr/>
          <a:lstStyle/>
          <a:p>
            <a:r>
              <a:rPr lang="en-US" altLang="en-US" dirty="0"/>
              <a:t>Each part tested individually</a:t>
            </a:r>
          </a:p>
          <a:p>
            <a:r>
              <a:rPr lang="en-US" altLang="en-US" dirty="0"/>
              <a:t>All components tested at least once</a:t>
            </a:r>
          </a:p>
          <a:p>
            <a:r>
              <a:rPr lang="en-US" altLang="en-US" dirty="0"/>
              <a:t>Errors picked up earlier</a:t>
            </a:r>
          </a:p>
          <a:p>
            <a:r>
              <a:rPr lang="en-US" altLang="en-US" dirty="0"/>
              <a:t>Scope is smaller, easier to fix errors</a:t>
            </a:r>
          </a:p>
        </p:txBody>
      </p:sp>
    </p:spTree>
    <p:extLst>
      <p:ext uri="{BB962C8B-B14F-4D97-AF65-F5344CB8AC3E}">
        <p14:creationId xmlns:p14="http://schemas.microsoft.com/office/powerpoint/2010/main" val="223483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Testing Scope</a:t>
            </a:r>
          </a:p>
        </p:txBody>
      </p:sp>
      <p:sp>
        <p:nvSpPr>
          <p:cNvPr id="75" name="Shape 7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Newly developed code</a:t>
            </a:r>
          </a:p>
          <a:p>
            <a:pPr marL="457200" lvl="0" indent="-228600" rtl="0">
              <a:spcBef>
                <a:spcPts val="0"/>
              </a:spcBef>
            </a:pPr>
            <a:r>
              <a:rPr lang="en"/>
              <a:t>Modified code</a:t>
            </a:r>
          </a:p>
          <a:p>
            <a:pPr marL="457200" lvl="0" indent="-228600" rtl="0">
              <a:spcBef>
                <a:spcPts val="0"/>
              </a:spcBef>
            </a:pPr>
            <a:r>
              <a:rPr lang="en"/>
              <a:t>Code affected by modified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Benefits</a:t>
            </a:r>
          </a:p>
        </p:txBody>
      </p:sp>
      <p:sp>
        <p:nvSpPr>
          <p:cNvPr id="81" name="Shape 8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Supports early error correction</a:t>
            </a:r>
          </a:p>
          <a:p>
            <a:pPr marL="457200" lvl="0" indent="-228600" rtl="0">
              <a:spcBef>
                <a:spcPts val="0"/>
              </a:spcBef>
            </a:pPr>
            <a:r>
              <a:rPr lang="en"/>
              <a:t>Simplifies unit integration</a:t>
            </a:r>
          </a:p>
          <a:p>
            <a:pPr marL="457200" lvl="0" indent="-228600" rtl="0">
              <a:spcBef>
                <a:spcPts val="0"/>
              </a:spcBef>
            </a:pPr>
            <a:r>
              <a:rPr lang="en"/>
              <a:t>Provides living documentation</a:t>
            </a:r>
          </a:p>
          <a:p>
            <a:pPr marL="457200" lvl="0" indent="-228600" rtl="0">
              <a:spcBef>
                <a:spcPts val="0"/>
              </a:spcBef>
            </a:pPr>
            <a:r>
              <a:rPr lang="en"/>
              <a:t>Serves as a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Limitations</a:t>
            </a:r>
          </a:p>
        </p:txBody>
      </p:sp>
      <p:sp>
        <p:nvSpPr>
          <p:cNvPr id="87" name="Shape 8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Unable to identify system wide issues</a:t>
            </a:r>
          </a:p>
          <a:p>
            <a:pPr marL="457200" lvl="0" indent="-228600" rtl="0">
              <a:spcBef>
                <a:spcPts val="0"/>
              </a:spcBef>
            </a:pPr>
            <a:r>
              <a:rPr lang="en"/>
              <a:t>Significant test code for combinatorial testing</a:t>
            </a:r>
          </a:p>
          <a:p>
            <a:pPr marL="457200" lvl="0" indent="-228600" rtl="0">
              <a:spcBef>
                <a:spcPts val="0"/>
              </a:spcBef>
            </a:pPr>
            <a:r>
              <a:rPr lang="en"/>
              <a:t>Rigorous sense of discipline required</a:t>
            </a:r>
          </a:p>
          <a:p>
            <a:pPr marL="457200" lvl="0" indent="-228600" rtl="0">
              <a:spcBef>
                <a:spcPts val="0"/>
              </a:spcBef>
            </a:pPr>
            <a:r>
              <a:rPr lang="en"/>
              <a:t>Most effective in conjunction with other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Test Documentation: Overview</a:t>
            </a:r>
          </a:p>
        </p:txBody>
      </p:sp>
      <p:grpSp>
        <p:nvGrpSpPr>
          <p:cNvPr id="93" name="Shape 93"/>
          <p:cNvGrpSpPr/>
          <p:nvPr/>
        </p:nvGrpSpPr>
        <p:grpSpPr>
          <a:xfrm>
            <a:off x="1762650" y="1255725"/>
            <a:ext cx="5618700" cy="3369899"/>
            <a:chOff x="1762650" y="1468550"/>
            <a:chExt cx="5618700" cy="3369899"/>
          </a:xfrm>
        </p:grpSpPr>
        <p:sp>
          <p:nvSpPr>
            <p:cNvPr id="94" name="Shape 94"/>
            <p:cNvSpPr/>
            <p:nvPr/>
          </p:nvSpPr>
          <p:spPr>
            <a:xfrm>
              <a:off x="1762650" y="1468550"/>
              <a:ext cx="5618700" cy="3369899"/>
            </a:xfrm>
            <a:prstGeom prst="rightArrow">
              <a:avLst>
                <a:gd name="adj1" fmla="val 50000"/>
                <a:gd name="adj2" fmla="val 50000"/>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1830375" y="2369575"/>
              <a:ext cx="1759499" cy="659699"/>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Test Conditions</a:t>
              </a:r>
              <a:br>
                <a:rPr lang="en"/>
              </a:br>
              <a:r>
                <a:rPr lang="en"/>
                <a:t>Expected Results</a:t>
              </a:r>
              <a:br>
                <a:rPr lang="en"/>
              </a:br>
              <a:r>
                <a:rPr lang="en"/>
                <a:t>Test Scenarios</a:t>
              </a:r>
            </a:p>
          </p:txBody>
        </p:sp>
        <p:sp>
          <p:nvSpPr>
            <p:cNvPr id="96" name="Shape 96"/>
            <p:cNvSpPr/>
            <p:nvPr/>
          </p:nvSpPr>
          <p:spPr>
            <a:xfrm>
              <a:off x="1830375" y="3266875"/>
              <a:ext cx="3671399" cy="6596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Test Scripts</a:t>
              </a:r>
              <a:br>
                <a:rPr lang="en"/>
              </a:br>
              <a:r>
                <a:rPr lang="en"/>
                <a:t>Test Data</a:t>
              </a:r>
            </a:p>
          </p:txBody>
        </p:sp>
        <p:sp>
          <p:nvSpPr>
            <p:cNvPr id="97" name="Shape 97"/>
            <p:cNvSpPr/>
            <p:nvPr/>
          </p:nvSpPr>
          <p:spPr>
            <a:xfrm>
              <a:off x="3742275" y="2369575"/>
              <a:ext cx="1759499" cy="659699"/>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Test Cycles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Test Documentation: Test Conditions</a:t>
            </a:r>
          </a:p>
        </p:txBody>
      </p:sp>
      <p:sp>
        <p:nvSpPr>
          <p:cNvPr id="103" name="Shape 10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Low level actions</a:t>
            </a:r>
          </a:p>
          <a:p>
            <a:pPr marL="914400" lvl="1" indent="-228600" rtl="0">
              <a:spcBef>
                <a:spcPts val="0"/>
              </a:spcBef>
            </a:pPr>
            <a:r>
              <a:rPr lang="en"/>
              <a:t>Describe a particular feature / behavior</a:t>
            </a:r>
          </a:p>
          <a:p>
            <a:pPr marL="914400" lvl="1" indent="-228600" rtl="0">
              <a:spcBef>
                <a:spcPts val="0"/>
              </a:spcBef>
            </a:pPr>
            <a:r>
              <a:rPr lang="en"/>
              <a:t>Detail small system aspects</a:t>
            </a:r>
          </a:p>
          <a:p>
            <a:pPr marL="914400" lvl="1" indent="-228600" rtl="0">
              <a:spcBef>
                <a:spcPts val="0"/>
              </a:spcBef>
            </a:pPr>
            <a:r>
              <a:rPr lang="en"/>
              <a:t>Use definite, precise terms</a:t>
            </a:r>
          </a:p>
          <a:p>
            <a:pPr marL="914400" lvl="1" indent="-228600" rtl="0">
              <a:spcBef>
                <a:spcPts val="0"/>
              </a:spcBef>
            </a:pPr>
            <a:r>
              <a:rPr lang="en"/>
              <a:t>Provides design coverage</a:t>
            </a:r>
          </a:p>
          <a:p>
            <a:pPr marL="457200" lvl="0" indent="-228600" rtl="0">
              <a:spcBef>
                <a:spcPts val="0"/>
              </a:spcBef>
            </a:pPr>
            <a:r>
              <a:rPr lang="en"/>
              <a:t>Method calls</a:t>
            </a:r>
          </a:p>
          <a:p>
            <a:pPr lvl="0">
              <a:spcBef>
                <a:spcPts val="0"/>
              </a:spcBef>
              <a:buNone/>
            </a:pPr>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3889</Words>
  <Application>Microsoft Macintosh PowerPoint</Application>
  <PresentationFormat>On-screen Show (16:9)</PresentationFormat>
  <Paragraphs>398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Lucida Console</vt:lpstr>
      <vt:lpstr>Times New Roman</vt:lpstr>
      <vt:lpstr>Wingdings</vt:lpstr>
      <vt:lpstr>simple-light-2</vt:lpstr>
      <vt:lpstr>Unit Testing</vt:lpstr>
      <vt:lpstr>Traditional Testing</vt:lpstr>
      <vt:lpstr>Overview</vt:lpstr>
      <vt:lpstr>Unit Testing</vt:lpstr>
      <vt:lpstr>Testing Scope</vt:lpstr>
      <vt:lpstr>Benefits</vt:lpstr>
      <vt:lpstr>Limitations</vt:lpstr>
      <vt:lpstr>Test Documentation: Overview</vt:lpstr>
      <vt:lpstr>Test Documentation: Test Conditions</vt:lpstr>
      <vt:lpstr>Test Documentation: Test Condition Components</vt:lpstr>
      <vt:lpstr>Test Documentation: Test Condition Coverage</vt:lpstr>
      <vt:lpstr>Test Documentation: Statement Coverage</vt:lpstr>
      <vt:lpstr>Test Documentation: Branch Coverage</vt:lpstr>
      <vt:lpstr>Test Documentation: Condition Coverage</vt:lpstr>
      <vt:lpstr>Test Documentation: Positive Testing</vt:lpstr>
      <vt:lpstr>Test Documentation: Negative Testing</vt:lpstr>
      <vt:lpstr>JUnit</vt:lpstr>
      <vt:lpstr>JUnit: Overview</vt:lpstr>
      <vt:lpstr>JUnit: Benefits</vt:lpstr>
      <vt:lpstr>JUnit: Key Concepts</vt:lpstr>
      <vt:lpstr>JUnit: Assert Methods</vt:lpstr>
      <vt:lpstr>JUnit: JUnit Test Creation</vt:lpstr>
      <vt:lpstr>JUnit: Example</vt:lpstr>
      <vt:lpstr>JUnit: Best Practices</vt:lpstr>
      <vt:lpstr>Home Reading</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Unit Tests</dc:title>
  <cp:lastModifiedBy>Saipuka, Jelena</cp:lastModifiedBy>
  <cp:revision>14</cp:revision>
  <dcterms:modified xsi:type="dcterms:W3CDTF">2018-03-17T06:49:58Z</dcterms:modified>
</cp:coreProperties>
</file>