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4" r:id="rId2"/>
    <p:sldMasterId id="2147483733" r:id="rId3"/>
    <p:sldMasterId id="2147483742" r:id="rId4"/>
  </p:sldMasterIdLst>
  <p:notesMasterIdLst>
    <p:notesMasterId r:id="rId31"/>
  </p:notesMasterIdLst>
  <p:sldIdLst>
    <p:sldId id="464" r:id="rId5"/>
    <p:sldId id="463" r:id="rId6"/>
    <p:sldId id="428" r:id="rId7"/>
    <p:sldId id="479" r:id="rId8"/>
    <p:sldId id="471" r:id="rId9"/>
    <p:sldId id="451" r:id="rId10"/>
    <p:sldId id="489" r:id="rId11"/>
    <p:sldId id="490" r:id="rId12"/>
    <p:sldId id="474" r:id="rId13"/>
    <p:sldId id="491" r:id="rId14"/>
    <p:sldId id="492" r:id="rId15"/>
    <p:sldId id="477" r:id="rId16"/>
    <p:sldId id="493" r:id="rId17"/>
    <p:sldId id="494" r:id="rId18"/>
    <p:sldId id="495" r:id="rId19"/>
    <p:sldId id="496" r:id="rId20"/>
    <p:sldId id="497" r:id="rId21"/>
    <p:sldId id="498" r:id="rId22"/>
    <p:sldId id="501" r:id="rId23"/>
    <p:sldId id="499" r:id="rId24"/>
    <p:sldId id="502" r:id="rId25"/>
    <p:sldId id="500" r:id="rId26"/>
    <p:sldId id="470" r:id="rId27"/>
    <p:sldId id="488" r:id="rId28"/>
    <p:sldId id="503" r:id="rId29"/>
    <p:sldId id="504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E5472E"/>
    <a:srgbClr val="F8A90C"/>
    <a:srgbClr val="C80D1F"/>
    <a:srgbClr val="7F7F7F"/>
    <a:srgbClr val="232227"/>
    <a:srgbClr val="2D3E52"/>
    <a:srgbClr val="3A5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8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295840-9479-4085-9583-C36159BFD704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70881378-DD48-4EA3-A504-00D96847B2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6E23D16-0F51-465F-9D33-3FF2ACF7F87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47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DB9599C-9C87-4060-AF71-DDD0BD5F06B4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9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45EF2A-097F-4D09-9169-8B48A54CBE1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2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DB9599C-9C87-4060-AF71-DDD0BD5F06B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93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387BC1-49A4-487B-B24C-56C59A2762D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66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99A2AF9-0DBD-41D6-BE8E-C73D6C4A018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99A2AF9-0DBD-41D6-BE8E-C73D6C4A018E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9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99A2AF9-0DBD-41D6-BE8E-C73D6C4A018E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9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99A2AF9-0DBD-41D6-BE8E-C73D6C4A018E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9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99A2AF9-0DBD-41D6-BE8E-C73D6C4A018E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itchFamily="34" charset="-122"/>
              </a:rPr>
              <a:t>此处添加您的标题</a:t>
            </a:r>
            <a:endParaRPr lang="id-ID" altLang="zh-CN" sz="2000" b="1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47150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2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3394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3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17166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4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70773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794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4D0F-DC2E-4EDD-A9C3-DA55697F9CE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A97BF-ACD1-4501-8DCC-C546788E8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0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solidFill>
                  <a:srgbClr val="262626"/>
                </a:solidFill>
              </a:rPr>
              <a:t>ADD YOUR TITLE HERE</a:t>
            </a:r>
            <a:endParaRPr lang="zh-CN" altLang="en-US" sz="200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100">
                <a:solidFill>
                  <a:srgbClr val="26262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526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067678" y="4392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70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1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47150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2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33940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3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17166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itchFamily="34" charset="-122"/>
              </a:rPr>
              <a:t>此处添加您的标题</a:t>
            </a:r>
            <a:endParaRPr lang="id-ID" altLang="zh-CN" sz="2000" b="1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33940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4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70773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794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4D0F-DC2E-4EDD-A9C3-DA55697F9CE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A97BF-ACD1-4501-8DCC-C546788E8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04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solidFill>
                  <a:srgbClr val="262626"/>
                </a:solidFill>
              </a:rPr>
              <a:t>ADD YOUR TITLE HERE</a:t>
            </a:r>
            <a:endParaRPr lang="zh-CN" altLang="en-US" sz="200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100">
                <a:solidFill>
                  <a:srgbClr val="26262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526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067678" y="4392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70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1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471502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2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833940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3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171667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4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707731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794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itchFamily="34" charset="-122"/>
              </a:rPr>
              <a:t>此处添加您的标题</a:t>
            </a:r>
            <a:endParaRPr lang="id-ID" altLang="zh-CN" sz="2000" b="1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171667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solidFill>
                  <a:srgbClr val="262626"/>
                </a:solidFill>
              </a:rPr>
              <a:t>ADD YOUR TITLE HERE</a:t>
            </a:r>
            <a:endParaRPr lang="zh-CN" altLang="en-US" sz="200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100">
                <a:solidFill>
                  <a:srgbClr val="26262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526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067678" y="4392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70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FDB6-F8AA-4B83-8A17-D000202F3079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6EE0-CC66-4D73-AC48-8D77AB26CA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800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latin typeface="微软雅黑" pitchFamily="34" charset="-122"/>
              </a:rPr>
              <a:t>此处添加您的标题</a:t>
            </a:r>
            <a:endParaRPr lang="id-ID" altLang="zh-CN" sz="2000" b="1"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/>
              <a:t>Biscuit oat cake carrot cake muffin jelly</a:t>
            </a:r>
            <a:endParaRPr lang="zh-CN" altLang="en-US" sz="1000"/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70773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579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4D0F-DC2E-4EDD-A9C3-DA55697F9CEF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A97BF-ACD1-4501-8DCC-C546788E87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2722563" y="347663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solidFill>
                  <a:srgbClr val="262626"/>
                </a:solidFill>
              </a:rPr>
              <a:t>ADD YOUR TITLE HERE</a:t>
            </a:r>
            <a:endParaRPr lang="zh-CN" altLang="en-US" sz="200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268413" y="825500"/>
            <a:ext cx="6911975" cy="317500"/>
          </a:xfrm>
          <a:prstGeom prst="rect">
            <a:avLst/>
          </a:prstGeom>
        </p:spPr>
        <p:txBody>
          <a:bodyPr/>
          <a:lstStyle>
            <a:lvl1pPr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100">
                <a:solidFill>
                  <a:srgbClr val="26262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Click here to modify the text , you may post text here . Click here to modify the text Click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33813" y="790575"/>
            <a:ext cx="147637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526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067678" y="4392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5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 userDrawn="1"/>
        </p:nvSpPr>
        <p:spPr bwMode="auto">
          <a:xfrm>
            <a:off x="1022350" y="269875"/>
            <a:ext cx="343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</a:rPr>
              <a:t>此处添加您的标题</a:t>
            </a:r>
            <a:endParaRPr lang="id-ID" altLang="zh-CN" sz="20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042988" y="630238"/>
            <a:ext cx="2678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id-ID" altLang="zh-CN" sz="1000">
                <a:solidFill>
                  <a:prstClr val="black"/>
                </a:solidFill>
              </a:rPr>
              <a:t>Biscuit oat cake carrot cake muffin jelly</a:t>
            </a:r>
            <a:endParaRPr lang="zh-CN" altLang="en-US" sz="1000">
              <a:solidFill>
                <a:prstClr val="black"/>
              </a:solidFill>
            </a:endParaRPr>
          </a:p>
        </p:txBody>
      </p:sp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4508159" y="864629"/>
              <a:ext cx="433287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684213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>
                  <a:solidFill>
                    <a:prstClr val="white"/>
                  </a:solidFill>
                  <a:cs typeface="Arial" pitchFamily="34" charset="0"/>
                </a:rPr>
                <a:t>1</a:t>
              </a:r>
              <a:endParaRPr lang="zh-CN" altLang="en-US" sz="280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47150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5" r:id="rId6"/>
    <p:sldLayoutId id="2147483721" r:id="rId7"/>
    <p:sldLayoutId id="2147483723" r:id="rId8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688739C-4961-464E-BA3F-458A2D378A8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2019/1/8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华文细黑" panose="02010600040101010101" pitchFamily="2" charset="-122"/>
              </a:defRPr>
            </a:lvl1pPr>
          </a:lstStyle>
          <a:p>
            <a:fld id="{3A11DDF8-7585-4D5A-A9E0-BA1CFD1E6C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9" r:id="rId6"/>
    <p:sldLayoutId id="2147483750" r:id="rId7"/>
    <p:sldLayoutId id="2147483751" r:id="rId8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微软雅黑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2.jpeg"/><Relationship Id="rId7" Type="http://schemas.openxmlformats.org/officeDocument/2006/relationships/image" Target="../media/image1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3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ttrichardson.com/Raspberry-Pi-Flask/" TargetMode="External"/><Relationship Id="rId2" Type="http://schemas.openxmlformats.org/officeDocument/2006/relationships/hyperlink" Target="http://www.csie.ntpu.edu.tw/~yschen/course/2012-1/WNMC/ch14.pdf?fbclid=IwAR2lL4WWNzWBl1p2mDAxZPXiVq8n4yX5REGpogiTF_KSSsS016o6jssyJuI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://atceiling.blogspot.com/2014/04/raspberry-pi-webcam.html" TargetMode="External"/><Relationship Id="rId4" Type="http://schemas.openxmlformats.org/officeDocument/2006/relationships/hyperlink" Target="https://kknews.cc/zh-tw/other/nvykx9g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群組 349"/>
          <p:cNvGrpSpPr/>
          <p:nvPr/>
        </p:nvGrpSpPr>
        <p:grpSpPr>
          <a:xfrm>
            <a:off x="36503" y="189970"/>
            <a:ext cx="4323827" cy="1419754"/>
            <a:chOff x="-115903" y="46031"/>
            <a:chExt cx="4323827" cy="1419754"/>
          </a:xfrm>
        </p:grpSpPr>
        <p:sp>
          <p:nvSpPr>
            <p:cNvPr id="65" name="任意多边形 64"/>
            <p:cNvSpPr/>
            <p:nvPr/>
          </p:nvSpPr>
          <p:spPr>
            <a:xfrm>
              <a:off x="2469081" y="1209668"/>
              <a:ext cx="3175" cy="4763"/>
            </a:xfrm>
            <a:custGeom>
              <a:avLst/>
              <a:gdLst>
                <a:gd name="connsiteX0" fmla="*/ 602 w 3109"/>
                <a:gd name="connsiteY0" fmla="*/ 0 h 6008"/>
                <a:gd name="connsiteX1" fmla="*/ 3109 w 3109"/>
                <a:gd name="connsiteY1" fmla="*/ 253 h 6008"/>
                <a:gd name="connsiteX2" fmla="*/ 0 w 3109"/>
                <a:gd name="connsiteY2" fmla="*/ 6008 h 6008"/>
                <a:gd name="connsiteX3" fmla="*/ 602 w 3109"/>
                <a:gd name="connsiteY3" fmla="*/ 0 h 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" h="6008">
                  <a:moveTo>
                    <a:pt x="602" y="0"/>
                  </a:moveTo>
                  <a:lnTo>
                    <a:pt x="3109" y="253"/>
                  </a:lnTo>
                  <a:lnTo>
                    <a:pt x="0" y="6008"/>
                  </a:lnTo>
                  <a:lnTo>
                    <a:pt x="60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76" name="文本框 75"/>
            <p:cNvSpPr txBox="1">
              <a:spLocks noChangeArrowheads="1"/>
            </p:cNvSpPr>
            <p:nvPr/>
          </p:nvSpPr>
          <p:spPr bwMode="auto">
            <a:xfrm>
              <a:off x="824961" y="665685"/>
              <a:ext cx="2324629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4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物聯網</a:t>
              </a:r>
              <a:endParaRPr lang="zh-CN" altLang="en-US" sz="4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-115903" y="46031"/>
              <a:ext cx="37311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Internet of Things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1293" name="KSO_Shape"/>
            <p:cNvSpPr>
              <a:spLocks/>
            </p:cNvSpPr>
            <p:nvPr/>
          </p:nvSpPr>
          <p:spPr bwMode="auto">
            <a:xfrm>
              <a:off x="3506249" y="185731"/>
              <a:ext cx="701675" cy="385762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5" name="Group 13"/>
          <p:cNvGrpSpPr/>
          <p:nvPr/>
        </p:nvGrpSpPr>
        <p:grpSpPr>
          <a:xfrm>
            <a:off x="4790322" y="3036169"/>
            <a:ext cx="4082736" cy="1556997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367" name="群組 366"/>
          <p:cNvGrpSpPr/>
          <p:nvPr/>
        </p:nvGrpSpPr>
        <p:grpSpPr>
          <a:xfrm>
            <a:off x="4456342" y="118538"/>
            <a:ext cx="4670724" cy="3581173"/>
            <a:chOff x="-457200" y="-296"/>
            <a:chExt cx="5618163" cy="4364334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8000" y="2212975"/>
              <a:ext cx="303213" cy="288925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5038" y="2409825"/>
              <a:ext cx="200025" cy="209550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875" y="2579688"/>
              <a:ext cx="298450" cy="300037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413" y="2528888"/>
              <a:ext cx="336550" cy="412750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638" y="2162175"/>
              <a:ext cx="382587" cy="182563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2050" y="373063"/>
              <a:ext cx="258763" cy="22701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788" y="942975"/>
              <a:ext cx="512762" cy="512763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0975" y="622300"/>
              <a:ext cx="138113" cy="279400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50" y="1481138"/>
              <a:ext cx="168275" cy="168275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000" y="935038"/>
              <a:ext cx="87313" cy="358775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300" y="1835150"/>
              <a:ext cx="271463" cy="196850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950" y="73025"/>
              <a:ext cx="290513" cy="180975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3100" y="3024188"/>
              <a:ext cx="153988" cy="338137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888" y="957263"/>
              <a:ext cx="169862" cy="106362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850" y="692150"/>
              <a:ext cx="109538" cy="42863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138" y="133350"/>
              <a:ext cx="50800" cy="290513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225" y="287338"/>
              <a:ext cx="50800" cy="136525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675" y="2349500"/>
              <a:ext cx="268288" cy="71438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00" y="2165350"/>
              <a:ext cx="201613" cy="214313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88" y="2063750"/>
              <a:ext cx="173037" cy="488950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488" y="1525588"/>
              <a:ext cx="314325" cy="322262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500" y="874713"/>
              <a:ext cx="295275" cy="125412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7050" y="1101725"/>
              <a:ext cx="277813" cy="176213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700" y="1293813"/>
              <a:ext cx="301625" cy="87312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75" y="3270250"/>
              <a:ext cx="276225" cy="285750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63" y="2319338"/>
              <a:ext cx="195262" cy="115887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750" y="1009650"/>
              <a:ext cx="84138" cy="69850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725" y="922338"/>
              <a:ext cx="92075" cy="171450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500" y="460375"/>
              <a:ext cx="295275" cy="280988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6950" y="501650"/>
              <a:ext cx="301625" cy="22383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738" y="560388"/>
              <a:ext cx="295275" cy="296862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000" y="238125"/>
              <a:ext cx="292100" cy="22066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750" y="3078163"/>
              <a:ext cx="42863" cy="98425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625" y="3432175"/>
              <a:ext cx="69850" cy="179388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4100" y="63500"/>
              <a:ext cx="296863" cy="293688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3163" y="1970088"/>
              <a:ext cx="212725" cy="212725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038" y="1044575"/>
              <a:ext cx="255587" cy="254000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25" y="115888"/>
              <a:ext cx="77788" cy="134937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213" y="0"/>
              <a:ext cx="195262" cy="115888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25" y="0"/>
              <a:ext cx="260350" cy="107950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950" y="3043238"/>
              <a:ext cx="182563" cy="139700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338" y="0"/>
              <a:ext cx="363538" cy="163513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325" y="1287463"/>
              <a:ext cx="536575" cy="534987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50" y="679450"/>
              <a:ext cx="277813" cy="207963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688" y="1174750"/>
              <a:ext cx="242887" cy="249238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 bwMode="auto">
            <a:xfrm>
              <a:off x="-457200" y="-296"/>
              <a:ext cx="5390114" cy="4364334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916875" y="2032012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51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流程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,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軟體架構圖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前端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54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57" name="Picture 4" descr="C:\Users\patty\Dropbox\0.物聯網職訓\專題\webserver-working.jpg"/>
          <p:cNvPicPr>
            <a:picLocks noChangeArrowheads="1"/>
          </p:cNvPicPr>
          <p:nvPr/>
        </p:nvPicPr>
        <p:blipFill>
          <a:blip r:embed="rId2" cstate="print"/>
          <a:srcRect b="6936"/>
          <a:stretch>
            <a:fillRect/>
          </a:stretch>
        </p:blipFill>
        <p:spPr bwMode="auto">
          <a:xfrm>
            <a:off x="117693" y="3685886"/>
            <a:ext cx="8854288" cy="1457614"/>
          </a:xfrm>
          <a:prstGeom prst="rect">
            <a:avLst/>
          </a:prstGeom>
          <a:noFill/>
        </p:spPr>
      </p:pic>
      <p:grpSp>
        <p:nvGrpSpPr>
          <p:cNvPr id="58" name="群組 57"/>
          <p:cNvGrpSpPr/>
          <p:nvPr/>
        </p:nvGrpSpPr>
        <p:grpSpPr>
          <a:xfrm>
            <a:off x="135839" y="876431"/>
            <a:ext cx="2752213" cy="2890480"/>
            <a:chOff x="135839" y="876431"/>
            <a:chExt cx="2752213" cy="2890480"/>
          </a:xfrm>
        </p:grpSpPr>
        <p:grpSp>
          <p:nvGrpSpPr>
            <p:cNvPr id="59" name="群組 40"/>
            <p:cNvGrpSpPr/>
            <p:nvPr/>
          </p:nvGrpSpPr>
          <p:grpSpPr>
            <a:xfrm>
              <a:off x="135839" y="876431"/>
              <a:ext cx="2752213" cy="1865009"/>
              <a:chOff x="135839" y="813060"/>
              <a:chExt cx="2752213" cy="1865009"/>
            </a:xfrm>
          </p:grpSpPr>
          <p:pic>
            <p:nvPicPr>
              <p:cNvPr id="83" name="Picture 7" descr="C:\Users\patty\Dropbox\0.物聯網職訓\專題\512OsPIkD7L._SX569_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839" y="813060"/>
                <a:ext cx="977738" cy="1843921"/>
              </a:xfrm>
              <a:prstGeom prst="rect">
                <a:avLst/>
              </a:prstGeom>
              <a:noFill/>
            </p:spPr>
          </p:pic>
          <p:sp>
            <p:nvSpPr>
              <p:cNvPr id="87" name="文字方塊 86"/>
              <p:cNvSpPr txBox="1"/>
              <p:nvPr/>
            </p:nvSpPr>
            <p:spPr>
              <a:xfrm>
                <a:off x="1124980" y="2308737"/>
                <a:ext cx="176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手機開發程式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pic>
            <p:nvPicPr>
              <p:cNvPr id="90" name="Picture 6" descr="C:\Users\patty\Dropbox\0.物聯網職訓\專題\ai-bee-horiz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88835" y="1793481"/>
                <a:ext cx="1454782" cy="557666"/>
              </a:xfrm>
              <a:prstGeom prst="rect">
                <a:avLst/>
              </a:prstGeom>
              <a:noFill/>
            </p:spPr>
          </p:pic>
          <p:pic>
            <p:nvPicPr>
              <p:cNvPr id="91" name="Picture 7" descr="C:\Users\patty\Dropbox\0.物聯網職訓\專題\1497666132-3012089069_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98247" y="888837"/>
                <a:ext cx="1454423" cy="727212"/>
              </a:xfrm>
              <a:prstGeom prst="rect">
                <a:avLst/>
              </a:prstGeom>
              <a:noFill/>
            </p:spPr>
          </p:pic>
        </p:grpSp>
        <p:grpSp>
          <p:nvGrpSpPr>
            <p:cNvPr id="60" name="群組 31"/>
            <p:cNvGrpSpPr/>
            <p:nvPr/>
          </p:nvGrpSpPr>
          <p:grpSpPr>
            <a:xfrm>
              <a:off x="249739" y="2975257"/>
              <a:ext cx="2158483" cy="791654"/>
              <a:chOff x="249739" y="2975257"/>
              <a:chExt cx="2158483" cy="791654"/>
            </a:xfrm>
          </p:grpSpPr>
          <p:pic>
            <p:nvPicPr>
              <p:cNvPr id="61" name="Picture 7" descr="C:\Users\patty\Dropbox\0.物聯網職訓\專題\html_css_javascript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b="20470"/>
              <a:stretch>
                <a:fillRect/>
              </a:stretch>
            </p:blipFill>
            <p:spPr bwMode="auto">
              <a:xfrm>
                <a:off x="1081000" y="2975257"/>
                <a:ext cx="1327222" cy="791654"/>
              </a:xfrm>
              <a:prstGeom prst="rect">
                <a:avLst/>
              </a:prstGeom>
              <a:noFill/>
            </p:spPr>
          </p:pic>
          <p:sp>
            <p:nvSpPr>
              <p:cNvPr id="62" name="文字方塊 61"/>
              <p:cNvSpPr txBox="1"/>
              <p:nvPr/>
            </p:nvSpPr>
            <p:spPr>
              <a:xfrm>
                <a:off x="249739" y="3262326"/>
                <a:ext cx="890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PC</a:t>
                </a:r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網頁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  <p:grpSp>
        <p:nvGrpSpPr>
          <p:cNvPr id="108" name="群組 107"/>
          <p:cNvGrpSpPr/>
          <p:nvPr/>
        </p:nvGrpSpPr>
        <p:grpSpPr>
          <a:xfrm>
            <a:off x="2978584" y="864574"/>
            <a:ext cx="2670784" cy="3290967"/>
            <a:chOff x="2978584" y="864574"/>
            <a:chExt cx="2670784" cy="3290967"/>
          </a:xfrm>
        </p:grpSpPr>
        <p:grpSp>
          <p:nvGrpSpPr>
            <p:cNvPr id="98" name="群組 97"/>
            <p:cNvGrpSpPr/>
            <p:nvPr/>
          </p:nvGrpSpPr>
          <p:grpSpPr>
            <a:xfrm>
              <a:off x="3176796" y="2089940"/>
              <a:ext cx="2472572" cy="1502034"/>
              <a:chOff x="3285432" y="2089940"/>
              <a:chExt cx="2472572" cy="1502034"/>
            </a:xfrm>
          </p:grpSpPr>
          <p:pic>
            <p:nvPicPr>
              <p:cNvPr id="99" name="Picture 6" descr="C:\Users\patty\Dropbox\0.物聯網職訓\專題\Get-and-Post-methods-in-Flask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285432" y="2447264"/>
                <a:ext cx="2472572" cy="1144710"/>
              </a:xfrm>
              <a:prstGeom prst="rect">
                <a:avLst/>
              </a:prstGeom>
              <a:noFill/>
            </p:spPr>
          </p:pic>
          <p:sp>
            <p:nvSpPr>
              <p:cNvPr id="100" name="文字方塊 99"/>
              <p:cNvSpPr txBox="1"/>
              <p:nvPr/>
            </p:nvSpPr>
            <p:spPr>
              <a:xfrm>
                <a:off x="3739910" y="2089940"/>
                <a:ext cx="176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Web</a:t>
                </a:r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應用框架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cxnSp>
          <p:nvCxnSpPr>
            <p:cNvPr id="101" name="直線接點 100"/>
            <p:cNvCxnSpPr/>
            <p:nvPr/>
          </p:nvCxnSpPr>
          <p:spPr>
            <a:xfrm>
              <a:off x="2978584" y="905347"/>
              <a:ext cx="9054" cy="325019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8" descr="C:\Users\patty\Dropbox\0.物聯網職訓\專題\wifi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11012" y="864574"/>
              <a:ext cx="1386501" cy="800209"/>
            </a:xfrm>
            <a:prstGeom prst="rect">
              <a:avLst/>
            </a:prstGeom>
            <a:noFill/>
          </p:spPr>
        </p:pic>
      </p:grpSp>
      <p:grpSp>
        <p:nvGrpSpPr>
          <p:cNvPr id="111" name="群組 110"/>
          <p:cNvGrpSpPr/>
          <p:nvPr/>
        </p:nvGrpSpPr>
        <p:grpSpPr>
          <a:xfrm>
            <a:off x="5765543" y="92630"/>
            <a:ext cx="3358946" cy="4079512"/>
            <a:chOff x="5765543" y="92630"/>
            <a:chExt cx="3358946" cy="4079512"/>
          </a:xfrm>
        </p:grpSpPr>
        <p:grpSp>
          <p:nvGrpSpPr>
            <p:cNvPr id="107" name="群組 106"/>
            <p:cNvGrpSpPr/>
            <p:nvPr/>
          </p:nvGrpSpPr>
          <p:grpSpPr>
            <a:xfrm>
              <a:off x="5765543" y="571945"/>
              <a:ext cx="3358946" cy="3600197"/>
              <a:chOff x="5765543" y="571945"/>
              <a:chExt cx="3358946" cy="3600197"/>
            </a:xfrm>
          </p:grpSpPr>
          <p:grpSp>
            <p:nvGrpSpPr>
              <p:cNvPr id="92" name="群組 91"/>
              <p:cNvGrpSpPr/>
              <p:nvPr/>
            </p:nvGrpSpPr>
            <p:grpSpPr>
              <a:xfrm>
                <a:off x="5821377" y="571945"/>
                <a:ext cx="3303112" cy="1112000"/>
                <a:chOff x="5821377" y="571945"/>
                <a:chExt cx="3303112" cy="1112000"/>
              </a:xfrm>
            </p:grpSpPr>
            <p:pic>
              <p:nvPicPr>
                <p:cNvPr id="93" name="Picture 3" descr="C:\Users\patty\Dropbox\0.物聯網職訓\專題\Raspbery-Pi-LAMP-Installing-a-web-server-on-Raspberry.jp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5821377" y="997534"/>
                  <a:ext cx="3218016" cy="686411"/>
                </a:xfrm>
                <a:prstGeom prst="rect">
                  <a:avLst/>
                </a:prstGeom>
                <a:noFill/>
              </p:spPr>
            </p:pic>
            <p:sp>
              <p:nvSpPr>
                <p:cNvPr id="94" name="文字方塊 93"/>
                <p:cNvSpPr txBox="1"/>
                <p:nvPr/>
              </p:nvSpPr>
              <p:spPr>
                <a:xfrm>
                  <a:off x="5929242" y="571945"/>
                  <a:ext cx="3195247" cy="446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 err="1">
                      <a:latin typeface="標楷體" pitchFamily="65" charset="-120"/>
                      <a:ea typeface="標楷體" pitchFamily="65" charset="-120"/>
                    </a:rPr>
                    <a:t>Linux+Apache+Mysql+Php</a:t>
                  </a:r>
                  <a:endParaRPr lang="en-US" altLang="zh-TW" sz="20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95" name="群組 94"/>
              <p:cNvGrpSpPr/>
              <p:nvPr/>
            </p:nvGrpSpPr>
            <p:grpSpPr>
              <a:xfrm>
                <a:off x="6015280" y="1973664"/>
                <a:ext cx="2875215" cy="1701222"/>
                <a:chOff x="5942856" y="1973664"/>
                <a:chExt cx="2875215" cy="1701222"/>
              </a:xfrm>
            </p:grpSpPr>
            <p:pic>
              <p:nvPicPr>
                <p:cNvPr id="96" name="Picture 4" descr="C:\Users\patty\Dropbox\0.物聯網職訓\專題\images (2).jp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 l="7867" r="5902" b="4401"/>
                <a:stretch>
                  <a:fillRect/>
                </a:stretch>
              </p:blipFill>
              <p:spPr bwMode="auto">
                <a:xfrm>
                  <a:off x="6228783" y="2302787"/>
                  <a:ext cx="2353901" cy="1372099"/>
                </a:xfrm>
                <a:prstGeom prst="rect">
                  <a:avLst/>
                </a:prstGeom>
                <a:noFill/>
              </p:spPr>
            </p:pic>
            <p:sp>
              <p:nvSpPr>
                <p:cNvPr id="97" name="文字方塊 96"/>
                <p:cNvSpPr txBox="1"/>
                <p:nvPr/>
              </p:nvSpPr>
              <p:spPr>
                <a:xfrm>
                  <a:off x="5942856" y="1973664"/>
                  <a:ext cx="287521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 err="1">
                      <a:latin typeface="標楷體" pitchFamily="65" charset="-120"/>
                      <a:ea typeface="標楷體" pitchFamily="65" charset="-120"/>
                    </a:rPr>
                    <a:t>Linux+Nginx+Mysql+Php</a:t>
                  </a:r>
                  <a:endParaRPr lang="en-US" altLang="zh-TW" sz="20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cxnSp>
            <p:nvCxnSpPr>
              <p:cNvPr id="102" name="直線接點 101"/>
              <p:cNvCxnSpPr/>
              <p:nvPr/>
            </p:nvCxnSpPr>
            <p:spPr>
              <a:xfrm>
                <a:off x="5765543" y="921948"/>
                <a:ext cx="9054" cy="3250194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向左箭號 103"/>
            <p:cNvSpPr/>
            <p:nvPr/>
          </p:nvSpPr>
          <p:spPr>
            <a:xfrm rot="10800000">
              <a:off x="8034087" y="92630"/>
              <a:ext cx="874187" cy="518584"/>
            </a:xfrm>
            <a:prstGeom prst="leftArrow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文本框 21"/>
            <p:cNvSpPr txBox="1">
              <a:spLocks noChangeArrowheads="1"/>
            </p:cNvSpPr>
            <p:nvPr/>
          </p:nvSpPr>
          <p:spPr bwMode="auto">
            <a:xfrm>
              <a:off x="7070747" y="132563"/>
              <a:ext cx="12040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往後端</a:t>
              </a:r>
              <a:endParaRPr lang="id-ID" altLang="zh-CN" sz="20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3786963" y="253026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網路層</a:t>
            </a:r>
            <a:endParaRPr lang="en-US" altLang="zh-TW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51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流程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,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軟體架構圖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後端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53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54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2702960" y="926407"/>
            <a:ext cx="2964508" cy="4189922"/>
            <a:chOff x="2702960" y="926407"/>
            <a:chExt cx="2964508" cy="4189922"/>
          </a:xfrm>
        </p:grpSpPr>
        <p:pic>
          <p:nvPicPr>
            <p:cNvPr id="96" name="Picture 3" descr="C:\Users\patty\Dropbox\0.物聯網職訓\專題\PI3B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02960" y="926407"/>
              <a:ext cx="2264144" cy="1771526"/>
            </a:xfrm>
            <a:prstGeom prst="rect">
              <a:avLst/>
            </a:prstGeom>
            <a:noFill/>
          </p:spPr>
        </p:pic>
        <p:pic>
          <p:nvPicPr>
            <p:cNvPr id="97" name="Picture 4" descr="C:\Users\patty\Dropbox\0.物聯網職訓\專題\python-mysq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6477" y="2578855"/>
              <a:ext cx="1540991" cy="770496"/>
            </a:xfrm>
            <a:prstGeom prst="rect">
              <a:avLst/>
            </a:prstGeom>
            <a:noFill/>
          </p:spPr>
        </p:pic>
        <p:grpSp>
          <p:nvGrpSpPr>
            <p:cNvPr id="100" name="群組 99"/>
            <p:cNvGrpSpPr/>
            <p:nvPr/>
          </p:nvGrpSpPr>
          <p:grpSpPr>
            <a:xfrm>
              <a:off x="3259404" y="3098293"/>
              <a:ext cx="1584569" cy="2018036"/>
              <a:chOff x="3322778" y="2789601"/>
              <a:chExt cx="1584569" cy="2018036"/>
            </a:xfrm>
          </p:grpSpPr>
          <p:pic>
            <p:nvPicPr>
              <p:cNvPr id="101" name="Picture 4" descr="C:\Users\patty\Dropbox\0.物聯網職訓\專題\636px-Database-mysql.svg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22778" y="2789601"/>
                <a:ext cx="1293788" cy="1828798"/>
              </a:xfrm>
              <a:prstGeom prst="rect">
                <a:avLst/>
              </a:prstGeom>
              <a:noFill/>
            </p:spPr>
          </p:pic>
          <p:sp>
            <p:nvSpPr>
              <p:cNvPr id="102" name="文字方塊 101"/>
              <p:cNvSpPr txBox="1"/>
              <p:nvPr/>
            </p:nvSpPr>
            <p:spPr>
              <a:xfrm>
                <a:off x="3357943" y="4407527"/>
                <a:ext cx="1549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Database</a:t>
                </a:r>
              </a:p>
            </p:txBody>
          </p:sp>
        </p:grpSp>
        <p:grpSp>
          <p:nvGrpSpPr>
            <p:cNvPr id="106" name="群組 105"/>
            <p:cNvGrpSpPr/>
            <p:nvPr/>
          </p:nvGrpSpPr>
          <p:grpSpPr>
            <a:xfrm rot="16200000">
              <a:off x="3524635" y="2460934"/>
              <a:ext cx="563495" cy="1015023"/>
              <a:chOff x="1575948" y="3214565"/>
              <a:chExt cx="930017" cy="1015023"/>
            </a:xfrm>
          </p:grpSpPr>
          <p:sp>
            <p:nvSpPr>
              <p:cNvPr id="107" name="向左箭號 106"/>
              <p:cNvSpPr/>
              <p:nvPr/>
            </p:nvSpPr>
            <p:spPr>
              <a:xfrm rot="10800000">
                <a:off x="1631778" y="3214565"/>
                <a:ext cx="874187" cy="518584"/>
              </a:xfrm>
              <a:prstGeom prst="leftArrow">
                <a:avLst/>
              </a:prstGeom>
              <a:solidFill>
                <a:schemeClr val="accent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向左箭號 107"/>
              <p:cNvSpPr/>
              <p:nvPr/>
            </p:nvSpPr>
            <p:spPr>
              <a:xfrm>
                <a:off x="1575948" y="3711004"/>
                <a:ext cx="874187" cy="518584"/>
              </a:xfrm>
              <a:prstGeom prst="leftArrow">
                <a:avLst/>
              </a:prstGeom>
              <a:solidFill>
                <a:schemeClr val="accent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13" name="群組 112"/>
          <p:cNvGrpSpPr/>
          <p:nvPr/>
        </p:nvGrpSpPr>
        <p:grpSpPr>
          <a:xfrm>
            <a:off x="5067300" y="16934"/>
            <a:ext cx="4022382" cy="5071724"/>
            <a:chOff x="5067300" y="16934"/>
            <a:chExt cx="4022382" cy="5071724"/>
          </a:xfrm>
        </p:grpSpPr>
        <p:grpSp>
          <p:nvGrpSpPr>
            <p:cNvPr id="57" name="群組 56"/>
            <p:cNvGrpSpPr/>
            <p:nvPr/>
          </p:nvGrpSpPr>
          <p:grpSpPr>
            <a:xfrm>
              <a:off x="7703834" y="16934"/>
              <a:ext cx="1329265" cy="1600201"/>
              <a:chOff x="6997700" y="67736"/>
              <a:chExt cx="1329265" cy="1600201"/>
            </a:xfrm>
          </p:grpSpPr>
          <p:pic>
            <p:nvPicPr>
              <p:cNvPr id="58" name="Picture 2" descr="C:\Users\patty\Dropbox\0.物聯網職訓\專題\sku_383996_1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997700" y="338672"/>
                <a:ext cx="1329265" cy="1329265"/>
              </a:xfrm>
              <a:prstGeom prst="rect">
                <a:avLst/>
              </a:prstGeom>
              <a:noFill/>
            </p:spPr>
          </p:pic>
          <p:sp>
            <p:nvSpPr>
              <p:cNvPr id="59" name="文字方塊 58"/>
              <p:cNvSpPr txBox="1"/>
              <p:nvPr/>
            </p:nvSpPr>
            <p:spPr>
              <a:xfrm>
                <a:off x="7484529" y="67736"/>
                <a:ext cx="7704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RFID</a:t>
                </a: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6198324" y="1632572"/>
              <a:ext cx="2891358" cy="1618306"/>
              <a:chOff x="6252642" y="1786473"/>
              <a:chExt cx="2891358" cy="1618306"/>
            </a:xfrm>
          </p:grpSpPr>
          <p:pic>
            <p:nvPicPr>
              <p:cNvPr id="61" name="Picture 3" descr="C:\Users\patty\Dropbox\0.物聯網職訓\專題\51R7ty4sW+L._SX385_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252642" y="2142069"/>
                <a:ext cx="1604434" cy="1262710"/>
              </a:xfrm>
              <a:prstGeom prst="rect">
                <a:avLst/>
              </a:prstGeom>
              <a:noFill/>
            </p:spPr>
          </p:pic>
          <p:pic>
            <p:nvPicPr>
              <p:cNvPr id="62" name="Picture 2" descr="C:\Users\patty\Dropbox\0.物聯網職訓\專題\TB2863QX12CK1JjSZFjXXXk_VXa_!!1740455219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865535" y="2120900"/>
                <a:ext cx="1278465" cy="1278465"/>
              </a:xfrm>
              <a:prstGeom prst="rect">
                <a:avLst/>
              </a:prstGeom>
              <a:noFill/>
            </p:spPr>
          </p:pic>
          <p:sp>
            <p:nvSpPr>
              <p:cNvPr id="83" name="文字方塊 82"/>
              <p:cNvSpPr txBox="1"/>
              <p:nvPr/>
            </p:nvSpPr>
            <p:spPr>
              <a:xfrm>
                <a:off x="6993459" y="1786473"/>
                <a:ext cx="1549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標楷體" pitchFamily="65" charset="-120"/>
                    <a:ea typeface="標楷體" pitchFamily="65" charset="-120"/>
                  </a:rPr>
                  <a:t>Relay+LED</a:t>
                </a:r>
                <a:endParaRPr lang="en-US" altLang="zh-TW" sz="2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87" name="群組 86"/>
            <p:cNvGrpSpPr/>
            <p:nvPr/>
          </p:nvGrpSpPr>
          <p:grpSpPr>
            <a:xfrm>
              <a:off x="6220355" y="81477"/>
              <a:ext cx="1549404" cy="1524648"/>
              <a:chOff x="7044259" y="3505208"/>
              <a:chExt cx="1549404" cy="1524648"/>
            </a:xfrm>
          </p:grpSpPr>
          <p:pic>
            <p:nvPicPr>
              <p:cNvPr id="90" name="Picture 3" descr="C:\Users\patty\Dropbox\0.物聯網職訓\專題\DS18B20-Arduino-Module-Temperature-sensor3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097716" y="3835400"/>
                <a:ext cx="1320314" cy="1194456"/>
              </a:xfrm>
              <a:prstGeom prst="rect">
                <a:avLst/>
              </a:prstGeom>
              <a:noFill/>
            </p:spPr>
          </p:pic>
          <p:sp>
            <p:nvSpPr>
              <p:cNvPr id="91" name="文字方塊 90"/>
              <p:cNvSpPr txBox="1"/>
              <p:nvPr/>
            </p:nvSpPr>
            <p:spPr>
              <a:xfrm>
                <a:off x="7044259" y="3505208"/>
                <a:ext cx="1549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標楷體" pitchFamily="65" charset="-120"/>
                    <a:ea typeface="標楷體" pitchFamily="65" charset="-120"/>
                  </a:rPr>
                  <a:t>溫度</a:t>
                </a:r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Sensor</a:t>
                </a:r>
              </a:p>
            </p:txBody>
          </p:sp>
        </p:grpSp>
        <p:sp>
          <p:nvSpPr>
            <p:cNvPr id="92" name="矩形 91"/>
            <p:cNvSpPr/>
            <p:nvPr/>
          </p:nvSpPr>
          <p:spPr>
            <a:xfrm>
              <a:off x="7108942" y="4688548"/>
              <a:ext cx="9541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zh-TW" altLang="en-US" sz="2000" b="1" dirty="0">
                  <a:ln w="11430"/>
                  <a:solidFill>
                    <a:srgbClr val="92D05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感知層</a:t>
              </a:r>
              <a:endParaRPr lang="zh-TW" altLang="en-US" sz="2000" b="1" cap="none" spc="0" dirty="0">
                <a:ln w="11430"/>
                <a:solidFill>
                  <a:srgbClr val="92D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7783436" y="3242581"/>
              <a:ext cx="1219200" cy="1503803"/>
              <a:chOff x="7783436" y="3242581"/>
              <a:chExt cx="1219200" cy="1503803"/>
            </a:xfrm>
          </p:grpSpPr>
          <p:pic>
            <p:nvPicPr>
              <p:cNvPr id="94" name="Picture 2" descr="C:\Users\patty\Dropbox\0.物聯網職訓\專題\webcam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783436" y="3527184"/>
                <a:ext cx="1219200" cy="1219200"/>
              </a:xfrm>
              <a:prstGeom prst="rect">
                <a:avLst/>
              </a:prstGeom>
              <a:noFill/>
            </p:spPr>
          </p:pic>
          <p:sp>
            <p:nvSpPr>
              <p:cNvPr id="95" name="文字方塊 94"/>
              <p:cNvSpPr txBox="1"/>
              <p:nvPr/>
            </p:nvSpPr>
            <p:spPr>
              <a:xfrm>
                <a:off x="7906353" y="3242581"/>
                <a:ext cx="1083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Webcam</a:t>
                </a:r>
              </a:p>
            </p:txBody>
          </p:sp>
        </p:grpSp>
        <p:sp>
          <p:nvSpPr>
            <p:cNvPr id="98" name="向左箭號 97"/>
            <p:cNvSpPr/>
            <p:nvPr/>
          </p:nvSpPr>
          <p:spPr>
            <a:xfrm>
              <a:off x="5230897" y="2076285"/>
              <a:ext cx="838200" cy="539750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向左箭號 98"/>
            <p:cNvSpPr/>
            <p:nvPr/>
          </p:nvSpPr>
          <p:spPr>
            <a:xfrm rot="10800000">
              <a:off x="5319920" y="1513460"/>
              <a:ext cx="838200" cy="539750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9" name="Picture 6" descr="C:\Users\patty\Dropbox\0.物聯網職訓\專題\擷取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67300" y="730815"/>
              <a:ext cx="1186473" cy="770551"/>
            </a:xfrm>
            <a:prstGeom prst="rect">
              <a:avLst/>
            </a:prstGeom>
            <a:noFill/>
          </p:spPr>
        </p:pic>
      </p:grpSp>
      <p:grpSp>
        <p:nvGrpSpPr>
          <p:cNvPr id="111" name="群組 110"/>
          <p:cNvGrpSpPr/>
          <p:nvPr/>
        </p:nvGrpSpPr>
        <p:grpSpPr>
          <a:xfrm>
            <a:off x="253488" y="1278631"/>
            <a:ext cx="2425675" cy="1772386"/>
            <a:chOff x="253488" y="1278631"/>
            <a:chExt cx="2425675" cy="1772386"/>
          </a:xfrm>
        </p:grpSpPr>
        <p:sp>
          <p:nvSpPr>
            <p:cNvPr id="103" name="向左箭號 102"/>
            <p:cNvSpPr/>
            <p:nvPr/>
          </p:nvSpPr>
          <p:spPr>
            <a:xfrm rot="10800000">
              <a:off x="1642341" y="1278631"/>
              <a:ext cx="874187" cy="518584"/>
            </a:xfrm>
            <a:prstGeom prst="leftArrow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向左箭號 103"/>
            <p:cNvSpPr/>
            <p:nvPr/>
          </p:nvSpPr>
          <p:spPr>
            <a:xfrm>
              <a:off x="1586511" y="1775070"/>
              <a:ext cx="874187" cy="518584"/>
            </a:xfrm>
            <a:prstGeom prst="leftArrow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5" name="Picture 6" descr="C:\Users\patty\Dropbox\0.物聯網職訓\專題\擷取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492690" y="2280466"/>
              <a:ext cx="1186473" cy="770551"/>
            </a:xfrm>
            <a:prstGeom prst="rect">
              <a:avLst/>
            </a:prstGeom>
            <a:noFill/>
          </p:spPr>
        </p:pic>
        <p:sp>
          <p:nvSpPr>
            <p:cNvPr id="110" name="文本框 21"/>
            <p:cNvSpPr txBox="1">
              <a:spLocks noChangeArrowheads="1"/>
            </p:cNvSpPr>
            <p:nvPr/>
          </p:nvSpPr>
          <p:spPr bwMode="auto">
            <a:xfrm>
              <a:off x="253488" y="1572064"/>
              <a:ext cx="12040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往前端</a:t>
              </a:r>
              <a:endParaRPr lang="id-ID" altLang="zh-CN" sz="20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實驗結果</a:t>
            </a:r>
            <a:endParaRPr lang="id-ID" altLang="zh-CN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334353">
                      <a:lumMod val="75000"/>
                    </a:srgbClr>
                  </a:solidFill>
                  <a:ea typeface="微软雅黑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rgbClr val="334353">
                    <a:lumMod val="75000"/>
                  </a:srgbClr>
                </a:solidFill>
                <a:ea typeface="微软雅黑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38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實驗結果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首頁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40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41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37837" y="851120"/>
            <a:ext cx="8570777" cy="4096265"/>
            <a:chOff x="337837" y="851120"/>
            <a:chExt cx="8570777" cy="4096265"/>
          </a:xfrm>
        </p:grpSpPr>
        <p:grpSp>
          <p:nvGrpSpPr>
            <p:cNvPr id="12" name="群組 11"/>
            <p:cNvGrpSpPr/>
            <p:nvPr/>
          </p:nvGrpSpPr>
          <p:grpSpPr>
            <a:xfrm>
              <a:off x="337837" y="851120"/>
              <a:ext cx="8570777" cy="3894135"/>
              <a:chOff x="337837" y="851120"/>
              <a:chExt cx="8570777" cy="3894135"/>
            </a:xfrm>
          </p:grpSpPr>
          <p:pic>
            <p:nvPicPr>
              <p:cNvPr id="43" name="Picture 2" descr="C:\Users\patty\Dropbox\0.物聯網職訓\專題\操控圖片\1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7837" y="1488717"/>
                <a:ext cx="3002535" cy="3256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44" name="文字方塊 43"/>
              <p:cNvSpPr txBox="1"/>
              <p:nvPr/>
            </p:nvSpPr>
            <p:spPr>
              <a:xfrm>
                <a:off x="1278894" y="851120"/>
                <a:ext cx="176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網頁端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3477378" y="912988"/>
                <a:ext cx="256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手機端</a:t>
                </a:r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-App Inventor</a:t>
                </a: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6228128" y="929588"/>
                <a:ext cx="2680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手機端</a:t>
                </a:r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-Android Studio</a:t>
                </a:r>
              </a:p>
            </p:txBody>
          </p:sp>
        </p:grpSp>
        <p:pic>
          <p:nvPicPr>
            <p:cNvPr id="1026" name="Picture 2" descr="C:\Users\patty\Dropbox\0.物聯網職訓\專題\操控圖片\APP-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3875" y="1279575"/>
              <a:ext cx="2148621" cy="3667810"/>
            </a:xfrm>
            <a:prstGeom prst="rect">
              <a:avLst/>
            </a:prstGeom>
            <a:noFill/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75" y="1277917"/>
            <a:ext cx="2071935" cy="36694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11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實驗結果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溫度頁面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13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57428" y="1131778"/>
            <a:ext cx="8162299" cy="3853187"/>
            <a:chOff x="257428" y="1131778"/>
            <a:chExt cx="8162299" cy="3853187"/>
          </a:xfrm>
        </p:grpSpPr>
        <p:grpSp>
          <p:nvGrpSpPr>
            <p:cNvPr id="21" name="群組 20"/>
            <p:cNvGrpSpPr/>
            <p:nvPr/>
          </p:nvGrpSpPr>
          <p:grpSpPr>
            <a:xfrm>
              <a:off x="257428" y="1131778"/>
              <a:ext cx="8162299" cy="3844482"/>
              <a:chOff x="257428" y="1131778"/>
              <a:chExt cx="8162299" cy="3844482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257428" y="1131778"/>
                <a:ext cx="8162299" cy="3007195"/>
                <a:chOff x="257428" y="1131778"/>
                <a:chExt cx="8162299" cy="3007195"/>
              </a:xfrm>
            </p:grpSpPr>
            <p:pic>
              <p:nvPicPr>
                <p:cNvPr id="16" name="Picture 2" descr="C:\Users\patty\Dropbox\0.物聯網職訓\專題\操控圖片\2.JP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7428" y="1671716"/>
                  <a:ext cx="2422398" cy="2467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</p:pic>
            <p:sp>
              <p:nvSpPr>
                <p:cNvPr id="17" name="文字方塊 16"/>
                <p:cNvSpPr txBox="1"/>
                <p:nvPr/>
              </p:nvSpPr>
              <p:spPr>
                <a:xfrm>
                  <a:off x="907687" y="1131778"/>
                  <a:ext cx="1763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800" b="1" dirty="0">
                      <a:latin typeface="標楷體" pitchFamily="65" charset="-120"/>
                      <a:ea typeface="標楷體" pitchFamily="65" charset="-120"/>
                    </a:rPr>
                    <a:t>網頁端</a:t>
                  </a:r>
                  <a:endParaRPr lang="en-US" altLang="zh-TW" sz="1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2988491" y="1157432"/>
                  <a:ext cx="25612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800" b="1" dirty="0">
                      <a:latin typeface="標楷體" pitchFamily="65" charset="-120"/>
                      <a:ea typeface="標楷體" pitchFamily="65" charset="-120"/>
                    </a:rPr>
                    <a:t>手機端</a:t>
                  </a:r>
                  <a:r>
                    <a:rPr lang="en-US" altLang="zh-TW" sz="1800" b="1" dirty="0">
                      <a:latin typeface="標楷體" pitchFamily="65" charset="-120"/>
                      <a:ea typeface="標楷體" pitchFamily="65" charset="-120"/>
                    </a:rPr>
                    <a:t>-App Inventor</a:t>
                  </a:r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5739241" y="1174032"/>
                  <a:ext cx="2680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800" b="1" dirty="0">
                      <a:latin typeface="標楷體" pitchFamily="65" charset="-120"/>
                      <a:ea typeface="標楷體" pitchFamily="65" charset="-120"/>
                    </a:rPr>
                    <a:t>手機端</a:t>
                  </a:r>
                  <a:r>
                    <a:rPr lang="en-US" altLang="zh-TW" sz="1800" b="1" dirty="0">
                      <a:latin typeface="標楷體" pitchFamily="65" charset="-120"/>
                      <a:ea typeface="標楷體" pitchFamily="65" charset="-120"/>
                    </a:rPr>
                    <a:t>-Android Studio</a:t>
                  </a:r>
                </a:p>
              </p:txBody>
            </p:sp>
          </p:grpSp>
          <p:pic>
            <p:nvPicPr>
              <p:cNvPr id="2050" name="Picture 2" descr="C:\Users\patty\Dropbox\0.物聯網職訓\專題\操控圖片\APP-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10994" y="1534308"/>
                <a:ext cx="2033546" cy="3441952"/>
              </a:xfrm>
              <a:prstGeom prst="rect">
                <a:avLst/>
              </a:prstGeom>
              <a:noFill/>
            </p:spPr>
          </p:pic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182" y="1543364"/>
              <a:ext cx="1933211" cy="344160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0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實驗結果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-LED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頁面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56655" y="740973"/>
            <a:ext cx="7680767" cy="4319909"/>
            <a:chOff x="856655" y="740973"/>
            <a:chExt cx="7680767" cy="4319909"/>
          </a:xfrm>
        </p:grpSpPr>
        <p:pic>
          <p:nvPicPr>
            <p:cNvPr id="25" name="Picture 2" descr="C:\Users\patty\Dropbox\0.物聯網職訓\專題\操控圖片\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6655" y="1236531"/>
              <a:ext cx="1773036" cy="38243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6" name="Picture 3" descr="C:\Users\patty\Dropbox\0.物聯網職訓\專題\操控圖片\APPLE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7180" y="1192032"/>
              <a:ext cx="2212354" cy="3760206"/>
            </a:xfrm>
            <a:prstGeom prst="rect">
              <a:avLst/>
            </a:prstGeom>
            <a:noFill/>
          </p:spPr>
        </p:pic>
        <p:pic>
          <p:nvPicPr>
            <p:cNvPr id="27" name="Picture 4" descr="C:\Users\patty\Dropbox\0.物聯網職訓\專題\操控圖片\AndrLE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63417" y="1208314"/>
              <a:ext cx="2112248" cy="3752977"/>
            </a:xfrm>
            <a:prstGeom prst="rect">
              <a:avLst/>
            </a:prstGeom>
            <a:noFill/>
          </p:spPr>
        </p:pic>
        <p:sp>
          <p:nvSpPr>
            <p:cNvPr id="28" name="文字方塊 27"/>
            <p:cNvSpPr txBox="1"/>
            <p:nvPr/>
          </p:nvSpPr>
          <p:spPr>
            <a:xfrm>
              <a:off x="1134038" y="742479"/>
              <a:ext cx="1763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800" b="1" dirty="0">
                  <a:latin typeface="標楷體" pitchFamily="65" charset="-120"/>
                  <a:ea typeface="標楷體" pitchFamily="65" charset="-120"/>
                </a:rPr>
                <a:t>網頁端</a:t>
              </a:r>
              <a:endParaRPr lang="en-US" altLang="zh-TW" sz="18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205774" y="740973"/>
              <a:ext cx="2561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800" b="1" dirty="0">
                  <a:latin typeface="標楷體" pitchFamily="65" charset="-120"/>
                  <a:ea typeface="標楷體" pitchFamily="65" charset="-120"/>
                </a:rPr>
                <a:t>手機端</a:t>
              </a:r>
              <a:r>
                <a:rPr lang="en-US" altLang="zh-TW" sz="1800" b="1" dirty="0">
                  <a:latin typeface="標楷體" pitchFamily="65" charset="-120"/>
                  <a:ea typeface="標楷體" pitchFamily="65" charset="-120"/>
                </a:rPr>
                <a:t>-App Inventor</a:t>
              </a: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856936" y="748519"/>
              <a:ext cx="268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800" b="1" dirty="0">
                  <a:latin typeface="標楷體" pitchFamily="65" charset="-120"/>
                  <a:ea typeface="標楷體" pitchFamily="65" charset="-120"/>
                </a:rPr>
                <a:t>手機端</a:t>
              </a:r>
              <a:r>
                <a:rPr lang="en-US" altLang="zh-TW" sz="1800" b="1" dirty="0">
                  <a:latin typeface="標楷體" pitchFamily="65" charset="-120"/>
                  <a:ea typeface="標楷體" pitchFamily="65" charset="-120"/>
                </a:rPr>
                <a:t>-Android Studio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0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實驗結果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-RFID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頁面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53039" y="742478"/>
            <a:ext cx="8637053" cy="4277744"/>
            <a:chOff x="353039" y="742478"/>
            <a:chExt cx="8637053" cy="4277744"/>
          </a:xfrm>
        </p:grpSpPr>
        <p:pic>
          <p:nvPicPr>
            <p:cNvPr id="25" name="Picture 2" descr="C:\Users\patty\Dropbox\0.物聯網職訓\專題\操控圖片\4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3039" y="1134386"/>
              <a:ext cx="2009915" cy="3885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6" name="Picture 3" descr="C:\Users\patty\Dropbox\0.物聯網職訓\專題\操控圖片\5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1142" y="877072"/>
              <a:ext cx="3952025" cy="1033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7" name="Picture 4" descr="C:\Users\patty\Dropbox\0.物聯網職訓\專題\操控圖片\6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47650" y="2145153"/>
              <a:ext cx="2214061" cy="1008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8" name="Picture 5" descr="C:\Users\patty\Dropbox\0.物聯網職訓\專題\操控圖片\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95151" y="2168148"/>
              <a:ext cx="1679187" cy="955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29" name="Picture 6" descr="C:\Users\patty\Dropbox\0.物聯網職訓\專題\操控圖片\8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33644" y="901674"/>
              <a:ext cx="1856448" cy="3924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30" name="文字方塊 29"/>
            <p:cNvSpPr txBox="1"/>
            <p:nvPr/>
          </p:nvSpPr>
          <p:spPr>
            <a:xfrm>
              <a:off x="1143077" y="742478"/>
              <a:ext cx="1763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800" b="1" dirty="0">
                  <a:latin typeface="標楷體" pitchFamily="65" charset="-120"/>
                  <a:ea typeface="標楷體" pitchFamily="65" charset="-120"/>
                </a:rPr>
                <a:t>網頁端</a:t>
              </a:r>
              <a:endParaRPr lang="en-US" altLang="zh-TW" sz="1800" b="1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31" name="肘形接點 30"/>
            <p:cNvCxnSpPr/>
            <p:nvPr/>
          </p:nvCxnSpPr>
          <p:spPr>
            <a:xfrm>
              <a:off x="1964602" y="2589291"/>
              <a:ext cx="5051834" cy="1647731"/>
            </a:xfrm>
            <a:prstGeom prst="bentConnector3">
              <a:avLst>
                <a:gd name="adj1" fmla="val 1039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1086416" y="1566250"/>
              <a:ext cx="15028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1139228" y="2062682"/>
              <a:ext cx="1450063" cy="2097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0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實驗結果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en-US" altLang="zh-TW" sz="2000" b="1" dirty="0" err="1">
                  <a:latin typeface="微软雅黑" panose="020B0503020204020204" pitchFamily="34" charset="-122"/>
                </a:rPr>
                <a:t>Mysql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頁面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84250" y="740973"/>
            <a:ext cx="8053172" cy="4013907"/>
            <a:chOff x="484250" y="740973"/>
            <a:chExt cx="8053172" cy="4013907"/>
          </a:xfrm>
        </p:grpSpPr>
        <p:grpSp>
          <p:nvGrpSpPr>
            <p:cNvPr id="14" name="群組 13"/>
            <p:cNvGrpSpPr/>
            <p:nvPr/>
          </p:nvGrpSpPr>
          <p:grpSpPr>
            <a:xfrm>
              <a:off x="484250" y="740973"/>
              <a:ext cx="8053172" cy="3405514"/>
              <a:chOff x="484250" y="740973"/>
              <a:chExt cx="8053172" cy="3405514"/>
            </a:xfrm>
          </p:grpSpPr>
          <p:pic>
            <p:nvPicPr>
              <p:cNvPr id="25" name="Picture 2" descr="C:\Users\patty\Dropbox\0.物聯網職訓\專題\操控圖片\9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4250" y="1261544"/>
                <a:ext cx="2547213" cy="28849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27" name="文字方塊 26"/>
              <p:cNvSpPr txBox="1"/>
              <p:nvPr/>
            </p:nvSpPr>
            <p:spPr>
              <a:xfrm>
                <a:off x="1134038" y="742479"/>
                <a:ext cx="176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網頁端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241986" y="740973"/>
                <a:ext cx="256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手機端</a:t>
                </a:r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-App Inventor</a:t>
                </a: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5856936" y="748519"/>
                <a:ext cx="2680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手機端</a:t>
                </a:r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-Android Studio</a:t>
                </a:r>
              </a:p>
            </p:txBody>
          </p:sp>
        </p:grpSp>
        <p:pic>
          <p:nvPicPr>
            <p:cNvPr id="3074" name="Picture 2" descr="C:\Users\patty\Dropbox\0.物聯網職訓\專題\操控圖片\APP-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4098" y="1134779"/>
              <a:ext cx="2131967" cy="3620101"/>
            </a:xfrm>
            <a:prstGeom prst="rect">
              <a:avLst/>
            </a:prstGeom>
            <a:noFill/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85" y="1168380"/>
            <a:ext cx="2003913" cy="35528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0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實驗結果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-Webcam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頁面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1755" y="877232"/>
            <a:ext cx="7802717" cy="3810271"/>
            <a:chOff x="301755" y="877232"/>
            <a:chExt cx="7802717" cy="3810271"/>
          </a:xfrm>
        </p:grpSpPr>
        <p:grpSp>
          <p:nvGrpSpPr>
            <p:cNvPr id="14" name="群組 13"/>
            <p:cNvGrpSpPr/>
            <p:nvPr/>
          </p:nvGrpSpPr>
          <p:grpSpPr>
            <a:xfrm>
              <a:off x="301755" y="877232"/>
              <a:ext cx="2268096" cy="3294173"/>
              <a:chOff x="629014" y="742479"/>
              <a:chExt cx="2268096" cy="3294173"/>
            </a:xfrm>
          </p:grpSpPr>
          <p:pic>
            <p:nvPicPr>
              <p:cNvPr id="25" name="Picture 2" descr="C:\Users\patty\Dropbox\0.物聯網職訓\專題\操控圖片\11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29014" y="1141052"/>
                <a:ext cx="2038350" cy="289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27" name="文字方塊 26"/>
              <p:cNvSpPr txBox="1"/>
              <p:nvPr/>
            </p:nvSpPr>
            <p:spPr>
              <a:xfrm>
                <a:off x="1134038" y="742479"/>
                <a:ext cx="176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網頁端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5501834" y="1295808"/>
              <a:ext cx="2602638" cy="2427309"/>
              <a:chOff x="4462306" y="795294"/>
              <a:chExt cx="2602638" cy="2427309"/>
            </a:xfrm>
          </p:grpSpPr>
          <p:pic>
            <p:nvPicPr>
              <p:cNvPr id="26" name="Picture 3" descr="C:\Users\patty\Dropbox\0.物聯網職訓\專題\操控圖片\12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62306" y="1236240"/>
                <a:ext cx="2602638" cy="1986363"/>
              </a:xfrm>
              <a:prstGeom prst="rect">
                <a:avLst/>
              </a:prstGeom>
              <a:noFill/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5113584" y="795294"/>
                <a:ext cx="1763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監視畫面</a:t>
                </a:r>
                <a:endParaRPr lang="en-US" altLang="zh-TW" sz="18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2558592" y="894978"/>
              <a:ext cx="2561285" cy="3792525"/>
              <a:chOff x="2558592" y="894978"/>
              <a:chExt cx="2561285" cy="3792525"/>
            </a:xfrm>
          </p:grpSpPr>
          <p:sp>
            <p:nvSpPr>
              <p:cNvPr id="16" name="文字方塊 15"/>
              <p:cNvSpPr txBox="1"/>
              <p:nvPr/>
            </p:nvSpPr>
            <p:spPr>
              <a:xfrm>
                <a:off x="2558592" y="894978"/>
                <a:ext cx="256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800" b="1" dirty="0">
                    <a:latin typeface="標楷體" pitchFamily="65" charset="-120"/>
                    <a:ea typeface="標楷體" pitchFamily="65" charset="-120"/>
                  </a:rPr>
                  <a:t>手機端</a:t>
                </a:r>
                <a:r>
                  <a:rPr lang="en-US" altLang="zh-TW" sz="1800" b="1" dirty="0">
                    <a:latin typeface="標楷體" pitchFamily="65" charset="-120"/>
                    <a:ea typeface="標楷體" pitchFamily="65" charset="-120"/>
                  </a:rPr>
                  <a:t>-App Inventor</a:t>
                </a:r>
              </a:p>
            </p:txBody>
          </p:sp>
          <p:pic>
            <p:nvPicPr>
              <p:cNvPr id="4098" name="Picture 2" descr="C:\Users\patty\Dropbox\0.物聯網職訓\專題\操控圖片\APP-4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45605" y="1270535"/>
                <a:ext cx="2000797" cy="341696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未來方向</a:t>
            </a:r>
            <a:endParaRPr lang="id-ID" altLang="zh-CN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3200" dirty="0">
                  <a:solidFill>
                    <a:srgbClr val="334353">
                      <a:lumMod val="75000"/>
                    </a:srgbClr>
                  </a:solidFill>
                  <a:ea typeface="微软雅黑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rgbClr val="334353">
                    <a:lumMod val="75000"/>
                  </a:srgbClr>
                </a:solidFill>
                <a:ea typeface="微软雅黑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400050" y="1057275"/>
            <a:ext cx="181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27325" y="19208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動機與目的</a:t>
            </a:r>
            <a:endParaRPr lang="zh-CN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51525" y="1920875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材料</a:t>
            </a:r>
            <a:r>
              <a:rPr lang="en-US" altLang="zh-TW" sz="18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TW" altLang="en-US" sz="18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硬體架構圖</a:t>
            </a:r>
            <a:endParaRPr lang="zh-CN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98750" y="2658378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流程</a:t>
            </a:r>
            <a:r>
              <a:rPr lang="en-US" altLang="zh-TW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TW" altLang="en-US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軟體架構圖</a:t>
            </a:r>
            <a:endParaRPr lang="zh-CN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78513" y="26520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實驗結果</a:t>
            </a:r>
            <a:endParaRPr lang="zh-CN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781175" y="1874838"/>
            <a:ext cx="741363" cy="461962"/>
            <a:chOff x="4353620" y="864629"/>
            <a:chExt cx="742365" cy="461665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>
            <a:grpSpLocks/>
          </p:cNvGrpSpPr>
          <p:nvPr/>
        </p:nvGrpSpPr>
        <p:grpSpPr bwMode="auto">
          <a:xfrm>
            <a:off x="4905375" y="1874838"/>
            <a:ext cx="741363" cy="461962"/>
            <a:chOff x="4353620" y="864629"/>
            <a:chExt cx="742365" cy="461665"/>
          </a:xfrm>
        </p:grpSpPr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07816" y="864629"/>
              <a:ext cx="433973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1752600" y="2612341"/>
            <a:ext cx="742950" cy="460375"/>
            <a:chOff x="4353620" y="864629"/>
            <a:chExt cx="742365" cy="461665"/>
          </a:xfrm>
        </p:grpSpPr>
        <p:sp>
          <p:nvSpPr>
            <p:cNvPr id="63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4932363" y="2605991"/>
            <a:ext cx="742950" cy="461962"/>
            <a:chOff x="4353620" y="864629"/>
            <a:chExt cx="742365" cy="461665"/>
          </a:xfrm>
        </p:grpSpPr>
        <p:sp>
          <p:nvSpPr>
            <p:cNvPr id="6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5" y="231775"/>
            <a:ext cx="1452563" cy="798513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675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目</a:t>
              </a:r>
              <a:r>
                <a:rPr lang="zh-TW" altLang="en-US" sz="280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錄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706302" y="33720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未來方向</a:t>
            </a:r>
            <a:endParaRPr lang="zh-CN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86065" y="3365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8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參考文獻</a:t>
            </a:r>
            <a:endParaRPr lang="zh-CN" altLang="zh-CN" sz="1800" kern="100" dirty="0">
              <a:solidFill>
                <a:schemeClr val="bg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组合 61"/>
          <p:cNvGrpSpPr>
            <a:grpSpLocks/>
          </p:cNvGrpSpPr>
          <p:nvPr/>
        </p:nvGrpSpPr>
        <p:grpSpPr bwMode="auto">
          <a:xfrm>
            <a:off x="1760152" y="3326027"/>
            <a:ext cx="742950" cy="460375"/>
            <a:chOff x="4353620" y="864629"/>
            <a:chExt cx="742365" cy="461665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63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5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64"/>
          <p:cNvGrpSpPr>
            <a:grpSpLocks/>
          </p:cNvGrpSpPr>
          <p:nvPr/>
        </p:nvGrpSpPr>
        <p:grpSpPr bwMode="auto">
          <a:xfrm>
            <a:off x="4939915" y="3319677"/>
            <a:ext cx="742950" cy="461962"/>
            <a:chOff x="4353620" y="864629"/>
            <a:chExt cx="742365" cy="461665"/>
          </a:xfrm>
        </p:grpSpPr>
        <p:sp>
          <p:nvSpPr>
            <p:cNvPr id="29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66"/>
            <p:cNvSpPr txBox="1"/>
            <p:nvPr/>
          </p:nvSpPr>
          <p:spPr>
            <a:xfrm>
              <a:off x="4509073" y="864629"/>
              <a:ext cx="43146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6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 txBox="1">
            <a:spLocks/>
          </p:cNvSpPr>
          <p:nvPr/>
        </p:nvSpPr>
        <p:spPr>
          <a:xfrm>
            <a:off x="412447" y="996257"/>
            <a:ext cx="8061608" cy="3910721"/>
          </a:xfrm>
          <a:prstGeom prst="rect">
            <a:avLst/>
          </a:prstGeom>
        </p:spPr>
        <p:txBody>
          <a:bodyPr/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增加更多的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Sensor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功能到智慧屋中</a:t>
            </a:r>
            <a:r>
              <a:rPr lang="zh-HK" altLang="zh-TW" sz="1800" b="1" dirty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例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瓦斯、二氧化碳、紅外線感測器等。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endParaRPr kumimoji="0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增強程式前、後端的溝通橋樑</a:t>
            </a:r>
            <a:r>
              <a:rPr lang="zh-HK" altLang="zh-TW" sz="1800" b="1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HK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HK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手機端功能，追加到可以跟網頁端相同功能。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後端程式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Python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，需加入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threading(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多線程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功能，程式方可更加完整，實現多工執行。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RFID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是感知層中重要關鍵技術之一，寫入功能需在精進，方可製作一些專案測試。例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智慧圖書館、門禁系統等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HK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3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14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未來方向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線接點 18"/>
          <p:cNvCxnSpPr/>
          <p:nvPr/>
        </p:nvCxnSpPr>
        <p:spPr>
          <a:xfrm>
            <a:off x="1121052" y="739842"/>
            <a:ext cx="7389205" cy="115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參考文獻</a:t>
            </a:r>
            <a:endParaRPr lang="id-ID" altLang="zh-CN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334353">
                      <a:lumMod val="75000"/>
                    </a:srgbClr>
                  </a:solidFill>
                  <a:ea typeface="微软雅黑"/>
                  <a:cs typeface="Arial" panose="020B0604020202020204" pitchFamily="34" charset="0"/>
                </a:rPr>
                <a:t>6</a:t>
              </a:r>
              <a:endParaRPr lang="zh-CN" altLang="en-US" sz="3200" dirty="0">
                <a:solidFill>
                  <a:srgbClr val="334353">
                    <a:lumMod val="75000"/>
                  </a:srgbClr>
                </a:solidFill>
                <a:ea typeface="微软雅黑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>
          <a:xfrm>
            <a:off x="331142" y="960924"/>
            <a:ext cx="8405451" cy="4072803"/>
          </a:xfrm>
          <a:prstGeom prst="rect">
            <a:avLst/>
          </a:prstGeom>
        </p:spPr>
        <p:txBody>
          <a:bodyPr/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桃竹苗分署 幼獅職訓局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-107B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物聯網開發與行動裝置應用班，　　　  各老師上課內容。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物聯網架構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                    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hlinkClick r:id="rId2"/>
              </a:rPr>
              <a:t>http://www.csie.ntpu.edu.tw/~yschen/course/2012-1/WNMC/ch14.pdf?fbclid=IwAR2lL4WWNzWBl1p2mDAxZPXiVq8n4yX5REGpogiTF_KSSsS016o6jssyJuI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Python Flask Led Control                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hlinkClick r:id="rId3"/>
              </a:rPr>
              <a:t>http://mattrichardson.com/Raspberry-Pi-Flask/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RFID                                    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hlinkClick r:id="rId4"/>
              </a:rPr>
              <a:t>https://kknews.cc/zh-tw/other/nvykx9g.html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Webcam                    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  <a:hlinkClick r:id="rId5"/>
              </a:rPr>
              <a:t>http://atceiling.blogspot.com/2014/04/raspberry-pi-webcam.html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kumimoji="0" lang="en-US" altLang="zh-HK" sz="21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 </a:t>
            </a:r>
            <a:endParaRPr kumimoji="0" lang="en-US" altLang="zh-HK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zh-TW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zh-TW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121052" y="739842"/>
            <a:ext cx="7389205" cy="11596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22"/>
          <p:cNvSpPr txBox="1">
            <a:spLocks noChangeArrowheads="1"/>
          </p:cNvSpPr>
          <p:nvPr/>
        </p:nvSpPr>
        <p:spPr bwMode="auto">
          <a:xfrm>
            <a:off x="1043130" y="630222"/>
            <a:ext cx="2677325" cy="24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00" dirty="0"/>
          </a:p>
        </p:txBody>
      </p:sp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0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參考文獻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22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2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24787" y="1132630"/>
            <a:ext cx="4193777" cy="230832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7200" b="1" kern="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Times New Roman" panose="02020603050405020304" pitchFamily="18" charset="0"/>
              </a:rPr>
              <a:t>Q&amp;A</a:t>
            </a:r>
          </a:p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7200" b="1" kern="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Times New Roman" panose="02020603050405020304" pitchFamily="18" charset="0"/>
              </a:rPr>
              <a:t>THANKS</a:t>
            </a:r>
            <a:endParaRPr lang="zh-CN" altLang="zh-CN" sz="7200" b="1" kern="1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21010" y="758243"/>
            <a:ext cx="7245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感謝幼獅職訓局專業師資群，教導豐富紮實的授課內容，讓我們學得物聯網複雜的軟硬體底層技術。物聯網產業包含甚廣，工業</a:t>
            </a:r>
            <a:r>
              <a:rPr lang="en-US" altLang="zh-TW" sz="2800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4.0 </a:t>
            </a:r>
            <a:r>
              <a:rPr lang="zh-TW" altLang="en-US" sz="2800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、車聯網、無人商店等，未來全球少子化，自動化程式設計人才，必定是熱門職缺。</a:t>
            </a:r>
            <a:endParaRPr lang="en-US" altLang="zh-TW" sz="2800" b="1" dirty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b="1" dirty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六個月職訓結訓正是我們準備貢獻實力到產業的開始，在此獻上我們十二萬分的謝意， 感謝老師們細心的教導，讓同學們都能充分吸收，學得一技之長。</a:t>
            </a:r>
            <a:endParaRPr lang="en-US" altLang="zh-TW" sz="2800" b="1" dirty="0">
              <a:solidFill>
                <a:schemeClr val="accent4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525101" y="724277"/>
            <a:ext cx="7985156" cy="2716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22"/>
          <p:cNvSpPr txBox="1">
            <a:spLocks noChangeArrowheads="1"/>
          </p:cNvSpPr>
          <p:nvPr/>
        </p:nvSpPr>
        <p:spPr bwMode="auto">
          <a:xfrm>
            <a:off x="1043130" y="630222"/>
            <a:ext cx="2677325" cy="24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00" dirty="0"/>
          </a:p>
        </p:txBody>
      </p: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809868" y="195162"/>
            <a:ext cx="4676714" cy="529115"/>
            <a:chOff x="1042749" y="75763"/>
            <a:chExt cx="3455587" cy="800937"/>
          </a:xfrm>
        </p:grpSpPr>
        <p:sp>
          <p:nvSpPr>
            <p:cNvPr id="7" name="文本框 21"/>
            <p:cNvSpPr txBox="1">
              <a:spLocks noChangeArrowheads="1"/>
            </p:cNvSpPr>
            <p:nvPr/>
          </p:nvSpPr>
          <p:spPr bwMode="auto">
            <a:xfrm>
              <a:off x="1059404" y="75763"/>
              <a:ext cx="3438932" cy="698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400" b="1" dirty="0">
                  <a:latin typeface="微软雅黑" panose="020B0503020204020204" pitchFamily="34" charset="-122"/>
                </a:rPr>
                <a:t>致謝</a:t>
              </a:r>
              <a:endParaRPr lang="id-ID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31142" y="960924"/>
            <a:ext cx="8405451" cy="4072803"/>
          </a:xfrm>
          <a:prstGeom prst="rect">
            <a:avLst/>
          </a:prstGeom>
        </p:spPr>
        <p:txBody>
          <a:bodyPr/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TW" sz="2000" dirty="0">
                <a:latin typeface="+mj-lt"/>
              </a:rPr>
              <a:t>Hardware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latin typeface="+mj-lt"/>
                <a:ea typeface="標楷體" pitchFamily="65" charset="-120"/>
              </a:rPr>
              <a:t>MCU:Raspberry</a:t>
            </a:r>
            <a:r>
              <a:rPr lang="en-US" altLang="zh-TW" sz="2000" dirty="0">
                <a:latin typeface="+mj-lt"/>
                <a:ea typeface="標楷體" pitchFamily="65" charset="-120"/>
              </a:rPr>
              <a:t> Pi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Arduino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>
                <a:latin typeface="+mj-lt"/>
                <a:ea typeface="標楷體" pitchFamily="65" charset="-120"/>
              </a:rPr>
              <a:t>ARM Cortex M0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>
                <a:latin typeface="+mj-lt"/>
                <a:ea typeface="標楷體" pitchFamily="65" charset="-120"/>
              </a:rPr>
              <a:t>MTK 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Linklt</a:t>
            </a:r>
            <a:r>
              <a:rPr lang="en-US" altLang="zh-TW" sz="2000" dirty="0">
                <a:latin typeface="+mj-lt"/>
                <a:ea typeface="標楷體" pitchFamily="65" charset="-120"/>
              </a:rPr>
              <a:t> 7688</a:t>
            </a: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TW" sz="2000" dirty="0">
                <a:latin typeface="+mj-lt"/>
                <a:ea typeface="標楷體" pitchFamily="65" charset="-120"/>
              </a:rPr>
              <a:t>	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Holtek</a:t>
            </a:r>
            <a:r>
              <a:rPr lang="en-US" altLang="zh-TW" sz="2000" dirty="0">
                <a:latin typeface="+mj-lt"/>
                <a:ea typeface="標楷體" pitchFamily="65" charset="-120"/>
              </a:rPr>
              <a:t> HT66F70A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>
                <a:latin typeface="+mj-lt"/>
                <a:ea typeface="標楷體" pitchFamily="65" charset="-120"/>
              </a:rPr>
              <a:t>8051</a:t>
            </a: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+mj-lt"/>
                <a:ea typeface="標楷體" pitchFamily="65" charset="-120"/>
              </a:rPr>
              <a:t>Sensor:HC-05(Bluetooth)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>
                <a:latin typeface="+mj-lt"/>
                <a:ea typeface="標楷體" pitchFamily="65" charset="-120"/>
              </a:rPr>
              <a:t>ESP8266(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Wifi</a:t>
            </a:r>
            <a:r>
              <a:rPr lang="en-US" altLang="zh-TW" sz="2000" dirty="0">
                <a:latin typeface="+mj-lt"/>
                <a:ea typeface="標楷體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>
                <a:latin typeface="+mj-lt"/>
                <a:ea typeface="標楷體" pitchFamily="65" charset="-120"/>
              </a:rPr>
              <a:t>DS18B20</a:t>
            </a:r>
            <a:r>
              <a:rPr lang="zh-TW" altLang="en-US" sz="2000" dirty="0">
                <a:latin typeface="新細明體"/>
                <a:ea typeface="新細明體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DHT-22</a:t>
            </a: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TW" sz="2000" dirty="0">
                <a:latin typeface="+mj-lt"/>
                <a:ea typeface="標楷體" pitchFamily="65" charset="-120"/>
              </a:rPr>
              <a:t>		     RFID-RC522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L298N Motor Driver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TW" sz="2000" dirty="0">
                <a:latin typeface="+mj-lt"/>
              </a:rPr>
              <a:t>Software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latin typeface="+mj-lt"/>
                <a:ea typeface="標楷體" pitchFamily="65" charset="-120"/>
              </a:rPr>
              <a:t>OS:Linux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Windows 10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標楷體" pitchFamily="65" charset="-120"/>
              </a:rPr>
              <a:t>Coding:Python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C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Java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SQL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HTML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PHP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Flask</a:t>
            </a: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標楷體" pitchFamily="65" charset="-120"/>
              </a:rPr>
              <a:t>Mobile Phone </a:t>
            </a:r>
            <a:r>
              <a:rPr lang="en-US" altLang="zh-TW" sz="2000" dirty="0" err="1">
                <a:ea typeface="標楷體" pitchFamily="65" charset="-120"/>
              </a:rPr>
              <a:t>IDE:Android</a:t>
            </a:r>
            <a:r>
              <a:rPr lang="en-US" altLang="zh-TW" sz="2000" dirty="0">
                <a:ea typeface="標楷體" pitchFamily="65" charset="-120"/>
              </a:rPr>
              <a:t> Studio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App Inventor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latin typeface="+mj-lt"/>
                <a:ea typeface="標楷體" pitchFamily="65" charset="-120"/>
              </a:rPr>
              <a:t>IDE:Sublime</a:t>
            </a:r>
            <a:r>
              <a:rPr lang="en-US" altLang="zh-TW" sz="2000" dirty="0">
                <a:latin typeface="+mj-lt"/>
                <a:ea typeface="標楷體" pitchFamily="65" charset="-120"/>
              </a:rPr>
              <a:t> 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MobaXterm</a:t>
            </a:r>
            <a:r>
              <a:rPr lang="en-US" altLang="zh-TW" sz="2000" dirty="0">
                <a:latin typeface="+mj-lt"/>
                <a:ea typeface="標楷體" pitchFamily="65" charset="-120"/>
              </a:rPr>
              <a:t> </a:t>
            </a:r>
            <a:r>
              <a:rPr lang="zh-TW" altLang="en-US" sz="2000" dirty="0">
                <a:latin typeface="+mj-lt"/>
                <a:ea typeface="標楷體" pitchFamily="65" charset="-120"/>
              </a:rPr>
              <a:t>、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Keil</a:t>
            </a:r>
            <a:r>
              <a:rPr lang="en-US" altLang="zh-TW" sz="2000" dirty="0">
                <a:latin typeface="+mj-lt"/>
                <a:ea typeface="標楷體" pitchFamily="65" charset="-120"/>
              </a:rPr>
              <a:t> uvsion5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標楷體" pitchFamily="65" charset="-120"/>
              </a:rPr>
              <a:t>Database:Mysql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kumimoji="0" lang="en-US" altLang="zh-HK" sz="21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 </a:t>
            </a:r>
            <a:endParaRPr kumimoji="0" lang="en-US" altLang="zh-HK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zh-TW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zh-TW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525101" y="724277"/>
            <a:ext cx="7985156" cy="2716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1043130" y="630222"/>
            <a:ext cx="2677325" cy="24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00" dirty="0"/>
          </a:p>
        </p:txBody>
      </p:sp>
      <p:grpSp>
        <p:nvGrpSpPr>
          <p:cNvPr id="7" name="组合 20"/>
          <p:cNvGrpSpPr>
            <a:grpSpLocks/>
          </p:cNvGrpSpPr>
          <p:nvPr/>
        </p:nvGrpSpPr>
        <p:grpSpPr bwMode="auto">
          <a:xfrm>
            <a:off x="524409" y="233662"/>
            <a:ext cx="4654173" cy="490615"/>
            <a:chOff x="831821" y="134043"/>
            <a:chExt cx="3438932" cy="742657"/>
          </a:xfrm>
        </p:grpSpPr>
        <p:sp>
          <p:nvSpPr>
            <p:cNvPr id="8" name="文本框 21"/>
            <p:cNvSpPr txBox="1">
              <a:spLocks noChangeArrowheads="1"/>
            </p:cNvSpPr>
            <p:nvPr/>
          </p:nvSpPr>
          <p:spPr bwMode="auto">
            <a:xfrm>
              <a:off x="831821" y="134043"/>
              <a:ext cx="3438932" cy="60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latin typeface="微软雅黑" panose="020B0503020204020204" pitchFamily="34" charset="-122"/>
                </a:rPr>
                <a:t>900 Hours Skills Learning List-1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31142" y="960924"/>
            <a:ext cx="8405451" cy="4072803"/>
          </a:xfrm>
          <a:prstGeom prst="rect">
            <a:avLst/>
          </a:prstGeom>
        </p:spPr>
        <p:txBody>
          <a:bodyPr/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TW" sz="2000" dirty="0">
                <a:latin typeface="+mj-lt"/>
              </a:rPr>
              <a:t>Software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latin typeface="+mj-lt"/>
                <a:ea typeface="標楷體" pitchFamily="65" charset="-120"/>
              </a:rPr>
              <a:t>Web </a:t>
            </a:r>
            <a:r>
              <a:rPr lang="en-US" altLang="zh-TW" sz="2000" dirty="0" err="1">
                <a:latin typeface="+mj-lt"/>
                <a:ea typeface="標楷體" pitchFamily="65" charset="-120"/>
              </a:rPr>
              <a:t>S</a:t>
            </a:r>
            <a:r>
              <a:rPr lang="en-US" altLang="zh-TW" sz="2000" dirty="0" err="1"/>
              <a:t>erver:Apache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 err="1">
                <a:ea typeface="標楷體" pitchFamily="65" charset="-120"/>
              </a:rPr>
              <a:t>Nginx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標楷體" pitchFamily="65" charset="-120"/>
              </a:rPr>
              <a:t>IOT Web </a:t>
            </a:r>
            <a:r>
              <a:rPr lang="en-US" altLang="zh-TW" sz="2000" dirty="0" err="1">
                <a:ea typeface="標楷體" pitchFamily="65" charset="-120"/>
              </a:rPr>
              <a:t>Server:Thingspeak</a:t>
            </a:r>
            <a:r>
              <a:rPr lang="zh-TW" altLang="en-US" sz="2000" dirty="0">
                <a:ea typeface="標楷體" pitchFamily="65" charset="-120"/>
              </a:rPr>
              <a:t>、</a:t>
            </a:r>
            <a:r>
              <a:rPr lang="en-US" altLang="zh-TW" sz="2000" dirty="0">
                <a:ea typeface="標楷體" pitchFamily="65" charset="-120"/>
              </a:rPr>
              <a:t>Firebase</a:t>
            </a:r>
            <a:endParaRPr lang="en-US" altLang="zh-TW" sz="2000" dirty="0">
              <a:latin typeface="+mj-lt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kumimoji="0" lang="en-US" altLang="zh-HK" sz="21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 </a:t>
            </a:r>
            <a:endParaRPr kumimoji="0" lang="en-US" altLang="zh-HK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TW" altLang="zh-TW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zh-TW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525101" y="724277"/>
            <a:ext cx="7985156" cy="27161"/>
          </a:xfrm>
          <a:prstGeom prst="lin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22"/>
          <p:cNvSpPr txBox="1">
            <a:spLocks noChangeArrowheads="1"/>
          </p:cNvSpPr>
          <p:nvPr/>
        </p:nvSpPr>
        <p:spPr bwMode="auto">
          <a:xfrm>
            <a:off x="1043130" y="630222"/>
            <a:ext cx="2677325" cy="24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00" dirty="0"/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524409" y="233662"/>
            <a:ext cx="4654173" cy="490615"/>
            <a:chOff x="831821" y="134043"/>
            <a:chExt cx="3438932" cy="742657"/>
          </a:xfrm>
        </p:grpSpPr>
        <p:sp>
          <p:nvSpPr>
            <p:cNvPr id="8" name="文本框 21"/>
            <p:cNvSpPr txBox="1">
              <a:spLocks noChangeArrowheads="1"/>
            </p:cNvSpPr>
            <p:nvPr/>
          </p:nvSpPr>
          <p:spPr bwMode="auto">
            <a:xfrm>
              <a:off x="831821" y="134043"/>
              <a:ext cx="3438932" cy="60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latin typeface="微软雅黑" panose="020B0503020204020204" pitchFamily="34" charset="-122"/>
                </a:rPr>
                <a:t>900 Hours Skills Learning List-2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63738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動機與目的</a:t>
            </a:r>
            <a:endParaRPr lang="zh-CN" altLang="zh-CN" sz="4000" b="1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tty\Dropbox\0.物聯網職訓\專題\picture\IOT架構圖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9659" y="640534"/>
            <a:ext cx="5675863" cy="4114808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398353" y="905381"/>
            <a:ext cx="2788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2018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月美國高通公司發表第一款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5G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旗艦處理器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Snapdragon 855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2019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年將陸續看到各手機廠的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5G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智慧型手機問世。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5G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世代的即將來臨將是實現物聯網，萬物聯網的最後一哩路。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經過職訓局半年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900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小時的專業密集課程，本團隊製作此專題展現物聯網的三層架構應用。</a:t>
            </a:r>
          </a:p>
        </p:txBody>
      </p:sp>
      <p:grpSp>
        <p:nvGrpSpPr>
          <p:cNvPr id="20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21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動機與目的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專題動機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23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2936224" y="1121123"/>
            <a:ext cx="5972384" cy="3396558"/>
            <a:chOff x="1505778" y="1003426"/>
            <a:chExt cx="6551806" cy="3792101"/>
          </a:xfrm>
        </p:grpSpPr>
        <p:pic>
          <p:nvPicPr>
            <p:cNvPr id="1026" name="Picture 2" descr="C:\Users\patty\Dropbox\0.物聯網職訓\專題\10624085_992831557399397_4567065194576893161_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5778" y="1014479"/>
              <a:ext cx="6551801" cy="3781048"/>
            </a:xfrm>
            <a:prstGeom prst="rect">
              <a:avLst/>
            </a:prstGeom>
            <a:noFill/>
          </p:spPr>
        </p:pic>
        <p:sp>
          <p:nvSpPr>
            <p:cNvPr id="10" name="矩形 9"/>
            <p:cNvSpPr/>
            <p:nvPr/>
          </p:nvSpPr>
          <p:spPr>
            <a:xfrm>
              <a:off x="3219010" y="3693814"/>
              <a:ext cx="3181790" cy="5613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08447" y="2417275"/>
              <a:ext cx="3210460" cy="100493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48078" y="1003426"/>
              <a:ext cx="1609506" cy="6171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17695" y="1294647"/>
            <a:ext cx="2788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本次專題，將展示智能居家的應用，呈現物聯網的整個基礎架構。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網路層將透過</a:t>
            </a:r>
            <a:r>
              <a:rPr lang="en-US" altLang="zh-TW" sz="1800" b="1" dirty="0" err="1">
                <a:latin typeface="標楷體" pitchFamily="65" charset="-120"/>
                <a:ea typeface="標楷體" pitchFamily="65" charset="-120"/>
              </a:rPr>
              <a:t>Wifi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開發網頁及手機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APP 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，供使用者操控使用。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感知層將使用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Raspberry Pi 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搭配多種</a:t>
            </a:r>
            <a:r>
              <a:rPr lang="en-US" altLang="zh-TW" sz="1800" b="1" dirty="0">
                <a:latin typeface="標楷體" pitchFamily="65" charset="-120"/>
                <a:ea typeface="標楷體" pitchFamily="65" charset="-120"/>
              </a:rPr>
              <a:t>Sensor </a:t>
            </a:r>
            <a:r>
              <a:rPr lang="zh-TW" altLang="en-US" sz="1800" b="1" dirty="0">
                <a:latin typeface="標楷體" pitchFamily="65" charset="-120"/>
                <a:ea typeface="標楷體" pitchFamily="65" charset="-120"/>
              </a:rPr>
              <a:t>透過程式語言開發使用。</a:t>
            </a:r>
            <a:endParaRPr lang="en-US" altLang="zh-TW" sz="1800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16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動機與目的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專題目的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3547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材料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,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硬體架構圖</a:t>
            </a:r>
            <a:endParaRPr lang="id-ID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3200" dirty="0">
                  <a:solidFill>
                    <a:schemeClr val="accent1">
                      <a:lumMod val="75000"/>
                    </a:schemeClr>
                  </a:solidFill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964386" y="425567"/>
            <a:ext cx="2308260" cy="4641904"/>
            <a:chOff x="2964386" y="425567"/>
            <a:chExt cx="2308260" cy="4641904"/>
          </a:xfrm>
        </p:grpSpPr>
        <p:grpSp>
          <p:nvGrpSpPr>
            <p:cNvPr id="16" name="群組 18"/>
            <p:cNvGrpSpPr/>
            <p:nvPr/>
          </p:nvGrpSpPr>
          <p:grpSpPr>
            <a:xfrm>
              <a:off x="2964386" y="425567"/>
              <a:ext cx="2308260" cy="4243490"/>
              <a:chOff x="3082926" y="776289"/>
              <a:chExt cx="2308260" cy="4243490"/>
            </a:xfrm>
          </p:grpSpPr>
          <p:pic>
            <p:nvPicPr>
              <p:cNvPr id="18" name="Picture 4" descr="C:\Users\patty\Dropbox\0.物聯網職訓\專題\PI3B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82926" y="776289"/>
                <a:ext cx="2308260" cy="180604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Users\patty\Dropbox\0.物聯網職訓\專題\81jRI6mRlRL._SX425_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8866" y="3130021"/>
                <a:ext cx="2158999" cy="1889758"/>
              </a:xfrm>
              <a:prstGeom prst="rect">
                <a:avLst/>
              </a:prstGeom>
              <a:noFill/>
            </p:spPr>
          </p:pic>
          <p:sp>
            <p:nvSpPr>
              <p:cNvPr id="20" name="文字方塊 19"/>
              <p:cNvSpPr txBox="1"/>
              <p:nvPr/>
            </p:nvSpPr>
            <p:spPr>
              <a:xfrm>
                <a:off x="3657594" y="2639481"/>
                <a:ext cx="13631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標楷體" pitchFamily="65" charset="-120"/>
                    <a:ea typeface="標楷體" pitchFamily="65" charset="-120"/>
                  </a:rPr>
                  <a:t>樹莓派</a:t>
                </a:r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3B</a:t>
                </a:r>
              </a:p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HAPE</a:t>
                </a:r>
                <a:r>
                  <a:rPr lang="zh-TW" altLang="en-US" sz="2000" b="1" dirty="0">
                    <a:latin typeface="標楷體" pitchFamily="65" charset="-120"/>
                    <a:ea typeface="標楷體" pitchFamily="65" charset="-120"/>
                  </a:rPr>
                  <a:t>小屋</a:t>
                </a:r>
                <a:endParaRPr lang="en-US" altLang="zh-TW" sz="2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845016" y="4667361"/>
              <a:ext cx="9541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zh-TW" altLang="en-US" sz="2000" b="1" cap="none" spc="0" dirty="0">
                  <a:ln w="11430"/>
                  <a:solidFill>
                    <a:srgbClr val="FFC00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應用層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212791" y="16934"/>
            <a:ext cx="3876891" cy="5071724"/>
            <a:chOff x="5212791" y="16934"/>
            <a:chExt cx="3876891" cy="5071724"/>
          </a:xfrm>
        </p:grpSpPr>
        <p:grpSp>
          <p:nvGrpSpPr>
            <p:cNvPr id="22" name="群組 23"/>
            <p:cNvGrpSpPr/>
            <p:nvPr/>
          </p:nvGrpSpPr>
          <p:grpSpPr>
            <a:xfrm>
              <a:off x="7703834" y="16934"/>
              <a:ext cx="1329265" cy="1600201"/>
              <a:chOff x="6997700" y="67736"/>
              <a:chExt cx="1329265" cy="1600201"/>
            </a:xfrm>
          </p:grpSpPr>
          <p:pic>
            <p:nvPicPr>
              <p:cNvPr id="36" name="Picture 2" descr="C:\Users\patty\Dropbox\0.物聯網職訓\專題\sku_383996_1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97700" y="338672"/>
                <a:ext cx="1329265" cy="1329265"/>
              </a:xfrm>
              <a:prstGeom prst="rect">
                <a:avLst/>
              </a:prstGeom>
              <a:noFill/>
            </p:spPr>
          </p:pic>
          <p:sp>
            <p:nvSpPr>
              <p:cNvPr id="37" name="文字方塊 36"/>
              <p:cNvSpPr txBox="1"/>
              <p:nvPr/>
            </p:nvSpPr>
            <p:spPr>
              <a:xfrm>
                <a:off x="7484529" y="67736"/>
                <a:ext cx="7704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RFID</a:t>
                </a: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6198324" y="1632572"/>
              <a:ext cx="2891358" cy="1618306"/>
              <a:chOff x="6252642" y="1786473"/>
              <a:chExt cx="2891358" cy="1618306"/>
            </a:xfrm>
          </p:grpSpPr>
          <p:pic>
            <p:nvPicPr>
              <p:cNvPr id="33" name="Picture 3" descr="C:\Users\patty\Dropbox\0.物聯網職訓\專題\51R7ty4sW+L._SX385_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52642" y="2142069"/>
                <a:ext cx="1604434" cy="1262710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C:\Users\patty\Dropbox\0.物聯網職訓\專題\TB2863QX12CK1JjSZFjXXXk_VXa_!!1740455219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535" y="2120900"/>
                <a:ext cx="1278465" cy="1278465"/>
              </a:xfrm>
              <a:prstGeom prst="rect">
                <a:avLst/>
              </a:prstGeom>
              <a:noFill/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6993459" y="1786473"/>
                <a:ext cx="1549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標楷體" pitchFamily="65" charset="-120"/>
                    <a:ea typeface="標楷體" pitchFamily="65" charset="-120"/>
                  </a:rPr>
                  <a:t>Relay+LED</a:t>
                </a:r>
                <a:endParaRPr lang="en-US" altLang="zh-TW" sz="20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24" name="群組 25"/>
            <p:cNvGrpSpPr/>
            <p:nvPr/>
          </p:nvGrpSpPr>
          <p:grpSpPr>
            <a:xfrm>
              <a:off x="6220355" y="81477"/>
              <a:ext cx="1549404" cy="1524648"/>
              <a:chOff x="7044259" y="3505208"/>
              <a:chExt cx="1549404" cy="1524648"/>
            </a:xfrm>
          </p:grpSpPr>
          <p:pic>
            <p:nvPicPr>
              <p:cNvPr id="31" name="Picture 3" descr="C:\Users\patty\Dropbox\0.物聯網職訓\專題\DS18B20-Arduino-Module-Temperature-sensor3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97716" y="3835400"/>
                <a:ext cx="1320314" cy="1194456"/>
              </a:xfrm>
              <a:prstGeom prst="rect">
                <a:avLst/>
              </a:prstGeom>
              <a:noFill/>
            </p:spPr>
          </p:pic>
          <p:sp>
            <p:nvSpPr>
              <p:cNvPr id="32" name="文字方塊 31"/>
              <p:cNvSpPr txBox="1"/>
              <p:nvPr/>
            </p:nvSpPr>
            <p:spPr>
              <a:xfrm>
                <a:off x="7044259" y="3505208"/>
                <a:ext cx="1549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標楷體" pitchFamily="65" charset="-120"/>
                    <a:ea typeface="標楷體" pitchFamily="65" charset="-120"/>
                  </a:rPr>
                  <a:t>溫度</a:t>
                </a:r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Sensor</a:t>
                </a:r>
              </a:p>
            </p:txBody>
          </p:sp>
        </p:grpSp>
        <p:sp>
          <p:nvSpPr>
            <p:cNvPr id="25" name="向左箭號 24"/>
            <p:cNvSpPr/>
            <p:nvPr/>
          </p:nvSpPr>
          <p:spPr>
            <a:xfrm>
              <a:off x="5212791" y="2737185"/>
              <a:ext cx="838200" cy="539750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08942" y="4688548"/>
              <a:ext cx="9541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zh-TW" altLang="en-US" sz="2000" b="1" dirty="0">
                  <a:ln w="11430"/>
                  <a:solidFill>
                    <a:srgbClr val="92D050"/>
                  </a:soli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感知層</a:t>
              </a:r>
              <a:endParaRPr lang="zh-TW" altLang="en-US" sz="2000" b="1" cap="none" spc="0" dirty="0">
                <a:ln w="11430"/>
                <a:solidFill>
                  <a:srgbClr val="92D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27" name="群組 30"/>
            <p:cNvGrpSpPr/>
            <p:nvPr/>
          </p:nvGrpSpPr>
          <p:grpSpPr>
            <a:xfrm>
              <a:off x="7783436" y="3242581"/>
              <a:ext cx="1219200" cy="1503803"/>
              <a:chOff x="7783436" y="3242581"/>
              <a:chExt cx="1219200" cy="1503803"/>
            </a:xfrm>
          </p:grpSpPr>
          <p:pic>
            <p:nvPicPr>
              <p:cNvPr id="29" name="Picture 2" descr="C:\Users\patty\Dropbox\0.物聯網職訓\專題\webcam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783436" y="3527184"/>
                <a:ext cx="1219200" cy="1219200"/>
              </a:xfrm>
              <a:prstGeom prst="rect">
                <a:avLst/>
              </a:prstGeom>
              <a:noFill/>
            </p:spPr>
          </p:pic>
          <p:sp>
            <p:nvSpPr>
              <p:cNvPr id="30" name="文字方塊 29"/>
              <p:cNvSpPr txBox="1"/>
              <p:nvPr/>
            </p:nvSpPr>
            <p:spPr>
              <a:xfrm>
                <a:off x="7906353" y="3242581"/>
                <a:ext cx="1083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Webcam</a:t>
                </a:r>
              </a:p>
            </p:txBody>
          </p:sp>
        </p:grpSp>
        <p:sp>
          <p:nvSpPr>
            <p:cNvPr id="28" name="向左箭號 27"/>
            <p:cNvSpPr/>
            <p:nvPr/>
          </p:nvSpPr>
          <p:spPr>
            <a:xfrm rot="10800000">
              <a:off x="5301814" y="2092883"/>
              <a:ext cx="838200" cy="539750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35504" y="794953"/>
            <a:ext cx="2434109" cy="4285332"/>
            <a:chOff x="435504" y="794953"/>
            <a:chExt cx="2434109" cy="4285332"/>
          </a:xfrm>
        </p:grpSpPr>
        <p:grpSp>
          <p:nvGrpSpPr>
            <p:cNvPr id="39" name="群組 17"/>
            <p:cNvGrpSpPr/>
            <p:nvPr/>
          </p:nvGrpSpPr>
          <p:grpSpPr>
            <a:xfrm>
              <a:off x="435504" y="794953"/>
              <a:ext cx="1969030" cy="3908782"/>
              <a:chOff x="359304" y="931334"/>
              <a:chExt cx="1969030" cy="3908782"/>
            </a:xfrm>
          </p:grpSpPr>
          <p:pic>
            <p:nvPicPr>
              <p:cNvPr id="43" name="Picture 5" descr="C:\Users\patty\Dropbox\0.物聯網職訓\專題\c05949225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59304" y="3361267"/>
                <a:ext cx="1969030" cy="1478849"/>
              </a:xfrm>
              <a:prstGeom prst="rect">
                <a:avLst/>
              </a:prstGeom>
              <a:noFill/>
            </p:spPr>
          </p:pic>
          <p:pic>
            <p:nvPicPr>
              <p:cNvPr id="44" name="Picture 7" descr="C:\Users\patty\Dropbox\0.物聯網職訓\專題\512OsPIkD7L._SX569_.jp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03232" y="931334"/>
                <a:ext cx="940268" cy="1811338"/>
              </a:xfrm>
              <a:prstGeom prst="rect">
                <a:avLst/>
              </a:prstGeom>
              <a:noFill/>
            </p:spPr>
          </p:pic>
          <p:sp>
            <p:nvSpPr>
              <p:cNvPr id="45" name="文字方塊 44"/>
              <p:cNvSpPr txBox="1"/>
              <p:nvPr/>
            </p:nvSpPr>
            <p:spPr>
              <a:xfrm>
                <a:off x="609592" y="2766487"/>
                <a:ext cx="7281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標楷體" pitchFamily="65" charset="-120"/>
                    <a:ea typeface="標楷體" pitchFamily="65" charset="-120"/>
                  </a:rPr>
                  <a:t>手機</a:t>
                </a:r>
                <a:endParaRPr lang="en-US" altLang="zh-TW" sz="2000" b="1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en-US" altLang="zh-TW" sz="2000" b="1" dirty="0">
                    <a:latin typeface="標楷體" pitchFamily="65" charset="-120"/>
                    <a:ea typeface="標楷體" pitchFamily="65" charset="-120"/>
                  </a:rPr>
                  <a:t> PC</a:t>
                </a:r>
              </a:p>
            </p:txBody>
          </p:sp>
        </p:grpSp>
        <p:sp>
          <p:nvSpPr>
            <p:cNvPr id="40" name="向左箭號 39"/>
            <p:cNvSpPr/>
            <p:nvPr/>
          </p:nvSpPr>
          <p:spPr>
            <a:xfrm rot="10800000">
              <a:off x="1995426" y="2147765"/>
              <a:ext cx="874187" cy="518584"/>
            </a:xfrm>
            <a:prstGeom prst="leftArrow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855" y="4680175"/>
              <a:ext cx="95410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zh-TW" altLang="en-US" sz="2000" b="1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網路層</a:t>
              </a:r>
              <a:endParaRPr lang="en-US" altLang="zh-TW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2" name="向左箭號 41"/>
            <p:cNvSpPr/>
            <p:nvPr/>
          </p:nvSpPr>
          <p:spPr>
            <a:xfrm>
              <a:off x="1939596" y="2743787"/>
              <a:ext cx="874187" cy="518584"/>
            </a:xfrm>
            <a:prstGeom prst="leftArrow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47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材料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硬體架構圖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48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49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50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/>
          <p:cNvGrpSpPr/>
          <p:nvPr/>
        </p:nvGrpSpPr>
        <p:grpSpPr>
          <a:xfrm>
            <a:off x="4271615" y="0"/>
            <a:ext cx="4274308" cy="5037667"/>
            <a:chOff x="4271615" y="0"/>
            <a:chExt cx="4274308" cy="5037667"/>
          </a:xfrm>
        </p:grpSpPr>
        <p:pic>
          <p:nvPicPr>
            <p:cNvPr id="52" name="Picture 3" descr="C:\Users\patty\Dropbox\0.物聯網職訓\專題\Raspberry-Pi-GPIO-Layout-Model-B-Plus.png"/>
            <p:cNvPicPr>
              <a:picLocks noChangeAspect="1" noChangeArrowheads="1"/>
            </p:cNvPicPr>
            <p:nvPr/>
          </p:nvPicPr>
          <p:blipFill>
            <a:blip r:embed="rId2" cstate="print"/>
            <a:srcRect b="2544"/>
            <a:stretch>
              <a:fillRect/>
            </a:stretch>
          </p:blipFill>
          <p:spPr bwMode="auto">
            <a:xfrm>
              <a:off x="5116000" y="0"/>
              <a:ext cx="2580216" cy="5037667"/>
            </a:xfrm>
            <a:prstGeom prst="rect">
              <a:avLst/>
            </a:prstGeom>
            <a:noFill/>
          </p:spPr>
        </p:pic>
        <p:grpSp>
          <p:nvGrpSpPr>
            <p:cNvPr id="53" name="群組 59"/>
            <p:cNvGrpSpPr/>
            <p:nvPr/>
          </p:nvGrpSpPr>
          <p:grpSpPr>
            <a:xfrm>
              <a:off x="4271615" y="2328489"/>
              <a:ext cx="905646" cy="184666"/>
              <a:chOff x="4068234" y="2334997"/>
              <a:chExt cx="905646" cy="184666"/>
            </a:xfrm>
          </p:grpSpPr>
          <p:sp>
            <p:nvSpPr>
              <p:cNvPr id="81" name="文字方塊 80"/>
              <p:cNvSpPr txBox="1"/>
              <p:nvPr/>
            </p:nvSpPr>
            <p:spPr>
              <a:xfrm>
                <a:off x="4068234" y="2334997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RFID-MOSI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 flipV="1">
                <a:off x="4643967" y="2430807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60"/>
            <p:cNvGrpSpPr/>
            <p:nvPr/>
          </p:nvGrpSpPr>
          <p:grpSpPr>
            <a:xfrm>
              <a:off x="7632776" y="2552132"/>
              <a:ext cx="909519" cy="184666"/>
              <a:chOff x="3776209" y="2581766"/>
              <a:chExt cx="909519" cy="184666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4109995" y="2581766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RFID-RST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80" name="直線接點 79"/>
              <p:cNvCxnSpPr/>
              <p:nvPr/>
            </p:nvCxnSpPr>
            <p:spPr>
              <a:xfrm flipV="1">
                <a:off x="3776209" y="2671068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61"/>
            <p:cNvGrpSpPr/>
            <p:nvPr/>
          </p:nvGrpSpPr>
          <p:grpSpPr>
            <a:xfrm>
              <a:off x="4275848" y="2552856"/>
              <a:ext cx="905646" cy="184666"/>
              <a:chOff x="4068234" y="2334997"/>
              <a:chExt cx="905646" cy="184666"/>
            </a:xfrm>
          </p:grpSpPr>
          <p:sp>
            <p:nvSpPr>
              <p:cNvPr id="77" name="文字方塊 76"/>
              <p:cNvSpPr txBox="1"/>
              <p:nvPr/>
            </p:nvSpPr>
            <p:spPr>
              <a:xfrm>
                <a:off x="4068234" y="2334997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RFID-MISO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78" name="直線接點 77"/>
              <p:cNvCxnSpPr/>
              <p:nvPr/>
            </p:nvCxnSpPr>
            <p:spPr>
              <a:xfrm flipV="1">
                <a:off x="4643967" y="2430807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群組 64"/>
            <p:cNvGrpSpPr/>
            <p:nvPr/>
          </p:nvGrpSpPr>
          <p:grpSpPr>
            <a:xfrm>
              <a:off x="4276454" y="2772989"/>
              <a:ext cx="905646" cy="184666"/>
              <a:chOff x="4068234" y="2334997"/>
              <a:chExt cx="905646" cy="184666"/>
            </a:xfrm>
          </p:grpSpPr>
          <p:sp>
            <p:nvSpPr>
              <p:cNvPr id="75" name="文字方塊 74"/>
              <p:cNvSpPr txBox="1"/>
              <p:nvPr/>
            </p:nvSpPr>
            <p:spPr>
              <a:xfrm>
                <a:off x="4068234" y="2334997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RFID-SCK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76" name="直線接點 75"/>
              <p:cNvCxnSpPr/>
              <p:nvPr/>
            </p:nvCxnSpPr>
            <p:spPr>
              <a:xfrm flipV="1">
                <a:off x="4643967" y="2430807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67"/>
            <p:cNvGrpSpPr/>
            <p:nvPr/>
          </p:nvGrpSpPr>
          <p:grpSpPr>
            <a:xfrm>
              <a:off x="7636404" y="2798875"/>
              <a:ext cx="909519" cy="184666"/>
              <a:chOff x="3776209" y="2581766"/>
              <a:chExt cx="909519" cy="184666"/>
            </a:xfrm>
          </p:grpSpPr>
          <p:sp>
            <p:nvSpPr>
              <p:cNvPr id="73" name="文字方塊 72"/>
              <p:cNvSpPr txBox="1"/>
              <p:nvPr/>
            </p:nvSpPr>
            <p:spPr>
              <a:xfrm>
                <a:off x="4109995" y="2581766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RFID-SDA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74" name="直線接點 73"/>
              <p:cNvCxnSpPr/>
              <p:nvPr/>
            </p:nvCxnSpPr>
            <p:spPr>
              <a:xfrm flipV="1">
                <a:off x="3776209" y="2671068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群組 70"/>
            <p:cNvGrpSpPr/>
            <p:nvPr/>
          </p:nvGrpSpPr>
          <p:grpSpPr>
            <a:xfrm>
              <a:off x="4275924" y="1855618"/>
              <a:ext cx="905646" cy="184666"/>
              <a:chOff x="4068234" y="2334997"/>
              <a:chExt cx="905646" cy="184666"/>
            </a:xfrm>
          </p:grpSpPr>
          <p:sp>
            <p:nvSpPr>
              <p:cNvPr id="71" name="文字方塊 70"/>
              <p:cNvSpPr txBox="1"/>
              <p:nvPr/>
            </p:nvSpPr>
            <p:spPr>
              <a:xfrm>
                <a:off x="4068234" y="2334997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RELAY-IN3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72" name="直線接點 71"/>
              <p:cNvCxnSpPr/>
              <p:nvPr/>
            </p:nvCxnSpPr>
            <p:spPr>
              <a:xfrm flipV="1">
                <a:off x="4643967" y="2430807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群組 73"/>
            <p:cNvGrpSpPr/>
            <p:nvPr/>
          </p:nvGrpSpPr>
          <p:grpSpPr>
            <a:xfrm>
              <a:off x="4273181" y="1629565"/>
              <a:ext cx="905646" cy="184666"/>
              <a:chOff x="4068234" y="2334997"/>
              <a:chExt cx="905646" cy="184666"/>
            </a:xfrm>
          </p:grpSpPr>
          <p:sp>
            <p:nvSpPr>
              <p:cNvPr id="69" name="文字方塊 68"/>
              <p:cNvSpPr txBox="1"/>
              <p:nvPr/>
            </p:nvSpPr>
            <p:spPr>
              <a:xfrm>
                <a:off x="4068234" y="2334997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RELAY-IN2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70" name="直線接點 69"/>
              <p:cNvCxnSpPr/>
              <p:nvPr/>
            </p:nvCxnSpPr>
            <p:spPr>
              <a:xfrm flipV="1">
                <a:off x="4643967" y="2430807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群組 76"/>
            <p:cNvGrpSpPr/>
            <p:nvPr/>
          </p:nvGrpSpPr>
          <p:grpSpPr>
            <a:xfrm>
              <a:off x="7632384" y="1858300"/>
              <a:ext cx="909519" cy="184666"/>
              <a:chOff x="3776209" y="2581766"/>
              <a:chExt cx="909519" cy="184666"/>
            </a:xfrm>
          </p:grpSpPr>
          <p:sp>
            <p:nvSpPr>
              <p:cNvPr id="67" name="文字方塊 66"/>
              <p:cNvSpPr txBox="1"/>
              <p:nvPr/>
            </p:nvSpPr>
            <p:spPr>
              <a:xfrm>
                <a:off x="4109995" y="2581766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RELAY-IN4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68" name="直線接點 67"/>
              <p:cNvCxnSpPr/>
              <p:nvPr/>
            </p:nvCxnSpPr>
            <p:spPr>
              <a:xfrm flipV="1">
                <a:off x="3776209" y="2671068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群組 79"/>
            <p:cNvGrpSpPr/>
            <p:nvPr/>
          </p:nvGrpSpPr>
          <p:grpSpPr>
            <a:xfrm>
              <a:off x="7629641" y="2095323"/>
              <a:ext cx="909519" cy="184666"/>
              <a:chOff x="3776209" y="2581766"/>
              <a:chExt cx="909519" cy="184666"/>
            </a:xfrm>
          </p:grpSpPr>
          <p:sp>
            <p:nvSpPr>
              <p:cNvPr id="65" name="文字方塊 64"/>
              <p:cNvSpPr txBox="1"/>
              <p:nvPr/>
            </p:nvSpPr>
            <p:spPr>
              <a:xfrm>
                <a:off x="4109995" y="2581766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RELAY-IN1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 flipV="1">
                <a:off x="3776209" y="2671068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群組 101"/>
            <p:cNvGrpSpPr/>
            <p:nvPr/>
          </p:nvGrpSpPr>
          <p:grpSpPr>
            <a:xfrm>
              <a:off x="4277415" y="931066"/>
              <a:ext cx="905646" cy="184666"/>
              <a:chOff x="4068234" y="2334997"/>
              <a:chExt cx="905646" cy="184666"/>
            </a:xfrm>
          </p:grpSpPr>
          <p:sp>
            <p:nvSpPr>
              <p:cNvPr id="63" name="文字方塊 62"/>
              <p:cNvSpPr txBox="1"/>
              <p:nvPr/>
            </p:nvSpPr>
            <p:spPr>
              <a:xfrm>
                <a:off x="4068234" y="2334997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DS18B20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flipV="1">
                <a:off x="4643967" y="2430807"/>
                <a:ext cx="329913" cy="1405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群組 82"/>
          <p:cNvGrpSpPr/>
          <p:nvPr/>
        </p:nvGrpSpPr>
        <p:grpSpPr>
          <a:xfrm>
            <a:off x="205844" y="140677"/>
            <a:ext cx="5702587" cy="4791156"/>
            <a:chOff x="205844" y="140677"/>
            <a:chExt cx="5702587" cy="4791156"/>
          </a:xfrm>
        </p:grpSpPr>
        <p:pic>
          <p:nvPicPr>
            <p:cNvPr id="84" name="Picture 5" descr="C:\Users\patty\Dropbox\0.物聯網職訓\專題\pi3_1_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844" y="1174928"/>
              <a:ext cx="2537356" cy="3756905"/>
            </a:xfrm>
            <a:prstGeom prst="rect">
              <a:avLst/>
            </a:prstGeom>
            <a:noFill/>
          </p:spPr>
        </p:pic>
        <p:sp>
          <p:nvSpPr>
            <p:cNvPr id="85" name="矩形 84"/>
            <p:cNvSpPr/>
            <p:nvPr/>
          </p:nvSpPr>
          <p:spPr>
            <a:xfrm>
              <a:off x="2424460" y="1452240"/>
              <a:ext cx="286990" cy="21926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肘形接點 85"/>
            <p:cNvCxnSpPr/>
            <p:nvPr/>
          </p:nvCxnSpPr>
          <p:spPr>
            <a:xfrm flipV="1">
              <a:off x="2702075" y="140677"/>
              <a:ext cx="3206356" cy="1283241"/>
            </a:xfrm>
            <a:prstGeom prst="bentConnector3">
              <a:avLst>
                <a:gd name="adj1" fmla="val 13584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41"/>
            <p:cNvGrpSpPr/>
            <p:nvPr/>
          </p:nvGrpSpPr>
          <p:grpSpPr>
            <a:xfrm>
              <a:off x="2344848" y="4346494"/>
              <a:ext cx="1614493" cy="184666"/>
              <a:chOff x="3071235" y="2581766"/>
              <a:chExt cx="1614493" cy="184666"/>
            </a:xfrm>
          </p:grpSpPr>
          <p:sp>
            <p:nvSpPr>
              <p:cNvPr id="88" name="文字方塊 87"/>
              <p:cNvSpPr txBox="1"/>
              <p:nvPr/>
            </p:nvSpPr>
            <p:spPr>
              <a:xfrm>
                <a:off x="4109995" y="2581766"/>
                <a:ext cx="575733" cy="1846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" b="1" dirty="0">
                    <a:latin typeface="DengXian" pitchFamily="2" charset="-122"/>
                    <a:ea typeface="DengXian" pitchFamily="2" charset="-122"/>
                  </a:rPr>
                  <a:t>Webcam</a:t>
                </a:r>
                <a:endParaRPr lang="zh-TW" altLang="en-US" sz="600" b="1" dirty="0">
                  <a:latin typeface="DengXian" pitchFamily="2" charset="-122"/>
                  <a:ea typeface="DengXian" pitchFamily="2" charset="-122"/>
                </a:endParaRPr>
              </a:p>
            </p:txBody>
          </p:sp>
          <p:cxnSp>
            <p:nvCxnSpPr>
              <p:cNvPr id="89" name="直線接點 43"/>
              <p:cNvCxnSpPr/>
              <p:nvPr/>
            </p:nvCxnSpPr>
            <p:spPr>
              <a:xfrm flipV="1">
                <a:off x="3071235" y="2671069"/>
                <a:ext cx="1034887" cy="401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组合 20"/>
          <p:cNvGrpSpPr>
            <a:grpSpLocks/>
          </p:cNvGrpSpPr>
          <p:nvPr/>
        </p:nvGrpSpPr>
        <p:grpSpPr bwMode="auto">
          <a:xfrm>
            <a:off x="1022350" y="269875"/>
            <a:ext cx="3438525" cy="606425"/>
            <a:chOff x="1021967" y="269923"/>
            <a:chExt cx="3438932" cy="606777"/>
          </a:xfrm>
        </p:grpSpPr>
        <p:sp>
          <p:nvSpPr>
            <p:cNvPr id="91" name="文本框 21"/>
            <p:cNvSpPr txBox="1">
              <a:spLocks noChangeArrowheads="1"/>
            </p:cNvSpPr>
            <p:nvPr/>
          </p:nvSpPr>
          <p:spPr bwMode="auto">
            <a:xfrm>
              <a:off x="1021967" y="269923"/>
              <a:ext cx="3438932" cy="400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TW" altLang="en-US" sz="2000" b="1" dirty="0">
                  <a:latin typeface="微软雅黑" panose="020B0503020204020204" pitchFamily="34" charset="-122"/>
                </a:rPr>
                <a:t>材料</a:t>
              </a:r>
              <a:r>
                <a:rPr lang="en-US" altLang="zh-TW" sz="2000" b="1" dirty="0">
                  <a:latin typeface="微软雅黑" panose="020B0503020204020204" pitchFamily="34" charset="-122"/>
                </a:rPr>
                <a:t>-</a:t>
              </a:r>
              <a:r>
                <a:rPr lang="zh-TW" altLang="en-US" sz="2000" b="1" dirty="0">
                  <a:latin typeface="微软雅黑" panose="020B0503020204020204" pitchFamily="34" charset="-122"/>
                </a:rPr>
                <a:t>硬體電路圖</a:t>
              </a:r>
              <a:endParaRPr lang="id-ID" altLang="zh-CN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92" name="文本框 22"/>
            <p:cNvSpPr txBox="1">
              <a:spLocks noChangeArrowheads="1"/>
            </p:cNvSpPr>
            <p:nvPr/>
          </p:nvSpPr>
          <p:spPr bwMode="auto">
            <a:xfrm>
              <a:off x="1042749" y="630479"/>
              <a:ext cx="26776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 sz="1000" dirty="0"/>
            </a:p>
          </p:txBody>
        </p:sp>
      </p:grpSp>
      <p:grpSp>
        <p:nvGrpSpPr>
          <p:cNvPr id="93" name="组合 23"/>
          <p:cNvGrpSpPr>
            <a:grpSpLocks/>
          </p:cNvGrpSpPr>
          <p:nvPr/>
        </p:nvGrpSpPr>
        <p:grpSpPr bwMode="auto">
          <a:xfrm>
            <a:off x="206375" y="315913"/>
            <a:ext cx="815975" cy="522287"/>
            <a:chOff x="4353620" y="864629"/>
            <a:chExt cx="742365" cy="476312"/>
          </a:xfrm>
        </p:grpSpPr>
        <p:sp>
          <p:nvSpPr>
            <p:cNvPr id="94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25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476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TW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4297363"/>
            <a:ext cx="9137650" cy="860425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03588" y="1979613"/>
            <a:ext cx="3618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流程</a:t>
            </a:r>
            <a:r>
              <a:rPr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-</a:t>
            </a:r>
            <a:r>
              <a:rPr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軟體架構圖</a:t>
            </a:r>
            <a:endParaRPr lang="id-ID" altLang="zh-CN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2252663" y="2008188"/>
            <a:ext cx="949325" cy="585787"/>
            <a:chOff x="4353620" y="864629"/>
            <a:chExt cx="742365" cy="457814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5869"/>
              <a:ext cx="742365" cy="408187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8796" y="864629"/>
              <a:ext cx="432012" cy="4578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3200" dirty="0">
                  <a:solidFill>
                    <a:srgbClr val="334353">
                      <a:lumMod val="75000"/>
                    </a:srgbClr>
                  </a:solidFill>
                  <a:ea typeface="微软雅黑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rgbClr val="334353">
                    <a:lumMod val="75000"/>
                  </a:srgbClr>
                </a:solidFill>
                <a:ea typeface="微软雅黑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Desc"/>
  <p:tag name="MH" val="20150820163733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34353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8648</TotalTime>
  <Words>696</Words>
  <Application>Microsoft Office PowerPoint</Application>
  <PresentationFormat>如螢幕大小 (16:9)</PresentationFormat>
  <Paragraphs>177</Paragraphs>
  <Slides>26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26</vt:i4>
      </vt:variant>
    </vt:vector>
  </HeadingPairs>
  <TitlesOfParts>
    <vt:vector size="40" baseType="lpstr">
      <vt:lpstr>DengXian</vt:lpstr>
      <vt:lpstr>微软雅黑</vt:lpstr>
      <vt:lpstr>宋体</vt:lpstr>
      <vt:lpstr>华文细黑</vt:lpstr>
      <vt:lpstr>新細明體</vt:lpstr>
      <vt:lpstr>標楷體</vt:lpstr>
      <vt:lpstr>Arial</vt:lpstr>
      <vt:lpstr>Calibri</vt:lpstr>
      <vt:lpstr>Impact</vt:lpstr>
      <vt:lpstr>Times New Roman</vt:lpstr>
      <vt:lpstr>第一PPT，www.1ppt.com</vt:lpstr>
      <vt:lpstr>1_第一PPT，www.1ppt.com</vt:lpstr>
      <vt:lpstr>2_第一PPT，www.1ppt.com</vt:lpstr>
      <vt:lpstr>3_第一PPT，www.1ppt.com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互联网电子商务</dc:title>
  <dc:creator>第一PPT</dc:creator>
  <cp:keywords>www.1ppt.com</cp:keywords>
  <cp:lastModifiedBy> </cp:lastModifiedBy>
  <cp:revision>661</cp:revision>
  <dcterms:created xsi:type="dcterms:W3CDTF">2015-04-07T15:42:54Z</dcterms:created>
  <dcterms:modified xsi:type="dcterms:W3CDTF">2019-01-08T13:54:32Z</dcterms:modified>
</cp:coreProperties>
</file>