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6"/>
  </p:notesMasterIdLst>
  <p:sldIdLst>
    <p:sldId id="256" r:id="rId3"/>
    <p:sldId id="486" r:id="rId4"/>
    <p:sldId id="487" r:id="rId5"/>
    <p:sldId id="492" r:id="rId6"/>
    <p:sldId id="497" r:id="rId7"/>
    <p:sldId id="495" r:id="rId8"/>
    <p:sldId id="498" r:id="rId9"/>
    <p:sldId id="493" r:id="rId10"/>
    <p:sldId id="499" r:id="rId11"/>
    <p:sldId id="489" r:id="rId12"/>
    <p:sldId id="494" r:id="rId13"/>
    <p:sldId id="488" r:id="rId14"/>
    <p:sldId id="49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FF"/>
    <a:srgbClr val="FF00FF"/>
    <a:srgbClr val="8782EA"/>
    <a:srgbClr val="CC99FF"/>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659" autoAdjust="0"/>
  </p:normalViewPr>
  <p:slideViewPr>
    <p:cSldViewPr snapToGrid="0">
      <p:cViewPr varScale="1">
        <p:scale>
          <a:sx n="66" d="100"/>
          <a:sy n="66" d="100"/>
        </p:scale>
        <p:origin x="331" y="58"/>
      </p:cViewPr>
      <p:guideLst/>
    </p:cSldViewPr>
  </p:slideViewPr>
  <p:notesTextViewPr>
    <p:cViewPr>
      <p:scale>
        <a:sx n="1" d="1"/>
        <a:sy n="1" d="1"/>
      </p:scale>
      <p:origin x="0" y="0"/>
    </p:cViewPr>
  </p:notesTextViewPr>
  <p:sorterViewPr>
    <p:cViewPr>
      <p:scale>
        <a:sx n="88" d="100"/>
        <a:sy n="88"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A1F812-2F44-4AB9-9A7D-6BE65C1F42F4}" type="datetimeFigureOut">
              <a:rPr lang="en-US" smtClean="0"/>
              <a:t>2/23/2020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902B0E-18D0-4252-A482-5A56A06BA612}" type="slidenum">
              <a:rPr lang="en-US" smtClean="0"/>
              <a:t>‹#›</a:t>
            </a:fld>
            <a:endParaRPr lang="en-US"/>
          </a:p>
        </p:txBody>
      </p:sp>
    </p:spTree>
    <p:extLst>
      <p:ext uri="{BB962C8B-B14F-4D97-AF65-F5344CB8AC3E}">
        <p14:creationId xmlns:p14="http://schemas.microsoft.com/office/powerpoint/2010/main" val="112314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Microsoft sees all the big companies creating original video content, and they want to get in on the fun. They have decided to create a new movie studio, but the problem is they don’t know anything about creating movies. They have hired you to help them better understand the movie industry. Your team is charged with doing data analysis and creating a presentation that explores what type of films are currently doing the best at the box office. You must then translate those findings into actionable insights that the CEO can use when deciding what type of films they should be creating.</a:t>
            </a:r>
            <a:endParaRPr lang="en-US" dirty="0"/>
          </a:p>
        </p:txBody>
      </p:sp>
      <p:sp>
        <p:nvSpPr>
          <p:cNvPr id="4" name="Slide Number Placeholder 3"/>
          <p:cNvSpPr>
            <a:spLocks noGrp="1"/>
          </p:cNvSpPr>
          <p:nvPr>
            <p:ph type="sldNum" sz="quarter" idx="5"/>
          </p:nvPr>
        </p:nvSpPr>
        <p:spPr/>
        <p:txBody>
          <a:bodyPr/>
          <a:lstStyle/>
          <a:p>
            <a:fld id="{35902B0E-18D0-4252-A482-5A56A06BA612}" type="slidenum">
              <a:rPr lang="en-US" smtClean="0"/>
              <a:t>1</a:t>
            </a:fld>
            <a:endParaRPr lang="en-US"/>
          </a:p>
        </p:txBody>
      </p:sp>
    </p:spTree>
    <p:extLst>
      <p:ext uri="{BB962C8B-B14F-4D97-AF65-F5344CB8AC3E}">
        <p14:creationId xmlns:p14="http://schemas.microsoft.com/office/powerpoint/2010/main" val="672017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latin typeface="Helvetica Neue"/>
              </a:rPr>
              <a:t>The five genres with highest rates of successful movies are : Animation, Adventure, Sci-Fi, Mystery and Comedy. As a starting movie studio, we should focus on those.</a:t>
            </a:r>
          </a:p>
          <a:p>
            <a:endParaRPr lang="en-US" b="0" dirty="0"/>
          </a:p>
        </p:txBody>
      </p:sp>
      <p:sp>
        <p:nvSpPr>
          <p:cNvPr id="4" name="Slide Number Placeholder 3"/>
          <p:cNvSpPr>
            <a:spLocks noGrp="1"/>
          </p:cNvSpPr>
          <p:nvPr>
            <p:ph type="sldNum" sz="quarter" idx="5"/>
          </p:nvPr>
        </p:nvSpPr>
        <p:spPr/>
        <p:txBody>
          <a:bodyPr/>
          <a:lstStyle/>
          <a:p>
            <a:fld id="{35902B0E-18D0-4252-A482-5A56A06BA612}" type="slidenum">
              <a:rPr lang="en-US" smtClean="0"/>
              <a:t>10</a:t>
            </a:fld>
            <a:endParaRPr lang="en-US"/>
          </a:p>
        </p:txBody>
      </p:sp>
    </p:spTree>
    <p:extLst>
      <p:ext uri="{BB962C8B-B14F-4D97-AF65-F5344CB8AC3E}">
        <p14:creationId xmlns:p14="http://schemas.microsoft.com/office/powerpoint/2010/main" val="2438522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looked for the most used keywords in the reviews and obtained key characteristics that make or break a movie.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a:t>
            </a:r>
            <a:r>
              <a:rPr lang="en-US" dirty="0" err="1"/>
              <a:t>rt.reviews.tsv</a:t>
            </a:r>
            <a:r>
              <a:rPr lang="en-US" dirty="0"/>
              <a:t> and </a:t>
            </a:r>
            <a:r>
              <a:rPr lang="en-US" dirty="0" err="1"/>
              <a:t>rt.movie_info.tsv</a:t>
            </a:r>
            <a:r>
              <a:rPr lang="en-US" dirty="0"/>
              <a:t>, we analyzed 16447 movie reviews: 8343 for movies with high incomes and 8104 for movies with low income. We looked for the most used keywords in the reviews and obtained key characteristics that make or break a movie.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35902B0E-18D0-4252-A482-5A56A06BA612}" type="slidenum">
              <a:rPr lang="en-US" smtClean="0"/>
              <a:t>11</a:t>
            </a:fld>
            <a:endParaRPr lang="en-US"/>
          </a:p>
        </p:txBody>
      </p:sp>
    </p:spTree>
    <p:extLst>
      <p:ext uri="{BB962C8B-B14F-4D97-AF65-F5344CB8AC3E}">
        <p14:creationId xmlns:p14="http://schemas.microsoft.com/office/powerpoint/2010/main" val="2632284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rgbClr val="000000"/>
                </a:solidFill>
                <a:latin typeface="Helvetica Neue"/>
              </a:rPr>
              <a:t>To make a successful movie, invest time and effort into the story and the cast. Make sure there is action and the movie is fun and entertaining. Include some funny comedy bits. Make sure you have quality characters and choose the director wisely.</a:t>
            </a:r>
            <a:endParaRPr lang="en-US" sz="1200" b="0" i="0" dirty="0">
              <a:solidFill>
                <a:srgbClr val="000000"/>
              </a:solidFill>
              <a:effectLst/>
              <a:latin typeface="Helvetica Neue"/>
            </a:endParaRPr>
          </a:p>
          <a:p>
            <a:endParaRPr lang="en-US" b="0" dirty="0"/>
          </a:p>
        </p:txBody>
      </p:sp>
      <p:sp>
        <p:nvSpPr>
          <p:cNvPr id="4" name="Slide Number Placeholder 3"/>
          <p:cNvSpPr>
            <a:spLocks noGrp="1"/>
          </p:cNvSpPr>
          <p:nvPr>
            <p:ph type="sldNum" sz="quarter" idx="5"/>
          </p:nvPr>
        </p:nvSpPr>
        <p:spPr/>
        <p:txBody>
          <a:bodyPr/>
          <a:lstStyle/>
          <a:p>
            <a:fld id="{35902B0E-18D0-4252-A482-5A56A06BA612}" type="slidenum">
              <a:rPr lang="en-US" smtClean="0"/>
              <a:t>12</a:t>
            </a:fld>
            <a:endParaRPr lang="en-US"/>
          </a:p>
        </p:txBody>
      </p:sp>
    </p:spTree>
    <p:extLst>
      <p:ext uri="{BB962C8B-B14F-4D97-AF65-F5344CB8AC3E}">
        <p14:creationId xmlns:p14="http://schemas.microsoft.com/office/powerpoint/2010/main" val="3411384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future potential work for each of the 3 analysis.</a:t>
            </a:r>
          </a:p>
          <a:p>
            <a:endParaRPr lang="en-US" dirty="0"/>
          </a:p>
        </p:txBody>
      </p:sp>
      <p:sp>
        <p:nvSpPr>
          <p:cNvPr id="4" name="Slide Number Placeholder 3"/>
          <p:cNvSpPr>
            <a:spLocks noGrp="1"/>
          </p:cNvSpPr>
          <p:nvPr>
            <p:ph type="sldNum" sz="quarter" idx="5"/>
          </p:nvPr>
        </p:nvSpPr>
        <p:spPr/>
        <p:txBody>
          <a:bodyPr/>
          <a:lstStyle/>
          <a:p>
            <a:fld id="{35902B0E-18D0-4252-A482-5A56A06BA612}" type="slidenum">
              <a:rPr lang="en-US" smtClean="0"/>
              <a:t>13</a:t>
            </a:fld>
            <a:endParaRPr lang="en-US"/>
          </a:p>
        </p:txBody>
      </p:sp>
    </p:spTree>
    <p:extLst>
      <p:ext uri="{BB962C8B-B14F-4D97-AF65-F5344CB8AC3E}">
        <p14:creationId xmlns:p14="http://schemas.microsoft.com/office/powerpoint/2010/main" val="3581158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Insist on profitability. Explain that it is not because a movie made a lot of money that it is profitable. Success is relative to the cost of the movie.</a:t>
            </a:r>
          </a:p>
        </p:txBody>
      </p:sp>
      <p:sp>
        <p:nvSpPr>
          <p:cNvPr id="4" name="Slide Number Placeholder 3"/>
          <p:cNvSpPr>
            <a:spLocks noGrp="1"/>
          </p:cNvSpPr>
          <p:nvPr>
            <p:ph type="sldNum" sz="quarter" idx="5"/>
          </p:nvPr>
        </p:nvSpPr>
        <p:spPr/>
        <p:txBody>
          <a:bodyPr/>
          <a:lstStyle/>
          <a:p>
            <a:fld id="{35902B0E-18D0-4252-A482-5A56A06BA612}" type="slidenum">
              <a:rPr lang="en-US" smtClean="0"/>
              <a:t>2</a:t>
            </a:fld>
            <a:endParaRPr lang="en-US"/>
          </a:p>
        </p:txBody>
      </p:sp>
    </p:spTree>
    <p:extLst>
      <p:ext uri="{BB962C8B-B14F-4D97-AF65-F5344CB8AC3E}">
        <p14:creationId xmlns:p14="http://schemas.microsoft.com/office/powerpoint/2010/main" val="3645451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Data comes from websites:</a:t>
            </a:r>
          </a:p>
          <a:p>
            <a:pPr fontAlgn="base"/>
            <a:r>
              <a:rPr lang="en-US" sz="1200" b="0" i="0" kern="1200" dirty="0">
                <a:solidFill>
                  <a:schemeClr val="tx1"/>
                </a:solidFill>
                <a:effectLst/>
                <a:latin typeface="+mn-lt"/>
                <a:ea typeface="+mn-ea"/>
                <a:cs typeface="+mn-cs"/>
              </a:rPr>
              <a:t>Box Office Mojo</a:t>
            </a:r>
          </a:p>
          <a:p>
            <a:pPr fontAlgn="base"/>
            <a:r>
              <a:rPr lang="en-US" sz="1200" b="0" i="0" kern="1200" dirty="0">
                <a:solidFill>
                  <a:schemeClr val="tx1"/>
                </a:solidFill>
                <a:effectLst/>
                <a:latin typeface="+mn-lt"/>
                <a:ea typeface="+mn-ea"/>
                <a:cs typeface="+mn-cs"/>
              </a:rPr>
              <a:t>IMDB</a:t>
            </a:r>
          </a:p>
          <a:p>
            <a:pPr fontAlgn="base"/>
            <a:r>
              <a:rPr lang="en-US" sz="1200" b="0" i="0" kern="1200" dirty="0">
                <a:solidFill>
                  <a:schemeClr val="tx1"/>
                </a:solidFill>
                <a:effectLst/>
                <a:latin typeface="+mn-lt"/>
                <a:ea typeface="+mn-ea"/>
                <a:cs typeface="+mn-cs"/>
              </a:rPr>
              <a:t>Rotten Tomatoes</a:t>
            </a:r>
          </a:p>
          <a:p>
            <a:pPr fontAlgn="base"/>
            <a:r>
              <a:rPr lang="en-US" sz="1200" b="0" i="0" kern="1200" dirty="0">
                <a:solidFill>
                  <a:schemeClr val="tx1"/>
                </a:solidFill>
                <a:effectLst/>
                <a:latin typeface="+mn-lt"/>
                <a:ea typeface="+mn-ea"/>
                <a:cs typeface="+mn-cs"/>
              </a:rPr>
              <a:t>TheMovieDB.org</a:t>
            </a:r>
          </a:p>
          <a:p>
            <a:pPr fontAlgn="base"/>
            <a:endParaRPr lang="en-US" sz="1200" b="0" i="0" kern="1200" dirty="0">
              <a:solidFill>
                <a:schemeClr val="tx1"/>
              </a:solidFill>
              <a:effectLst/>
              <a:latin typeface="+mn-lt"/>
              <a:ea typeface="+mn-ea"/>
              <a:cs typeface="+mn-cs"/>
            </a:endParaRPr>
          </a:p>
          <a:p>
            <a:r>
              <a:rPr lang="en-US" dirty="0"/>
              <a:t>Can we expect to make a profit as a starting inexperienced movie studio?</a:t>
            </a:r>
          </a:p>
          <a:p>
            <a:r>
              <a:rPr lang="en-US" dirty="0"/>
              <a:t>To answer these questions, we randomly selected movies and calculated their average profit. We repeated this process 20000 times, each time choosing between 1 and 100 movies.</a:t>
            </a:r>
          </a:p>
          <a:p>
            <a:pPr fontAlgn="base"/>
            <a:endParaRPr lang="en-US" sz="1200" b="0" i="0" kern="1200" dirty="0">
              <a:solidFill>
                <a:schemeClr val="tx1"/>
              </a:solidFill>
              <a:effectLst/>
              <a:latin typeface="+mn-lt"/>
              <a:ea typeface="+mn-ea"/>
              <a:cs typeface="+mn-cs"/>
            </a:endParaRPr>
          </a:p>
          <a:p>
            <a:r>
              <a:rPr lang="en-US" sz="1200" dirty="0"/>
              <a:t>From tn.movie_budgets.csv, we analyzed the profitability of 4617 movies. For these movies, we used the budget and gross income data. We asked ourselves if the movie business is a good business to invest in. Considering all the available movies - good or bad -, how profitable are them on average?  Can we expect to make a profit as a starting inexperienced movie studio?</a:t>
            </a:r>
          </a:p>
          <a:p>
            <a:r>
              <a:rPr lang="en-US" sz="1200" dirty="0"/>
              <a:t>To answer these questions, we randomly selected movies and calculated their average profit. We repeated this process 20000 times, each time choosing between 1 and 100 movies.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5902B0E-18D0-4252-A482-5A56A06BA612}" type="slidenum">
              <a:rPr lang="en-US" smtClean="0"/>
              <a:t>3</a:t>
            </a:fld>
            <a:endParaRPr lang="en-US"/>
          </a:p>
        </p:txBody>
      </p:sp>
    </p:spTree>
    <p:extLst>
      <p:ext uri="{BB962C8B-B14F-4D97-AF65-F5344CB8AC3E}">
        <p14:creationId xmlns:p14="http://schemas.microsoft.com/office/powerpoint/2010/main" val="923377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Explain that a profit ratio of 1 means neither make nor lose money. Smaller than 1 means lose money. Bigger than 1 means make money.</a:t>
            </a:r>
          </a:p>
          <a:p>
            <a:r>
              <a:rPr lang="en-US" b="0" dirty="0"/>
              <a:t>Getting into the movie business is a good choice as the level of profits is generally high: With randomly chosen movies. After 20 movies, we are almost certain to reach a profit ratio higher than 3</a:t>
            </a:r>
          </a:p>
          <a:p>
            <a:r>
              <a:rPr lang="en-US" b="0" dirty="0"/>
              <a:t>Pretty good!</a:t>
            </a:r>
          </a:p>
          <a:p>
            <a:endParaRPr lang="en-US" b="0" dirty="0"/>
          </a:p>
        </p:txBody>
      </p:sp>
      <p:sp>
        <p:nvSpPr>
          <p:cNvPr id="4" name="Slide Number Placeholder 3"/>
          <p:cNvSpPr>
            <a:spLocks noGrp="1"/>
          </p:cNvSpPr>
          <p:nvPr>
            <p:ph type="sldNum" sz="quarter" idx="5"/>
          </p:nvPr>
        </p:nvSpPr>
        <p:spPr/>
        <p:txBody>
          <a:bodyPr/>
          <a:lstStyle/>
          <a:p>
            <a:fld id="{35902B0E-18D0-4252-A482-5A56A06BA612}" type="slidenum">
              <a:rPr lang="en-US" smtClean="0"/>
              <a:t>4</a:t>
            </a:fld>
            <a:endParaRPr lang="en-US"/>
          </a:p>
        </p:txBody>
      </p:sp>
    </p:spTree>
    <p:extLst>
      <p:ext uri="{BB962C8B-B14F-4D97-AF65-F5344CB8AC3E}">
        <p14:creationId xmlns:p14="http://schemas.microsoft.com/office/powerpoint/2010/main" val="1695444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Explain that a profit ratio of 1 means neither make nor lose money. Smaller than 1 means lose money. Bigger than 1 means make money.</a:t>
            </a:r>
          </a:p>
          <a:p>
            <a:r>
              <a:rPr lang="en-US" b="0" dirty="0"/>
              <a:t>Getting into the movie business is a good choice as the level of profits is generally high: With randomly chosen movies. After 20 movies, we are almost certain to reach a profit ratio higher than 3</a:t>
            </a:r>
          </a:p>
          <a:p>
            <a:r>
              <a:rPr lang="en-US" b="0" dirty="0"/>
              <a:t>Pretty good!</a:t>
            </a:r>
          </a:p>
          <a:p>
            <a:endParaRPr lang="en-US" b="0" dirty="0"/>
          </a:p>
        </p:txBody>
      </p:sp>
      <p:sp>
        <p:nvSpPr>
          <p:cNvPr id="4" name="Slide Number Placeholder 3"/>
          <p:cNvSpPr>
            <a:spLocks noGrp="1"/>
          </p:cNvSpPr>
          <p:nvPr>
            <p:ph type="sldNum" sz="quarter" idx="5"/>
          </p:nvPr>
        </p:nvSpPr>
        <p:spPr/>
        <p:txBody>
          <a:bodyPr/>
          <a:lstStyle/>
          <a:p>
            <a:fld id="{35902B0E-18D0-4252-A482-5A56A06BA612}" type="slidenum">
              <a:rPr lang="en-US" smtClean="0"/>
              <a:t>5</a:t>
            </a:fld>
            <a:endParaRPr lang="en-US"/>
          </a:p>
        </p:txBody>
      </p:sp>
    </p:spTree>
    <p:extLst>
      <p:ext uri="{BB962C8B-B14F-4D97-AF65-F5344CB8AC3E}">
        <p14:creationId xmlns:p14="http://schemas.microsoft.com/office/powerpoint/2010/main" val="2817951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Again we see that the movie business is quite lucrative.</a:t>
            </a:r>
          </a:p>
          <a:p>
            <a:r>
              <a:rPr lang="en-US" b="0" dirty="0"/>
              <a:t>when we take random selections of movies  and their average profit, we get a normal distribution of the profit ratio. The central value reached the most often is about 3.</a:t>
            </a:r>
          </a:p>
          <a:p>
            <a:endParaRPr lang="en-US" b="0" dirty="0"/>
          </a:p>
        </p:txBody>
      </p:sp>
      <p:sp>
        <p:nvSpPr>
          <p:cNvPr id="4" name="Slide Number Placeholder 3"/>
          <p:cNvSpPr>
            <a:spLocks noGrp="1"/>
          </p:cNvSpPr>
          <p:nvPr>
            <p:ph type="sldNum" sz="quarter" idx="5"/>
          </p:nvPr>
        </p:nvSpPr>
        <p:spPr/>
        <p:txBody>
          <a:bodyPr/>
          <a:lstStyle/>
          <a:p>
            <a:fld id="{35902B0E-18D0-4252-A482-5A56A06BA612}" type="slidenum">
              <a:rPr lang="en-US" smtClean="0"/>
              <a:t>6</a:t>
            </a:fld>
            <a:endParaRPr lang="en-US"/>
          </a:p>
        </p:txBody>
      </p:sp>
    </p:spTree>
    <p:extLst>
      <p:ext uri="{BB962C8B-B14F-4D97-AF65-F5344CB8AC3E}">
        <p14:creationId xmlns:p14="http://schemas.microsoft.com/office/powerpoint/2010/main" val="1838695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Again we see that the movie business is quite lucrative.</a:t>
            </a:r>
          </a:p>
          <a:p>
            <a:r>
              <a:rPr lang="en-US" b="0" dirty="0"/>
              <a:t>when we take random selections of movies  and their average profit, we get a normal distribution of the profit ratio. The central value reached the most often is about 3.</a:t>
            </a:r>
          </a:p>
          <a:p>
            <a:endParaRPr lang="en-US" b="0" dirty="0"/>
          </a:p>
          <a:p>
            <a:r>
              <a:rPr lang="en-US" sz="1200" u="sng" dirty="0"/>
              <a:t>Note: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Central Theorem predicts that this normal distribution should be centered around the population mean ~3.67. The discrepancy observed here should be the subject of further study.</a:t>
            </a:r>
          </a:p>
          <a:p>
            <a:endParaRPr lang="en-US" b="0" dirty="0"/>
          </a:p>
          <a:p>
            <a:endParaRPr lang="en-US" b="0" dirty="0"/>
          </a:p>
        </p:txBody>
      </p:sp>
      <p:sp>
        <p:nvSpPr>
          <p:cNvPr id="4" name="Slide Number Placeholder 3"/>
          <p:cNvSpPr>
            <a:spLocks noGrp="1"/>
          </p:cNvSpPr>
          <p:nvPr>
            <p:ph type="sldNum" sz="quarter" idx="5"/>
          </p:nvPr>
        </p:nvSpPr>
        <p:spPr/>
        <p:txBody>
          <a:bodyPr/>
          <a:lstStyle/>
          <a:p>
            <a:fld id="{35902B0E-18D0-4252-A482-5A56A06BA612}" type="slidenum">
              <a:rPr lang="en-US" smtClean="0"/>
              <a:t>7</a:t>
            </a:fld>
            <a:endParaRPr lang="en-US"/>
          </a:p>
        </p:txBody>
      </p:sp>
    </p:spTree>
    <p:extLst>
      <p:ext uri="{BB962C8B-B14F-4D97-AF65-F5344CB8AC3E}">
        <p14:creationId xmlns:p14="http://schemas.microsoft.com/office/powerpoint/2010/main" val="540049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classified movies into 3 groups low, medium and high profitability. We ranked the genres based on the proportion of high profit movies vs. movies loosing money.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imdb.title.basics.csv and tn.movie_budgets.csv, we analyzed profitability of movies according to their genre. We classified movies into 3 groups low, medium and high profitability. We ranked the genres based on the proportion of high profit movies vs. movies loosing money.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35902B0E-18D0-4252-A482-5A56A06BA612}" type="slidenum">
              <a:rPr lang="en-US" smtClean="0"/>
              <a:t>8</a:t>
            </a:fld>
            <a:endParaRPr lang="en-US"/>
          </a:p>
        </p:txBody>
      </p:sp>
    </p:spTree>
    <p:extLst>
      <p:ext uri="{BB962C8B-B14F-4D97-AF65-F5344CB8AC3E}">
        <p14:creationId xmlns:p14="http://schemas.microsoft.com/office/powerpoint/2010/main" val="3769112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000000"/>
              </a:solidFill>
              <a:latin typeface="Helvetica Neue"/>
            </a:endParaRPr>
          </a:p>
          <a:p>
            <a:pPr marL="342900" indent="-342900">
              <a:buFont typeface="Arial" panose="020B0604020202020204" pitchFamily="34" charset="0"/>
              <a:buChar char="•"/>
            </a:pPr>
            <a:r>
              <a:rPr lang="en-US" sz="1200" dirty="0">
                <a:solidFill>
                  <a:srgbClr val="000000"/>
                </a:solidFill>
              </a:rPr>
              <a:t>Genres and movie success are corelated.</a:t>
            </a:r>
          </a:p>
          <a:p>
            <a:pPr marL="342900" indent="-342900">
              <a:buFont typeface="Arial" panose="020B0604020202020204" pitchFamily="34" charset="0"/>
              <a:buChar char="•"/>
            </a:pPr>
            <a:endParaRPr lang="en-US" sz="1200" dirty="0">
              <a:solidFill>
                <a:srgbClr val="000000"/>
              </a:solidFill>
            </a:endParaRPr>
          </a:p>
          <a:p>
            <a:pPr marL="342900" indent="-342900">
              <a:buFont typeface="Arial" panose="020B0604020202020204" pitchFamily="34" charset="0"/>
              <a:buChar char="•"/>
            </a:pPr>
            <a:r>
              <a:rPr lang="en-US" sz="1200" dirty="0">
                <a:solidFill>
                  <a:srgbClr val="000000"/>
                </a:solidFill>
              </a:rPr>
              <a:t>The five genres with highest rates of successful movies are : Animation, Adventure, Sci-Fi, Mystery and Comedy. As a starting movie studio, we should focus on those.</a:t>
            </a:r>
          </a:p>
          <a:p>
            <a:pPr marL="342900" indent="-342900">
              <a:buFont typeface="Arial" panose="020B0604020202020204" pitchFamily="34" charset="0"/>
              <a:buChar char="•"/>
            </a:pPr>
            <a:endParaRPr lang="en-US" sz="1200" dirty="0">
              <a:solidFill>
                <a:srgbClr val="000000"/>
              </a:solidFill>
            </a:endParaRPr>
          </a:p>
          <a:p>
            <a:pPr marL="342900" indent="-342900">
              <a:buFont typeface="Arial" panose="020B0604020202020204" pitchFamily="34" charset="0"/>
              <a:buChar char="•"/>
            </a:pPr>
            <a:r>
              <a:rPr lang="en-US" sz="1200" dirty="0">
                <a:solidFill>
                  <a:srgbClr val="000000"/>
                </a:solidFill>
              </a:rPr>
              <a:t>By contrast, the 5 genres with the worst rate of success are: Documentary, Musical, Sport, War and Western. As these genres are riskier, we should stay away from them until we are a stable business</a:t>
            </a:r>
            <a:endParaRPr lang="en-US" sz="1200" i="0" dirty="0">
              <a:solidFill>
                <a:srgbClr val="000000"/>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000000"/>
              </a:solidFill>
              <a:latin typeface="Helvetica Neue"/>
            </a:endParaRPr>
          </a:p>
          <a:p>
            <a:endParaRPr lang="en-US" b="0" dirty="0"/>
          </a:p>
        </p:txBody>
      </p:sp>
      <p:sp>
        <p:nvSpPr>
          <p:cNvPr id="4" name="Slide Number Placeholder 3"/>
          <p:cNvSpPr>
            <a:spLocks noGrp="1"/>
          </p:cNvSpPr>
          <p:nvPr>
            <p:ph type="sldNum" sz="quarter" idx="5"/>
          </p:nvPr>
        </p:nvSpPr>
        <p:spPr/>
        <p:txBody>
          <a:bodyPr/>
          <a:lstStyle/>
          <a:p>
            <a:fld id="{35902B0E-18D0-4252-A482-5A56A06BA612}" type="slidenum">
              <a:rPr lang="en-US" smtClean="0"/>
              <a:t>9</a:t>
            </a:fld>
            <a:endParaRPr lang="en-US"/>
          </a:p>
        </p:txBody>
      </p:sp>
    </p:spTree>
    <p:extLst>
      <p:ext uri="{BB962C8B-B14F-4D97-AF65-F5344CB8AC3E}">
        <p14:creationId xmlns:p14="http://schemas.microsoft.com/office/powerpoint/2010/main" val="15645780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60519" y="195263"/>
            <a:ext cx="1422403" cy="1771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a:spLocks noChangeArrowheads="1"/>
          </p:cNvSpPr>
          <p:nvPr/>
        </p:nvSpPr>
        <p:spPr bwMode="auto">
          <a:xfrm>
            <a:off x="1" y="4246563"/>
            <a:ext cx="9260417" cy="1617663"/>
          </a:xfrm>
          <a:prstGeom prst="rect">
            <a:avLst/>
          </a:prstGeom>
          <a:solidFill>
            <a:srgbClr val="99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000" tIns="62400" rIns="120000" bIns="62400" anchor="ctr"/>
          <a:lstStyle/>
          <a:p>
            <a:endParaRPr lang="en-US" sz="2400" dirty="0"/>
          </a:p>
        </p:txBody>
      </p:sp>
      <p:sp>
        <p:nvSpPr>
          <p:cNvPr id="6" name="Rectangle 4"/>
          <p:cNvSpPr>
            <a:spLocks noChangeArrowheads="1"/>
          </p:cNvSpPr>
          <p:nvPr/>
        </p:nvSpPr>
        <p:spPr bwMode="auto">
          <a:xfrm>
            <a:off x="768351" y="5543551"/>
            <a:ext cx="6199716" cy="6477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000" tIns="62400" rIns="120000" bIns="62400" anchor="ctr"/>
          <a:lstStyle/>
          <a:p>
            <a:endParaRPr lang="en-US" sz="2400" dirty="0"/>
          </a:p>
        </p:txBody>
      </p:sp>
      <p:sp>
        <p:nvSpPr>
          <p:cNvPr id="827395" name="Rectangle 3"/>
          <p:cNvSpPr>
            <a:spLocks noGrp="1" noChangeArrowheads="1"/>
          </p:cNvSpPr>
          <p:nvPr>
            <p:ph type="ctrTitle"/>
          </p:nvPr>
        </p:nvSpPr>
        <p:spPr>
          <a:xfrm>
            <a:off x="1" y="4251326"/>
            <a:ext cx="9260417" cy="1612900"/>
          </a:xfrm>
          <a:solidFill>
            <a:schemeClr val="tx2"/>
          </a:solidFill>
        </p:spPr>
        <p:txBody>
          <a:bodyPr lIns="576000" rIns="36000" bIns="360000"/>
          <a:lstStyle>
            <a:lvl1pPr>
              <a:defRPr sz="4000"/>
            </a:lvl1pPr>
          </a:lstStyle>
          <a:p>
            <a:pPr lvl="0"/>
            <a:r>
              <a:rPr lang="en-US" noProof="0"/>
              <a:t>Click to edit Master title style</a:t>
            </a:r>
          </a:p>
        </p:txBody>
      </p:sp>
      <p:sp>
        <p:nvSpPr>
          <p:cNvPr id="827398" name="Rectangle 6"/>
          <p:cNvSpPr>
            <a:spLocks noGrp="1" noChangeArrowheads="1"/>
          </p:cNvSpPr>
          <p:nvPr>
            <p:ph type="subTitle" sz="quarter" idx="1"/>
          </p:nvPr>
        </p:nvSpPr>
        <p:spPr>
          <a:xfrm>
            <a:off x="770467" y="5543551"/>
            <a:ext cx="6218767" cy="647700"/>
          </a:xfrm>
          <a:solidFill>
            <a:schemeClr val="accent1"/>
          </a:solidFill>
          <a:extLst>
            <a:ext uri="{91240B29-F687-4F45-9708-019B960494DF}">
              <a14:hiddenLine xmlns:a14="http://schemas.microsoft.com/office/drawing/2010/main" w="9525" algn="ctr">
                <a:solidFill>
                  <a:schemeClr val="tx1"/>
                </a:solidFill>
                <a:miter lim="800000"/>
                <a:headEnd/>
                <a:tailEnd/>
              </a14:hiddenLine>
            </a:ext>
          </a:extLst>
        </p:spPr>
        <p:txBody>
          <a:bodyPr wrap="none" lIns="91440" tIns="45720" rIns="36000" anchor="ctr"/>
          <a:lstStyle>
            <a:lvl1pPr marL="0" indent="0">
              <a:lnSpc>
                <a:spcPct val="90000"/>
              </a:lnSpc>
              <a:spcBef>
                <a:spcPct val="0"/>
              </a:spcBef>
              <a:buClr>
                <a:schemeClr val="bg1"/>
              </a:buClr>
              <a:buFontTx/>
              <a:buNone/>
              <a:defRPr sz="2133">
                <a:solidFill>
                  <a:schemeClr val="tx2"/>
                </a:solidFill>
              </a:defRPr>
            </a:lvl1pPr>
          </a:lstStyle>
          <a:p>
            <a:pPr lvl="0"/>
            <a:r>
              <a:rPr lang="en-US" noProof="0"/>
              <a:t>Click to edit Master subtitle style</a:t>
            </a:r>
          </a:p>
        </p:txBody>
      </p:sp>
    </p:spTree>
    <p:extLst>
      <p:ext uri="{BB962C8B-B14F-4D97-AF65-F5344CB8AC3E}">
        <p14:creationId xmlns:p14="http://schemas.microsoft.com/office/powerpoint/2010/main" val="3538897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endParaRPr lang="en-US"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8"/>
          <p:cNvSpPr>
            <a:spLocks noGrp="1" noChangeArrowheads="1"/>
          </p:cNvSpPr>
          <p:nvPr>
            <p:ph type="sldNum" sz="quarter" idx="12"/>
          </p:nvPr>
        </p:nvSpPr>
        <p:spPr>
          <a:ln/>
        </p:spPr>
        <p:txBody>
          <a:bodyPr/>
          <a:lstStyle>
            <a:lvl1pPr>
              <a:defRPr/>
            </a:lvl1pPr>
          </a:lstStyle>
          <a:p>
            <a:pPr>
              <a:defRPr/>
            </a:pPr>
            <a:fld id="{0AB50853-09C2-4F4B-9930-2FD3BF13D689}" type="slidenum">
              <a:rPr lang="en-US"/>
              <a:pPr>
                <a:defRPr/>
              </a:pPr>
              <a:t>‹#›</a:t>
            </a:fld>
            <a:endParaRPr lang="en-US" dirty="0"/>
          </a:p>
        </p:txBody>
      </p:sp>
    </p:spTree>
    <p:extLst>
      <p:ext uri="{BB962C8B-B14F-4D97-AF65-F5344CB8AC3E}">
        <p14:creationId xmlns:p14="http://schemas.microsoft.com/office/powerpoint/2010/main" val="1615748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29553" y="230189"/>
            <a:ext cx="2609849" cy="62563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 y="230189"/>
            <a:ext cx="7626351" cy="62563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endParaRPr lang="en-US"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8"/>
          <p:cNvSpPr>
            <a:spLocks noGrp="1" noChangeArrowheads="1"/>
          </p:cNvSpPr>
          <p:nvPr>
            <p:ph type="sldNum" sz="quarter" idx="12"/>
          </p:nvPr>
        </p:nvSpPr>
        <p:spPr>
          <a:ln/>
        </p:spPr>
        <p:txBody>
          <a:bodyPr/>
          <a:lstStyle>
            <a:lvl1pPr>
              <a:defRPr/>
            </a:lvl1pPr>
          </a:lstStyle>
          <a:p>
            <a:pPr>
              <a:defRPr/>
            </a:pPr>
            <a:fld id="{63DD9F8F-EE19-42CD-B0CB-2FDA146CE3B4}" type="slidenum">
              <a:rPr lang="en-US"/>
              <a:pPr>
                <a:defRPr/>
              </a:pPr>
              <a:t>‹#›</a:t>
            </a:fld>
            <a:endParaRPr lang="en-US" dirty="0"/>
          </a:p>
        </p:txBody>
      </p:sp>
    </p:spTree>
    <p:extLst>
      <p:ext uri="{BB962C8B-B14F-4D97-AF65-F5344CB8AC3E}">
        <p14:creationId xmlns:p14="http://schemas.microsoft.com/office/powerpoint/2010/main" val="4173303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EBC24F-FD8C-45FB-AAFC-D340DF994E46}" type="datetimeFigureOut">
              <a:rPr lang="en-US" smtClean="0"/>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A89C0-E8F9-4CA1-A487-F6B80119279C}" type="slidenum">
              <a:rPr lang="en-US" smtClean="0"/>
              <a:t>‹#›</a:t>
            </a:fld>
            <a:endParaRPr lang="en-US"/>
          </a:p>
        </p:txBody>
      </p:sp>
    </p:spTree>
    <p:extLst>
      <p:ext uri="{BB962C8B-B14F-4D97-AF65-F5344CB8AC3E}">
        <p14:creationId xmlns:p14="http://schemas.microsoft.com/office/powerpoint/2010/main" val="708878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EBC24F-FD8C-45FB-AAFC-D340DF994E46}" type="datetimeFigureOut">
              <a:rPr lang="en-US" smtClean="0"/>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A89C0-E8F9-4CA1-A487-F6B80119279C}" type="slidenum">
              <a:rPr lang="en-US" smtClean="0"/>
              <a:t>‹#›</a:t>
            </a:fld>
            <a:endParaRPr lang="en-US"/>
          </a:p>
        </p:txBody>
      </p:sp>
    </p:spTree>
    <p:extLst>
      <p:ext uri="{BB962C8B-B14F-4D97-AF65-F5344CB8AC3E}">
        <p14:creationId xmlns:p14="http://schemas.microsoft.com/office/powerpoint/2010/main" val="3439511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EBC24F-FD8C-45FB-AAFC-D340DF994E46}" type="datetimeFigureOut">
              <a:rPr lang="en-US" smtClean="0"/>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A89C0-E8F9-4CA1-A487-F6B80119279C}" type="slidenum">
              <a:rPr lang="en-US" smtClean="0"/>
              <a:t>‹#›</a:t>
            </a:fld>
            <a:endParaRPr lang="en-US"/>
          </a:p>
        </p:txBody>
      </p:sp>
    </p:spTree>
    <p:extLst>
      <p:ext uri="{BB962C8B-B14F-4D97-AF65-F5344CB8AC3E}">
        <p14:creationId xmlns:p14="http://schemas.microsoft.com/office/powerpoint/2010/main" val="2203438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EBC24F-FD8C-45FB-AAFC-D340DF994E46}" type="datetimeFigureOut">
              <a:rPr lang="en-US" smtClean="0"/>
              <a:t>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A89C0-E8F9-4CA1-A487-F6B80119279C}" type="slidenum">
              <a:rPr lang="en-US" smtClean="0"/>
              <a:t>‹#›</a:t>
            </a:fld>
            <a:endParaRPr lang="en-US"/>
          </a:p>
        </p:txBody>
      </p:sp>
    </p:spTree>
    <p:extLst>
      <p:ext uri="{BB962C8B-B14F-4D97-AF65-F5344CB8AC3E}">
        <p14:creationId xmlns:p14="http://schemas.microsoft.com/office/powerpoint/2010/main" val="2674601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EBC24F-FD8C-45FB-AAFC-D340DF994E46}" type="datetimeFigureOut">
              <a:rPr lang="en-US" smtClean="0"/>
              <a:t>2/23/2020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DA89C0-E8F9-4CA1-A487-F6B80119279C}" type="slidenum">
              <a:rPr lang="en-US" smtClean="0"/>
              <a:t>‹#›</a:t>
            </a:fld>
            <a:endParaRPr lang="en-US"/>
          </a:p>
        </p:txBody>
      </p:sp>
    </p:spTree>
    <p:extLst>
      <p:ext uri="{BB962C8B-B14F-4D97-AF65-F5344CB8AC3E}">
        <p14:creationId xmlns:p14="http://schemas.microsoft.com/office/powerpoint/2010/main" val="2509271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EBC24F-FD8C-45FB-AAFC-D340DF994E46}" type="datetimeFigureOut">
              <a:rPr lang="en-US" smtClean="0"/>
              <a:t>2/23/2020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DA89C0-E8F9-4CA1-A487-F6B80119279C}" type="slidenum">
              <a:rPr lang="en-US" smtClean="0"/>
              <a:t>‹#›</a:t>
            </a:fld>
            <a:endParaRPr lang="en-US"/>
          </a:p>
        </p:txBody>
      </p:sp>
    </p:spTree>
    <p:extLst>
      <p:ext uri="{BB962C8B-B14F-4D97-AF65-F5344CB8AC3E}">
        <p14:creationId xmlns:p14="http://schemas.microsoft.com/office/powerpoint/2010/main" val="33615964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BC24F-FD8C-45FB-AAFC-D340DF994E46}" type="datetimeFigureOut">
              <a:rPr lang="en-US" smtClean="0"/>
              <a:t>2/23/2020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DA89C0-E8F9-4CA1-A487-F6B80119279C}" type="slidenum">
              <a:rPr lang="en-US" smtClean="0"/>
              <a:t>‹#›</a:t>
            </a:fld>
            <a:endParaRPr lang="en-US"/>
          </a:p>
        </p:txBody>
      </p:sp>
    </p:spTree>
    <p:extLst>
      <p:ext uri="{BB962C8B-B14F-4D97-AF65-F5344CB8AC3E}">
        <p14:creationId xmlns:p14="http://schemas.microsoft.com/office/powerpoint/2010/main" val="9423661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EBC24F-FD8C-45FB-AAFC-D340DF994E46}" type="datetimeFigureOut">
              <a:rPr lang="en-US" smtClean="0"/>
              <a:t>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A89C0-E8F9-4CA1-A487-F6B80119279C}" type="slidenum">
              <a:rPr lang="en-US" smtClean="0"/>
              <a:t>‹#›</a:t>
            </a:fld>
            <a:endParaRPr lang="en-US"/>
          </a:p>
        </p:txBody>
      </p:sp>
    </p:spTree>
    <p:extLst>
      <p:ext uri="{BB962C8B-B14F-4D97-AF65-F5344CB8AC3E}">
        <p14:creationId xmlns:p14="http://schemas.microsoft.com/office/powerpoint/2010/main" val="4158446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6"/>
          <p:cNvSpPr>
            <a:spLocks noGrp="1" noChangeArrowheads="1"/>
          </p:cNvSpPr>
          <p:nvPr>
            <p:ph type="dt" sz="half" idx="10"/>
          </p:nvPr>
        </p:nvSpPr>
        <p:spPr>
          <a:ln/>
        </p:spPr>
        <p:txBody>
          <a:bodyPr/>
          <a:lstStyle>
            <a:lvl1pPr>
              <a:defRPr/>
            </a:lvl1pPr>
          </a:lstStyle>
          <a:p>
            <a:pPr>
              <a:defRPr/>
            </a:pPr>
            <a:endParaRPr lang="en-US"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8"/>
          <p:cNvSpPr>
            <a:spLocks noGrp="1" noChangeArrowheads="1"/>
          </p:cNvSpPr>
          <p:nvPr>
            <p:ph type="sldNum" sz="quarter" idx="12"/>
          </p:nvPr>
        </p:nvSpPr>
        <p:spPr>
          <a:xfrm>
            <a:off x="11753851" y="6508749"/>
            <a:ext cx="463549" cy="476251"/>
          </a:xfrm>
          <a:ln/>
        </p:spPr>
        <p:txBody>
          <a:bodyPr/>
          <a:lstStyle>
            <a:lvl1pPr>
              <a:defRPr/>
            </a:lvl1pPr>
          </a:lstStyle>
          <a:p>
            <a:pPr>
              <a:defRPr/>
            </a:pPr>
            <a:fld id="{B1FB1812-0DDF-48CF-83CE-4DB789DB7612}" type="slidenum">
              <a:rPr lang="en-US"/>
              <a:pPr>
                <a:defRPr/>
              </a:pPr>
              <a:t>‹#›</a:t>
            </a:fld>
            <a:endParaRPr lang="en-US" dirty="0"/>
          </a:p>
        </p:txBody>
      </p:sp>
    </p:spTree>
    <p:extLst>
      <p:ext uri="{BB962C8B-B14F-4D97-AF65-F5344CB8AC3E}">
        <p14:creationId xmlns:p14="http://schemas.microsoft.com/office/powerpoint/2010/main" val="40665358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EBC24F-FD8C-45FB-AAFC-D340DF994E46}" type="datetimeFigureOut">
              <a:rPr lang="en-US" smtClean="0"/>
              <a:t>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A89C0-E8F9-4CA1-A487-F6B80119279C}" type="slidenum">
              <a:rPr lang="en-US" smtClean="0"/>
              <a:t>‹#›</a:t>
            </a:fld>
            <a:endParaRPr lang="en-US"/>
          </a:p>
        </p:txBody>
      </p:sp>
    </p:spTree>
    <p:extLst>
      <p:ext uri="{BB962C8B-B14F-4D97-AF65-F5344CB8AC3E}">
        <p14:creationId xmlns:p14="http://schemas.microsoft.com/office/powerpoint/2010/main" val="15099765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EBC24F-FD8C-45FB-AAFC-D340DF994E46}" type="datetimeFigureOut">
              <a:rPr lang="en-US" smtClean="0"/>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A89C0-E8F9-4CA1-A487-F6B80119279C}" type="slidenum">
              <a:rPr lang="en-US" smtClean="0"/>
              <a:t>‹#›</a:t>
            </a:fld>
            <a:endParaRPr lang="en-US"/>
          </a:p>
        </p:txBody>
      </p:sp>
    </p:spTree>
    <p:extLst>
      <p:ext uri="{BB962C8B-B14F-4D97-AF65-F5344CB8AC3E}">
        <p14:creationId xmlns:p14="http://schemas.microsoft.com/office/powerpoint/2010/main" val="41803119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EBC24F-FD8C-45FB-AAFC-D340DF994E46}" type="datetimeFigureOut">
              <a:rPr lang="en-US" smtClean="0"/>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A89C0-E8F9-4CA1-A487-F6B80119279C}" type="slidenum">
              <a:rPr lang="en-US" smtClean="0"/>
              <a:t>‹#›</a:t>
            </a:fld>
            <a:endParaRPr lang="en-US"/>
          </a:p>
        </p:txBody>
      </p:sp>
    </p:spTree>
    <p:extLst>
      <p:ext uri="{BB962C8B-B14F-4D97-AF65-F5344CB8AC3E}">
        <p14:creationId xmlns:p14="http://schemas.microsoft.com/office/powerpoint/2010/main" val="21741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endParaRPr lang="en-US"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8"/>
          <p:cNvSpPr>
            <a:spLocks noGrp="1" noChangeArrowheads="1"/>
          </p:cNvSpPr>
          <p:nvPr>
            <p:ph type="sldNum" sz="quarter" idx="12"/>
          </p:nvPr>
        </p:nvSpPr>
        <p:spPr>
          <a:ln/>
        </p:spPr>
        <p:txBody>
          <a:bodyPr/>
          <a:lstStyle>
            <a:lvl1pPr>
              <a:defRPr/>
            </a:lvl1pPr>
          </a:lstStyle>
          <a:p>
            <a:pPr>
              <a:defRPr/>
            </a:pPr>
            <a:fld id="{58D56B69-CF73-409C-BBB5-35F169C69266}" type="slidenum">
              <a:rPr lang="en-US"/>
              <a:pPr>
                <a:defRPr/>
              </a:pPr>
              <a:t>‹#›</a:t>
            </a:fld>
            <a:endParaRPr lang="en-US" dirty="0"/>
          </a:p>
        </p:txBody>
      </p:sp>
    </p:spTree>
    <p:extLst>
      <p:ext uri="{BB962C8B-B14F-4D97-AF65-F5344CB8AC3E}">
        <p14:creationId xmlns:p14="http://schemas.microsoft.com/office/powerpoint/2010/main" val="4058221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26018" y="1736725"/>
            <a:ext cx="4754033" cy="4749800"/>
          </a:xfrm>
        </p:spPr>
        <p:txBody>
          <a:bodyPr>
            <a:normAutofit/>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83253" y="1736725"/>
            <a:ext cx="4754033" cy="4749800"/>
          </a:xfrm>
        </p:spPr>
        <p:txBody>
          <a:bodyPr>
            <a:normAutofit/>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lvl1pPr>
          </a:lstStyle>
          <a:p>
            <a:pPr>
              <a:defRPr/>
            </a:pPr>
            <a:endParaRPr lang="en-US" dirty="0"/>
          </a:p>
        </p:txBody>
      </p:sp>
      <p:sp>
        <p:nvSpPr>
          <p:cNvPr id="6" name="Rectangle 7"/>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8"/>
          <p:cNvSpPr>
            <a:spLocks noGrp="1" noChangeArrowheads="1"/>
          </p:cNvSpPr>
          <p:nvPr>
            <p:ph type="sldNum" sz="quarter" idx="12"/>
          </p:nvPr>
        </p:nvSpPr>
        <p:spPr>
          <a:ln/>
        </p:spPr>
        <p:txBody>
          <a:bodyPr/>
          <a:lstStyle>
            <a:lvl1pPr>
              <a:defRPr/>
            </a:lvl1pPr>
          </a:lstStyle>
          <a:p>
            <a:pPr>
              <a:defRPr/>
            </a:pPr>
            <a:fld id="{E49C4E7F-1A32-4BF2-A5BF-EC53F5CA7C92}" type="slidenum">
              <a:rPr lang="en-US"/>
              <a:pPr>
                <a:defRPr/>
              </a:pPr>
              <a:t>‹#›</a:t>
            </a:fld>
            <a:endParaRPr lang="en-US" dirty="0"/>
          </a:p>
        </p:txBody>
      </p:sp>
    </p:spTree>
    <p:extLst>
      <p:ext uri="{BB962C8B-B14F-4D97-AF65-F5344CB8AC3E}">
        <p14:creationId xmlns:p14="http://schemas.microsoft.com/office/powerpoint/2010/main" val="1793550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a:ln/>
        </p:spPr>
        <p:txBody>
          <a:bodyPr/>
          <a:lstStyle>
            <a:lvl1pPr>
              <a:defRPr/>
            </a:lvl1pPr>
          </a:lstStyle>
          <a:p>
            <a:pPr>
              <a:defRPr/>
            </a:pPr>
            <a:endParaRPr lang="en-US" dirty="0"/>
          </a:p>
        </p:txBody>
      </p:sp>
      <p:sp>
        <p:nvSpPr>
          <p:cNvPr id="8" name="Rectangle 7"/>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8"/>
          <p:cNvSpPr>
            <a:spLocks noGrp="1" noChangeArrowheads="1"/>
          </p:cNvSpPr>
          <p:nvPr>
            <p:ph type="sldNum" sz="quarter" idx="12"/>
          </p:nvPr>
        </p:nvSpPr>
        <p:spPr>
          <a:ln/>
        </p:spPr>
        <p:txBody>
          <a:bodyPr/>
          <a:lstStyle>
            <a:lvl1pPr>
              <a:defRPr/>
            </a:lvl1pPr>
          </a:lstStyle>
          <a:p>
            <a:pPr>
              <a:defRPr/>
            </a:pPr>
            <a:fld id="{07139A4A-138D-41C1-A138-D1BB270F3D96}" type="slidenum">
              <a:rPr lang="en-US"/>
              <a:pPr>
                <a:defRPr/>
              </a:pPr>
              <a:t>‹#›</a:t>
            </a:fld>
            <a:endParaRPr lang="en-US" dirty="0"/>
          </a:p>
        </p:txBody>
      </p:sp>
    </p:spTree>
    <p:extLst>
      <p:ext uri="{BB962C8B-B14F-4D97-AF65-F5344CB8AC3E}">
        <p14:creationId xmlns:p14="http://schemas.microsoft.com/office/powerpoint/2010/main" val="1965578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a:ln/>
        </p:spPr>
        <p:txBody>
          <a:bodyPr/>
          <a:lstStyle>
            <a:lvl1pPr>
              <a:defRPr/>
            </a:lvl1pPr>
          </a:lstStyle>
          <a:p>
            <a:pPr>
              <a:defRPr/>
            </a:pPr>
            <a:endParaRPr lang="en-US" dirty="0"/>
          </a:p>
        </p:txBody>
      </p:sp>
      <p:sp>
        <p:nvSpPr>
          <p:cNvPr id="4" name="Rectangle 7"/>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8"/>
          <p:cNvSpPr>
            <a:spLocks noGrp="1" noChangeArrowheads="1"/>
          </p:cNvSpPr>
          <p:nvPr>
            <p:ph type="sldNum" sz="quarter" idx="12"/>
          </p:nvPr>
        </p:nvSpPr>
        <p:spPr>
          <a:ln/>
        </p:spPr>
        <p:txBody>
          <a:bodyPr/>
          <a:lstStyle>
            <a:lvl1pPr>
              <a:defRPr/>
            </a:lvl1pPr>
          </a:lstStyle>
          <a:p>
            <a:pPr>
              <a:defRPr/>
            </a:pPr>
            <a:fld id="{BBCF495B-4452-4F87-A5D6-252507EF1134}" type="slidenum">
              <a:rPr lang="en-US"/>
              <a:pPr>
                <a:defRPr/>
              </a:pPr>
              <a:t>‹#›</a:t>
            </a:fld>
            <a:endParaRPr lang="en-US" dirty="0"/>
          </a:p>
        </p:txBody>
      </p:sp>
    </p:spTree>
    <p:extLst>
      <p:ext uri="{BB962C8B-B14F-4D97-AF65-F5344CB8AC3E}">
        <p14:creationId xmlns:p14="http://schemas.microsoft.com/office/powerpoint/2010/main" val="3530369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dirty="0"/>
          </a:p>
        </p:txBody>
      </p:sp>
      <p:sp>
        <p:nvSpPr>
          <p:cNvPr id="3" name="Rectangle 7"/>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8"/>
          <p:cNvSpPr>
            <a:spLocks noGrp="1" noChangeArrowheads="1"/>
          </p:cNvSpPr>
          <p:nvPr>
            <p:ph type="sldNum" sz="quarter" idx="12"/>
          </p:nvPr>
        </p:nvSpPr>
        <p:spPr>
          <a:ln/>
        </p:spPr>
        <p:txBody>
          <a:bodyPr/>
          <a:lstStyle>
            <a:lvl1pPr>
              <a:defRPr/>
            </a:lvl1pPr>
          </a:lstStyle>
          <a:p>
            <a:pPr>
              <a:defRPr/>
            </a:pPr>
            <a:fld id="{1F1F73A3-DAC1-456B-9159-8EB6448C0E8A}" type="slidenum">
              <a:rPr lang="en-US"/>
              <a:pPr>
                <a:defRPr/>
              </a:pPr>
              <a:t>‹#›</a:t>
            </a:fld>
            <a:endParaRPr lang="en-US" dirty="0"/>
          </a:p>
        </p:txBody>
      </p:sp>
    </p:spTree>
    <p:extLst>
      <p:ext uri="{BB962C8B-B14F-4D97-AF65-F5344CB8AC3E}">
        <p14:creationId xmlns:p14="http://schemas.microsoft.com/office/powerpoint/2010/main" val="918706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dirty="0"/>
          </a:p>
        </p:txBody>
      </p:sp>
      <p:sp>
        <p:nvSpPr>
          <p:cNvPr id="6" name="Rectangle 7"/>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8"/>
          <p:cNvSpPr>
            <a:spLocks noGrp="1" noChangeArrowheads="1"/>
          </p:cNvSpPr>
          <p:nvPr>
            <p:ph type="sldNum" sz="quarter" idx="12"/>
          </p:nvPr>
        </p:nvSpPr>
        <p:spPr>
          <a:ln/>
        </p:spPr>
        <p:txBody>
          <a:bodyPr/>
          <a:lstStyle>
            <a:lvl1pPr>
              <a:defRPr/>
            </a:lvl1pPr>
          </a:lstStyle>
          <a:p>
            <a:pPr>
              <a:defRPr/>
            </a:pPr>
            <a:fld id="{A6945F3F-B238-4D60-AA73-690F342A2B6D}" type="slidenum">
              <a:rPr lang="en-US"/>
              <a:pPr>
                <a:defRPr/>
              </a:pPr>
              <a:t>‹#›</a:t>
            </a:fld>
            <a:endParaRPr lang="en-US" dirty="0"/>
          </a:p>
        </p:txBody>
      </p:sp>
    </p:spTree>
    <p:extLst>
      <p:ext uri="{BB962C8B-B14F-4D97-AF65-F5344CB8AC3E}">
        <p14:creationId xmlns:p14="http://schemas.microsoft.com/office/powerpoint/2010/main" val="2955436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dirty="0"/>
          </a:p>
        </p:txBody>
      </p:sp>
      <p:sp>
        <p:nvSpPr>
          <p:cNvPr id="6" name="Rectangle 7"/>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8"/>
          <p:cNvSpPr>
            <a:spLocks noGrp="1" noChangeArrowheads="1"/>
          </p:cNvSpPr>
          <p:nvPr>
            <p:ph type="sldNum" sz="quarter" idx="12"/>
          </p:nvPr>
        </p:nvSpPr>
        <p:spPr>
          <a:ln/>
        </p:spPr>
        <p:txBody>
          <a:bodyPr/>
          <a:lstStyle>
            <a:lvl1pPr>
              <a:defRPr/>
            </a:lvl1pPr>
          </a:lstStyle>
          <a:p>
            <a:pPr>
              <a:defRPr/>
            </a:pPr>
            <a:fld id="{9EF3A525-B99F-4342-9723-85138BD93F29}" type="slidenum">
              <a:rPr lang="en-US"/>
              <a:pPr>
                <a:defRPr/>
              </a:pPr>
              <a:t>‹#›</a:t>
            </a:fld>
            <a:endParaRPr lang="en-US" dirty="0"/>
          </a:p>
        </p:txBody>
      </p:sp>
    </p:spTree>
    <p:extLst>
      <p:ext uri="{BB962C8B-B14F-4D97-AF65-F5344CB8AC3E}">
        <p14:creationId xmlns:p14="http://schemas.microsoft.com/office/powerpoint/2010/main" val="3728541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ChangeArrowheads="1"/>
          </p:cNvSpPr>
          <p:nvPr/>
        </p:nvSpPr>
        <p:spPr bwMode="auto">
          <a:xfrm>
            <a:off x="2" y="231775"/>
            <a:ext cx="10445751" cy="928688"/>
          </a:xfrm>
          <a:prstGeom prst="rect">
            <a:avLst/>
          </a:prstGeom>
          <a:solidFill>
            <a:srgbClr val="99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000" tIns="62400" rIns="120000" bIns="62400" anchor="ctr"/>
          <a:lstStyle/>
          <a:p>
            <a:endParaRPr lang="en-US" sz="2400" dirty="0"/>
          </a:p>
        </p:txBody>
      </p:sp>
      <p:sp>
        <p:nvSpPr>
          <p:cNvPr id="1028" name="Rectangle 3"/>
          <p:cNvSpPr>
            <a:spLocks noGrp="1" noChangeArrowheads="1"/>
          </p:cNvSpPr>
          <p:nvPr>
            <p:ph type="title"/>
          </p:nvPr>
        </p:nvSpPr>
        <p:spPr bwMode="auto">
          <a:xfrm>
            <a:off x="0" y="230189"/>
            <a:ext cx="12192000" cy="930275"/>
          </a:xfrm>
          <a:prstGeom prst="rect">
            <a:avLst/>
          </a:prstGeom>
          <a:solidFill>
            <a:schemeClr val="tx2"/>
          </a:solidFill>
          <a:ln>
            <a:noFill/>
          </a:ln>
          <a:effectLst/>
        </p:spPr>
        <p:txBody>
          <a:bodyPr vert="horz" wrap="square" lIns="540000" tIns="45720" rIns="91440" bIns="45720" numCol="1" anchor="ctr" anchorCtr="0" compatLnSpc="1">
            <a:prstTxWarp prst="textNoShape">
              <a:avLst/>
            </a:prstTxWarp>
          </a:bodyPr>
          <a:lstStyle/>
          <a:p>
            <a:pPr lvl="0"/>
            <a:r>
              <a:rPr lang="en-US"/>
              <a:t>Click to edit Master title style</a:t>
            </a:r>
          </a:p>
        </p:txBody>
      </p:sp>
      <p:sp>
        <p:nvSpPr>
          <p:cNvPr id="1029" name="Rectangle 5"/>
          <p:cNvSpPr>
            <a:spLocks noGrp="1" noChangeArrowheads="1"/>
          </p:cNvSpPr>
          <p:nvPr>
            <p:ph type="body" idx="1"/>
          </p:nvPr>
        </p:nvSpPr>
        <p:spPr bwMode="auto">
          <a:xfrm>
            <a:off x="726017" y="1736725"/>
            <a:ext cx="9711267" cy="474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26374" name="Rectangle 6"/>
          <p:cNvSpPr>
            <a:spLocks noGrp="1" noChangeArrowheads="1"/>
          </p:cNvSpPr>
          <p:nvPr>
            <p:ph type="dt" sz="half" idx="2"/>
          </p:nvPr>
        </p:nvSpPr>
        <p:spPr bwMode="auto">
          <a:xfrm>
            <a:off x="10409769" y="6626225"/>
            <a:ext cx="1358900" cy="47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lgn="r">
              <a:defRPr sz="1333" smtClean="0">
                <a:solidFill>
                  <a:schemeClr val="bg2"/>
                </a:solidFill>
                <a:cs typeface="+mn-cs"/>
              </a:defRPr>
            </a:lvl1pPr>
          </a:lstStyle>
          <a:p>
            <a:pPr>
              <a:defRPr/>
            </a:pPr>
            <a:endParaRPr lang="en-US" dirty="0"/>
          </a:p>
        </p:txBody>
      </p:sp>
      <p:sp>
        <p:nvSpPr>
          <p:cNvPr id="826375" name="Rectangle 7"/>
          <p:cNvSpPr>
            <a:spLocks noGrp="1" noChangeArrowheads="1"/>
          </p:cNvSpPr>
          <p:nvPr>
            <p:ph type="ftr" sz="quarter" idx="3"/>
          </p:nvPr>
        </p:nvSpPr>
        <p:spPr bwMode="auto">
          <a:xfrm>
            <a:off x="6544733" y="6626225"/>
            <a:ext cx="3860800" cy="47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lgn="r">
              <a:defRPr sz="1333" smtClean="0">
                <a:solidFill>
                  <a:schemeClr val="bg2"/>
                </a:solidFill>
                <a:cs typeface="+mn-cs"/>
              </a:defRPr>
            </a:lvl1pPr>
          </a:lstStyle>
          <a:p>
            <a:pPr>
              <a:defRPr/>
            </a:pPr>
            <a:endParaRPr lang="en-US" dirty="0"/>
          </a:p>
        </p:txBody>
      </p:sp>
      <p:sp>
        <p:nvSpPr>
          <p:cNvPr id="826376" name="Rectangle 8"/>
          <p:cNvSpPr>
            <a:spLocks noGrp="1" noChangeArrowheads="1"/>
          </p:cNvSpPr>
          <p:nvPr>
            <p:ph type="sldNum" sz="quarter" idx="4"/>
          </p:nvPr>
        </p:nvSpPr>
        <p:spPr bwMode="auto">
          <a:xfrm>
            <a:off x="11753851" y="6626225"/>
            <a:ext cx="463549" cy="47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lgn="r">
              <a:defRPr sz="1333" smtClean="0">
                <a:solidFill>
                  <a:schemeClr val="tx2"/>
                </a:solidFill>
                <a:cs typeface="+mn-cs"/>
              </a:defRPr>
            </a:lvl1pPr>
          </a:lstStyle>
          <a:p>
            <a:pPr>
              <a:defRPr/>
            </a:pPr>
            <a:fld id="{FA4FD8AF-CAD4-4828-8E02-C7DFCDB5E056}" type="slidenum">
              <a:rPr lang="en-US"/>
              <a:pPr>
                <a:defRPr/>
              </a:pPr>
              <a:t>‹#›</a:t>
            </a:fld>
            <a:endParaRPr lang="en-US" dirty="0"/>
          </a:p>
        </p:txBody>
      </p:sp>
    </p:spTree>
    <p:extLst>
      <p:ext uri="{BB962C8B-B14F-4D97-AF65-F5344CB8AC3E}">
        <p14:creationId xmlns:p14="http://schemas.microsoft.com/office/powerpoint/2010/main" val="28381855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lnSpc>
          <a:spcPct val="90000"/>
        </a:lnSpc>
        <a:spcBef>
          <a:spcPct val="0"/>
        </a:spcBef>
        <a:spcAft>
          <a:spcPct val="0"/>
        </a:spcAft>
        <a:defRPr sz="3733">
          <a:solidFill>
            <a:schemeClr val="bg1"/>
          </a:solidFill>
          <a:latin typeface="+mj-lt"/>
          <a:ea typeface="+mj-ea"/>
          <a:cs typeface="+mj-cs"/>
        </a:defRPr>
      </a:lvl1pPr>
      <a:lvl2pPr algn="l" rtl="0" eaLnBrk="1" fontAlgn="base" hangingPunct="1">
        <a:lnSpc>
          <a:spcPct val="90000"/>
        </a:lnSpc>
        <a:spcBef>
          <a:spcPct val="0"/>
        </a:spcBef>
        <a:spcAft>
          <a:spcPct val="0"/>
        </a:spcAft>
        <a:defRPr sz="3733">
          <a:solidFill>
            <a:schemeClr val="bg1"/>
          </a:solidFill>
          <a:latin typeface="Univers 45 Light" pitchFamily="2" charset="0"/>
          <a:cs typeface="Arial" charset="0"/>
        </a:defRPr>
      </a:lvl2pPr>
      <a:lvl3pPr algn="l" rtl="0" eaLnBrk="1" fontAlgn="base" hangingPunct="1">
        <a:lnSpc>
          <a:spcPct val="90000"/>
        </a:lnSpc>
        <a:spcBef>
          <a:spcPct val="0"/>
        </a:spcBef>
        <a:spcAft>
          <a:spcPct val="0"/>
        </a:spcAft>
        <a:defRPr sz="3733">
          <a:solidFill>
            <a:schemeClr val="bg1"/>
          </a:solidFill>
          <a:latin typeface="Univers 45 Light" pitchFamily="2" charset="0"/>
          <a:cs typeface="Arial" charset="0"/>
        </a:defRPr>
      </a:lvl3pPr>
      <a:lvl4pPr algn="l" rtl="0" eaLnBrk="1" fontAlgn="base" hangingPunct="1">
        <a:lnSpc>
          <a:spcPct val="90000"/>
        </a:lnSpc>
        <a:spcBef>
          <a:spcPct val="0"/>
        </a:spcBef>
        <a:spcAft>
          <a:spcPct val="0"/>
        </a:spcAft>
        <a:defRPr sz="3733">
          <a:solidFill>
            <a:schemeClr val="bg1"/>
          </a:solidFill>
          <a:latin typeface="Univers 45 Light" pitchFamily="2" charset="0"/>
          <a:cs typeface="Arial" charset="0"/>
        </a:defRPr>
      </a:lvl4pPr>
      <a:lvl5pPr algn="l" rtl="0" eaLnBrk="1" fontAlgn="base" hangingPunct="1">
        <a:lnSpc>
          <a:spcPct val="90000"/>
        </a:lnSpc>
        <a:spcBef>
          <a:spcPct val="0"/>
        </a:spcBef>
        <a:spcAft>
          <a:spcPct val="0"/>
        </a:spcAft>
        <a:defRPr sz="3733">
          <a:solidFill>
            <a:schemeClr val="bg1"/>
          </a:solidFill>
          <a:latin typeface="Univers 45 Light" pitchFamily="2" charset="0"/>
          <a:cs typeface="Arial" charset="0"/>
        </a:defRPr>
      </a:lvl5pPr>
      <a:lvl6pPr marL="609585" algn="l" rtl="0" eaLnBrk="1" fontAlgn="base" hangingPunct="1">
        <a:lnSpc>
          <a:spcPct val="90000"/>
        </a:lnSpc>
        <a:spcBef>
          <a:spcPct val="0"/>
        </a:spcBef>
        <a:spcAft>
          <a:spcPct val="0"/>
        </a:spcAft>
        <a:defRPr sz="3733">
          <a:solidFill>
            <a:schemeClr val="bg1"/>
          </a:solidFill>
          <a:latin typeface="Univers 45 Light" pitchFamily="2" charset="0"/>
          <a:cs typeface="Arial" charset="0"/>
        </a:defRPr>
      </a:lvl6pPr>
      <a:lvl7pPr marL="1219170" algn="l" rtl="0" eaLnBrk="1" fontAlgn="base" hangingPunct="1">
        <a:lnSpc>
          <a:spcPct val="90000"/>
        </a:lnSpc>
        <a:spcBef>
          <a:spcPct val="0"/>
        </a:spcBef>
        <a:spcAft>
          <a:spcPct val="0"/>
        </a:spcAft>
        <a:defRPr sz="3733">
          <a:solidFill>
            <a:schemeClr val="bg1"/>
          </a:solidFill>
          <a:latin typeface="Univers 45 Light" pitchFamily="2" charset="0"/>
          <a:cs typeface="Arial" charset="0"/>
        </a:defRPr>
      </a:lvl7pPr>
      <a:lvl8pPr marL="1828754" algn="l" rtl="0" eaLnBrk="1" fontAlgn="base" hangingPunct="1">
        <a:lnSpc>
          <a:spcPct val="90000"/>
        </a:lnSpc>
        <a:spcBef>
          <a:spcPct val="0"/>
        </a:spcBef>
        <a:spcAft>
          <a:spcPct val="0"/>
        </a:spcAft>
        <a:defRPr sz="3733">
          <a:solidFill>
            <a:schemeClr val="bg1"/>
          </a:solidFill>
          <a:latin typeface="Univers 45 Light" pitchFamily="2" charset="0"/>
          <a:cs typeface="Arial" charset="0"/>
        </a:defRPr>
      </a:lvl8pPr>
      <a:lvl9pPr marL="2438339" algn="l" rtl="0" eaLnBrk="1" fontAlgn="base" hangingPunct="1">
        <a:lnSpc>
          <a:spcPct val="90000"/>
        </a:lnSpc>
        <a:spcBef>
          <a:spcPct val="0"/>
        </a:spcBef>
        <a:spcAft>
          <a:spcPct val="0"/>
        </a:spcAft>
        <a:defRPr sz="3733">
          <a:solidFill>
            <a:schemeClr val="bg1"/>
          </a:solidFill>
          <a:latin typeface="Univers 45 Light" pitchFamily="2" charset="0"/>
          <a:cs typeface="Arial" charset="0"/>
        </a:defRPr>
      </a:lvl9pPr>
    </p:titleStyle>
    <p:bodyStyle>
      <a:lvl1pPr marL="366175" indent="-366175" algn="l" rtl="0" eaLnBrk="1" fontAlgn="base" hangingPunct="1">
        <a:spcBef>
          <a:spcPct val="50000"/>
        </a:spcBef>
        <a:spcAft>
          <a:spcPct val="0"/>
        </a:spcAft>
        <a:buClr>
          <a:srgbClr val="99CC00"/>
        </a:buClr>
        <a:buFont typeface="Univers 45 Light" pitchFamily="2" charset="0"/>
        <a:buChar char="•"/>
        <a:defRPr>
          <a:solidFill>
            <a:schemeClr val="tx1"/>
          </a:solidFill>
          <a:latin typeface="+mn-lt"/>
          <a:ea typeface="+mn-ea"/>
          <a:cs typeface="+mn-cs"/>
        </a:defRPr>
      </a:lvl1pPr>
      <a:lvl2pPr marL="732348" indent="-364058" algn="l" rtl="0" eaLnBrk="1" fontAlgn="base" hangingPunct="1">
        <a:spcBef>
          <a:spcPct val="50000"/>
        </a:spcBef>
        <a:spcAft>
          <a:spcPct val="0"/>
        </a:spcAft>
        <a:buClr>
          <a:srgbClr val="99CC00"/>
        </a:buClr>
        <a:buFont typeface="Arial" charset="0"/>
        <a:buChar char="−"/>
        <a:defRPr>
          <a:solidFill>
            <a:schemeClr val="tx1"/>
          </a:solidFill>
          <a:latin typeface="+mn-lt"/>
          <a:cs typeface="+mn-cs"/>
        </a:defRPr>
      </a:lvl2pPr>
      <a:lvl3pPr marL="1077357" indent="-342891" algn="l" rtl="0" eaLnBrk="1" fontAlgn="base" hangingPunct="1">
        <a:spcBef>
          <a:spcPct val="50000"/>
        </a:spcBef>
        <a:spcAft>
          <a:spcPct val="0"/>
        </a:spcAft>
        <a:buClr>
          <a:srgbClr val="99CC00"/>
        </a:buClr>
        <a:buFont typeface="Arial" charset="0"/>
        <a:buChar char="−"/>
        <a:defRPr>
          <a:solidFill>
            <a:schemeClr val="tx1"/>
          </a:solidFill>
          <a:latin typeface="+mn-lt"/>
          <a:cs typeface="+mn-cs"/>
        </a:defRPr>
      </a:lvl3pPr>
      <a:lvl4pPr marL="1443531" indent="-364058" algn="l" rtl="0" eaLnBrk="1" fontAlgn="base" hangingPunct="1">
        <a:spcBef>
          <a:spcPct val="50000"/>
        </a:spcBef>
        <a:spcAft>
          <a:spcPct val="0"/>
        </a:spcAft>
        <a:buClr>
          <a:srgbClr val="99CC00"/>
        </a:buClr>
        <a:buFont typeface="Arial" charset="0"/>
        <a:buChar char="−"/>
        <a:defRPr>
          <a:solidFill>
            <a:schemeClr val="tx1"/>
          </a:solidFill>
          <a:latin typeface="+mn-lt"/>
          <a:cs typeface="+mn-cs"/>
        </a:defRPr>
      </a:lvl4pPr>
      <a:lvl5pPr marL="1807588" indent="-361942" algn="l" rtl="0" eaLnBrk="1" fontAlgn="base" hangingPunct="1">
        <a:spcBef>
          <a:spcPct val="50000"/>
        </a:spcBef>
        <a:spcAft>
          <a:spcPct val="0"/>
        </a:spcAft>
        <a:buClr>
          <a:srgbClr val="99CC00"/>
        </a:buClr>
        <a:buFont typeface="Arial" charset="0"/>
        <a:buChar char="−"/>
        <a:defRPr>
          <a:solidFill>
            <a:schemeClr val="tx1"/>
          </a:solidFill>
          <a:latin typeface="+mn-lt"/>
          <a:cs typeface="+mn-cs"/>
        </a:defRPr>
      </a:lvl5pPr>
      <a:lvl6pPr marL="2417173" indent="-361942" algn="l" rtl="0" eaLnBrk="1" fontAlgn="base" hangingPunct="1">
        <a:spcBef>
          <a:spcPct val="50000"/>
        </a:spcBef>
        <a:spcAft>
          <a:spcPct val="0"/>
        </a:spcAft>
        <a:buClr>
          <a:srgbClr val="99CC00"/>
        </a:buClr>
        <a:buFont typeface="Arial" charset="0"/>
        <a:buChar char="−"/>
        <a:defRPr>
          <a:solidFill>
            <a:schemeClr val="tx1"/>
          </a:solidFill>
          <a:latin typeface="+mn-lt"/>
          <a:cs typeface="+mn-cs"/>
        </a:defRPr>
      </a:lvl6pPr>
      <a:lvl7pPr marL="3026758" indent="-361942" algn="l" rtl="0" eaLnBrk="1" fontAlgn="base" hangingPunct="1">
        <a:spcBef>
          <a:spcPct val="50000"/>
        </a:spcBef>
        <a:spcAft>
          <a:spcPct val="0"/>
        </a:spcAft>
        <a:buClr>
          <a:srgbClr val="99CC00"/>
        </a:buClr>
        <a:buFont typeface="Arial" charset="0"/>
        <a:buChar char="−"/>
        <a:defRPr>
          <a:solidFill>
            <a:schemeClr val="tx1"/>
          </a:solidFill>
          <a:latin typeface="+mn-lt"/>
          <a:cs typeface="+mn-cs"/>
        </a:defRPr>
      </a:lvl7pPr>
      <a:lvl8pPr marL="3636342" indent="-361942" algn="l" rtl="0" eaLnBrk="1" fontAlgn="base" hangingPunct="1">
        <a:spcBef>
          <a:spcPct val="50000"/>
        </a:spcBef>
        <a:spcAft>
          <a:spcPct val="0"/>
        </a:spcAft>
        <a:buClr>
          <a:srgbClr val="99CC00"/>
        </a:buClr>
        <a:buFont typeface="Arial" charset="0"/>
        <a:buChar char="−"/>
        <a:defRPr>
          <a:solidFill>
            <a:schemeClr val="tx1"/>
          </a:solidFill>
          <a:latin typeface="+mn-lt"/>
          <a:cs typeface="+mn-cs"/>
        </a:defRPr>
      </a:lvl8pPr>
      <a:lvl9pPr marL="4245927" indent="-361942" algn="l" rtl="0" eaLnBrk="1" fontAlgn="base" hangingPunct="1">
        <a:spcBef>
          <a:spcPct val="50000"/>
        </a:spcBef>
        <a:spcAft>
          <a:spcPct val="0"/>
        </a:spcAft>
        <a:buClr>
          <a:srgbClr val="99CC00"/>
        </a:buClr>
        <a:buFont typeface="Arial" charset="0"/>
        <a:buChar char="−"/>
        <a:defRPr>
          <a:solidFill>
            <a:schemeClr val="tx1"/>
          </a:solidFill>
          <a:latin typeface="+mn-lt"/>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BC24F-FD8C-45FB-AAFC-D340DF994E46}" type="datetimeFigureOut">
              <a:rPr lang="en-US" smtClean="0"/>
              <a:t>2/23/2020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A89C0-E8F9-4CA1-A487-F6B80119279C}" type="slidenum">
              <a:rPr lang="en-US" smtClean="0"/>
              <a:t>‹#›</a:t>
            </a:fld>
            <a:endParaRPr lang="en-US"/>
          </a:p>
        </p:txBody>
      </p:sp>
    </p:spTree>
    <p:extLst>
      <p:ext uri="{BB962C8B-B14F-4D97-AF65-F5344CB8AC3E}">
        <p14:creationId xmlns:p14="http://schemas.microsoft.com/office/powerpoint/2010/main" val="31572490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10F49-4EC8-4EEC-9CC9-AE211D38FF82}"/>
              </a:ext>
            </a:extLst>
          </p:cNvPr>
          <p:cNvSpPr>
            <a:spLocks noGrp="1"/>
          </p:cNvSpPr>
          <p:nvPr>
            <p:ph type="ctrTitle"/>
          </p:nvPr>
        </p:nvSpPr>
        <p:spPr>
          <a:xfrm>
            <a:off x="1524000" y="998689"/>
            <a:ext cx="9144000" cy="2984731"/>
          </a:xfrm>
          <a:solidFill>
            <a:schemeClr val="tx2"/>
          </a:solidFill>
          <a:ln>
            <a:noFill/>
          </a:ln>
          <a:effectLst/>
        </p:spPr>
        <p:txBody>
          <a:bodyPr vert="horz" wrap="square" lIns="720000" tIns="60960" rIns="121920" bIns="60960" numCol="1" anchor="ctr" anchorCtr="0" compatLnSpc="1">
            <a:prstTxWarp prst="textNoShape">
              <a:avLst/>
            </a:prstTxWarp>
            <a:normAutofit/>
          </a:bodyPr>
          <a:lstStyle/>
          <a:p>
            <a:pPr defTabSz="1219170" fontAlgn="base">
              <a:spcAft>
                <a:spcPct val="0"/>
              </a:spcAft>
            </a:pPr>
            <a:r>
              <a:rPr lang="en-US" sz="4000" kern="0" dirty="0">
                <a:solidFill>
                  <a:srgbClr val="FFFFFF"/>
                </a:solidFill>
                <a:latin typeface="Univers 45 Light"/>
                <a:cs typeface="Arial"/>
              </a:rPr>
              <a:t>Analysis and Recommendations</a:t>
            </a:r>
            <a:br>
              <a:rPr lang="en-US" sz="4000" kern="0" dirty="0">
                <a:solidFill>
                  <a:srgbClr val="FFFFFF"/>
                </a:solidFill>
                <a:latin typeface="Univers 45 Light"/>
                <a:cs typeface="Arial"/>
              </a:rPr>
            </a:br>
            <a:r>
              <a:rPr lang="en-US" sz="4000" kern="0" dirty="0">
                <a:solidFill>
                  <a:srgbClr val="FFFFFF"/>
                </a:solidFill>
                <a:latin typeface="Univers 45 Light"/>
                <a:cs typeface="Arial"/>
              </a:rPr>
              <a:t> for Starting a Movie Studio</a:t>
            </a:r>
          </a:p>
        </p:txBody>
      </p:sp>
      <p:sp>
        <p:nvSpPr>
          <p:cNvPr id="3" name="Subtitle 2">
            <a:extLst>
              <a:ext uri="{FF2B5EF4-FFF2-40B4-BE49-F238E27FC236}">
                <a16:creationId xmlns:a16="http://schemas.microsoft.com/office/drawing/2014/main" id="{33FA6933-EE1C-488D-9CFB-ABBFC0F1F6FD}"/>
              </a:ext>
            </a:extLst>
          </p:cNvPr>
          <p:cNvSpPr>
            <a:spLocks noGrp="1"/>
          </p:cNvSpPr>
          <p:nvPr>
            <p:ph type="subTitle" idx="1"/>
          </p:nvPr>
        </p:nvSpPr>
        <p:spPr>
          <a:xfrm>
            <a:off x="1524000" y="4601270"/>
            <a:ext cx="9144000" cy="1655762"/>
          </a:xfrm>
        </p:spPr>
        <p:txBody>
          <a:bodyPr/>
          <a:lstStyle/>
          <a:p>
            <a:br>
              <a:rPr lang="en-US" dirty="0"/>
            </a:br>
            <a:r>
              <a:rPr lang="en-US" dirty="0"/>
              <a:t>Pierre-Olivier Ariston</a:t>
            </a:r>
          </a:p>
          <a:p>
            <a:r>
              <a:rPr lang="en-US" dirty="0"/>
              <a:t>February 2020</a:t>
            </a:r>
          </a:p>
        </p:txBody>
      </p:sp>
    </p:spTree>
    <p:extLst>
      <p:ext uri="{BB962C8B-B14F-4D97-AF65-F5344CB8AC3E}">
        <p14:creationId xmlns:p14="http://schemas.microsoft.com/office/powerpoint/2010/main" val="748219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C98D89-C8C5-4E86-9205-7C2BA37C8DD2}"/>
              </a:ext>
            </a:extLst>
          </p:cNvPr>
          <p:cNvSpPr txBox="1"/>
          <p:nvPr/>
        </p:nvSpPr>
        <p:spPr>
          <a:xfrm>
            <a:off x="0" y="0"/>
            <a:ext cx="4257675" cy="1323975"/>
          </a:xfrm>
          <a:prstGeom prst="rect">
            <a:avLst/>
          </a:prstGeom>
          <a:solidFill>
            <a:schemeClr val="tx2"/>
          </a:solidFill>
          <a:ln>
            <a:noFill/>
          </a:ln>
          <a:effectLst/>
        </p:spPr>
        <p:txBody>
          <a:bodyPr vert="horz" wrap="square" lIns="720000" tIns="60960" rIns="121920" bIns="60960" numCol="1" anchor="ctr" anchorCtr="0" compatLnSpc="1">
            <a:prstTxWarp prst="textNoShape">
              <a:avLst/>
            </a:prstTxWarp>
          </a:bodyPr>
          <a:lstStyle>
            <a:defPPr>
              <a:defRPr lang="en-US"/>
            </a:defPPr>
            <a:lvl1pPr defTabSz="1219170" fontAlgn="base">
              <a:lnSpc>
                <a:spcPct val="90000"/>
              </a:lnSpc>
              <a:spcBef>
                <a:spcPct val="0"/>
              </a:spcBef>
              <a:spcAft>
                <a:spcPct val="0"/>
              </a:spcAft>
              <a:defRPr sz="3733" kern="0">
                <a:solidFill>
                  <a:srgbClr val="FFFFFF"/>
                </a:solidFill>
                <a:latin typeface="Univers 45 Light"/>
                <a:ea typeface="+mj-ea"/>
                <a:cs typeface="Arial"/>
              </a:defRPr>
            </a:lvl1pPr>
            <a:lvl2pPr fontAlgn="base">
              <a:lnSpc>
                <a:spcPct val="90000"/>
              </a:lnSpc>
              <a:spcBef>
                <a:spcPct val="0"/>
              </a:spcBef>
              <a:spcAft>
                <a:spcPct val="0"/>
              </a:spcAft>
              <a:defRPr sz="2800">
                <a:solidFill>
                  <a:schemeClr val="bg1"/>
                </a:solidFill>
                <a:latin typeface="Univers 45 Light" pitchFamily="2" charset="0"/>
                <a:cs typeface="Arial" charset="0"/>
              </a:defRPr>
            </a:lvl2pPr>
            <a:lvl3pPr fontAlgn="base">
              <a:lnSpc>
                <a:spcPct val="90000"/>
              </a:lnSpc>
              <a:spcBef>
                <a:spcPct val="0"/>
              </a:spcBef>
              <a:spcAft>
                <a:spcPct val="0"/>
              </a:spcAft>
              <a:defRPr sz="2800">
                <a:solidFill>
                  <a:schemeClr val="bg1"/>
                </a:solidFill>
                <a:latin typeface="Univers 45 Light" pitchFamily="2" charset="0"/>
                <a:cs typeface="Arial" charset="0"/>
              </a:defRPr>
            </a:lvl3pPr>
            <a:lvl4pPr fontAlgn="base">
              <a:lnSpc>
                <a:spcPct val="90000"/>
              </a:lnSpc>
              <a:spcBef>
                <a:spcPct val="0"/>
              </a:spcBef>
              <a:spcAft>
                <a:spcPct val="0"/>
              </a:spcAft>
              <a:defRPr sz="2800">
                <a:solidFill>
                  <a:schemeClr val="bg1"/>
                </a:solidFill>
                <a:latin typeface="Univers 45 Light" pitchFamily="2" charset="0"/>
                <a:cs typeface="Arial" charset="0"/>
              </a:defRPr>
            </a:lvl4pPr>
            <a:lvl5pPr fontAlgn="base">
              <a:lnSpc>
                <a:spcPct val="90000"/>
              </a:lnSpc>
              <a:spcBef>
                <a:spcPct val="0"/>
              </a:spcBef>
              <a:spcAft>
                <a:spcPct val="0"/>
              </a:spcAft>
              <a:defRPr sz="2800">
                <a:solidFill>
                  <a:schemeClr val="bg1"/>
                </a:solidFill>
                <a:latin typeface="Univers 45 Light" pitchFamily="2" charset="0"/>
                <a:cs typeface="Arial" charset="0"/>
              </a:defRPr>
            </a:lvl5pPr>
            <a:lvl6pPr marL="457200" fontAlgn="base">
              <a:lnSpc>
                <a:spcPct val="90000"/>
              </a:lnSpc>
              <a:spcBef>
                <a:spcPct val="0"/>
              </a:spcBef>
              <a:spcAft>
                <a:spcPct val="0"/>
              </a:spcAft>
              <a:defRPr sz="2800">
                <a:solidFill>
                  <a:schemeClr val="bg1"/>
                </a:solidFill>
                <a:latin typeface="Univers 45 Light" pitchFamily="2" charset="0"/>
                <a:cs typeface="Arial" charset="0"/>
              </a:defRPr>
            </a:lvl6pPr>
            <a:lvl7pPr marL="914400" fontAlgn="base">
              <a:lnSpc>
                <a:spcPct val="90000"/>
              </a:lnSpc>
              <a:spcBef>
                <a:spcPct val="0"/>
              </a:spcBef>
              <a:spcAft>
                <a:spcPct val="0"/>
              </a:spcAft>
              <a:defRPr sz="2800">
                <a:solidFill>
                  <a:schemeClr val="bg1"/>
                </a:solidFill>
                <a:latin typeface="Univers 45 Light" pitchFamily="2" charset="0"/>
                <a:cs typeface="Arial" charset="0"/>
              </a:defRPr>
            </a:lvl7pPr>
            <a:lvl8pPr marL="1371600" fontAlgn="base">
              <a:lnSpc>
                <a:spcPct val="90000"/>
              </a:lnSpc>
              <a:spcBef>
                <a:spcPct val="0"/>
              </a:spcBef>
              <a:spcAft>
                <a:spcPct val="0"/>
              </a:spcAft>
              <a:defRPr sz="2800">
                <a:solidFill>
                  <a:schemeClr val="bg1"/>
                </a:solidFill>
                <a:latin typeface="Univers 45 Light" pitchFamily="2" charset="0"/>
                <a:cs typeface="Arial" charset="0"/>
              </a:defRPr>
            </a:lvl8pPr>
            <a:lvl9pPr marL="1828800" fontAlgn="base">
              <a:lnSpc>
                <a:spcPct val="90000"/>
              </a:lnSpc>
              <a:spcBef>
                <a:spcPct val="0"/>
              </a:spcBef>
              <a:spcAft>
                <a:spcPct val="0"/>
              </a:spcAft>
              <a:defRPr sz="2800">
                <a:solidFill>
                  <a:schemeClr val="bg1"/>
                </a:solidFill>
                <a:latin typeface="Univers 45 Light" pitchFamily="2" charset="0"/>
                <a:cs typeface="Arial" charset="0"/>
              </a:defRPr>
            </a:lvl9pPr>
          </a:lstStyle>
          <a:p>
            <a:r>
              <a:rPr lang="en-US" dirty="0"/>
              <a:t>Findings 2/3</a:t>
            </a:r>
          </a:p>
        </p:txBody>
      </p:sp>
      <p:sp>
        <p:nvSpPr>
          <p:cNvPr id="2" name="Rectangle 1">
            <a:extLst>
              <a:ext uri="{FF2B5EF4-FFF2-40B4-BE49-F238E27FC236}">
                <a16:creationId xmlns:a16="http://schemas.microsoft.com/office/drawing/2014/main" id="{66F422DA-2B69-4031-AB92-A1C9EEE3083B}"/>
              </a:ext>
            </a:extLst>
          </p:cNvPr>
          <p:cNvSpPr/>
          <p:nvPr/>
        </p:nvSpPr>
        <p:spPr>
          <a:xfrm>
            <a:off x="108752" y="1429489"/>
            <a:ext cx="5609142" cy="5262979"/>
          </a:xfrm>
          <a:prstGeom prst="rect">
            <a:avLst/>
          </a:prstGeom>
        </p:spPr>
        <p:txBody>
          <a:bodyPr wrap="square">
            <a:spAutoFit/>
          </a:bodyPr>
          <a:lstStyle/>
          <a:p>
            <a:pPr marL="342900" indent="-342900">
              <a:buFont typeface="Arial" panose="020B0604020202020204" pitchFamily="34" charset="0"/>
              <a:buChar char="•"/>
            </a:pPr>
            <a:r>
              <a:rPr lang="en-US" sz="2400" dirty="0">
                <a:solidFill>
                  <a:srgbClr val="000000"/>
                </a:solidFill>
              </a:rPr>
              <a:t>Genres and movie success are corelated.</a:t>
            </a:r>
          </a:p>
          <a:p>
            <a:pPr marL="342900" indent="-342900">
              <a:buFont typeface="Arial" panose="020B0604020202020204" pitchFamily="34" charset="0"/>
              <a:buChar char="•"/>
            </a:pPr>
            <a:endParaRPr lang="en-US" sz="2400" dirty="0">
              <a:solidFill>
                <a:srgbClr val="000000"/>
              </a:solidFill>
            </a:endParaRPr>
          </a:p>
          <a:p>
            <a:pPr marL="342900" indent="-342900">
              <a:buFont typeface="Arial" panose="020B0604020202020204" pitchFamily="34" charset="0"/>
              <a:buChar char="•"/>
            </a:pPr>
            <a:r>
              <a:rPr lang="en-US" sz="2400" dirty="0">
                <a:solidFill>
                  <a:srgbClr val="000000"/>
                </a:solidFill>
              </a:rPr>
              <a:t>5 most successful genres: </a:t>
            </a:r>
            <a:r>
              <a:rPr lang="en-US" sz="2400" b="1" dirty="0">
                <a:solidFill>
                  <a:schemeClr val="accent1"/>
                </a:solidFill>
              </a:rPr>
              <a:t>Animation, Adventure, Sci-Fi, Mystery and Comedy</a:t>
            </a:r>
            <a:r>
              <a:rPr lang="en-US" sz="2400" dirty="0">
                <a:solidFill>
                  <a:srgbClr val="000000"/>
                </a:solidFill>
              </a:rPr>
              <a:t>.</a:t>
            </a:r>
          </a:p>
          <a:p>
            <a:pPr marL="342900" indent="-342900">
              <a:buFont typeface="Arial" panose="020B0604020202020204" pitchFamily="34" charset="0"/>
              <a:buChar char="•"/>
            </a:pPr>
            <a:endParaRPr lang="en-US" sz="2400" dirty="0">
              <a:solidFill>
                <a:srgbClr val="000000"/>
              </a:solidFill>
            </a:endParaRPr>
          </a:p>
          <a:p>
            <a:pPr marL="342900" indent="-342900">
              <a:buFont typeface="Arial" panose="020B0604020202020204" pitchFamily="34" charset="0"/>
              <a:buChar char="•"/>
            </a:pPr>
            <a:r>
              <a:rPr lang="en-US" sz="2400" dirty="0">
                <a:solidFill>
                  <a:srgbClr val="000000"/>
                </a:solidFill>
              </a:rPr>
              <a:t>As a starting movie studio, we should focus on those.</a:t>
            </a:r>
          </a:p>
          <a:p>
            <a:pPr marL="342900" indent="-342900">
              <a:buFont typeface="Arial" panose="020B0604020202020204" pitchFamily="34" charset="0"/>
              <a:buChar char="•"/>
            </a:pPr>
            <a:endParaRPr lang="en-US" sz="2400" dirty="0">
              <a:solidFill>
                <a:srgbClr val="000000"/>
              </a:solidFill>
            </a:endParaRPr>
          </a:p>
          <a:p>
            <a:pPr marL="342900" indent="-342900">
              <a:buFont typeface="Arial" panose="020B0604020202020204" pitchFamily="34" charset="0"/>
              <a:buChar char="•"/>
            </a:pPr>
            <a:r>
              <a:rPr lang="en-US" sz="2400" dirty="0">
                <a:solidFill>
                  <a:srgbClr val="000000"/>
                </a:solidFill>
              </a:rPr>
              <a:t>5 least successful: </a:t>
            </a:r>
            <a:r>
              <a:rPr lang="en-US" sz="2400" b="1" dirty="0">
                <a:solidFill>
                  <a:schemeClr val="accent1"/>
                </a:solidFill>
              </a:rPr>
              <a:t>Documentary, Musical, Sport, War and Western. </a:t>
            </a:r>
          </a:p>
          <a:p>
            <a:pPr marL="342900" indent="-342900">
              <a:buFont typeface="Arial" panose="020B0604020202020204" pitchFamily="34" charset="0"/>
              <a:buChar char="•"/>
            </a:pPr>
            <a:endParaRPr lang="en-US" sz="2400" dirty="0">
              <a:solidFill>
                <a:srgbClr val="000000"/>
              </a:solidFill>
            </a:endParaRPr>
          </a:p>
          <a:p>
            <a:pPr marL="342900" indent="-342900">
              <a:buFont typeface="Arial" panose="020B0604020202020204" pitchFamily="34" charset="0"/>
              <a:buChar char="•"/>
            </a:pPr>
            <a:r>
              <a:rPr lang="en-US" sz="2400" dirty="0">
                <a:solidFill>
                  <a:srgbClr val="000000"/>
                </a:solidFill>
              </a:rPr>
              <a:t>As these genres are riskier, we should stay away from them until we are a stable business.</a:t>
            </a:r>
            <a:endParaRPr lang="en-US" sz="2400" i="0" dirty="0">
              <a:solidFill>
                <a:srgbClr val="000000"/>
              </a:solidFill>
              <a:effectLst/>
            </a:endParaRPr>
          </a:p>
        </p:txBody>
      </p:sp>
      <p:pic>
        <p:nvPicPr>
          <p:cNvPr id="5" name="Picture 2">
            <a:extLst>
              <a:ext uri="{FF2B5EF4-FFF2-40B4-BE49-F238E27FC236}">
                <a16:creationId xmlns:a16="http://schemas.microsoft.com/office/drawing/2014/main" id="{39F4881F-E753-4C24-B94F-D82EC152B0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8057" y="0"/>
            <a:ext cx="6666296"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D13B15BA-FB5C-42A5-A76A-10CA3666FD3B}"/>
              </a:ext>
            </a:extLst>
          </p:cNvPr>
          <p:cNvSpPr/>
          <p:nvPr/>
        </p:nvSpPr>
        <p:spPr>
          <a:xfrm>
            <a:off x="5717894" y="219919"/>
            <a:ext cx="3854369" cy="1689904"/>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A34EA442-D50C-4A74-BC04-83BCD56C9781}"/>
              </a:ext>
            </a:extLst>
          </p:cNvPr>
          <p:cNvCxnSpPr>
            <a:stCxn id="4" idx="3"/>
          </p:cNvCxnSpPr>
          <p:nvPr/>
        </p:nvCxnSpPr>
        <p:spPr>
          <a:xfrm flipH="1">
            <a:off x="5382228" y="1662342"/>
            <a:ext cx="900125" cy="641020"/>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B75877C0-9D96-4B9D-95E2-247907140C6A}"/>
              </a:ext>
            </a:extLst>
          </p:cNvPr>
          <p:cNvSpPr/>
          <p:nvPr/>
        </p:nvSpPr>
        <p:spPr>
          <a:xfrm>
            <a:off x="5613723" y="5002564"/>
            <a:ext cx="3854369" cy="1689904"/>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64CF3A69-9724-4CEE-8006-D03D56A8D4C7}"/>
              </a:ext>
            </a:extLst>
          </p:cNvPr>
          <p:cNvCxnSpPr>
            <a:cxnSpLocks/>
            <a:stCxn id="9" idx="1"/>
          </p:cNvCxnSpPr>
          <p:nvPr/>
        </p:nvCxnSpPr>
        <p:spPr>
          <a:xfrm flipH="1" flipV="1">
            <a:off x="4919242" y="4896091"/>
            <a:ext cx="1258940" cy="353954"/>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7377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43842E-A5DA-408A-B107-04477838C773}"/>
              </a:ext>
            </a:extLst>
          </p:cNvPr>
          <p:cNvSpPr txBox="1"/>
          <p:nvPr/>
        </p:nvSpPr>
        <p:spPr>
          <a:xfrm>
            <a:off x="0" y="0"/>
            <a:ext cx="12192000" cy="1323975"/>
          </a:xfrm>
          <a:prstGeom prst="rect">
            <a:avLst/>
          </a:prstGeom>
          <a:solidFill>
            <a:schemeClr val="tx2"/>
          </a:solidFill>
          <a:ln>
            <a:noFill/>
          </a:ln>
          <a:effectLst/>
        </p:spPr>
        <p:txBody>
          <a:bodyPr vert="horz" wrap="square" lIns="720000" tIns="60960" rIns="121920" bIns="60960" numCol="1" anchor="ctr" anchorCtr="0" compatLnSpc="1">
            <a:prstTxWarp prst="textNoShape">
              <a:avLst/>
            </a:prstTxWarp>
          </a:bodyPr>
          <a:lstStyle>
            <a:defPPr>
              <a:defRPr lang="en-US"/>
            </a:defPPr>
            <a:lvl1pPr defTabSz="1219170" fontAlgn="base">
              <a:lnSpc>
                <a:spcPct val="90000"/>
              </a:lnSpc>
              <a:spcBef>
                <a:spcPct val="0"/>
              </a:spcBef>
              <a:spcAft>
                <a:spcPct val="0"/>
              </a:spcAft>
              <a:defRPr sz="3733" kern="0">
                <a:solidFill>
                  <a:srgbClr val="FFFFFF"/>
                </a:solidFill>
                <a:latin typeface="Univers 45 Light"/>
                <a:ea typeface="+mj-ea"/>
                <a:cs typeface="Arial"/>
              </a:defRPr>
            </a:lvl1pPr>
            <a:lvl2pPr fontAlgn="base">
              <a:lnSpc>
                <a:spcPct val="90000"/>
              </a:lnSpc>
              <a:spcBef>
                <a:spcPct val="0"/>
              </a:spcBef>
              <a:spcAft>
                <a:spcPct val="0"/>
              </a:spcAft>
              <a:defRPr sz="2800">
                <a:solidFill>
                  <a:schemeClr val="bg1"/>
                </a:solidFill>
                <a:latin typeface="Univers 45 Light" pitchFamily="2" charset="0"/>
                <a:cs typeface="Arial" charset="0"/>
              </a:defRPr>
            </a:lvl2pPr>
            <a:lvl3pPr fontAlgn="base">
              <a:lnSpc>
                <a:spcPct val="90000"/>
              </a:lnSpc>
              <a:spcBef>
                <a:spcPct val="0"/>
              </a:spcBef>
              <a:spcAft>
                <a:spcPct val="0"/>
              </a:spcAft>
              <a:defRPr sz="2800">
                <a:solidFill>
                  <a:schemeClr val="bg1"/>
                </a:solidFill>
                <a:latin typeface="Univers 45 Light" pitchFamily="2" charset="0"/>
                <a:cs typeface="Arial" charset="0"/>
              </a:defRPr>
            </a:lvl3pPr>
            <a:lvl4pPr fontAlgn="base">
              <a:lnSpc>
                <a:spcPct val="90000"/>
              </a:lnSpc>
              <a:spcBef>
                <a:spcPct val="0"/>
              </a:spcBef>
              <a:spcAft>
                <a:spcPct val="0"/>
              </a:spcAft>
              <a:defRPr sz="2800">
                <a:solidFill>
                  <a:schemeClr val="bg1"/>
                </a:solidFill>
                <a:latin typeface="Univers 45 Light" pitchFamily="2" charset="0"/>
                <a:cs typeface="Arial" charset="0"/>
              </a:defRPr>
            </a:lvl4pPr>
            <a:lvl5pPr fontAlgn="base">
              <a:lnSpc>
                <a:spcPct val="90000"/>
              </a:lnSpc>
              <a:spcBef>
                <a:spcPct val="0"/>
              </a:spcBef>
              <a:spcAft>
                <a:spcPct val="0"/>
              </a:spcAft>
              <a:defRPr sz="2800">
                <a:solidFill>
                  <a:schemeClr val="bg1"/>
                </a:solidFill>
                <a:latin typeface="Univers 45 Light" pitchFamily="2" charset="0"/>
                <a:cs typeface="Arial" charset="0"/>
              </a:defRPr>
            </a:lvl5pPr>
            <a:lvl6pPr marL="457200" fontAlgn="base">
              <a:lnSpc>
                <a:spcPct val="90000"/>
              </a:lnSpc>
              <a:spcBef>
                <a:spcPct val="0"/>
              </a:spcBef>
              <a:spcAft>
                <a:spcPct val="0"/>
              </a:spcAft>
              <a:defRPr sz="2800">
                <a:solidFill>
                  <a:schemeClr val="bg1"/>
                </a:solidFill>
                <a:latin typeface="Univers 45 Light" pitchFamily="2" charset="0"/>
                <a:cs typeface="Arial" charset="0"/>
              </a:defRPr>
            </a:lvl6pPr>
            <a:lvl7pPr marL="914400" fontAlgn="base">
              <a:lnSpc>
                <a:spcPct val="90000"/>
              </a:lnSpc>
              <a:spcBef>
                <a:spcPct val="0"/>
              </a:spcBef>
              <a:spcAft>
                <a:spcPct val="0"/>
              </a:spcAft>
              <a:defRPr sz="2800">
                <a:solidFill>
                  <a:schemeClr val="bg1"/>
                </a:solidFill>
                <a:latin typeface="Univers 45 Light" pitchFamily="2" charset="0"/>
                <a:cs typeface="Arial" charset="0"/>
              </a:defRPr>
            </a:lvl7pPr>
            <a:lvl8pPr marL="1371600" fontAlgn="base">
              <a:lnSpc>
                <a:spcPct val="90000"/>
              </a:lnSpc>
              <a:spcBef>
                <a:spcPct val="0"/>
              </a:spcBef>
              <a:spcAft>
                <a:spcPct val="0"/>
              </a:spcAft>
              <a:defRPr sz="2800">
                <a:solidFill>
                  <a:schemeClr val="bg1"/>
                </a:solidFill>
                <a:latin typeface="Univers 45 Light" pitchFamily="2" charset="0"/>
                <a:cs typeface="Arial" charset="0"/>
              </a:defRPr>
            </a:lvl8pPr>
            <a:lvl9pPr marL="1828800" fontAlgn="base">
              <a:lnSpc>
                <a:spcPct val="90000"/>
              </a:lnSpc>
              <a:spcBef>
                <a:spcPct val="0"/>
              </a:spcBef>
              <a:spcAft>
                <a:spcPct val="0"/>
              </a:spcAft>
              <a:defRPr sz="2800">
                <a:solidFill>
                  <a:schemeClr val="bg1"/>
                </a:solidFill>
                <a:latin typeface="Univers 45 Light" pitchFamily="2" charset="0"/>
                <a:cs typeface="Arial" charset="0"/>
              </a:defRPr>
            </a:lvl9pPr>
          </a:lstStyle>
          <a:p>
            <a:r>
              <a:rPr lang="en-US" dirty="0"/>
              <a:t>Methodology 3/3</a:t>
            </a:r>
          </a:p>
        </p:txBody>
      </p:sp>
      <p:sp>
        <p:nvSpPr>
          <p:cNvPr id="5" name="TextBox 4">
            <a:extLst>
              <a:ext uri="{FF2B5EF4-FFF2-40B4-BE49-F238E27FC236}">
                <a16:creationId xmlns:a16="http://schemas.microsoft.com/office/drawing/2014/main" id="{E2FA430A-0199-45FE-8BDD-C4549C455DAB}"/>
              </a:ext>
            </a:extLst>
          </p:cNvPr>
          <p:cNvSpPr txBox="1"/>
          <p:nvPr/>
        </p:nvSpPr>
        <p:spPr>
          <a:xfrm>
            <a:off x="381000" y="1562100"/>
            <a:ext cx="11106150" cy="923330"/>
          </a:xfrm>
          <a:prstGeom prst="rect">
            <a:avLst/>
          </a:prstGeom>
          <a:noFill/>
        </p:spPr>
        <p:txBody>
          <a:bodyPr wrap="square" rtlCol="0">
            <a:spAutoFit/>
          </a:bodyPr>
          <a:lstStyle/>
          <a:p>
            <a:endParaRPr lang="en-US" dirty="0"/>
          </a:p>
          <a:p>
            <a:endParaRPr lang="en-US" dirty="0"/>
          </a:p>
          <a:p>
            <a:endParaRPr lang="en-US" dirty="0"/>
          </a:p>
        </p:txBody>
      </p:sp>
      <p:graphicFrame>
        <p:nvGraphicFramePr>
          <p:cNvPr id="6" name="Table 2">
            <a:extLst>
              <a:ext uri="{FF2B5EF4-FFF2-40B4-BE49-F238E27FC236}">
                <a16:creationId xmlns:a16="http://schemas.microsoft.com/office/drawing/2014/main" id="{3A491BB2-8EE5-4625-B529-81FE7649D11E}"/>
              </a:ext>
            </a:extLst>
          </p:cNvPr>
          <p:cNvGraphicFramePr>
            <a:graphicFrameLocks noGrp="1"/>
          </p:cNvGraphicFramePr>
          <p:nvPr>
            <p:extLst>
              <p:ext uri="{D42A27DB-BD31-4B8C-83A1-F6EECF244321}">
                <p14:modId xmlns:p14="http://schemas.microsoft.com/office/powerpoint/2010/main" val="2231781865"/>
              </p:ext>
            </p:extLst>
          </p:nvPr>
        </p:nvGraphicFramePr>
        <p:xfrm>
          <a:off x="460375" y="2748491"/>
          <a:ext cx="4854576" cy="2966720"/>
        </p:xfrm>
        <a:graphic>
          <a:graphicData uri="http://schemas.openxmlformats.org/drawingml/2006/table">
            <a:tbl>
              <a:tblPr firstRow="1" bandRow="1">
                <a:tableStyleId>{5C22544A-7EE6-4342-B048-85BDC9FD1C3A}</a:tableStyleId>
              </a:tblPr>
              <a:tblGrid>
                <a:gridCol w="1120775">
                  <a:extLst>
                    <a:ext uri="{9D8B030D-6E8A-4147-A177-3AD203B41FA5}">
                      <a16:colId xmlns:a16="http://schemas.microsoft.com/office/drawing/2014/main" val="3511435892"/>
                    </a:ext>
                  </a:extLst>
                </a:gridCol>
                <a:gridCol w="2419350">
                  <a:extLst>
                    <a:ext uri="{9D8B030D-6E8A-4147-A177-3AD203B41FA5}">
                      <a16:colId xmlns:a16="http://schemas.microsoft.com/office/drawing/2014/main" val="3176234374"/>
                    </a:ext>
                  </a:extLst>
                </a:gridCol>
                <a:gridCol w="1314451">
                  <a:extLst>
                    <a:ext uri="{9D8B030D-6E8A-4147-A177-3AD203B41FA5}">
                      <a16:colId xmlns:a16="http://schemas.microsoft.com/office/drawing/2014/main" val="780345318"/>
                    </a:ext>
                  </a:extLst>
                </a:gridCol>
              </a:tblGrid>
              <a:tr h="370840">
                <a:tc>
                  <a:txBody>
                    <a:bodyPr/>
                    <a:lstStyle/>
                    <a:p>
                      <a:r>
                        <a:rPr lang="en-US" dirty="0"/>
                        <a:t>Movie</a:t>
                      </a:r>
                    </a:p>
                  </a:txBody>
                  <a:tcPr/>
                </a:tc>
                <a:tc>
                  <a:txBody>
                    <a:bodyPr/>
                    <a:lstStyle/>
                    <a:p>
                      <a:r>
                        <a:rPr lang="en-US" dirty="0"/>
                        <a:t>Review</a:t>
                      </a:r>
                    </a:p>
                  </a:txBody>
                  <a:tcPr/>
                </a:tc>
                <a:tc>
                  <a:txBody>
                    <a:bodyPr/>
                    <a:lstStyle/>
                    <a:p>
                      <a:r>
                        <a:rPr lang="en-US" dirty="0"/>
                        <a:t>profitability</a:t>
                      </a:r>
                    </a:p>
                  </a:txBody>
                  <a:tcPr/>
                </a:tc>
                <a:extLst>
                  <a:ext uri="{0D108BD9-81ED-4DB2-BD59-A6C34878D82A}">
                    <a16:rowId xmlns:a16="http://schemas.microsoft.com/office/drawing/2014/main" val="670001051"/>
                  </a:ext>
                </a:extLst>
              </a:tr>
              <a:tr h="370840">
                <a:tc>
                  <a:txBody>
                    <a:bodyPr/>
                    <a:lstStyle/>
                    <a:p>
                      <a:r>
                        <a:rPr lang="en-US" dirty="0"/>
                        <a:t>Movie #1</a:t>
                      </a:r>
                    </a:p>
                  </a:txBody>
                  <a:tcPr/>
                </a:tc>
                <a:tc>
                  <a:txBody>
                    <a:bodyPr/>
                    <a:lstStyle/>
                    <a:p>
                      <a:r>
                        <a:rPr lang="en-US" dirty="0"/>
                        <a:t>“   </a:t>
                      </a:r>
                      <a:r>
                        <a:rPr lang="en-US" dirty="0" err="1"/>
                        <a:t>blablabla</a:t>
                      </a:r>
                      <a:r>
                        <a:rPr lang="en-US" dirty="0"/>
                        <a:t>    “</a:t>
                      </a:r>
                    </a:p>
                  </a:txBody>
                  <a:tcPr/>
                </a:tc>
                <a:tc>
                  <a:txBody>
                    <a:bodyPr/>
                    <a:lstStyle/>
                    <a:p>
                      <a:r>
                        <a:rPr lang="en-US" dirty="0"/>
                        <a:t>low</a:t>
                      </a:r>
                    </a:p>
                  </a:txBody>
                  <a:tcPr/>
                </a:tc>
                <a:extLst>
                  <a:ext uri="{0D108BD9-81ED-4DB2-BD59-A6C34878D82A}">
                    <a16:rowId xmlns:a16="http://schemas.microsoft.com/office/drawing/2014/main" val="3127714497"/>
                  </a:ext>
                </a:extLst>
              </a:tr>
              <a:tr h="370840">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816372915"/>
                  </a:ext>
                </a:extLst>
              </a:tr>
              <a:tr h="370840">
                <a:tc>
                  <a:txBody>
                    <a:bodyPr/>
                    <a:lstStyle/>
                    <a:p>
                      <a:r>
                        <a:rPr lang="en-US" dirty="0"/>
                        <a:t>Movie #n</a:t>
                      </a:r>
                    </a:p>
                  </a:txBody>
                  <a:tcPr/>
                </a:tc>
                <a:tc>
                  <a:txBody>
                    <a:bodyPr/>
                    <a:lstStyle/>
                    <a:p>
                      <a:r>
                        <a:rPr lang="en-US" dirty="0"/>
                        <a:t>“   </a:t>
                      </a:r>
                      <a:r>
                        <a:rPr lang="en-US" dirty="0" err="1"/>
                        <a:t>blablabla</a:t>
                      </a:r>
                      <a:r>
                        <a:rPr lang="en-US" dirty="0"/>
                        <a:t> “</a:t>
                      </a:r>
                    </a:p>
                  </a:txBody>
                  <a:tcPr/>
                </a:tc>
                <a:tc>
                  <a:txBody>
                    <a:bodyPr/>
                    <a:lstStyle/>
                    <a:p>
                      <a:r>
                        <a:rPr lang="en-US" dirty="0"/>
                        <a:t>low</a:t>
                      </a:r>
                    </a:p>
                  </a:txBody>
                  <a:tcPr/>
                </a:tc>
                <a:extLst>
                  <a:ext uri="{0D108BD9-81ED-4DB2-BD59-A6C34878D82A}">
                    <a16:rowId xmlns:a16="http://schemas.microsoft.com/office/drawing/2014/main" val="3595739925"/>
                  </a:ext>
                </a:extLst>
              </a:tr>
              <a:tr h="370840">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612589158"/>
                  </a:ext>
                </a:extLst>
              </a:tr>
              <a:tr h="370840">
                <a:tc>
                  <a:txBody>
                    <a:bodyPr/>
                    <a:lstStyle/>
                    <a:p>
                      <a:r>
                        <a:rPr lang="en-US" dirty="0"/>
                        <a:t>Movie #p</a:t>
                      </a:r>
                    </a:p>
                  </a:txBody>
                  <a:tcPr/>
                </a:tc>
                <a:tc>
                  <a:txBody>
                    <a:bodyPr/>
                    <a:lstStyle/>
                    <a:p>
                      <a:r>
                        <a:rPr lang="en-US" dirty="0"/>
                        <a:t>“   </a:t>
                      </a:r>
                      <a:r>
                        <a:rPr lang="en-US" dirty="0" err="1"/>
                        <a:t>blablabla</a:t>
                      </a:r>
                      <a:r>
                        <a:rPr lang="en-US" dirty="0"/>
                        <a:t> “</a:t>
                      </a:r>
                    </a:p>
                  </a:txBody>
                  <a:tcPr/>
                </a:tc>
                <a:tc>
                  <a:txBody>
                    <a:bodyPr/>
                    <a:lstStyle/>
                    <a:p>
                      <a:r>
                        <a:rPr lang="en-US" dirty="0"/>
                        <a:t>high</a:t>
                      </a:r>
                    </a:p>
                  </a:txBody>
                  <a:tcPr/>
                </a:tc>
                <a:extLst>
                  <a:ext uri="{0D108BD9-81ED-4DB2-BD59-A6C34878D82A}">
                    <a16:rowId xmlns:a16="http://schemas.microsoft.com/office/drawing/2014/main" val="1565458152"/>
                  </a:ext>
                </a:extLst>
              </a:tr>
              <a:tr h="370840">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161974817"/>
                  </a:ext>
                </a:extLst>
              </a:tr>
              <a:tr h="370840">
                <a:tc>
                  <a:txBody>
                    <a:bodyPr/>
                    <a:lstStyle/>
                    <a:p>
                      <a:r>
                        <a:rPr lang="en-US" dirty="0"/>
                        <a:t>Movie #q</a:t>
                      </a:r>
                    </a:p>
                  </a:txBody>
                  <a:tcPr/>
                </a:tc>
                <a:tc>
                  <a:txBody>
                    <a:bodyPr/>
                    <a:lstStyle/>
                    <a:p>
                      <a:r>
                        <a:rPr lang="en-US" dirty="0"/>
                        <a:t>“   </a:t>
                      </a:r>
                      <a:r>
                        <a:rPr lang="en-US" dirty="0" err="1"/>
                        <a:t>blablabla</a:t>
                      </a:r>
                      <a:r>
                        <a:rPr lang="en-US" dirty="0"/>
                        <a:t> “</a:t>
                      </a:r>
                    </a:p>
                  </a:txBody>
                  <a:tcPr/>
                </a:tc>
                <a:tc>
                  <a:txBody>
                    <a:bodyPr/>
                    <a:lstStyle/>
                    <a:p>
                      <a:r>
                        <a:rPr lang="en-US" dirty="0"/>
                        <a:t>high</a:t>
                      </a:r>
                    </a:p>
                  </a:txBody>
                  <a:tcPr/>
                </a:tc>
                <a:extLst>
                  <a:ext uri="{0D108BD9-81ED-4DB2-BD59-A6C34878D82A}">
                    <a16:rowId xmlns:a16="http://schemas.microsoft.com/office/drawing/2014/main" val="2977127463"/>
                  </a:ext>
                </a:extLst>
              </a:tr>
            </a:tbl>
          </a:graphicData>
        </a:graphic>
      </p:graphicFrame>
      <p:sp>
        <p:nvSpPr>
          <p:cNvPr id="7" name="Arrow: Right 6">
            <a:extLst>
              <a:ext uri="{FF2B5EF4-FFF2-40B4-BE49-F238E27FC236}">
                <a16:creationId xmlns:a16="http://schemas.microsoft.com/office/drawing/2014/main" id="{28AFFA4A-D568-4863-B426-202B29F73ECF}"/>
              </a:ext>
            </a:extLst>
          </p:cNvPr>
          <p:cNvSpPr/>
          <p:nvPr/>
        </p:nvSpPr>
        <p:spPr>
          <a:xfrm>
            <a:off x="5476875" y="3316426"/>
            <a:ext cx="1194148" cy="752475"/>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8">
            <a:extLst>
              <a:ext uri="{FF2B5EF4-FFF2-40B4-BE49-F238E27FC236}">
                <a16:creationId xmlns:a16="http://schemas.microsoft.com/office/drawing/2014/main" id="{8CA8245B-5617-483A-BDCA-27A79862EEBF}"/>
              </a:ext>
            </a:extLst>
          </p:cNvPr>
          <p:cNvGraphicFramePr>
            <a:graphicFrameLocks noGrp="1"/>
          </p:cNvGraphicFramePr>
          <p:nvPr>
            <p:extLst>
              <p:ext uri="{D42A27DB-BD31-4B8C-83A1-F6EECF244321}">
                <p14:modId xmlns:p14="http://schemas.microsoft.com/office/powerpoint/2010/main" val="3724414248"/>
              </p:ext>
            </p:extLst>
          </p:nvPr>
        </p:nvGraphicFramePr>
        <p:xfrm>
          <a:off x="6727827" y="3473946"/>
          <a:ext cx="2487600" cy="2191858"/>
        </p:xfrm>
        <a:graphic>
          <a:graphicData uri="http://schemas.openxmlformats.org/drawingml/2006/table">
            <a:tbl>
              <a:tblPr firstRow="1" bandRow="1">
                <a:tableStyleId>{21E4AEA4-8DFA-4A89-87EB-49C32662AFE0}</a:tableStyleId>
              </a:tblPr>
              <a:tblGrid>
                <a:gridCol w="1243800">
                  <a:extLst>
                    <a:ext uri="{9D8B030D-6E8A-4147-A177-3AD203B41FA5}">
                      <a16:colId xmlns:a16="http://schemas.microsoft.com/office/drawing/2014/main" val="1074775988"/>
                    </a:ext>
                  </a:extLst>
                </a:gridCol>
                <a:gridCol w="1243800">
                  <a:extLst>
                    <a:ext uri="{9D8B030D-6E8A-4147-A177-3AD203B41FA5}">
                      <a16:colId xmlns:a16="http://schemas.microsoft.com/office/drawing/2014/main" val="3722201532"/>
                    </a:ext>
                  </a:extLst>
                </a:gridCol>
              </a:tblGrid>
              <a:tr h="662675">
                <a:tc>
                  <a:txBody>
                    <a:bodyPr/>
                    <a:lstStyle/>
                    <a:p>
                      <a:r>
                        <a:rPr lang="en-US" dirty="0"/>
                        <a:t>keyword</a:t>
                      </a:r>
                    </a:p>
                  </a:txBody>
                  <a:tcPr/>
                </a:tc>
                <a:tc>
                  <a:txBody>
                    <a:bodyPr/>
                    <a:lstStyle/>
                    <a:p>
                      <a:r>
                        <a:rPr lang="en-US" dirty="0"/>
                        <a:t>Number of </a:t>
                      </a:r>
                      <a:r>
                        <a:rPr lang="en-US" dirty="0" err="1"/>
                        <a:t>occurences</a:t>
                      </a:r>
                      <a:endParaRPr lang="en-US" dirty="0"/>
                    </a:p>
                  </a:txBody>
                  <a:tcPr/>
                </a:tc>
                <a:extLst>
                  <a:ext uri="{0D108BD9-81ED-4DB2-BD59-A6C34878D82A}">
                    <a16:rowId xmlns:a16="http://schemas.microsoft.com/office/drawing/2014/main" val="292022430"/>
                  </a:ext>
                </a:extLst>
              </a:tr>
              <a:tr h="426454">
                <a:tc>
                  <a:txBody>
                    <a:bodyPr/>
                    <a:lstStyle/>
                    <a:p>
                      <a:r>
                        <a:rPr lang="en-US" dirty="0"/>
                        <a:t>character</a:t>
                      </a:r>
                    </a:p>
                  </a:txBody>
                  <a:tcPr/>
                </a:tc>
                <a:tc>
                  <a:txBody>
                    <a:bodyPr/>
                    <a:lstStyle/>
                    <a:p>
                      <a:r>
                        <a:rPr lang="en-US" dirty="0"/>
                        <a:t>#</a:t>
                      </a:r>
                    </a:p>
                  </a:txBody>
                  <a:tcPr/>
                </a:tc>
                <a:extLst>
                  <a:ext uri="{0D108BD9-81ED-4DB2-BD59-A6C34878D82A}">
                    <a16:rowId xmlns:a16="http://schemas.microsoft.com/office/drawing/2014/main" val="422955617"/>
                  </a:ext>
                </a:extLst>
              </a:tr>
              <a:tr h="440054">
                <a:tc>
                  <a:txBody>
                    <a:bodyPr/>
                    <a:lstStyle/>
                    <a:p>
                      <a:r>
                        <a:rPr lang="en-US" dirty="0"/>
                        <a:t>funny</a:t>
                      </a:r>
                    </a:p>
                  </a:txBody>
                  <a:tcPr/>
                </a:tc>
                <a:tc>
                  <a:txBody>
                    <a:bodyPr/>
                    <a:lstStyle/>
                    <a:p>
                      <a:r>
                        <a:rPr lang="en-US" dirty="0"/>
                        <a:t>#</a:t>
                      </a:r>
                    </a:p>
                  </a:txBody>
                  <a:tcPr/>
                </a:tc>
                <a:extLst>
                  <a:ext uri="{0D108BD9-81ED-4DB2-BD59-A6C34878D82A}">
                    <a16:rowId xmlns:a16="http://schemas.microsoft.com/office/drawing/2014/main" val="1289219831"/>
                  </a:ext>
                </a:extLst>
              </a:tr>
              <a:tr h="662675">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594953770"/>
                  </a:ext>
                </a:extLst>
              </a:tr>
            </a:tbl>
          </a:graphicData>
        </a:graphic>
      </p:graphicFrame>
      <p:graphicFrame>
        <p:nvGraphicFramePr>
          <p:cNvPr id="9" name="Table 10">
            <a:extLst>
              <a:ext uri="{FF2B5EF4-FFF2-40B4-BE49-F238E27FC236}">
                <a16:creationId xmlns:a16="http://schemas.microsoft.com/office/drawing/2014/main" id="{0424A907-4D8F-470C-A3EF-CE43D4F4A45A}"/>
              </a:ext>
            </a:extLst>
          </p:cNvPr>
          <p:cNvGraphicFramePr>
            <a:graphicFrameLocks noGrp="1"/>
          </p:cNvGraphicFramePr>
          <p:nvPr>
            <p:extLst>
              <p:ext uri="{D42A27DB-BD31-4B8C-83A1-F6EECF244321}">
                <p14:modId xmlns:p14="http://schemas.microsoft.com/office/powerpoint/2010/main" val="1929373090"/>
              </p:ext>
            </p:extLst>
          </p:nvPr>
        </p:nvGraphicFramePr>
        <p:xfrm>
          <a:off x="9303099" y="3461946"/>
          <a:ext cx="2755551" cy="2176884"/>
        </p:xfrm>
        <a:graphic>
          <a:graphicData uri="http://schemas.openxmlformats.org/drawingml/2006/table">
            <a:tbl>
              <a:tblPr firstRow="1" bandRow="1">
                <a:tableStyleId>{93296810-A885-4BE3-A3E7-6D5BEEA58F35}</a:tableStyleId>
              </a:tblPr>
              <a:tblGrid>
                <a:gridCol w="1402549">
                  <a:extLst>
                    <a:ext uri="{9D8B030D-6E8A-4147-A177-3AD203B41FA5}">
                      <a16:colId xmlns:a16="http://schemas.microsoft.com/office/drawing/2014/main" val="544533010"/>
                    </a:ext>
                  </a:extLst>
                </a:gridCol>
                <a:gridCol w="1353002">
                  <a:extLst>
                    <a:ext uri="{9D8B030D-6E8A-4147-A177-3AD203B41FA5}">
                      <a16:colId xmlns:a16="http://schemas.microsoft.com/office/drawing/2014/main" val="2906741808"/>
                    </a:ext>
                  </a:extLst>
                </a:gridCol>
              </a:tblGrid>
              <a:tr h="628080">
                <a:tc>
                  <a:txBody>
                    <a:bodyPr/>
                    <a:lstStyle/>
                    <a:p>
                      <a:r>
                        <a:rPr lang="en-US" dirty="0"/>
                        <a:t>keyword</a:t>
                      </a:r>
                    </a:p>
                  </a:txBody>
                  <a:tcPr/>
                </a:tc>
                <a:tc>
                  <a:txBody>
                    <a:bodyPr/>
                    <a:lstStyle/>
                    <a:p>
                      <a:r>
                        <a:rPr lang="en-US" dirty="0"/>
                        <a:t>Number of </a:t>
                      </a:r>
                      <a:r>
                        <a:rPr lang="en-US" dirty="0" err="1"/>
                        <a:t>occurences</a:t>
                      </a:r>
                      <a:endParaRPr lang="en-US" dirty="0"/>
                    </a:p>
                  </a:txBody>
                  <a:tcPr/>
                </a:tc>
                <a:extLst>
                  <a:ext uri="{0D108BD9-81ED-4DB2-BD59-A6C34878D82A}">
                    <a16:rowId xmlns:a16="http://schemas.microsoft.com/office/drawing/2014/main" val="1608778226"/>
                  </a:ext>
                </a:extLst>
              </a:tr>
              <a:tr h="461049">
                <a:tc>
                  <a:txBody>
                    <a:bodyPr/>
                    <a:lstStyle/>
                    <a:p>
                      <a:r>
                        <a:rPr lang="en-US" dirty="0"/>
                        <a:t>performance</a:t>
                      </a:r>
                    </a:p>
                  </a:txBody>
                  <a:tcPr/>
                </a:tc>
                <a:tc>
                  <a:txBody>
                    <a:bodyPr/>
                    <a:lstStyle/>
                    <a:p>
                      <a:r>
                        <a:rPr lang="en-US" dirty="0"/>
                        <a:t>#</a:t>
                      </a:r>
                    </a:p>
                  </a:txBody>
                  <a:tcPr/>
                </a:tc>
                <a:extLst>
                  <a:ext uri="{0D108BD9-81ED-4DB2-BD59-A6C34878D82A}">
                    <a16:rowId xmlns:a16="http://schemas.microsoft.com/office/drawing/2014/main" val="145019020"/>
                  </a:ext>
                </a:extLst>
              </a:tr>
              <a:tr h="447675">
                <a:tc>
                  <a:txBody>
                    <a:bodyPr/>
                    <a:lstStyle/>
                    <a:p>
                      <a:r>
                        <a:rPr lang="en-US" dirty="0"/>
                        <a:t>cast</a:t>
                      </a:r>
                    </a:p>
                  </a:txBody>
                  <a:tcPr/>
                </a:tc>
                <a:tc>
                  <a:txBody>
                    <a:bodyPr/>
                    <a:lstStyle/>
                    <a:p>
                      <a:r>
                        <a:rPr lang="en-US" dirty="0"/>
                        <a:t>#</a:t>
                      </a:r>
                    </a:p>
                  </a:txBody>
                  <a:tcPr/>
                </a:tc>
                <a:extLst>
                  <a:ext uri="{0D108BD9-81ED-4DB2-BD59-A6C34878D82A}">
                    <a16:rowId xmlns:a16="http://schemas.microsoft.com/office/drawing/2014/main" val="1942741351"/>
                  </a:ext>
                </a:extLst>
              </a:tr>
              <a:tr h="628080">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269244155"/>
                  </a:ext>
                </a:extLst>
              </a:tr>
            </a:tbl>
          </a:graphicData>
        </a:graphic>
      </p:graphicFrame>
      <p:sp>
        <p:nvSpPr>
          <p:cNvPr id="12" name="Oval 11">
            <a:extLst>
              <a:ext uri="{FF2B5EF4-FFF2-40B4-BE49-F238E27FC236}">
                <a16:creationId xmlns:a16="http://schemas.microsoft.com/office/drawing/2014/main" id="{B0E9B271-5D6F-4118-9755-F4926A1C9F3E}"/>
              </a:ext>
            </a:extLst>
          </p:cNvPr>
          <p:cNvSpPr/>
          <p:nvPr/>
        </p:nvSpPr>
        <p:spPr>
          <a:xfrm>
            <a:off x="1495425" y="3095625"/>
            <a:ext cx="2600326" cy="1228725"/>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61C3F774-1694-4BEC-A813-CD4C45FA834C}"/>
              </a:ext>
            </a:extLst>
          </p:cNvPr>
          <p:cNvSpPr/>
          <p:nvPr/>
        </p:nvSpPr>
        <p:spPr>
          <a:xfrm>
            <a:off x="5394327" y="4772056"/>
            <a:ext cx="1254124" cy="752475"/>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2EA8EF1-1698-4FF3-8A65-BB5E727078CC}"/>
              </a:ext>
            </a:extLst>
          </p:cNvPr>
          <p:cNvSpPr/>
          <p:nvPr/>
        </p:nvSpPr>
        <p:spPr>
          <a:xfrm>
            <a:off x="1314450" y="4551255"/>
            <a:ext cx="2781301" cy="1228725"/>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D9BEEEF-6AF5-4B70-A6F6-5BCC1612B41D}"/>
              </a:ext>
            </a:extLst>
          </p:cNvPr>
          <p:cNvSpPr txBox="1"/>
          <p:nvPr/>
        </p:nvSpPr>
        <p:spPr>
          <a:xfrm>
            <a:off x="6837324" y="2764677"/>
            <a:ext cx="2162176" cy="400110"/>
          </a:xfrm>
          <a:prstGeom prst="rect">
            <a:avLst/>
          </a:prstGeom>
          <a:solidFill>
            <a:schemeClr val="accent2"/>
          </a:solidFill>
          <a:ln>
            <a:noFill/>
          </a:ln>
        </p:spPr>
        <p:txBody>
          <a:bodyPr wrap="square" rtlCol="0">
            <a:spAutoFit/>
          </a:bodyPr>
          <a:lstStyle/>
          <a:p>
            <a:pPr algn="ctr"/>
            <a:r>
              <a:rPr lang="en-US" sz="2000" b="1" dirty="0">
                <a:solidFill>
                  <a:schemeClr val="bg1"/>
                </a:solidFill>
              </a:rPr>
              <a:t>LOW profitability</a:t>
            </a:r>
          </a:p>
        </p:txBody>
      </p:sp>
      <p:sp>
        <p:nvSpPr>
          <p:cNvPr id="16" name="TextBox 15">
            <a:extLst>
              <a:ext uri="{FF2B5EF4-FFF2-40B4-BE49-F238E27FC236}">
                <a16:creationId xmlns:a16="http://schemas.microsoft.com/office/drawing/2014/main" id="{4E8671A1-4247-49A7-9F57-EDF52F573905}"/>
              </a:ext>
            </a:extLst>
          </p:cNvPr>
          <p:cNvSpPr txBox="1"/>
          <p:nvPr/>
        </p:nvSpPr>
        <p:spPr>
          <a:xfrm>
            <a:off x="9477375" y="2722215"/>
            <a:ext cx="2254250" cy="400110"/>
          </a:xfrm>
          <a:prstGeom prst="rect">
            <a:avLst/>
          </a:prstGeom>
          <a:solidFill>
            <a:schemeClr val="accent6"/>
          </a:solidFill>
          <a:ln>
            <a:noFill/>
          </a:ln>
        </p:spPr>
        <p:txBody>
          <a:bodyPr wrap="square" rtlCol="0">
            <a:spAutoFit/>
          </a:bodyPr>
          <a:lstStyle/>
          <a:p>
            <a:pPr algn="ctr"/>
            <a:r>
              <a:rPr lang="en-US" sz="2000" b="1" dirty="0">
                <a:solidFill>
                  <a:schemeClr val="bg1"/>
                </a:solidFill>
              </a:rPr>
              <a:t>HIGH profitability</a:t>
            </a:r>
          </a:p>
        </p:txBody>
      </p:sp>
    </p:spTree>
    <p:extLst>
      <p:ext uri="{BB962C8B-B14F-4D97-AF65-F5344CB8AC3E}">
        <p14:creationId xmlns:p14="http://schemas.microsoft.com/office/powerpoint/2010/main" val="2667785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3743F06-F2BD-4940-B215-A749969ED7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8275" y="0"/>
            <a:ext cx="6799263"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BAA4F3A-6608-4D22-9612-E95C6136B908}"/>
              </a:ext>
            </a:extLst>
          </p:cNvPr>
          <p:cNvSpPr txBox="1"/>
          <p:nvPr/>
        </p:nvSpPr>
        <p:spPr>
          <a:xfrm>
            <a:off x="0" y="0"/>
            <a:ext cx="4257675" cy="1323975"/>
          </a:xfrm>
          <a:prstGeom prst="rect">
            <a:avLst/>
          </a:prstGeom>
          <a:solidFill>
            <a:schemeClr val="tx2"/>
          </a:solidFill>
          <a:ln>
            <a:noFill/>
          </a:ln>
          <a:effectLst/>
        </p:spPr>
        <p:txBody>
          <a:bodyPr vert="horz" wrap="square" lIns="720000" tIns="60960" rIns="121920" bIns="60960" numCol="1" anchor="ctr" anchorCtr="0" compatLnSpc="1">
            <a:prstTxWarp prst="textNoShape">
              <a:avLst/>
            </a:prstTxWarp>
          </a:bodyPr>
          <a:lstStyle>
            <a:defPPr>
              <a:defRPr lang="en-US"/>
            </a:defPPr>
            <a:lvl1pPr defTabSz="1219170" fontAlgn="base">
              <a:lnSpc>
                <a:spcPct val="90000"/>
              </a:lnSpc>
              <a:spcBef>
                <a:spcPct val="0"/>
              </a:spcBef>
              <a:spcAft>
                <a:spcPct val="0"/>
              </a:spcAft>
              <a:defRPr sz="3733" kern="0">
                <a:solidFill>
                  <a:srgbClr val="FFFFFF"/>
                </a:solidFill>
                <a:latin typeface="Univers 45 Light"/>
                <a:ea typeface="+mj-ea"/>
                <a:cs typeface="Arial"/>
              </a:defRPr>
            </a:lvl1pPr>
            <a:lvl2pPr fontAlgn="base">
              <a:lnSpc>
                <a:spcPct val="90000"/>
              </a:lnSpc>
              <a:spcBef>
                <a:spcPct val="0"/>
              </a:spcBef>
              <a:spcAft>
                <a:spcPct val="0"/>
              </a:spcAft>
              <a:defRPr sz="2800">
                <a:solidFill>
                  <a:schemeClr val="bg1"/>
                </a:solidFill>
                <a:latin typeface="Univers 45 Light" pitchFamily="2" charset="0"/>
                <a:cs typeface="Arial" charset="0"/>
              </a:defRPr>
            </a:lvl2pPr>
            <a:lvl3pPr fontAlgn="base">
              <a:lnSpc>
                <a:spcPct val="90000"/>
              </a:lnSpc>
              <a:spcBef>
                <a:spcPct val="0"/>
              </a:spcBef>
              <a:spcAft>
                <a:spcPct val="0"/>
              </a:spcAft>
              <a:defRPr sz="2800">
                <a:solidFill>
                  <a:schemeClr val="bg1"/>
                </a:solidFill>
                <a:latin typeface="Univers 45 Light" pitchFamily="2" charset="0"/>
                <a:cs typeface="Arial" charset="0"/>
              </a:defRPr>
            </a:lvl3pPr>
            <a:lvl4pPr fontAlgn="base">
              <a:lnSpc>
                <a:spcPct val="90000"/>
              </a:lnSpc>
              <a:spcBef>
                <a:spcPct val="0"/>
              </a:spcBef>
              <a:spcAft>
                <a:spcPct val="0"/>
              </a:spcAft>
              <a:defRPr sz="2800">
                <a:solidFill>
                  <a:schemeClr val="bg1"/>
                </a:solidFill>
                <a:latin typeface="Univers 45 Light" pitchFamily="2" charset="0"/>
                <a:cs typeface="Arial" charset="0"/>
              </a:defRPr>
            </a:lvl4pPr>
            <a:lvl5pPr fontAlgn="base">
              <a:lnSpc>
                <a:spcPct val="90000"/>
              </a:lnSpc>
              <a:spcBef>
                <a:spcPct val="0"/>
              </a:spcBef>
              <a:spcAft>
                <a:spcPct val="0"/>
              </a:spcAft>
              <a:defRPr sz="2800">
                <a:solidFill>
                  <a:schemeClr val="bg1"/>
                </a:solidFill>
                <a:latin typeface="Univers 45 Light" pitchFamily="2" charset="0"/>
                <a:cs typeface="Arial" charset="0"/>
              </a:defRPr>
            </a:lvl5pPr>
            <a:lvl6pPr marL="457200" fontAlgn="base">
              <a:lnSpc>
                <a:spcPct val="90000"/>
              </a:lnSpc>
              <a:spcBef>
                <a:spcPct val="0"/>
              </a:spcBef>
              <a:spcAft>
                <a:spcPct val="0"/>
              </a:spcAft>
              <a:defRPr sz="2800">
                <a:solidFill>
                  <a:schemeClr val="bg1"/>
                </a:solidFill>
                <a:latin typeface="Univers 45 Light" pitchFamily="2" charset="0"/>
                <a:cs typeface="Arial" charset="0"/>
              </a:defRPr>
            </a:lvl6pPr>
            <a:lvl7pPr marL="914400" fontAlgn="base">
              <a:lnSpc>
                <a:spcPct val="90000"/>
              </a:lnSpc>
              <a:spcBef>
                <a:spcPct val="0"/>
              </a:spcBef>
              <a:spcAft>
                <a:spcPct val="0"/>
              </a:spcAft>
              <a:defRPr sz="2800">
                <a:solidFill>
                  <a:schemeClr val="bg1"/>
                </a:solidFill>
                <a:latin typeface="Univers 45 Light" pitchFamily="2" charset="0"/>
                <a:cs typeface="Arial" charset="0"/>
              </a:defRPr>
            </a:lvl7pPr>
            <a:lvl8pPr marL="1371600" fontAlgn="base">
              <a:lnSpc>
                <a:spcPct val="90000"/>
              </a:lnSpc>
              <a:spcBef>
                <a:spcPct val="0"/>
              </a:spcBef>
              <a:spcAft>
                <a:spcPct val="0"/>
              </a:spcAft>
              <a:defRPr sz="2800">
                <a:solidFill>
                  <a:schemeClr val="bg1"/>
                </a:solidFill>
                <a:latin typeface="Univers 45 Light" pitchFamily="2" charset="0"/>
                <a:cs typeface="Arial" charset="0"/>
              </a:defRPr>
            </a:lvl8pPr>
            <a:lvl9pPr marL="1828800" fontAlgn="base">
              <a:lnSpc>
                <a:spcPct val="90000"/>
              </a:lnSpc>
              <a:spcBef>
                <a:spcPct val="0"/>
              </a:spcBef>
              <a:spcAft>
                <a:spcPct val="0"/>
              </a:spcAft>
              <a:defRPr sz="2800">
                <a:solidFill>
                  <a:schemeClr val="bg1"/>
                </a:solidFill>
                <a:latin typeface="Univers 45 Light" pitchFamily="2" charset="0"/>
                <a:cs typeface="Arial" charset="0"/>
              </a:defRPr>
            </a:lvl9pPr>
          </a:lstStyle>
          <a:p>
            <a:r>
              <a:rPr lang="en-US" dirty="0"/>
              <a:t>Findings 3/3</a:t>
            </a:r>
          </a:p>
        </p:txBody>
      </p:sp>
      <p:sp>
        <p:nvSpPr>
          <p:cNvPr id="2" name="Rectangle 1">
            <a:extLst>
              <a:ext uri="{FF2B5EF4-FFF2-40B4-BE49-F238E27FC236}">
                <a16:creationId xmlns:a16="http://schemas.microsoft.com/office/drawing/2014/main" id="{2FE256C4-7409-4F4B-A54A-65620F4FC993}"/>
              </a:ext>
            </a:extLst>
          </p:cNvPr>
          <p:cNvSpPr/>
          <p:nvPr/>
        </p:nvSpPr>
        <p:spPr>
          <a:xfrm>
            <a:off x="0" y="1463397"/>
            <a:ext cx="5248275" cy="5262979"/>
          </a:xfrm>
          <a:prstGeom prst="rect">
            <a:avLst/>
          </a:prstGeom>
        </p:spPr>
        <p:txBody>
          <a:bodyPr wrap="square">
            <a:spAutoFit/>
          </a:bodyPr>
          <a:lstStyle/>
          <a:p>
            <a:r>
              <a:rPr lang="en-US" sz="1400" b="1" dirty="0">
                <a:solidFill>
                  <a:srgbClr val="000000"/>
                </a:solidFill>
                <a:latin typeface="Helvetica Neue"/>
              </a:rPr>
              <a:t>The words "action", "story", "fun", "cast" and "entertaining" appear often in the reviews of profitable movies, but rarely in reviews of unsuccessful movies. They are likely to be characteristics contributing to success at the box office.</a:t>
            </a:r>
          </a:p>
          <a:p>
            <a:r>
              <a:rPr lang="en-US" sz="1400" b="1" dirty="0">
                <a:solidFill>
                  <a:srgbClr val="000000"/>
                </a:solidFill>
                <a:latin typeface="Helvetica Neue"/>
              </a:rPr>
              <a:t>The words "comedy" and "funny" appear more in successful movies’ reviews. So, they are also likely to be contributors to success.</a:t>
            </a:r>
          </a:p>
          <a:p>
            <a:r>
              <a:rPr lang="en-US" sz="1400" b="1" dirty="0">
                <a:solidFill>
                  <a:srgbClr val="000000"/>
                </a:solidFill>
                <a:latin typeface="Helvetica Neue"/>
              </a:rPr>
              <a:t>The words "characters" and "director" appear in both types of reviews but a bit more in unsuccessful movies. They must be key in making a movie successful or not. It seems they can almost equally "make or break" a movie.</a:t>
            </a:r>
          </a:p>
          <a:p>
            <a:r>
              <a:rPr lang="en-US" sz="1400" b="1" dirty="0">
                <a:solidFill>
                  <a:srgbClr val="000000"/>
                </a:solidFill>
                <a:latin typeface="Helvetica Neue"/>
              </a:rPr>
              <a:t>The words "drama", "performances", "love", "tale", "documentary", "emotional" and "interesting" are more difficult to interpret as they are very frequent only in unsuccessful movies’ reviews, but they are not inherently negative.</a:t>
            </a:r>
          </a:p>
          <a:p>
            <a:endParaRPr lang="en-US" sz="1400" b="1" dirty="0">
              <a:solidFill>
                <a:srgbClr val="000000"/>
              </a:solidFill>
              <a:latin typeface="Helvetica Neue"/>
            </a:endParaRPr>
          </a:p>
          <a:p>
            <a:r>
              <a:rPr lang="en-US" sz="1400" b="1" u="sng" dirty="0">
                <a:solidFill>
                  <a:srgbClr val="000000"/>
                </a:solidFill>
                <a:latin typeface="Helvetica Neue"/>
              </a:rPr>
              <a:t>Conclusion:</a:t>
            </a:r>
          </a:p>
          <a:p>
            <a:r>
              <a:rPr lang="en-US" sz="1400" b="1" dirty="0">
                <a:solidFill>
                  <a:srgbClr val="000000"/>
                </a:solidFill>
                <a:latin typeface="Helvetica Neue"/>
              </a:rPr>
              <a:t>To make a successful movie, invest time and effort into the story and the cast. Make sure there is action and the movie is fun and entertaining. Include some funny comedy bits. Make sure you have quality characters and choose the director wisely.</a:t>
            </a:r>
            <a:endParaRPr lang="en-US" sz="1400" b="1" i="0" dirty="0">
              <a:solidFill>
                <a:srgbClr val="000000"/>
              </a:solidFill>
              <a:effectLst/>
              <a:latin typeface="Helvetica Neue"/>
            </a:endParaRPr>
          </a:p>
        </p:txBody>
      </p:sp>
    </p:spTree>
    <p:extLst>
      <p:ext uri="{BB962C8B-B14F-4D97-AF65-F5344CB8AC3E}">
        <p14:creationId xmlns:p14="http://schemas.microsoft.com/office/powerpoint/2010/main" val="1952504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4326D0-432C-405F-ADBA-CC8C14E19DB7}"/>
              </a:ext>
            </a:extLst>
          </p:cNvPr>
          <p:cNvSpPr txBox="1"/>
          <p:nvPr/>
        </p:nvSpPr>
        <p:spPr>
          <a:xfrm>
            <a:off x="0" y="0"/>
            <a:ext cx="12192000" cy="1323975"/>
          </a:xfrm>
          <a:prstGeom prst="rect">
            <a:avLst/>
          </a:prstGeom>
          <a:solidFill>
            <a:schemeClr val="tx2"/>
          </a:solidFill>
          <a:ln>
            <a:noFill/>
          </a:ln>
          <a:effectLst/>
        </p:spPr>
        <p:txBody>
          <a:bodyPr vert="horz" wrap="square" lIns="720000" tIns="60960" rIns="121920" bIns="60960" numCol="1" anchor="ctr" anchorCtr="0" compatLnSpc="1">
            <a:prstTxWarp prst="textNoShape">
              <a:avLst/>
            </a:prstTxWarp>
          </a:bodyPr>
          <a:lstStyle>
            <a:defPPr>
              <a:defRPr lang="en-US"/>
            </a:defPPr>
            <a:lvl1pPr defTabSz="1219170" fontAlgn="base">
              <a:lnSpc>
                <a:spcPct val="90000"/>
              </a:lnSpc>
              <a:spcBef>
                <a:spcPct val="0"/>
              </a:spcBef>
              <a:spcAft>
                <a:spcPct val="0"/>
              </a:spcAft>
              <a:defRPr sz="3733" kern="0">
                <a:solidFill>
                  <a:srgbClr val="FFFFFF"/>
                </a:solidFill>
                <a:latin typeface="Univers 45 Light"/>
                <a:ea typeface="+mj-ea"/>
                <a:cs typeface="Arial"/>
              </a:defRPr>
            </a:lvl1pPr>
            <a:lvl2pPr fontAlgn="base">
              <a:lnSpc>
                <a:spcPct val="90000"/>
              </a:lnSpc>
              <a:spcBef>
                <a:spcPct val="0"/>
              </a:spcBef>
              <a:spcAft>
                <a:spcPct val="0"/>
              </a:spcAft>
              <a:defRPr sz="2800">
                <a:solidFill>
                  <a:schemeClr val="bg1"/>
                </a:solidFill>
                <a:latin typeface="Univers 45 Light" pitchFamily="2" charset="0"/>
                <a:cs typeface="Arial" charset="0"/>
              </a:defRPr>
            </a:lvl2pPr>
            <a:lvl3pPr fontAlgn="base">
              <a:lnSpc>
                <a:spcPct val="90000"/>
              </a:lnSpc>
              <a:spcBef>
                <a:spcPct val="0"/>
              </a:spcBef>
              <a:spcAft>
                <a:spcPct val="0"/>
              </a:spcAft>
              <a:defRPr sz="2800">
                <a:solidFill>
                  <a:schemeClr val="bg1"/>
                </a:solidFill>
                <a:latin typeface="Univers 45 Light" pitchFamily="2" charset="0"/>
                <a:cs typeface="Arial" charset="0"/>
              </a:defRPr>
            </a:lvl3pPr>
            <a:lvl4pPr fontAlgn="base">
              <a:lnSpc>
                <a:spcPct val="90000"/>
              </a:lnSpc>
              <a:spcBef>
                <a:spcPct val="0"/>
              </a:spcBef>
              <a:spcAft>
                <a:spcPct val="0"/>
              </a:spcAft>
              <a:defRPr sz="2800">
                <a:solidFill>
                  <a:schemeClr val="bg1"/>
                </a:solidFill>
                <a:latin typeface="Univers 45 Light" pitchFamily="2" charset="0"/>
                <a:cs typeface="Arial" charset="0"/>
              </a:defRPr>
            </a:lvl4pPr>
            <a:lvl5pPr fontAlgn="base">
              <a:lnSpc>
                <a:spcPct val="90000"/>
              </a:lnSpc>
              <a:spcBef>
                <a:spcPct val="0"/>
              </a:spcBef>
              <a:spcAft>
                <a:spcPct val="0"/>
              </a:spcAft>
              <a:defRPr sz="2800">
                <a:solidFill>
                  <a:schemeClr val="bg1"/>
                </a:solidFill>
                <a:latin typeface="Univers 45 Light" pitchFamily="2" charset="0"/>
                <a:cs typeface="Arial" charset="0"/>
              </a:defRPr>
            </a:lvl5pPr>
            <a:lvl6pPr marL="457200" fontAlgn="base">
              <a:lnSpc>
                <a:spcPct val="90000"/>
              </a:lnSpc>
              <a:spcBef>
                <a:spcPct val="0"/>
              </a:spcBef>
              <a:spcAft>
                <a:spcPct val="0"/>
              </a:spcAft>
              <a:defRPr sz="2800">
                <a:solidFill>
                  <a:schemeClr val="bg1"/>
                </a:solidFill>
                <a:latin typeface="Univers 45 Light" pitchFamily="2" charset="0"/>
                <a:cs typeface="Arial" charset="0"/>
              </a:defRPr>
            </a:lvl6pPr>
            <a:lvl7pPr marL="914400" fontAlgn="base">
              <a:lnSpc>
                <a:spcPct val="90000"/>
              </a:lnSpc>
              <a:spcBef>
                <a:spcPct val="0"/>
              </a:spcBef>
              <a:spcAft>
                <a:spcPct val="0"/>
              </a:spcAft>
              <a:defRPr sz="2800">
                <a:solidFill>
                  <a:schemeClr val="bg1"/>
                </a:solidFill>
                <a:latin typeface="Univers 45 Light" pitchFamily="2" charset="0"/>
                <a:cs typeface="Arial" charset="0"/>
              </a:defRPr>
            </a:lvl7pPr>
            <a:lvl8pPr marL="1371600" fontAlgn="base">
              <a:lnSpc>
                <a:spcPct val="90000"/>
              </a:lnSpc>
              <a:spcBef>
                <a:spcPct val="0"/>
              </a:spcBef>
              <a:spcAft>
                <a:spcPct val="0"/>
              </a:spcAft>
              <a:defRPr sz="2800">
                <a:solidFill>
                  <a:schemeClr val="bg1"/>
                </a:solidFill>
                <a:latin typeface="Univers 45 Light" pitchFamily="2" charset="0"/>
                <a:cs typeface="Arial" charset="0"/>
              </a:defRPr>
            </a:lvl8pPr>
            <a:lvl9pPr marL="1828800" fontAlgn="base">
              <a:lnSpc>
                <a:spcPct val="90000"/>
              </a:lnSpc>
              <a:spcBef>
                <a:spcPct val="0"/>
              </a:spcBef>
              <a:spcAft>
                <a:spcPct val="0"/>
              </a:spcAft>
              <a:defRPr sz="2800">
                <a:solidFill>
                  <a:schemeClr val="bg1"/>
                </a:solidFill>
                <a:latin typeface="Univers 45 Light" pitchFamily="2" charset="0"/>
                <a:cs typeface="Arial" charset="0"/>
              </a:defRPr>
            </a:lvl9pPr>
          </a:lstStyle>
          <a:p>
            <a:r>
              <a:rPr lang="en-US" dirty="0"/>
              <a:t>Future Work</a:t>
            </a:r>
          </a:p>
        </p:txBody>
      </p:sp>
      <p:sp>
        <p:nvSpPr>
          <p:cNvPr id="5" name="TextBox 4">
            <a:extLst>
              <a:ext uri="{FF2B5EF4-FFF2-40B4-BE49-F238E27FC236}">
                <a16:creationId xmlns:a16="http://schemas.microsoft.com/office/drawing/2014/main" id="{54D90C35-3D5E-41D2-BECA-C91F10AB5A56}"/>
              </a:ext>
            </a:extLst>
          </p:cNvPr>
          <p:cNvSpPr txBox="1"/>
          <p:nvPr/>
        </p:nvSpPr>
        <p:spPr>
          <a:xfrm>
            <a:off x="333375" y="1514475"/>
            <a:ext cx="10467975" cy="4247317"/>
          </a:xfrm>
          <a:prstGeom prst="rect">
            <a:avLst/>
          </a:prstGeom>
          <a:noFill/>
        </p:spPr>
        <p:txBody>
          <a:bodyPr wrap="square" rtlCol="0">
            <a:spAutoFit/>
          </a:bodyPr>
          <a:lstStyle/>
          <a:p>
            <a:pPr marL="285750" indent="-285750">
              <a:buFont typeface="Arial" panose="020B0604020202020204" pitchFamily="34" charset="0"/>
              <a:buChar char="•"/>
            </a:pPr>
            <a:r>
              <a:rPr lang="en-US" b="1" dirty="0"/>
              <a:t>For the first analysis (overall rentability of movie industry) , our random movie selections end up most often with a profit ratio of 3. The Central Theorem predicts that this normal distribution should be centered around the population mean ~3.67. The discrepancy observed here should be the subject of further study. The first thing to do would be to increase the number of movies in the database.</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The second analysis about the genres  as predictors of success seems the most robust. The main improvement could come from the fact that movies have multiple genres assigned to them. We could try to find what is the dominant genre  and the secondary genres for each movie as  the dominant genre should be weighted more heavily. </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There is more room for interpretation in the third analysis (most used keywords in reviews). Potential further work could look in the review around the keywords we found and find the closest adverb or adjective. For example a good movie review we expect to find “realistic characters” and in a bad one, “simplistic characters”. </a:t>
            </a:r>
          </a:p>
          <a:p>
            <a:endParaRPr lang="en-US" dirty="0"/>
          </a:p>
        </p:txBody>
      </p:sp>
    </p:spTree>
    <p:extLst>
      <p:ext uri="{BB962C8B-B14F-4D97-AF65-F5344CB8AC3E}">
        <p14:creationId xmlns:p14="http://schemas.microsoft.com/office/powerpoint/2010/main" val="3269055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E64EBB6B-E891-41D8-919B-D197513A96AF}"/>
              </a:ext>
            </a:extLst>
          </p:cNvPr>
          <p:cNvSpPr txBox="1"/>
          <p:nvPr/>
        </p:nvSpPr>
        <p:spPr>
          <a:xfrm>
            <a:off x="0" y="0"/>
            <a:ext cx="12192000" cy="1323975"/>
          </a:xfrm>
          <a:prstGeom prst="rect">
            <a:avLst/>
          </a:prstGeom>
          <a:solidFill>
            <a:schemeClr val="tx2"/>
          </a:solidFill>
          <a:ln>
            <a:noFill/>
          </a:ln>
          <a:effectLst/>
        </p:spPr>
        <p:txBody>
          <a:bodyPr vert="horz" wrap="square" lIns="720000" tIns="60960" rIns="121920" bIns="60960" numCol="1" anchor="ctr" anchorCtr="0" compatLnSpc="1">
            <a:prstTxWarp prst="textNoShape">
              <a:avLst/>
            </a:prstTxWarp>
          </a:bodyPr>
          <a:lstStyle>
            <a:defPPr>
              <a:defRPr lang="en-US"/>
            </a:defPPr>
            <a:lvl1pPr defTabSz="1219170" fontAlgn="base">
              <a:lnSpc>
                <a:spcPct val="90000"/>
              </a:lnSpc>
              <a:spcBef>
                <a:spcPct val="0"/>
              </a:spcBef>
              <a:spcAft>
                <a:spcPct val="0"/>
              </a:spcAft>
              <a:defRPr sz="3733" kern="0">
                <a:solidFill>
                  <a:srgbClr val="FFFFFF"/>
                </a:solidFill>
                <a:latin typeface="Univers 45 Light"/>
                <a:ea typeface="+mj-ea"/>
                <a:cs typeface="Arial"/>
              </a:defRPr>
            </a:lvl1pPr>
            <a:lvl2pPr fontAlgn="base">
              <a:lnSpc>
                <a:spcPct val="90000"/>
              </a:lnSpc>
              <a:spcBef>
                <a:spcPct val="0"/>
              </a:spcBef>
              <a:spcAft>
                <a:spcPct val="0"/>
              </a:spcAft>
              <a:defRPr sz="2800">
                <a:solidFill>
                  <a:schemeClr val="bg1"/>
                </a:solidFill>
                <a:latin typeface="Univers 45 Light" pitchFamily="2" charset="0"/>
                <a:cs typeface="Arial" charset="0"/>
              </a:defRPr>
            </a:lvl2pPr>
            <a:lvl3pPr fontAlgn="base">
              <a:lnSpc>
                <a:spcPct val="90000"/>
              </a:lnSpc>
              <a:spcBef>
                <a:spcPct val="0"/>
              </a:spcBef>
              <a:spcAft>
                <a:spcPct val="0"/>
              </a:spcAft>
              <a:defRPr sz="2800">
                <a:solidFill>
                  <a:schemeClr val="bg1"/>
                </a:solidFill>
                <a:latin typeface="Univers 45 Light" pitchFamily="2" charset="0"/>
                <a:cs typeface="Arial" charset="0"/>
              </a:defRPr>
            </a:lvl3pPr>
            <a:lvl4pPr fontAlgn="base">
              <a:lnSpc>
                <a:spcPct val="90000"/>
              </a:lnSpc>
              <a:spcBef>
                <a:spcPct val="0"/>
              </a:spcBef>
              <a:spcAft>
                <a:spcPct val="0"/>
              </a:spcAft>
              <a:defRPr sz="2800">
                <a:solidFill>
                  <a:schemeClr val="bg1"/>
                </a:solidFill>
                <a:latin typeface="Univers 45 Light" pitchFamily="2" charset="0"/>
                <a:cs typeface="Arial" charset="0"/>
              </a:defRPr>
            </a:lvl4pPr>
            <a:lvl5pPr fontAlgn="base">
              <a:lnSpc>
                <a:spcPct val="90000"/>
              </a:lnSpc>
              <a:spcBef>
                <a:spcPct val="0"/>
              </a:spcBef>
              <a:spcAft>
                <a:spcPct val="0"/>
              </a:spcAft>
              <a:defRPr sz="2800">
                <a:solidFill>
                  <a:schemeClr val="bg1"/>
                </a:solidFill>
                <a:latin typeface="Univers 45 Light" pitchFamily="2" charset="0"/>
                <a:cs typeface="Arial" charset="0"/>
              </a:defRPr>
            </a:lvl5pPr>
            <a:lvl6pPr marL="457200" fontAlgn="base">
              <a:lnSpc>
                <a:spcPct val="90000"/>
              </a:lnSpc>
              <a:spcBef>
                <a:spcPct val="0"/>
              </a:spcBef>
              <a:spcAft>
                <a:spcPct val="0"/>
              </a:spcAft>
              <a:defRPr sz="2800">
                <a:solidFill>
                  <a:schemeClr val="bg1"/>
                </a:solidFill>
                <a:latin typeface="Univers 45 Light" pitchFamily="2" charset="0"/>
                <a:cs typeface="Arial" charset="0"/>
              </a:defRPr>
            </a:lvl6pPr>
            <a:lvl7pPr marL="914400" fontAlgn="base">
              <a:lnSpc>
                <a:spcPct val="90000"/>
              </a:lnSpc>
              <a:spcBef>
                <a:spcPct val="0"/>
              </a:spcBef>
              <a:spcAft>
                <a:spcPct val="0"/>
              </a:spcAft>
              <a:defRPr sz="2800">
                <a:solidFill>
                  <a:schemeClr val="bg1"/>
                </a:solidFill>
                <a:latin typeface="Univers 45 Light" pitchFamily="2" charset="0"/>
                <a:cs typeface="Arial" charset="0"/>
              </a:defRPr>
            </a:lvl7pPr>
            <a:lvl8pPr marL="1371600" fontAlgn="base">
              <a:lnSpc>
                <a:spcPct val="90000"/>
              </a:lnSpc>
              <a:spcBef>
                <a:spcPct val="0"/>
              </a:spcBef>
              <a:spcAft>
                <a:spcPct val="0"/>
              </a:spcAft>
              <a:defRPr sz="2800">
                <a:solidFill>
                  <a:schemeClr val="bg1"/>
                </a:solidFill>
                <a:latin typeface="Univers 45 Light" pitchFamily="2" charset="0"/>
                <a:cs typeface="Arial" charset="0"/>
              </a:defRPr>
            </a:lvl8pPr>
            <a:lvl9pPr marL="1828800" fontAlgn="base">
              <a:lnSpc>
                <a:spcPct val="90000"/>
              </a:lnSpc>
              <a:spcBef>
                <a:spcPct val="0"/>
              </a:spcBef>
              <a:spcAft>
                <a:spcPct val="0"/>
              </a:spcAft>
              <a:defRPr sz="2800">
                <a:solidFill>
                  <a:schemeClr val="bg1"/>
                </a:solidFill>
                <a:latin typeface="Univers 45 Light" pitchFamily="2" charset="0"/>
                <a:cs typeface="Arial" charset="0"/>
              </a:defRPr>
            </a:lvl9pPr>
          </a:lstStyle>
          <a:p>
            <a:r>
              <a:rPr lang="en-US" dirty="0"/>
              <a:t>Problem Statement and business value</a:t>
            </a:r>
          </a:p>
        </p:txBody>
      </p:sp>
      <p:sp>
        <p:nvSpPr>
          <p:cNvPr id="2" name="TextBox 1">
            <a:extLst>
              <a:ext uri="{FF2B5EF4-FFF2-40B4-BE49-F238E27FC236}">
                <a16:creationId xmlns:a16="http://schemas.microsoft.com/office/drawing/2014/main" id="{7277D1CA-80DB-4E16-9288-45E62025A0D6}"/>
              </a:ext>
            </a:extLst>
          </p:cNvPr>
          <p:cNvSpPr txBox="1"/>
          <p:nvPr/>
        </p:nvSpPr>
        <p:spPr>
          <a:xfrm>
            <a:off x="571501" y="2896968"/>
            <a:ext cx="10801350" cy="2308324"/>
          </a:xfrm>
          <a:prstGeom prst="rect">
            <a:avLst/>
          </a:prstGeom>
          <a:noFill/>
        </p:spPr>
        <p:txBody>
          <a:bodyPr wrap="square" rtlCol="0">
            <a:spAutoFit/>
          </a:bodyPr>
          <a:lstStyle/>
          <a:p>
            <a:r>
              <a:rPr lang="en-US" sz="3600" dirty="0"/>
              <a:t>How to increase the odds of making successful movies?</a:t>
            </a:r>
          </a:p>
          <a:p>
            <a:r>
              <a:rPr lang="en-US" sz="3600" dirty="0"/>
              <a:t>As we are starting a movie studio from scratch, it is vital to make profitable movies right away.</a:t>
            </a:r>
          </a:p>
          <a:p>
            <a:endParaRPr lang="en-US" sz="3600" dirty="0"/>
          </a:p>
        </p:txBody>
      </p:sp>
    </p:spTree>
    <p:extLst>
      <p:ext uri="{BB962C8B-B14F-4D97-AF65-F5344CB8AC3E}">
        <p14:creationId xmlns:p14="http://schemas.microsoft.com/office/powerpoint/2010/main" val="525856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43842E-A5DA-408A-B107-04477838C773}"/>
              </a:ext>
            </a:extLst>
          </p:cNvPr>
          <p:cNvSpPr txBox="1"/>
          <p:nvPr/>
        </p:nvSpPr>
        <p:spPr>
          <a:xfrm>
            <a:off x="0" y="0"/>
            <a:ext cx="12192000" cy="1323975"/>
          </a:xfrm>
          <a:prstGeom prst="rect">
            <a:avLst/>
          </a:prstGeom>
          <a:solidFill>
            <a:schemeClr val="tx2"/>
          </a:solidFill>
          <a:ln>
            <a:noFill/>
          </a:ln>
          <a:effectLst/>
        </p:spPr>
        <p:txBody>
          <a:bodyPr vert="horz" wrap="square" lIns="720000" tIns="60960" rIns="121920" bIns="60960" numCol="1" anchor="ctr" anchorCtr="0" compatLnSpc="1">
            <a:prstTxWarp prst="textNoShape">
              <a:avLst/>
            </a:prstTxWarp>
          </a:bodyPr>
          <a:lstStyle>
            <a:defPPr>
              <a:defRPr lang="en-US"/>
            </a:defPPr>
            <a:lvl1pPr defTabSz="1219170" fontAlgn="base">
              <a:lnSpc>
                <a:spcPct val="90000"/>
              </a:lnSpc>
              <a:spcBef>
                <a:spcPct val="0"/>
              </a:spcBef>
              <a:spcAft>
                <a:spcPct val="0"/>
              </a:spcAft>
              <a:defRPr sz="3733" kern="0">
                <a:solidFill>
                  <a:srgbClr val="FFFFFF"/>
                </a:solidFill>
                <a:latin typeface="Univers 45 Light"/>
                <a:ea typeface="+mj-ea"/>
                <a:cs typeface="Arial"/>
              </a:defRPr>
            </a:lvl1pPr>
            <a:lvl2pPr fontAlgn="base">
              <a:lnSpc>
                <a:spcPct val="90000"/>
              </a:lnSpc>
              <a:spcBef>
                <a:spcPct val="0"/>
              </a:spcBef>
              <a:spcAft>
                <a:spcPct val="0"/>
              </a:spcAft>
              <a:defRPr sz="2800">
                <a:solidFill>
                  <a:schemeClr val="bg1"/>
                </a:solidFill>
                <a:latin typeface="Univers 45 Light" pitchFamily="2" charset="0"/>
                <a:cs typeface="Arial" charset="0"/>
              </a:defRPr>
            </a:lvl2pPr>
            <a:lvl3pPr fontAlgn="base">
              <a:lnSpc>
                <a:spcPct val="90000"/>
              </a:lnSpc>
              <a:spcBef>
                <a:spcPct val="0"/>
              </a:spcBef>
              <a:spcAft>
                <a:spcPct val="0"/>
              </a:spcAft>
              <a:defRPr sz="2800">
                <a:solidFill>
                  <a:schemeClr val="bg1"/>
                </a:solidFill>
                <a:latin typeface="Univers 45 Light" pitchFamily="2" charset="0"/>
                <a:cs typeface="Arial" charset="0"/>
              </a:defRPr>
            </a:lvl3pPr>
            <a:lvl4pPr fontAlgn="base">
              <a:lnSpc>
                <a:spcPct val="90000"/>
              </a:lnSpc>
              <a:spcBef>
                <a:spcPct val="0"/>
              </a:spcBef>
              <a:spcAft>
                <a:spcPct val="0"/>
              </a:spcAft>
              <a:defRPr sz="2800">
                <a:solidFill>
                  <a:schemeClr val="bg1"/>
                </a:solidFill>
                <a:latin typeface="Univers 45 Light" pitchFamily="2" charset="0"/>
                <a:cs typeface="Arial" charset="0"/>
              </a:defRPr>
            </a:lvl4pPr>
            <a:lvl5pPr fontAlgn="base">
              <a:lnSpc>
                <a:spcPct val="90000"/>
              </a:lnSpc>
              <a:spcBef>
                <a:spcPct val="0"/>
              </a:spcBef>
              <a:spcAft>
                <a:spcPct val="0"/>
              </a:spcAft>
              <a:defRPr sz="2800">
                <a:solidFill>
                  <a:schemeClr val="bg1"/>
                </a:solidFill>
                <a:latin typeface="Univers 45 Light" pitchFamily="2" charset="0"/>
                <a:cs typeface="Arial" charset="0"/>
              </a:defRPr>
            </a:lvl5pPr>
            <a:lvl6pPr marL="457200" fontAlgn="base">
              <a:lnSpc>
                <a:spcPct val="90000"/>
              </a:lnSpc>
              <a:spcBef>
                <a:spcPct val="0"/>
              </a:spcBef>
              <a:spcAft>
                <a:spcPct val="0"/>
              </a:spcAft>
              <a:defRPr sz="2800">
                <a:solidFill>
                  <a:schemeClr val="bg1"/>
                </a:solidFill>
                <a:latin typeface="Univers 45 Light" pitchFamily="2" charset="0"/>
                <a:cs typeface="Arial" charset="0"/>
              </a:defRPr>
            </a:lvl6pPr>
            <a:lvl7pPr marL="914400" fontAlgn="base">
              <a:lnSpc>
                <a:spcPct val="90000"/>
              </a:lnSpc>
              <a:spcBef>
                <a:spcPct val="0"/>
              </a:spcBef>
              <a:spcAft>
                <a:spcPct val="0"/>
              </a:spcAft>
              <a:defRPr sz="2800">
                <a:solidFill>
                  <a:schemeClr val="bg1"/>
                </a:solidFill>
                <a:latin typeface="Univers 45 Light" pitchFamily="2" charset="0"/>
                <a:cs typeface="Arial" charset="0"/>
              </a:defRPr>
            </a:lvl7pPr>
            <a:lvl8pPr marL="1371600" fontAlgn="base">
              <a:lnSpc>
                <a:spcPct val="90000"/>
              </a:lnSpc>
              <a:spcBef>
                <a:spcPct val="0"/>
              </a:spcBef>
              <a:spcAft>
                <a:spcPct val="0"/>
              </a:spcAft>
              <a:defRPr sz="2800">
                <a:solidFill>
                  <a:schemeClr val="bg1"/>
                </a:solidFill>
                <a:latin typeface="Univers 45 Light" pitchFamily="2" charset="0"/>
                <a:cs typeface="Arial" charset="0"/>
              </a:defRPr>
            </a:lvl8pPr>
            <a:lvl9pPr marL="1828800" fontAlgn="base">
              <a:lnSpc>
                <a:spcPct val="90000"/>
              </a:lnSpc>
              <a:spcBef>
                <a:spcPct val="0"/>
              </a:spcBef>
              <a:spcAft>
                <a:spcPct val="0"/>
              </a:spcAft>
              <a:defRPr sz="2800">
                <a:solidFill>
                  <a:schemeClr val="bg1"/>
                </a:solidFill>
                <a:latin typeface="Univers 45 Light" pitchFamily="2" charset="0"/>
                <a:cs typeface="Arial" charset="0"/>
              </a:defRPr>
            </a:lvl9pPr>
          </a:lstStyle>
          <a:p>
            <a:r>
              <a:rPr lang="en-US" dirty="0"/>
              <a:t>Methodology 1/3</a:t>
            </a:r>
          </a:p>
        </p:txBody>
      </p:sp>
      <p:graphicFrame>
        <p:nvGraphicFramePr>
          <p:cNvPr id="2" name="Table 2">
            <a:extLst>
              <a:ext uri="{FF2B5EF4-FFF2-40B4-BE49-F238E27FC236}">
                <a16:creationId xmlns:a16="http://schemas.microsoft.com/office/drawing/2014/main" id="{EB5A5BD0-0E96-4D8D-BAAB-44231807B7C9}"/>
              </a:ext>
            </a:extLst>
          </p:cNvPr>
          <p:cNvGraphicFramePr>
            <a:graphicFrameLocks noGrp="1"/>
          </p:cNvGraphicFramePr>
          <p:nvPr>
            <p:extLst>
              <p:ext uri="{D42A27DB-BD31-4B8C-83A1-F6EECF244321}">
                <p14:modId xmlns:p14="http://schemas.microsoft.com/office/powerpoint/2010/main" val="2197094793"/>
              </p:ext>
            </p:extLst>
          </p:nvPr>
        </p:nvGraphicFramePr>
        <p:xfrm>
          <a:off x="730834" y="2148209"/>
          <a:ext cx="3100386" cy="2678967"/>
        </p:xfrm>
        <a:graphic>
          <a:graphicData uri="http://schemas.openxmlformats.org/drawingml/2006/table">
            <a:tbl>
              <a:tblPr firstRow="1" bandRow="1">
                <a:tableStyleId>{5C22544A-7EE6-4342-B048-85BDC9FD1C3A}</a:tableStyleId>
              </a:tblPr>
              <a:tblGrid>
                <a:gridCol w="1550193">
                  <a:extLst>
                    <a:ext uri="{9D8B030D-6E8A-4147-A177-3AD203B41FA5}">
                      <a16:colId xmlns:a16="http://schemas.microsoft.com/office/drawing/2014/main" val="255099577"/>
                    </a:ext>
                  </a:extLst>
                </a:gridCol>
                <a:gridCol w="1550193">
                  <a:extLst>
                    <a:ext uri="{9D8B030D-6E8A-4147-A177-3AD203B41FA5}">
                      <a16:colId xmlns:a16="http://schemas.microsoft.com/office/drawing/2014/main" val="3235269746"/>
                    </a:ext>
                  </a:extLst>
                </a:gridCol>
              </a:tblGrid>
              <a:tr h="425352">
                <a:tc>
                  <a:txBody>
                    <a:bodyPr/>
                    <a:lstStyle/>
                    <a:p>
                      <a:r>
                        <a:rPr lang="en-US" sz="2000" dirty="0"/>
                        <a:t>Movies</a:t>
                      </a:r>
                    </a:p>
                  </a:txBody>
                  <a:tcPr/>
                </a:tc>
                <a:tc>
                  <a:txBody>
                    <a:bodyPr/>
                    <a:lstStyle/>
                    <a:p>
                      <a:r>
                        <a:rPr lang="en-US" sz="2000" dirty="0"/>
                        <a:t>$ Profits </a:t>
                      </a:r>
                    </a:p>
                  </a:txBody>
                  <a:tcPr/>
                </a:tc>
                <a:extLst>
                  <a:ext uri="{0D108BD9-81ED-4DB2-BD59-A6C34878D82A}">
                    <a16:rowId xmlns:a16="http://schemas.microsoft.com/office/drawing/2014/main" val="791924109"/>
                  </a:ext>
                </a:extLst>
              </a:tr>
              <a:tr h="371475">
                <a:tc>
                  <a:txBody>
                    <a:bodyPr/>
                    <a:lstStyle/>
                    <a:p>
                      <a:pPr marL="0" algn="l" defTabSz="914400" rtl="0" eaLnBrk="1" latinLnBrk="0" hangingPunct="1"/>
                      <a:r>
                        <a:rPr lang="en-US" sz="2000" kern="1200" dirty="0">
                          <a:solidFill>
                            <a:schemeClr val="dk1"/>
                          </a:solidFill>
                          <a:latin typeface="+mn-lt"/>
                          <a:ea typeface="+mn-ea"/>
                          <a:cs typeface="+mn-cs"/>
                        </a:rPr>
                        <a:t>Movie #1</a:t>
                      </a:r>
                    </a:p>
                  </a:txBody>
                  <a:tcPr/>
                </a:tc>
                <a:tc>
                  <a:txBody>
                    <a:bodyPr/>
                    <a:lstStyle/>
                    <a:p>
                      <a:pPr marL="0" algn="l" defTabSz="914400" rtl="0" eaLnBrk="1" latinLnBrk="0" hangingPunct="1"/>
                      <a:r>
                        <a:rPr lang="en-US" sz="2000" kern="1200" dirty="0">
                          <a:solidFill>
                            <a:schemeClr val="dk1"/>
                          </a:solidFill>
                          <a:latin typeface="+mn-lt"/>
                          <a:ea typeface="+mn-ea"/>
                          <a:cs typeface="+mn-cs"/>
                        </a:rPr>
                        <a:t>$ Profit #1</a:t>
                      </a:r>
                    </a:p>
                  </a:txBody>
                  <a:tcPr/>
                </a:tc>
                <a:extLst>
                  <a:ext uri="{0D108BD9-81ED-4DB2-BD59-A6C34878D82A}">
                    <a16:rowId xmlns:a16="http://schemas.microsoft.com/office/drawing/2014/main" val="2530063816"/>
                  </a:ext>
                </a:extLst>
              </a:tr>
              <a:tr h="1252041">
                <a:tc>
                  <a:txBody>
                    <a:bodyPr/>
                    <a:lstStyle/>
                    <a:p>
                      <a:pPr algn="ctr"/>
                      <a:endParaRPr lang="en-US" sz="2800" dirty="0"/>
                    </a:p>
                    <a:p>
                      <a:pPr algn="ctr"/>
                      <a:r>
                        <a:rPr lang="en-US" sz="2800" dirty="0"/>
                        <a:t> …</a:t>
                      </a:r>
                    </a:p>
                  </a:txBody>
                  <a:tcPr/>
                </a:tc>
                <a:tc>
                  <a:txBody>
                    <a:bodyPr/>
                    <a:lstStyle/>
                    <a:p>
                      <a:pPr algn="ctr"/>
                      <a:endParaRPr lang="en-US" sz="2800" dirty="0"/>
                    </a:p>
                    <a:p>
                      <a:pPr algn="ctr"/>
                      <a:r>
                        <a:rPr lang="en-US" sz="2800" dirty="0"/>
                        <a:t>…</a:t>
                      </a:r>
                    </a:p>
                  </a:txBody>
                  <a:tcPr/>
                </a:tc>
                <a:extLst>
                  <a:ext uri="{0D108BD9-81ED-4DB2-BD59-A6C34878D82A}">
                    <a16:rowId xmlns:a16="http://schemas.microsoft.com/office/drawing/2014/main" val="348052259"/>
                  </a:ext>
                </a:extLst>
              </a:tr>
              <a:tr h="605334">
                <a:tc>
                  <a:txBody>
                    <a:bodyPr/>
                    <a:lstStyle/>
                    <a:p>
                      <a:r>
                        <a:rPr lang="en-US" sz="2000" dirty="0"/>
                        <a:t>Movie #n</a:t>
                      </a:r>
                    </a:p>
                  </a:txBody>
                  <a:tcPr/>
                </a:tc>
                <a:tc>
                  <a:txBody>
                    <a:bodyPr/>
                    <a:lstStyle/>
                    <a:p>
                      <a:r>
                        <a:rPr lang="en-US" sz="2000" dirty="0"/>
                        <a:t>$ Profit #n</a:t>
                      </a:r>
                    </a:p>
                  </a:txBody>
                  <a:tcPr/>
                </a:tc>
                <a:extLst>
                  <a:ext uri="{0D108BD9-81ED-4DB2-BD59-A6C34878D82A}">
                    <a16:rowId xmlns:a16="http://schemas.microsoft.com/office/drawing/2014/main" val="3579734120"/>
                  </a:ext>
                </a:extLst>
              </a:tr>
            </a:tbl>
          </a:graphicData>
        </a:graphic>
      </p:graphicFrame>
      <p:cxnSp>
        <p:nvCxnSpPr>
          <p:cNvPr id="7" name="Straight Arrow Connector 6">
            <a:extLst>
              <a:ext uri="{FF2B5EF4-FFF2-40B4-BE49-F238E27FC236}">
                <a16:creationId xmlns:a16="http://schemas.microsoft.com/office/drawing/2014/main" id="{5E823955-4831-478C-8C99-1C1A1765F8B5}"/>
              </a:ext>
            </a:extLst>
          </p:cNvPr>
          <p:cNvCxnSpPr/>
          <p:nvPr/>
        </p:nvCxnSpPr>
        <p:spPr>
          <a:xfrm>
            <a:off x="3974094" y="3092177"/>
            <a:ext cx="9239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57A8939-EAF9-476C-8C92-45C5052E8472}"/>
              </a:ext>
            </a:extLst>
          </p:cNvPr>
          <p:cNvCxnSpPr/>
          <p:nvPr/>
        </p:nvCxnSpPr>
        <p:spPr>
          <a:xfrm>
            <a:off x="3974095" y="3978002"/>
            <a:ext cx="9239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D8672B9-F2EC-42E8-8E22-622EDA1EBB5D}"/>
              </a:ext>
            </a:extLst>
          </p:cNvPr>
          <p:cNvCxnSpPr/>
          <p:nvPr/>
        </p:nvCxnSpPr>
        <p:spPr>
          <a:xfrm>
            <a:off x="3974095" y="3616052"/>
            <a:ext cx="9239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A8B1A65-E356-46D7-A849-FD738E0948C3}"/>
              </a:ext>
            </a:extLst>
          </p:cNvPr>
          <p:cNvSpPr txBox="1"/>
          <p:nvPr/>
        </p:nvSpPr>
        <p:spPr>
          <a:xfrm>
            <a:off x="5193293" y="3357319"/>
            <a:ext cx="2262870" cy="461665"/>
          </a:xfrm>
          <a:prstGeom prst="rect">
            <a:avLst/>
          </a:prstGeom>
          <a:noFill/>
        </p:spPr>
        <p:txBody>
          <a:bodyPr wrap="square" rtlCol="0">
            <a:spAutoFit/>
          </a:bodyPr>
          <a:lstStyle/>
          <a:p>
            <a:r>
              <a:rPr lang="en-US" sz="2400" dirty="0"/>
              <a:t>Average profits </a:t>
            </a:r>
          </a:p>
        </p:txBody>
      </p:sp>
      <p:sp>
        <p:nvSpPr>
          <p:cNvPr id="11" name="Right Brace 10">
            <a:extLst>
              <a:ext uri="{FF2B5EF4-FFF2-40B4-BE49-F238E27FC236}">
                <a16:creationId xmlns:a16="http://schemas.microsoft.com/office/drawing/2014/main" id="{6692C11D-F643-4D65-AFE0-71A4AF344F85}"/>
              </a:ext>
            </a:extLst>
          </p:cNvPr>
          <p:cNvSpPr/>
          <p:nvPr/>
        </p:nvSpPr>
        <p:spPr>
          <a:xfrm>
            <a:off x="4898019" y="2880573"/>
            <a:ext cx="247651" cy="13927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Oval 11">
            <a:extLst>
              <a:ext uri="{FF2B5EF4-FFF2-40B4-BE49-F238E27FC236}">
                <a16:creationId xmlns:a16="http://schemas.microsoft.com/office/drawing/2014/main" id="{DF1B1760-AC29-4479-B2BF-9EC0332C3AF1}"/>
              </a:ext>
            </a:extLst>
          </p:cNvPr>
          <p:cNvSpPr/>
          <p:nvPr/>
        </p:nvSpPr>
        <p:spPr>
          <a:xfrm>
            <a:off x="0" y="1568697"/>
            <a:ext cx="7257327" cy="373250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TextBox 12">
            <a:extLst>
              <a:ext uri="{FF2B5EF4-FFF2-40B4-BE49-F238E27FC236}">
                <a16:creationId xmlns:a16="http://schemas.microsoft.com/office/drawing/2014/main" id="{20158E52-7404-404A-B858-2AB067A4661E}"/>
              </a:ext>
            </a:extLst>
          </p:cNvPr>
          <p:cNvSpPr txBox="1"/>
          <p:nvPr/>
        </p:nvSpPr>
        <p:spPr>
          <a:xfrm>
            <a:off x="1564512" y="4995017"/>
            <a:ext cx="5542344" cy="830997"/>
          </a:xfrm>
          <a:prstGeom prst="rect">
            <a:avLst/>
          </a:prstGeom>
          <a:solidFill>
            <a:schemeClr val="bg1"/>
          </a:solidFill>
          <a:ln>
            <a:solidFill>
              <a:schemeClr val="accent1"/>
            </a:solidFill>
          </a:ln>
        </p:spPr>
        <p:txBody>
          <a:bodyPr wrap="square" rtlCol="0">
            <a:spAutoFit/>
          </a:bodyPr>
          <a:lstStyle/>
          <a:p>
            <a:r>
              <a:rPr lang="en-US" sz="2400" dirty="0"/>
              <a:t>Repeat many times with different random selections of movies</a:t>
            </a:r>
          </a:p>
        </p:txBody>
      </p:sp>
      <p:sp>
        <p:nvSpPr>
          <p:cNvPr id="14" name="Arrow: Right 13">
            <a:extLst>
              <a:ext uri="{FF2B5EF4-FFF2-40B4-BE49-F238E27FC236}">
                <a16:creationId xmlns:a16="http://schemas.microsoft.com/office/drawing/2014/main" id="{4063F711-6CE0-4240-BDCA-F6843DEBFBE4}"/>
              </a:ext>
            </a:extLst>
          </p:cNvPr>
          <p:cNvSpPr/>
          <p:nvPr/>
        </p:nvSpPr>
        <p:spPr>
          <a:xfrm>
            <a:off x="7526920" y="3426906"/>
            <a:ext cx="1114425" cy="470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aphicFrame>
        <p:nvGraphicFramePr>
          <p:cNvPr id="15" name="Table 15">
            <a:extLst>
              <a:ext uri="{FF2B5EF4-FFF2-40B4-BE49-F238E27FC236}">
                <a16:creationId xmlns:a16="http://schemas.microsoft.com/office/drawing/2014/main" id="{3B11250C-FC1F-4225-93E7-DCD2939516CA}"/>
              </a:ext>
            </a:extLst>
          </p:cNvPr>
          <p:cNvGraphicFramePr>
            <a:graphicFrameLocks noGrp="1"/>
          </p:cNvGraphicFramePr>
          <p:nvPr>
            <p:extLst>
              <p:ext uri="{D42A27DB-BD31-4B8C-83A1-F6EECF244321}">
                <p14:modId xmlns:p14="http://schemas.microsoft.com/office/powerpoint/2010/main" val="74586484"/>
              </p:ext>
            </p:extLst>
          </p:nvPr>
        </p:nvGraphicFramePr>
        <p:xfrm>
          <a:off x="9150931" y="2236604"/>
          <a:ext cx="2794142" cy="2895600"/>
        </p:xfrm>
        <a:graphic>
          <a:graphicData uri="http://schemas.openxmlformats.org/drawingml/2006/table">
            <a:tbl>
              <a:tblPr firstRow="1" bandRow="1">
                <a:tableStyleId>{21E4AEA4-8DFA-4A89-87EB-49C32662AFE0}</a:tableStyleId>
              </a:tblPr>
              <a:tblGrid>
                <a:gridCol w="2794142">
                  <a:extLst>
                    <a:ext uri="{9D8B030D-6E8A-4147-A177-3AD203B41FA5}">
                      <a16:colId xmlns:a16="http://schemas.microsoft.com/office/drawing/2014/main" val="4288736592"/>
                    </a:ext>
                  </a:extLst>
                </a:gridCol>
              </a:tblGrid>
              <a:tr h="370840">
                <a:tc>
                  <a:txBody>
                    <a:bodyPr/>
                    <a:lstStyle/>
                    <a:p>
                      <a:r>
                        <a:rPr lang="en-US" sz="2000" dirty="0"/>
                        <a:t>Average profits</a:t>
                      </a:r>
                    </a:p>
                  </a:txBody>
                  <a:tcPr/>
                </a:tc>
                <a:extLst>
                  <a:ext uri="{0D108BD9-81ED-4DB2-BD59-A6C34878D82A}">
                    <a16:rowId xmlns:a16="http://schemas.microsoft.com/office/drawing/2014/main" val="7743434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Average profit #1</a:t>
                      </a:r>
                    </a:p>
                  </a:txBody>
                  <a:tcPr/>
                </a:tc>
                <a:extLst>
                  <a:ext uri="{0D108BD9-81ED-4DB2-BD59-A6C34878D82A}">
                    <a16:rowId xmlns:a16="http://schemas.microsoft.com/office/drawing/2014/main" val="31690994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Average profit #2</a:t>
                      </a:r>
                    </a:p>
                  </a:txBody>
                  <a:tcPr/>
                </a:tc>
                <a:extLst>
                  <a:ext uri="{0D108BD9-81ED-4DB2-BD59-A6C34878D82A}">
                    <a16:rowId xmlns:a16="http://schemas.microsoft.com/office/drawing/2014/main" val="904940022"/>
                  </a:ext>
                </a:extLst>
              </a:tr>
              <a:tr h="370840">
                <a:tc>
                  <a:txBody>
                    <a:bodyPr/>
                    <a:lstStyle/>
                    <a:p>
                      <a:endParaRPr lang="en-US" sz="2000" dirty="0"/>
                    </a:p>
                  </a:txBody>
                  <a:tcPr/>
                </a:tc>
                <a:extLst>
                  <a:ext uri="{0D108BD9-81ED-4DB2-BD59-A6C34878D82A}">
                    <a16:rowId xmlns:a16="http://schemas.microsoft.com/office/drawing/2014/main" val="2489149243"/>
                  </a:ext>
                </a:extLst>
              </a:tr>
              <a:tr h="370840">
                <a:tc>
                  <a:txBody>
                    <a:bodyPr/>
                    <a:lstStyle/>
                    <a:p>
                      <a:pPr algn="ctr"/>
                      <a:r>
                        <a:rPr lang="en-US" sz="2800" dirty="0"/>
                        <a:t>…</a:t>
                      </a:r>
                    </a:p>
                  </a:txBody>
                  <a:tcPr/>
                </a:tc>
                <a:extLst>
                  <a:ext uri="{0D108BD9-81ED-4DB2-BD59-A6C34878D82A}">
                    <a16:rowId xmlns:a16="http://schemas.microsoft.com/office/drawing/2014/main" val="3017561551"/>
                  </a:ext>
                </a:extLst>
              </a:tr>
              <a:tr h="370840">
                <a:tc>
                  <a:txBody>
                    <a:bodyPr/>
                    <a:lstStyle/>
                    <a:p>
                      <a:endParaRPr lang="en-US" sz="2000" dirty="0"/>
                    </a:p>
                  </a:txBody>
                  <a:tcPr/>
                </a:tc>
                <a:extLst>
                  <a:ext uri="{0D108BD9-81ED-4DB2-BD59-A6C34878D82A}">
                    <a16:rowId xmlns:a16="http://schemas.microsoft.com/office/drawing/2014/main" val="21005641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Average profit #20000</a:t>
                      </a:r>
                    </a:p>
                  </a:txBody>
                  <a:tcPr/>
                </a:tc>
                <a:extLst>
                  <a:ext uri="{0D108BD9-81ED-4DB2-BD59-A6C34878D82A}">
                    <a16:rowId xmlns:a16="http://schemas.microsoft.com/office/drawing/2014/main" val="3456532409"/>
                  </a:ext>
                </a:extLst>
              </a:tr>
            </a:tbl>
          </a:graphicData>
        </a:graphic>
      </p:graphicFrame>
      <p:cxnSp>
        <p:nvCxnSpPr>
          <p:cNvPr id="17" name="Straight Arrow Connector 16">
            <a:extLst>
              <a:ext uri="{FF2B5EF4-FFF2-40B4-BE49-F238E27FC236}">
                <a16:creationId xmlns:a16="http://schemas.microsoft.com/office/drawing/2014/main" id="{8761DB2D-7106-4BCC-9D65-5D98D571828D}"/>
              </a:ext>
            </a:extLst>
          </p:cNvPr>
          <p:cNvCxnSpPr/>
          <p:nvPr/>
        </p:nvCxnSpPr>
        <p:spPr>
          <a:xfrm>
            <a:off x="3974094" y="3452569"/>
            <a:ext cx="9239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753CDD9-446D-4B68-9292-5B399426A5CA}"/>
              </a:ext>
            </a:extLst>
          </p:cNvPr>
          <p:cNvSpPr txBox="1"/>
          <p:nvPr/>
        </p:nvSpPr>
        <p:spPr>
          <a:xfrm rot="16984103">
            <a:off x="3163958" y="3143969"/>
            <a:ext cx="2509496" cy="461665"/>
          </a:xfrm>
          <a:prstGeom prst="rect">
            <a:avLst/>
          </a:prstGeom>
          <a:solidFill>
            <a:srgbClr val="FFFFFF">
              <a:alpha val="50196"/>
            </a:srgbClr>
          </a:solidFill>
          <a:ln>
            <a:solidFill>
              <a:schemeClr val="accent1"/>
            </a:solidFill>
          </a:ln>
        </p:spPr>
        <p:txBody>
          <a:bodyPr wrap="square" rtlCol="0">
            <a:spAutoFit/>
          </a:bodyPr>
          <a:lstStyle/>
          <a:p>
            <a:r>
              <a:rPr lang="en-US" sz="2400" dirty="0"/>
              <a:t>random selections</a:t>
            </a:r>
          </a:p>
        </p:txBody>
      </p:sp>
    </p:spTree>
    <p:extLst>
      <p:ext uri="{BB962C8B-B14F-4D97-AF65-F5344CB8AC3E}">
        <p14:creationId xmlns:p14="http://schemas.microsoft.com/office/powerpoint/2010/main" val="3481540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DF8B93-A07A-4D5E-912D-0C64B041D091}"/>
              </a:ext>
            </a:extLst>
          </p:cNvPr>
          <p:cNvSpPr txBox="1"/>
          <p:nvPr/>
        </p:nvSpPr>
        <p:spPr>
          <a:xfrm>
            <a:off x="0" y="0"/>
            <a:ext cx="12192000" cy="1323975"/>
          </a:xfrm>
          <a:prstGeom prst="rect">
            <a:avLst/>
          </a:prstGeom>
          <a:solidFill>
            <a:schemeClr val="tx2"/>
          </a:solidFill>
          <a:ln>
            <a:noFill/>
          </a:ln>
          <a:effectLst/>
        </p:spPr>
        <p:txBody>
          <a:bodyPr vert="horz" wrap="square" lIns="720000" tIns="60960" rIns="121920" bIns="60960" numCol="1" anchor="ctr" anchorCtr="0" compatLnSpc="1">
            <a:prstTxWarp prst="textNoShape">
              <a:avLst/>
            </a:prstTxWarp>
          </a:bodyPr>
          <a:lstStyle>
            <a:defPPr>
              <a:defRPr lang="en-US"/>
            </a:defPPr>
            <a:lvl1pPr defTabSz="1219170" fontAlgn="base">
              <a:lnSpc>
                <a:spcPct val="90000"/>
              </a:lnSpc>
              <a:spcBef>
                <a:spcPct val="0"/>
              </a:spcBef>
              <a:spcAft>
                <a:spcPct val="0"/>
              </a:spcAft>
              <a:defRPr sz="3733" kern="0">
                <a:solidFill>
                  <a:srgbClr val="FFFFFF"/>
                </a:solidFill>
                <a:latin typeface="Univers 45 Light"/>
                <a:ea typeface="+mj-ea"/>
                <a:cs typeface="Arial"/>
              </a:defRPr>
            </a:lvl1pPr>
            <a:lvl2pPr fontAlgn="base">
              <a:lnSpc>
                <a:spcPct val="90000"/>
              </a:lnSpc>
              <a:spcBef>
                <a:spcPct val="0"/>
              </a:spcBef>
              <a:spcAft>
                <a:spcPct val="0"/>
              </a:spcAft>
              <a:defRPr sz="2800">
                <a:solidFill>
                  <a:schemeClr val="bg1"/>
                </a:solidFill>
                <a:latin typeface="Univers 45 Light" pitchFamily="2" charset="0"/>
                <a:cs typeface="Arial" charset="0"/>
              </a:defRPr>
            </a:lvl2pPr>
            <a:lvl3pPr fontAlgn="base">
              <a:lnSpc>
                <a:spcPct val="90000"/>
              </a:lnSpc>
              <a:spcBef>
                <a:spcPct val="0"/>
              </a:spcBef>
              <a:spcAft>
                <a:spcPct val="0"/>
              </a:spcAft>
              <a:defRPr sz="2800">
                <a:solidFill>
                  <a:schemeClr val="bg1"/>
                </a:solidFill>
                <a:latin typeface="Univers 45 Light" pitchFamily="2" charset="0"/>
                <a:cs typeface="Arial" charset="0"/>
              </a:defRPr>
            </a:lvl3pPr>
            <a:lvl4pPr fontAlgn="base">
              <a:lnSpc>
                <a:spcPct val="90000"/>
              </a:lnSpc>
              <a:spcBef>
                <a:spcPct val="0"/>
              </a:spcBef>
              <a:spcAft>
                <a:spcPct val="0"/>
              </a:spcAft>
              <a:defRPr sz="2800">
                <a:solidFill>
                  <a:schemeClr val="bg1"/>
                </a:solidFill>
                <a:latin typeface="Univers 45 Light" pitchFamily="2" charset="0"/>
                <a:cs typeface="Arial" charset="0"/>
              </a:defRPr>
            </a:lvl4pPr>
            <a:lvl5pPr fontAlgn="base">
              <a:lnSpc>
                <a:spcPct val="90000"/>
              </a:lnSpc>
              <a:spcBef>
                <a:spcPct val="0"/>
              </a:spcBef>
              <a:spcAft>
                <a:spcPct val="0"/>
              </a:spcAft>
              <a:defRPr sz="2800">
                <a:solidFill>
                  <a:schemeClr val="bg1"/>
                </a:solidFill>
                <a:latin typeface="Univers 45 Light" pitchFamily="2" charset="0"/>
                <a:cs typeface="Arial" charset="0"/>
              </a:defRPr>
            </a:lvl5pPr>
            <a:lvl6pPr marL="457200" fontAlgn="base">
              <a:lnSpc>
                <a:spcPct val="90000"/>
              </a:lnSpc>
              <a:spcBef>
                <a:spcPct val="0"/>
              </a:spcBef>
              <a:spcAft>
                <a:spcPct val="0"/>
              </a:spcAft>
              <a:defRPr sz="2800">
                <a:solidFill>
                  <a:schemeClr val="bg1"/>
                </a:solidFill>
                <a:latin typeface="Univers 45 Light" pitchFamily="2" charset="0"/>
                <a:cs typeface="Arial" charset="0"/>
              </a:defRPr>
            </a:lvl6pPr>
            <a:lvl7pPr marL="914400" fontAlgn="base">
              <a:lnSpc>
                <a:spcPct val="90000"/>
              </a:lnSpc>
              <a:spcBef>
                <a:spcPct val="0"/>
              </a:spcBef>
              <a:spcAft>
                <a:spcPct val="0"/>
              </a:spcAft>
              <a:defRPr sz="2800">
                <a:solidFill>
                  <a:schemeClr val="bg1"/>
                </a:solidFill>
                <a:latin typeface="Univers 45 Light" pitchFamily="2" charset="0"/>
                <a:cs typeface="Arial" charset="0"/>
              </a:defRPr>
            </a:lvl7pPr>
            <a:lvl8pPr marL="1371600" fontAlgn="base">
              <a:lnSpc>
                <a:spcPct val="90000"/>
              </a:lnSpc>
              <a:spcBef>
                <a:spcPct val="0"/>
              </a:spcBef>
              <a:spcAft>
                <a:spcPct val="0"/>
              </a:spcAft>
              <a:defRPr sz="2800">
                <a:solidFill>
                  <a:schemeClr val="bg1"/>
                </a:solidFill>
                <a:latin typeface="Univers 45 Light" pitchFamily="2" charset="0"/>
                <a:cs typeface="Arial" charset="0"/>
              </a:defRPr>
            </a:lvl8pPr>
            <a:lvl9pPr marL="1828800" fontAlgn="base">
              <a:lnSpc>
                <a:spcPct val="90000"/>
              </a:lnSpc>
              <a:spcBef>
                <a:spcPct val="0"/>
              </a:spcBef>
              <a:spcAft>
                <a:spcPct val="0"/>
              </a:spcAft>
              <a:defRPr sz="2800">
                <a:solidFill>
                  <a:schemeClr val="bg1"/>
                </a:solidFill>
                <a:latin typeface="Univers 45 Light" pitchFamily="2" charset="0"/>
                <a:cs typeface="Arial" charset="0"/>
              </a:defRPr>
            </a:lvl9pPr>
          </a:lstStyle>
          <a:p>
            <a:r>
              <a:rPr lang="en-US" dirty="0"/>
              <a:t>Findings 1/3</a:t>
            </a:r>
          </a:p>
        </p:txBody>
      </p:sp>
      <p:pic>
        <p:nvPicPr>
          <p:cNvPr id="8" name="Picture 2">
            <a:extLst>
              <a:ext uri="{FF2B5EF4-FFF2-40B4-BE49-F238E27FC236}">
                <a16:creationId xmlns:a16="http://schemas.microsoft.com/office/drawing/2014/main" id="{291A0066-A341-4A6C-B223-7112DA58E9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01" y="1457324"/>
            <a:ext cx="7408037" cy="528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763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DF8B93-A07A-4D5E-912D-0C64B041D091}"/>
              </a:ext>
            </a:extLst>
          </p:cNvPr>
          <p:cNvSpPr txBox="1"/>
          <p:nvPr/>
        </p:nvSpPr>
        <p:spPr>
          <a:xfrm>
            <a:off x="0" y="0"/>
            <a:ext cx="12192000" cy="1323975"/>
          </a:xfrm>
          <a:prstGeom prst="rect">
            <a:avLst/>
          </a:prstGeom>
          <a:solidFill>
            <a:schemeClr val="tx2"/>
          </a:solidFill>
          <a:ln>
            <a:noFill/>
          </a:ln>
          <a:effectLst/>
        </p:spPr>
        <p:txBody>
          <a:bodyPr vert="horz" wrap="square" lIns="720000" tIns="60960" rIns="121920" bIns="60960" numCol="1" anchor="ctr" anchorCtr="0" compatLnSpc="1">
            <a:prstTxWarp prst="textNoShape">
              <a:avLst/>
            </a:prstTxWarp>
          </a:bodyPr>
          <a:lstStyle>
            <a:defPPr>
              <a:defRPr lang="en-US"/>
            </a:defPPr>
            <a:lvl1pPr defTabSz="1219170" fontAlgn="base">
              <a:lnSpc>
                <a:spcPct val="90000"/>
              </a:lnSpc>
              <a:spcBef>
                <a:spcPct val="0"/>
              </a:spcBef>
              <a:spcAft>
                <a:spcPct val="0"/>
              </a:spcAft>
              <a:defRPr sz="3733" kern="0">
                <a:solidFill>
                  <a:srgbClr val="FFFFFF"/>
                </a:solidFill>
                <a:latin typeface="Univers 45 Light"/>
                <a:ea typeface="+mj-ea"/>
                <a:cs typeface="Arial"/>
              </a:defRPr>
            </a:lvl1pPr>
            <a:lvl2pPr fontAlgn="base">
              <a:lnSpc>
                <a:spcPct val="90000"/>
              </a:lnSpc>
              <a:spcBef>
                <a:spcPct val="0"/>
              </a:spcBef>
              <a:spcAft>
                <a:spcPct val="0"/>
              </a:spcAft>
              <a:defRPr sz="2800">
                <a:solidFill>
                  <a:schemeClr val="bg1"/>
                </a:solidFill>
                <a:latin typeface="Univers 45 Light" pitchFamily="2" charset="0"/>
                <a:cs typeface="Arial" charset="0"/>
              </a:defRPr>
            </a:lvl2pPr>
            <a:lvl3pPr fontAlgn="base">
              <a:lnSpc>
                <a:spcPct val="90000"/>
              </a:lnSpc>
              <a:spcBef>
                <a:spcPct val="0"/>
              </a:spcBef>
              <a:spcAft>
                <a:spcPct val="0"/>
              </a:spcAft>
              <a:defRPr sz="2800">
                <a:solidFill>
                  <a:schemeClr val="bg1"/>
                </a:solidFill>
                <a:latin typeface="Univers 45 Light" pitchFamily="2" charset="0"/>
                <a:cs typeface="Arial" charset="0"/>
              </a:defRPr>
            </a:lvl3pPr>
            <a:lvl4pPr fontAlgn="base">
              <a:lnSpc>
                <a:spcPct val="90000"/>
              </a:lnSpc>
              <a:spcBef>
                <a:spcPct val="0"/>
              </a:spcBef>
              <a:spcAft>
                <a:spcPct val="0"/>
              </a:spcAft>
              <a:defRPr sz="2800">
                <a:solidFill>
                  <a:schemeClr val="bg1"/>
                </a:solidFill>
                <a:latin typeface="Univers 45 Light" pitchFamily="2" charset="0"/>
                <a:cs typeface="Arial" charset="0"/>
              </a:defRPr>
            </a:lvl4pPr>
            <a:lvl5pPr fontAlgn="base">
              <a:lnSpc>
                <a:spcPct val="90000"/>
              </a:lnSpc>
              <a:spcBef>
                <a:spcPct val="0"/>
              </a:spcBef>
              <a:spcAft>
                <a:spcPct val="0"/>
              </a:spcAft>
              <a:defRPr sz="2800">
                <a:solidFill>
                  <a:schemeClr val="bg1"/>
                </a:solidFill>
                <a:latin typeface="Univers 45 Light" pitchFamily="2" charset="0"/>
                <a:cs typeface="Arial" charset="0"/>
              </a:defRPr>
            </a:lvl5pPr>
            <a:lvl6pPr marL="457200" fontAlgn="base">
              <a:lnSpc>
                <a:spcPct val="90000"/>
              </a:lnSpc>
              <a:spcBef>
                <a:spcPct val="0"/>
              </a:spcBef>
              <a:spcAft>
                <a:spcPct val="0"/>
              </a:spcAft>
              <a:defRPr sz="2800">
                <a:solidFill>
                  <a:schemeClr val="bg1"/>
                </a:solidFill>
                <a:latin typeface="Univers 45 Light" pitchFamily="2" charset="0"/>
                <a:cs typeface="Arial" charset="0"/>
              </a:defRPr>
            </a:lvl6pPr>
            <a:lvl7pPr marL="914400" fontAlgn="base">
              <a:lnSpc>
                <a:spcPct val="90000"/>
              </a:lnSpc>
              <a:spcBef>
                <a:spcPct val="0"/>
              </a:spcBef>
              <a:spcAft>
                <a:spcPct val="0"/>
              </a:spcAft>
              <a:defRPr sz="2800">
                <a:solidFill>
                  <a:schemeClr val="bg1"/>
                </a:solidFill>
                <a:latin typeface="Univers 45 Light" pitchFamily="2" charset="0"/>
                <a:cs typeface="Arial" charset="0"/>
              </a:defRPr>
            </a:lvl7pPr>
            <a:lvl8pPr marL="1371600" fontAlgn="base">
              <a:lnSpc>
                <a:spcPct val="90000"/>
              </a:lnSpc>
              <a:spcBef>
                <a:spcPct val="0"/>
              </a:spcBef>
              <a:spcAft>
                <a:spcPct val="0"/>
              </a:spcAft>
              <a:defRPr sz="2800">
                <a:solidFill>
                  <a:schemeClr val="bg1"/>
                </a:solidFill>
                <a:latin typeface="Univers 45 Light" pitchFamily="2" charset="0"/>
                <a:cs typeface="Arial" charset="0"/>
              </a:defRPr>
            </a:lvl8pPr>
            <a:lvl9pPr marL="1828800" fontAlgn="base">
              <a:lnSpc>
                <a:spcPct val="90000"/>
              </a:lnSpc>
              <a:spcBef>
                <a:spcPct val="0"/>
              </a:spcBef>
              <a:spcAft>
                <a:spcPct val="0"/>
              </a:spcAft>
              <a:defRPr sz="2800">
                <a:solidFill>
                  <a:schemeClr val="bg1"/>
                </a:solidFill>
                <a:latin typeface="Univers 45 Light" pitchFamily="2" charset="0"/>
                <a:cs typeface="Arial" charset="0"/>
              </a:defRPr>
            </a:lvl9pPr>
          </a:lstStyle>
          <a:p>
            <a:r>
              <a:rPr lang="en-US" dirty="0"/>
              <a:t>Findings 1/3</a:t>
            </a:r>
          </a:p>
        </p:txBody>
      </p:sp>
      <p:pic>
        <p:nvPicPr>
          <p:cNvPr id="8" name="Picture 2">
            <a:extLst>
              <a:ext uri="{FF2B5EF4-FFF2-40B4-BE49-F238E27FC236}">
                <a16:creationId xmlns:a16="http://schemas.microsoft.com/office/drawing/2014/main" id="{291A0066-A341-4A6C-B223-7112DA58E9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01" y="1457324"/>
            <a:ext cx="7408037" cy="52863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B647096-6D07-4BB8-B6E6-EF34BD065372}"/>
              </a:ext>
            </a:extLst>
          </p:cNvPr>
          <p:cNvSpPr txBox="1"/>
          <p:nvPr/>
        </p:nvSpPr>
        <p:spPr>
          <a:xfrm>
            <a:off x="7564567" y="3027818"/>
            <a:ext cx="4510087" cy="2677656"/>
          </a:xfrm>
          <a:prstGeom prst="rect">
            <a:avLst/>
          </a:prstGeom>
          <a:solidFill>
            <a:srgbClr val="FFFFFF"/>
          </a:solidFill>
        </p:spPr>
        <p:txBody>
          <a:bodyPr wrap="square" rtlCol="0">
            <a:spAutoFit/>
          </a:bodyPr>
          <a:lstStyle/>
          <a:p>
            <a:pPr marL="342900" indent="-342900">
              <a:buFont typeface="Arial" panose="020B0604020202020204" pitchFamily="34" charset="0"/>
              <a:buChar char="•"/>
            </a:pPr>
            <a:r>
              <a:rPr lang="en-US" sz="2400" dirty="0"/>
              <a:t>Getting into the movie business is a good choice as the level of profits is generally high. </a:t>
            </a:r>
          </a:p>
          <a:p>
            <a:pPr marL="342900" indent="-342900">
              <a:buFont typeface="Arial" panose="020B0604020202020204" pitchFamily="34" charset="0"/>
              <a:buChar char="•"/>
            </a:pPr>
            <a:r>
              <a:rPr lang="en-US" sz="2400" dirty="0"/>
              <a:t>With randomly chosen movies, after 20 movies, we are almost certain to reach a profit ratio higher than 3.</a:t>
            </a:r>
          </a:p>
        </p:txBody>
      </p:sp>
      <p:sp>
        <p:nvSpPr>
          <p:cNvPr id="7" name="Rectangle 6">
            <a:extLst>
              <a:ext uri="{FF2B5EF4-FFF2-40B4-BE49-F238E27FC236}">
                <a16:creationId xmlns:a16="http://schemas.microsoft.com/office/drawing/2014/main" id="{C65B20F6-7D57-4E83-933E-23C5B28EE02D}"/>
              </a:ext>
            </a:extLst>
          </p:cNvPr>
          <p:cNvSpPr/>
          <p:nvPr/>
        </p:nvSpPr>
        <p:spPr>
          <a:xfrm>
            <a:off x="7564567" y="359747"/>
            <a:ext cx="4506649" cy="2308324"/>
          </a:xfrm>
          <a:prstGeom prst="rect">
            <a:avLst/>
          </a:prstGeom>
          <a:solidFill>
            <a:srgbClr val="FFFFFF"/>
          </a:solidFill>
        </p:spPr>
        <p:txBody>
          <a:bodyPr wrap="square" rtlCol="0">
            <a:spAutoFit/>
          </a:bodyPr>
          <a:lstStyle/>
          <a:p>
            <a:pPr marL="342900" indent="-342900">
              <a:buFont typeface="Arial" panose="020B0604020202020204" pitchFamily="34" charset="0"/>
              <a:buChar char="•"/>
            </a:pPr>
            <a:r>
              <a:rPr lang="en-US" sz="2400" dirty="0"/>
              <a:t>Profit ratio = 1 means neither making nor losing money. </a:t>
            </a:r>
          </a:p>
          <a:p>
            <a:pPr marL="342900" indent="-342900">
              <a:buFont typeface="Arial" panose="020B0604020202020204" pitchFamily="34" charset="0"/>
              <a:buChar char="•"/>
            </a:pPr>
            <a:r>
              <a:rPr lang="en-US" sz="2400" dirty="0"/>
              <a:t>Profit ratio &lt; 1 means losing money.</a:t>
            </a:r>
          </a:p>
          <a:p>
            <a:pPr marL="342900" indent="-342900">
              <a:buFont typeface="Arial" panose="020B0604020202020204" pitchFamily="34" charset="0"/>
              <a:buChar char="•"/>
            </a:pPr>
            <a:r>
              <a:rPr lang="en-US" sz="2400" dirty="0"/>
              <a:t>Profit ratio &gt; 1 means making money.</a:t>
            </a:r>
          </a:p>
        </p:txBody>
      </p:sp>
      <p:sp>
        <p:nvSpPr>
          <p:cNvPr id="2" name="Rectangle 1">
            <a:extLst>
              <a:ext uri="{FF2B5EF4-FFF2-40B4-BE49-F238E27FC236}">
                <a16:creationId xmlns:a16="http://schemas.microsoft.com/office/drawing/2014/main" id="{61A7B311-03A0-439C-B9C2-20FE9127EC16}"/>
              </a:ext>
            </a:extLst>
          </p:cNvPr>
          <p:cNvSpPr/>
          <p:nvPr/>
        </p:nvSpPr>
        <p:spPr>
          <a:xfrm>
            <a:off x="8949384" y="6018294"/>
            <a:ext cx="1737014" cy="461665"/>
          </a:xfrm>
          <a:prstGeom prst="rect">
            <a:avLst/>
          </a:prstGeom>
        </p:spPr>
        <p:txBody>
          <a:bodyPr wrap="none">
            <a:spAutoFit/>
          </a:bodyPr>
          <a:lstStyle/>
          <a:p>
            <a:r>
              <a:rPr lang="en-US" sz="2400" dirty="0"/>
              <a:t>Pretty good!</a:t>
            </a:r>
          </a:p>
        </p:txBody>
      </p:sp>
    </p:spTree>
    <p:extLst>
      <p:ext uri="{BB962C8B-B14F-4D97-AF65-F5344CB8AC3E}">
        <p14:creationId xmlns:p14="http://schemas.microsoft.com/office/powerpoint/2010/main" val="1266501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6FD288C-0424-4B60-877D-D3513AE32606}"/>
              </a:ext>
            </a:extLst>
          </p:cNvPr>
          <p:cNvSpPr txBox="1"/>
          <p:nvPr/>
        </p:nvSpPr>
        <p:spPr>
          <a:xfrm>
            <a:off x="0" y="0"/>
            <a:ext cx="12192000" cy="1323975"/>
          </a:xfrm>
          <a:prstGeom prst="rect">
            <a:avLst/>
          </a:prstGeom>
          <a:solidFill>
            <a:schemeClr val="tx2"/>
          </a:solidFill>
          <a:ln>
            <a:noFill/>
          </a:ln>
          <a:effectLst/>
        </p:spPr>
        <p:txBody>
          <a:bodyPr vert="horz" wrap="square" lIns="720000" tIns="60960" rIns="121920" bIns="60960" numCol="1" anchor="ctr" anchorCtr="0" compatLnSpc="1">
            <a:prstTxWarp prst="textNoShape">
              <a:avLst/>
            </a:prstTxWarp>
          </a:bodyPr>
          <a:lstStyle>
            <a:defPPr>
              <a:defRPr lang="en-US"/>
            </a:defPPr>
            <a:lvl1pPr defTabSz="1219170" fontAlgn="base">
              <a:lnSpc>
                <a:spcPct val="90000"/>
              </a:lnSpc>
              <a:spcBef>
                <a:spcPct val="0"/>
              </a:spcBef>
              <a:spcAft>
                <a:spcPct val="0"/>
              </a:spcAft>
              <a:defRPr sz="3733" kern="0">
                <a:solidFill>
                  <a:srgbClr val="FFFFFF"/>
                </a:solidFill>
                <a:latin typeface="Univers 45 Light"/>
                <a:ea typeface="+mj-ea"/>
                <a:cs typeface="Arial"/>
              </a:defRPr>
            </a:lvl1pPr>
            <a:lvl2pPr fontAlgn="base">
              <a:lnSpc>
                <a:spcPct val="90000"/>
              </a:lnSpc>
              <a:spcBef>
                <a:spcPct val="0"/>
              </a:spcBef>
              <a:spcAft>
                <a:spcPct val="0"/>
              </a:spcAft>
              <a:defRPr sz="2800">
                <a:solidFill>
                  <a:schemeClr val="bg1"/>
                </a:solidFill>
                <a:latin typeface="Univers 45 Light" pitchFamily="2" charset="0"/>
                <a:cs typeface="Arial" charset="0"/>
              </a:defRPr>
            </a:lvl2pPr>
            <a:lvl3pPr fontAlgn="base">
              <a:lnSpc>
                <a:spcPct val="90000"/>
              </a:lnSpc>
              <a:spcBef>
                <a:spcPct val="0"/>
              </a:spcBef>
              <a:spcAft>
                <a:spcPct val="0"/>
              </a:spcAft>
              <a:defRPr sz="2800">
                <a:solidFill>
                  <a:schemeClr val="bg1"/>
                </a:solidFill>
                <a:latin typeface="Univers 45 Light" pitchFamily="2" charset="0"/>
                <a:cs typeface="Arial" charset="0"/>
              </a:defRPr>
            </a:lvl3pPr>
            <a:lvl4pPr fontAlgn="base">
              <a:lnSpc>
                <a:spcPct val="90000"/>
              </a:lnSpc>
              <a:spcBef>
                <a:spcPct val="0"/>
              </a:spcBef>
              <a:spcAft>
                <a:spcPct val="0"/>
              </a:spcAft>
              <a:defRPr sz="2800">
                <a:solidFill>
                  <a:schemeClr val="bg1"/>
                </a:solidFill>
                <a:latin typeface="Univers 45 Light" pitchFamily="2" charset="0"/>
                <a:cs typeface="Arial" charset="0"/>
              </a:defRPr>
            </a:lvl4pPr>
            <a:lvl5pPr fontAlgn="base">
              <a:lnSpc>
                <a:spcPct val="90000"/>
              </a:lnSpc>
              <a:spcBef>
                <a:spcPct val="0"/>
              </a:spcBef>
              <a:spcAft>
                <a:spcPct val="0"/>
              </a:spcAft>
              <a:defRPr sz="2800">
                <a:solidFill>
                  <a:schemeClr val="bg1"/>
                </a:solidFill>
                <a:latin typeface="Univers 45 Light" pitchFamily="2" charset="0"/>
                <a:cs typeface="Arial" charset="0"/>
              </a:defRPr>
            </a:lvl5pPr>
            <a:lvl6pPr marL="457200" fontAlgn="base">
              <a:lnSpc>
                <a:spcPct val="90000"/>
              </a:lnSpc>
              <a:spcBef>
                <a:spcPct val="0"/>
              </a:spcBef>
              <a:spcAft>
                <a:spcPct val="0"/>
              </a:spcAft>
              <a:defRPr sz="2800">
                <a:solidFill>
                  <a:schemeClr val="bg1"/>
                </a:solidFill>
                <a:latin typeface="Univers 45 Light" pitchFamily="2" charset="0"/>
                <a:cs typeface="Arial" charset="0"/>
              </a:defRPr>
            </a:lvl6pPr>
            <a:lvl7pPr marL="914400" fontAlgn="base">
              <a:lnSpc>
                <a:spcPct val="90000"/>
              </a:lnSpc>
              <a:spcBef>
                <a:spcPct val="0"/>
              </a:spcBef>
              <a:spcAft>
                <a:spcPct val="0"/>
              </a:spcAft>
              <a:defRPr sz="2800">
                <a:solidFill>
                  <a:schemeClr val="bg1"/>
                </a:solidFill>
                <a:latin typeface="Univers 45 Light" pitchFamily="2" charset="0"/>
                <a:cs typeface="Arial" charset="0"/>
              </a:defRPr>
            </a:lvl7pPr>
            <a:lvl8pPr marL="1371600" fontAlgn="base">
              <a:lnSpc>
                <a:spcPct val="90000"/>
              </a:lnSpc>
              <a:spcBef>
                <a:spcPct val="0"/>
              </a:spcBef>
              <a:spcAft>
                <a:spcPct val="0"/>
              </a:spcAft>
              <a:defRPr sz="2800">
                <a:solidFill>
                  <a:schemeClr val="bg1"/>
                </a:solidFill>
                <a:latin typeface="Univers 45 Light" pitchFamily="2" charset="0"/>
                <a:cs typeface="Arial" charset="0"/>
              </a:defRPr>
            </a:lvl8pPr>
            <a:lvl9pPr marL="1828800" fontAlgn="base">
              <a:lnSpc>
                <a:spcPct val="90000"/>
              </a:lnSpc>
              <a:spcBef>
                <a:spcPct val="0"/>
              </a:spcBef>
              <a:spcAft>
                <a:spcPct val="0"/>
              </a:spcAft>
              <a:defRPr sz="2800">
                <a:solidFill>
                  <a:schemeClr val="bg1"/>
                </a:solidFill>
                <a:latin typeface="Univers 45 Light" pitchFamily="2" charset="0"/>
                <a:cs typeface="Arial" charset="0"/>
              </a:defRPr>
            </a:lvl9pPr>
          </a:lstStyle>
          <a:p>
            <a:r>
              <a:rPr lang="en-US" dirty="0"/>
              <a:t>Findings 1/3</a:t>
            </a:r>
          </a:p>
        </p:txBody>
      </p:sp>
      <p:pic>
        <p:nvPicPr>
          <p:cNvPr id="8" name="Picture 2">
            <a:extLst>
              <a:ext uri="{FF2B5EF4-FFF2-40B4-BE49-F238E27FC236}">
                <a16:creationId xmlns:a16="http://schemas.microsoft.com/office/drawing/2014/main" id="{7FB44875-8ED7-4582-98AC-DC854243ED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98" y="1805651"/>
            <a:ext cx="8186760" cy="3507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117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7BBEFCDC-40ED-4873-BB3D-49AB3F53C2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98" y="1805651"/>
            <a:ext cx="8186760" cy="35071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6FD288C-0424-4B60-877D-D3513AE32606}"/>
              </a:ext>
            </a:extLst>
          </p:cNvPr>
          <p:cNvSpPr txBox="1"/>
          <p:nvPr/>
        </p:nvSpPr>
        <p:spPr>
          <a:xfrm>
            <a:off x="0" y="0"/>
            <a:ext cx="12192000" cy="1323975"/>
          </a:xfrm>
          <a:prstGeom prst="rect">
            <a:avLst/>
          </a:prstGeom>
          <a:solidFill>
            <a:schemeClr val="tx2"/>
          </a:solidFill>
          <a:ln>
            <a:noFill/>
          </a:ln>
          <a:effectLst/>
        </p:spPr>
        <p:txBody>
          <a:bodyPr vert="horz" wrap="square" lIns="720000" tIns="60960" rIns="121920" bIns="60960" numCol="1" anchor="ctr" anchorCtr="0" compatLnSpc="1">
            <a:prstTxWarp prst="textNoShape">
              <a:avLst/>
            </a:prstTxWarp>
          </a:bodyPr>
          <a:lstStyle>
            <a:defPPr>
              <a:defRPr lang="en-US"/>
            </a:defPPr>
            <a:lvl1pPr defTabSz="1219170" fontAlgn="base">
              <a:lnSpc>
                <a:spcPct val="90000"/>
              </a:lnSpc>
              <a:spcBef>
                <a:spcPct val="0"/>
              </a:spcBef>
              <a:spcAft>
                <a:spcPct val="0"/>
              </a:spcAft>
              <a:defRPr sz="3733" kern="0">
                <a:solidFill>
                  <a:srgbClr val="FFFFFF"/>
                </a:solidFill>
                <a:latin typeface="Univers 45 Light"/>
                <a:ea typeface="+mj-ea"/>
                <a:cs typeface="Arial"/>
              </a:defRPr>
            </a:lvl1pPr>
            <a:lvl2pPr fontAlgn="base">
              <a:lnSpc>
                <a:spcPct val="90000"/>
              </a:lnSpc>
              <a:spcBef>
                <a:spcPct val="0"/>
              </a:spcBef>
              <a:spcAft>
                <a:spcPct val="0"/>
              </a:spcAft>
              <a:defRPr sz="2800">
                <a:solidFill>
                  <a:schemeClr val="bg1"/>
                </a:solidFill>
                <a:latin typeface="Univers 45 Light" pitchFamily="2" charset="0"/>
                <a:cs typeface="Arial" charset="0"/>
              </a:defRPr>
            </a:lvl2pPr>
            <a:lvl3pPr fontAlgn="base">
              <a:lnSpc>
                <a:spcPct val="90000"/>
              </a:lnSpc>
              <a:spcBef>
                <a:spcPct val="0"/>
              </a:spcBef>
              <a:spcAft>
                <a:spcPct val="0"/>
              </a:spcAft>
              <a:defRPr sz="2800">
                <a:solidFill>
                  <a:schemeClr val="bg1"/>
                </a:solidFill>
                <a:latin typeface="Univers 45 Light" pitchFamily="2" charset="0"/>
                <a:cs typeface="Arial" charset="0"/>
              </a:defRPr>
            </a:lvl3pPr>
            <a:lvl4pPr fontAlgn="base">
              <a:lnSpc>
                <a:spcPct val="90000"/>
              </a:lnSpc>
              <a:spcBef>
                <a:spcPct val="0"/>
              </a:spcBef>
              <a:spcAft>
                <a:spcPct val="0"/>
              </a:spcAft>
              <a:defRPr sz="2800">
                <a:solidFill>
                  <a:schemeClr val="bg1"/>
                </a:solidFill>
                <a:latin typeface="Univers 45 Light" pitchFamily="2" charset="0"/>
                <a:cs typeface="Arial" charset="0"/>
              </a:defRPr>
            </a:lvl4pPr>
            <a:lvl5pPr fontAlgn="base">
              <a:lnSpc>
                <a:spcPct val="90000"/>
              </a:lnSpc>
              <a:spcBef>
                <a:spcPct val="0"/>
              </a:spcBef>
              <a:spcAft>
                <a:spcPct val="0"/>
              </a:spcAft>
              <a:defRPr sz="2800">
                <a:solidFill>
                  <a:schemeClr val="bg1"/>
                </a:solidFill>
                <a:latin typeface="Univers 45 Light" pitchFamily="2" charset="0"/>
                <a:cs typeface="Arial" charset="0"/>
              </a:defRPr>
            </a:lvl5pPr>
            <a:lvl6pPr marL="457200" fontAlgn="base">
              <a:lnSpc>
                <a:spcPct val="90000"/>
              </a:lnSpc>
              <a:spcBef>
                <a:spcPct val="0"/>
              </a:spcBef>
              <a:spcAft>
                <a:spcPct val="0"/>
              </a:spcAft>
              <a:defRPr sz="2800">
                <a:solidFill>
                  <a:schemeClr val="bg1"/>
                </a:solidFill>
                <a:latin typeface="Univers 45 Light" pitchFamily="2" charset="0"/>
                <a:cs typeface="Arial" charset="0"/>
              </a:defRPr>
            </a:lvl6pPr>
            <a:lvl7pPr marL="914400" fontAlgn="base">
              <a:lnSpc>
                <a:spcPct val="90000"/>
              </a:lnSpc>
              <a:spcBef>
                <a:spcPct val="0"/>
              </a:spcBef>
              <a:spcAft>
                <a:spcPct val="0"/>
              </a:spcAft>
              <a:defRPr sz="2800">
                <a:solidFill>
                  <a:schemeClr val="bg1"/>
                </a:solidFill>
                <a:latin typeface="Univers 45 Light" pitchFamily="2" charset="0"/>
                <a:cs typeface="Arial" charset="0"/>
              </a:defRPr>
            </a:lvl7pPr>
            <a:lvl8pPr marL="1371600" fontAlgn="base">
              <a:lnSpc>
                <a:spcPct val="90000"/>
              </a:lnSpc>
              <a:spcBef>
                <a:spcPct val="0"/>
              </a:spcBef>
              <a:spcAft>
                <a:spcPct val="0"/>
              </a:spcAft>
              <a:defRPr sz="2800">
                <a:solidFill>
                  <a:schemeClr val="bg1"/>
                </a:solidFill>
                <a:latin typeface="Univers 45 Light" pitchFamily="2" charset="0"/>
                <a:cs typeface="Arial" charset="0"/>
              </a:defRPr>
            </a:lvl8pPr>
            <a:lvl9pPr marL="1828800" fontAlgn="base">
              <a:lnSpc>
                <a:spcPct val="90000"/>
              </a:lnSpc>
              <a:spcBef>
                <a:spcPct val="0"/>
              </a:spcBef>
              <a:spcAft>
                <a:spcPct val="0"/>
              </a:spcAft>
              <a:defRPr sz="2800">
                <a:solidFill>
                  <a:schemeClr val="bg1"/>
                </a:solidFill>
                <a:latin typeface="Univers 45 Light" pitchFamily="2" charset="0"/>
                <a:cs typeface="Arial" charset="0"/>
              </a:defRPr>
            </a:lvl9pPr>
          </a:lstStyle>
          <a:p>
            <a:r>
              <a:rPr lang="en-US" dirty="0"/>
              <a:t>Findings 1/3</a:t>
            </a:r>
          </a:p>
        </p:txBody>
      </p:sp>
      <p:sp>
        <p:nvSpPr>
          <p:cNvPr id="7" name="Rectangle 6">
            <a:extLst>
              <a:ext uri="{FF2B5EF4-FFF2-40B4-BE49-F238E27FC236}">
                <a16:creationId xmlns:a16="http://schemas.microsoft.com/office/drawing/2014/main" id="{AB994D79-E47F-496C-AFDB-0BB8221C3EE9}"/>
              </a:ext>
            </a:extLst>
          </p:cNvPr>
          <p:cNvSpPr/>
          <p:nvPr/>
        </p:nvSpPr>
        <p:spPr>
          <a:xfrm>
            <a:off x="8287473" y="2015138"/>
            <a:ext cx="3847129" cy="4431983"/>
          </a:xfrm>
          <a:prstGeom prst="rect">
            <a:avLst/>
          </a:prstGeom>
        </p:spPr>
        <p:txBody>
          <a:bodyPr wrap="square">
            <a:spAutoFit/>
          </a:bodyPr>
          <a:lstStyle/>
          <a:p>
            <a:pPr marL="342900" indent="-342900">
              <a:buFont typeface="Arial" panose="020B0604020202020204" pitchFamily="34" charset="0"/>
              <a:buChar char="•"/>
            </a:pPr>
            <a:r>
              <a:rPr lang="en-US" sz="2400" dirty="0"/>
              <a:t>Again we see that the movie business is quite lucrative.</a:t>
            </a:r>
          </a:p>
          <a:p>
            <a:pPr marL="342900" indent="-342900">
              <a:buFont typeface="Arial" panose="020B0604020202020204" pitchFamily="34" charset="0"/>
              <a:buChar char="•"/>
            </a:pPr>
            <a:r>
              <a:rPr lang="en-US" sz="2400" dirty="0"/>
              <a:t>When we take random selections of movies  and their average profit, we get a normal distribution of the profit ratio. </a:t>
            </a:r>
          </a:p>
          <a:p>
            <a:pPr marL="342900" indent="-342900">
              <a:buFont typeface="Arial" panose="020B0604020202020204" pitchFamily="34" charset="0"/>
              <a:buChar char="•"/>
            </a:pPr>
            <a:r>
              <a:rPr lang="en-US" sz="2400" dirty="0"/>
              <a:t>The central value reached the most often is about 3.</a:t>
            </a:r>
          </a:p>
          <a:p>
            <a:endParaRPr lang="en-US" sz="2400" dirty="0"/>
          </a:p>
          <a:p>
            <a:endParaRPr lang="en-US" b="1" dirty="0"/>
          </a:p>
        </p:txBody>
      </p:sp>
    </p:spTree>
    <p:extLst>
      <p:ext uri="{BB962C8B-B14F-4D97-AF65-F5344CB8AC3E}">
        <p14:creationId xmlns:p14="http://schemas.microsoft.com/office/powerpoint/2010/main" val="1275128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43842E-A5DA-408A-B107-04477838C773}"/>
              </a:ext>
            </a:extLst>
          </p:cNvPr>
          <p:cNvSpPr txBox="1"/>
          <p:nvPr/>
        </p:nvSpPr>
        <p:spPr>
          <a:xfrm>
            <a:off x="0" y="0"/>
            <a:ext cx="12192000" cy="1323975"/>
          </a:xfrm>
          <a:prstGeom prst="rect">
            <a:avLst/>
          </a:prstGeom>
          <a:solidFill>
            <a:schemeClr val="tx2"/>
          </a:solidFill>
          <a:ln>
            <a:noFill/>
          </a:ln>
          <a:effectLst/>
        </p:spPr>
        <p:txBody>
          <a:bodyPr vert="horz" wrap="square" lIns="720000" tIns="60960" rIns="121920" bIns="60960" numCol="1" anchor="ctr" anchorCtr="0" compatLnSpc="1">
            <a:prstTxWarp prst="textNoShape">
              <a:avLst/>
            </a:prstTxWarp>
          </a:bodyPr>
          <a:lstStyle>
            <a:defPPr>
              <a:defRPr lang="en-US"/>
            </a:defPPr>
            <a:lvl1pPr defTabSz="1219170" fontAlgn="base">
              <a:lnSpc>
                <a:spcPct val="90000"/>
              </a:lnSpc>
              <a:spcBef>
                <a:spcPct val="0"/>
              </a:spcBef>
              <a:spcAft>
                <a:spcPct val="0"/>
              </a:spcAft>
              <a:defRPr sz="3733" kern="0">
                <a:solidFill>
                  <a:srgbClr val="FFFFFF"/>
                </a:solidFill>
                <a:latin typeface="Univers 45 Light"/>
                <a:ea typeface="+mj-ea"/>
                <a:cs typeface="Arial"/>
              </a:defRPr>
            </a:lvl1pPr>
            <a:lvl2pPr fontAlgn="base">
              <a:lnSpc>
                <a:spcPct val="90000"/>
              </a:lnSpc>
              <a:spcBef>
                <a:spcPct val="0"/>
              </a:spcBef>
              <a:spcAft>
                <a:spcPct val="0"/>
              </a:spcAft>
              <a:defRPr sz="2800">
                <a:solidFill>
                  <a:schemeClr val="bg1"/>
                </a:solidFill>
                <a:latin typeface="Univers 45 Light" pitchFamily="2" charset="0"/>
                <a:cs typeface="Arial" charset="0"/>
              </a:defRPr>
            </a:lvl2pPr>
            <a:lvl3pPr fontAlgn="base">
              <a:lnSpc>
                <a:spcPct val="90000"/>
              </a:lnSpc>
              <a:spcBef>
                <a:spcPct val="0"/>
              </a:spcBef>
              <a:spcAft>
                <a:spcPct val="0"/>
              </a:spcAft>
              <a:defRPr sz="2800">
                <a:solidFill>
                  <a:schemeClr val="bg1"/>
                </a:solidFill>
                <a:latin typeface="Univers 45 Light" pitchFamily="2" charset="0"/>
                <a:cs typeface="Arial" charset="0"/>
              </a:defRPr>
            </a:lvl3pPr>
            <a:lvl4pPr fontAlgn="base">
              <a:lnSpc>
                <a:spcPct val="90000"/>
              </a:lnSpc>
              <a:spcBef>
                <a:spcPct val="0"/>
              </a:spcBef>
              <a:spcAft>
                <a:spcPct val="0"/>
              </a:spcAft>
              <a:defRPr sz="2800">
                <a:solidFill>
                  <a:schemeClr val="bg1"/>
                </a:solidFill>
                <a:latin typeface="Univers 45 Light" pitchFamily="2" charset="0"/>
                <a:cs typeface="Arial" charset="0"/>
              </a:defRPr>
            </a:lvl4pPr>
            <a:lvl5pPr fontAlgn="base">
              <a:lnSpc>
                <a:spcPct val="90000"/>
              </a:lnSpc>
              <a:spcBef>
                <a:spcPct val="0"/>
              </a:spcBef>
              <a:spcAft>
                <a:spcPct val="0"/>
              </a:spcAft>
              <a:defRPr sz="2800">
                <a:solidFill>
                  <a:schemeClr val="bg1"/>
                </a:solidFill>
                <a:latin typeface="Univers 45 Light" pitchFamily="2" charset="0"/>
                <a:cs typeface="Arial" charset="0"/>
              </a:defRPr>
            </a:lvl5pPr>
            <a:lvl6pPr marL="457200" fontAlgn="base">
              <a:lnSpc>
                <a:spcPct val="90000"/>
              </a:lnSpc>
              <a:spcBef>
                <a:spcPct val="0"/>
              </a:spcBef>
              <a:spcAft>
                <a:spcPct val="0"/>
              </a:spcAft>
              <a:defRPr sz="2800">
                <a:solidFill>
                  <a:schemeClr val="bg1"/>
                </a:solidFill>
                <a:latin typeface="Univers 45 Light" pitchFamily="2" charset="0"/>
                <a:cs typeface="Arial" charset="0"/>
              </a:defRPr>
            </a:lvl6pPr>
            <a:lvl7pPr marL="914400" fontAlgn="base">
              <a:lnSpc>
                <a:spcPct val="90000"/>
              </a:lnSpc>
              <a:spcBef>
                <a:spcPct val="0"/>
              </a:spcBef>
              <a:spcAft>
                <a:spcPct val="0"/>
              </a:spcAft>
              <a:defRPr sz="2800">
                <a:solidFill>
                  <a:schemeClr val="bg1"/>
                </a:solidFill>
                <a:latin typeface="Univers 45 Light" pitchFamily="2" charset="0"/>
                <a:cs typeface="Arial" charset="0"/>
              </a:defRPr>
            </a:lvl7pPr>
            <a:lvl8pPr marL="1371600" fontAlgn="base">
              <a:lnSpc>
                <a:spcPct val="90000"/>
              </a:lnSpc>
              <a:spcBef>
                <a:spcPct val="0"/>
              </a:spcBef>
              <a:spcAft>
                <a:spcPct val="0"/>
              </a:spcAft>
              <a:defRPr sz="2800">
                <a:solidFill>
                  <a:schemeClr val="bg1"/>
                </a:solidFill>
                <a:latin typeface="Univers 45 Light" pitchFamily="2" charset="0"/>
                <a:cs typeface="Arial" charset="0"/>
              </a:defRPr>
            </a:lvl8pPr>
            <a:lvl9pPr marL="1828800" fontAlgn="base">
              <a:lnSpc>
                <a:spcPct val="90000"/>
              </a:lnSpc>
              <a:spcBef>
                <a:spcPct val="0"/>
              </a:spcBef>
              <a:spcAft>
                <a:spcPct val="0"/>
              </a:spcAft>
              <a:defRPr sz="2800">
                <a:solidFill>
                  <a:schemeClr val="bg1"/>
                </a:solidFill>
                <a:latin typeface="Univers 45 Light" pitchFamily="2" charset="0"/>
                <a:cs typeface="Arial" charset="0"/>
              </a:defRPr>
            </a:lvl9pPr>
          </a:lstStyle>
          <a:p>
            <a:r>
              <a:rPr lang="en-US" dirty="0"/>
              <a:t>Methodology 2/3</a:t>
            </a:r>
          </a:p>
        </p:txBody>
      </p:sp>
      <p:sp>
        <p:nvSpPr>
          <p:cNvPr id="5" name="TextBox 4">
            <a:extLst>
              <a:ext uri="{FF2B5EF4-FFF2-40B4-BE49-F238E27FC236}">
                <a16:creationId xmlns:a16="http://schemas.microsoft.com/office/drawing/2014/main" id="{E2FA430A-0199-45FE-8BDD-C4549C455DAB}"/>
              </a:ext>
            </a:extLst>
          </p:cNvPr>
          <p:cNvSpPr txBox="1"/>
          <p:nvPr/>
        </p:nvSpPr>
        <p:spPr>
          <a:xfrm>
            <a:off x="381000" y="1562100"/>
            <a:ext cx="11106150" cy="923330"/>
          </a:xfrm>
          <a:prstGeom prst="rect">
            <a:avLst/>
          </a:prstGeom>
          <a:noFill/>
        </p:spPr>
        <p:txBody>
          <a:bodyPr wrap="square" rtlCol="0">
            <a:spAutoFit/>
          </a:bodyPr>
          <a:lstStyle/>
          <a:p>
            <a:endParaRPr lang="en-US" dirty="0"/>
          </a:p>
          <a:p>
            <a:endParaRPr lang="en-US" dirty="0"/>
          </a:p>
          <a:p>
            <a:endParaRPr lang="en-US" dirty="0"/>
          </a:p>
        </p:txBody>
      </p:sp>
      <p:graphicFrame>
        <p:nvGraphicFramePr>
          <p:cNvPr id="2" name="Table 2">
            <a:extLst>
              <a:ext uri="{FF2B5EF4-FFF2-40B4-BE49-F238E27FC236}">
                <a16:creationId xmlns:a16="http://schemas.microsoft.com/office/drawing/2014/main" id="{CBA84F5F-9423-42D4-86E1-3E395B7AB172}"/>
              </a:ext>
            </a:extLst>
          </p:cNvPr>
          <p:cNvGraphicFramePr>
            <a:graphicFrameLocks noGrp="1"/>
          </p:cNvGraphicFramePr>
          <p:nvPr>
            <p:extLst>
              <p:ext uri="{D42A27DB-BD31-4B8C-83A1-F6EECF244321}">
                <p14:modId xmlns:p14="http://schemas.microsoft.com/office/powerpoint/2010/main" val="2888163741"/>
              </p:ext>
            </p:extLst>
          </p:nvPr>
        </p:nvGraphicFramePr>
        <p:xfrm>
          <a:off x="209553" y="2239203"/>
          <a:ext cx="5105397" cy="3461240"/>
        </p:xfrm>
        <a:graphic>
          <a:graphicData uri="http://schemas.openxmlformats.org/drawingml/2006/table">
            <a:tbl>
              <a:tblPr firstRow="1" bandRow="1">
                <a:tableStyleId>{5C22544A-7EE6-4342-B048-85BDC9FD1C3A}</a:tableStyleId>
              </a:tblPr>
              <a:tblGrid>
                <a:gridCol w="1701799">
                  <a:extLst>
                    <a:ext uri="{9D8B030D-6E8A-4147-A177-3AD203B41FA5}">
                      <a16:colId xmlns:a16="http://schemas.microsoft.com/office/drawing/2014/main" val="3511435892"/>
                    </a:ext>
                  </a:extLst>
                </a:gridCol>
                <a:gridCol w="1701799">
                  <a:extLst>
                    <a:ext uri="{9D8B030D-6E8A-4147-A177-3AD203B41FA5}">
                      <a16:colId xmlns:a16="http://schemas.microsoft.com/office/drawing/2014/main" val="3176234374"/>
                    </a:ext>
                  </a:extLst>
                </a:gridCol>
                <a:gridCol w="1701799">
                  <a:extLst>
                    <a:ext uri="{9D8B030D-6E8A-4147-A177-3AD203B41FA5}">
                      <a16:colId xmlns:a16="http://schemas.microsoft.com/office/drawing/2014/main" val="780345318"/>
                    </a:ext>
                  </a:extLst>
                </a:gridCol>
              </a:tblGrid>
              <a:tr h="432655">
                <a:tc>
                  <a:txBody>
                    <a:bodyPr/>
                    <a:lstStyle/>
                    <a:p>
                      <a:r>
                        <a:rPr lang="en-US" sz="2000" dirty="0"/>
                        <a:t>Movie</a:t>
                      </a:r>
                    </a:p>
                  </a:txBody>
                  <a:tcPr/>
                </a:tc>
                <a:tc>
                  <a:txBody>
                    <a:bodyPr/>
                    <a:lstStyle/>
                    <a:p>
                      <a:r>
                        <a:rPr lang="en-US" sz="2000" dirty="0"/>
                        <a:t> genre</a:t>
                      </a:r>
                    </a:p>
                  </a:txBody>
                  <a:tcPr/>
                </a:tc>
                <a:tc>
                  <a:txBody>
                    <a:bodyPr/>
                    <a:lstStyle/>
                    <a:p>
                      <a:r>
                        <a:rPr lang="en-US" sz="2000" dirty="0"/>
                        <a:t>profitability</a:t>
                      </a:r>
                    </a:p>
                  </a:txBody>
                  <a:tcPr/>
                </a:tc>
                <a:extLst>
                  <a:ext uri="{0D108BD9-81ED-4DB2-BD59-A6C34878D82A}">
                    <a16:rowId xmlns:a16="http://schemas.microsoft.com/office/drawing/2014/main" val="670001051"/>
                  </a:ext>
                </a:extLst>
              </a:tr>
              <a:tr h="432655">
                <a:tc>
                  <a:txBody>
                    <a:bodyPr/>
                    <a:lstStyle/>
                    <a:p>
                      <a:r>
                        <a:rPr lang="en-US" sz="2000" dirty="0"/>
                        <a:t>Movie #1</a:t>
                      </a:r>
                    </a:p>
                  </a:txBody>
                  <a:tcPr/>
                </a:tc>
                <a:tc>
                  <a:txBody>
                    <a:bodyPr/>
                    <a:lstStyle/>
                    <a:p>
                      <a:r>
                        <a:rPr lang="en-US" sz="2000" dirty="0"/>
                        <a:t>comedy</a:t>
                      </a:r>
                    </a:p>
                  </a:txBody>
                  <a:tcPr/>
                </a:tc>
                <a:tc>
                  <a:txBody>
                    <a:bodyPr/>
                    <a:lstStyle/>
                    <a:p>
                      <a:r>
                        <a:rPr lang="en-US" sz="2000" dirty="0"/>
                        <a:t>low</a:t>
                      </a:r>
                    </a:p>
                  </a:txBody>
                  <a:tcPr/>
                </a:tc>
                <a:extLst>
                  <a:ext uri="{0D108BD9-81ED-4DB2-BD59-A6C34878D82A}">
                    <a16:rowId xmlns:a16="http://schemas.microsoft.com/office/drawing/2014/main" val="3127714497"/>
                  </a:ext>
                </a:extLst>
              </a:tr>
              <a:tr h="432655">
                <a:tc>
                  <a:txBody>
                    <a:bodyPr/>
                    <a:lstStyle/>
                    <a:p>
                      <a:r>
                        <a:rPr lang="en-US" sz="2000" dirty="0"/>
                        <a:t>…</a:t>
                      </a:r>
                    </a:p>
                  </a:txBody>
                  <a:tcPr/>
                </a:tc>
                <a:tc>
                  <a:txBody>
                    <a:bodyPr/>
                    <a:lstStyle/>
                    <a:p>
                      <a:r>
                        <a:rPr lang="en-US" sz="2000" dirty="0"/>
                        <a:t>…</a:t>
                      </a:r>
                    </a:p>
                  </a:txBody>
                  <a:tcPr/>
                </a:tc>
                <a:tc>
                  <a:txBody>
                    <a:bodyPr/>
                    <a:lstStyle/>
                    <a:p>
                      <a:r>
                        <a:rPr lang="en-US" sz="2000" dirty="0"/>
                        <a:t>…</a:t>
                      </a:r>
                    </a:p>
                  </a:txBody>
                  <a:tcPr/>
                </a:tc>
                <a:extLst>
                  <a:ext uri="{0D108BD9-81ED-4DB2-BD59-A6C34878D82A}">
                    <a16:rowId xmlns:a16="http://schemas.microsoft.com/office/drawing/2014/main" val="1816372915"/>
                  </a:ext>
                </a:extLst>
              </a:tr>
              <a:tr h="432655">
                <a:tc>
                  <a:txBody>
                    <a:bodyPr/>
                    <a:lstStyle/>
                    <a:p>
                      <a:r>
                        <a:rPr lang="en-US" sz="2000" dirty="0"/>
                        <a:t>Movie #n</a:t>
                      </a:r>
                    </a:p>
                  </a:txBody>
                  <a:tcPr/>
                </a:tc>
                <a:tc>
                  <a:txBody>
                    <a:bodyPr/>
                    <a:lstStyle/>
                    <a:p>
                      <a:r>
                        <a:rPr lang="en-US" sz="2000" dirty="0"/>
                        <a:t>war</a:t>
                      </a:r>
                    </a:p>
                  </a:txBody>
                  <a:tcPr/>
                </a:tc>
                <a:tc>
                  <a:txBody>
                    <a:bodyPr/>
                    <a:lstStyle/>
                    <a:p>
                      <a:r>
                        <a:rPr lang="en-US" sz="2000" dirty="0"/>
                        <a:t>low</a:t>
                      </a:r>
                    </a:p>
                  </a:txBody>
                  <a:tcPr/>
                </a:tc>
                <a:extLst>
                  <a:ext uri="{0D108BD9-81ED-4DB2-BD59-A6C34878D82A}">
                    <a16:rowId xmlns:a16="http://schemas.microsoft.com/office/drawing/2014/main" val="3595739925"/>
                  </a:ext>
                </a:extLst>
              </a:tr>
              <a:tr h="432655">
                <a:tc>
                  <a:txBody>
                    <a:bodyPr/>
                    <a:lstStyle/>
                    <a:p>
                      <a:r>
                        <a:rPr lang="en-US" sz="2000" dirty="0"/>
                        <a:t>…</a:t>
                      </a:r>
                    </a:p>
                  </a:txBody>
                  <a:tcPr/>
                </a:tc>
                <a:tc>
                  <a:txBody>
                    <a:bodyPr/>
                    <a:lstStyle/>
                    <a:p>
                      <a:r>
                        <a:rPr lang="en-US" sz="2000" dirty="0"/>
                        <a:t>…</a:t>
                      </a:r>
                    </a:p>
                  </a:txBody>
                  <a:tcPr/>
                </a:tc>
                <a:tc>
                  <a:txBody>
                    <a:bodyPr/>
                    <a:lstStyle/>
                    <a:p>
                      <a:r>
                        <a:rPr lang="en-US" sz="2000" dirty="0"/>
                        <a:t>…</a:t>
                      </a:r>
                    </a:p>
                  </a:txBody>
                  <a:tcPr/>
                </a:tc>
                <a:extLst>
                  <a:ext uri="{0D108BD9-81ED-4DB2-BD59-A6C34878D82A}">
                    <a16:rowId xmlns:a16="http://schemas.microsoft.com/office/drawing/2014/main" val="3612589158"/>
                  </a:ext>
                </a:extLst>
              </a:tr>
              <a:tr h="432655">
                <a:tc>
                  <a:txBody>
                    <a:bodyPr/>
                    <a:lstStyle/>
                    <a:p>
                      <a:r>
                        <a:rPr lang="en-US" sz="2000" dirty="0"/>
                        <a:t>Movie #p</a:t>
                      </a:r>
                    </a:p>
                  </a:txBody>
                  <a:tcPr/>
                </a:tc>
                <a:tc>
                  <a:txBody>
                    <a:bodyPr/>
                    <a:lstStyle/>
                    <a:p>
                      <a:r>
                        <a:rPr lang="en-US" sz="2000" dirty="0"/>
                        <a:t>action</a:t>
                      </a:r>
                    </a:p>
                  </a:txBody>
                  <a:tcPr/>
                </a:tc>
                <a:tc>
                  <a:txBody>
                    <a:bodyPr/>
                    <a:lstStyle/>
                    <a:p>
                      <a:r>
                        <a:rPr lang="en-US" sz="2000" dirty="0"/>
                        <a:t>high</a:t>
                      </a:r>
                    </a:p>
                  </a:txBody>
                  <a:tcPr/>
                </a:tc>
                <a:extLst>
                  <a:ext uri="{0D108BD9-81ED-4DB2-BD59-A6C34878D82A}">
                    <a16:rowId xmlns:a16="http://schemas.microsoft.com/office/drawing/2014/main" val="1565458152"/>
                  </a:ext>
                </a:extLst>
              </a:tr>
              <a:tr h="432655">
                <a:tc>
                  <a:txBody>
                    <a:bodyPr/>
                    <a:lstStyle/>
                    <a:p>
                      <a:r>
                        <a:rPr lang="en-US" sz="2000" dirty="0"/>
                        <a:t>…</a:t>
                      </a:r>
                    </a:p>
                  </a:txBody>
                  <a:tcPr/>
                </a:tc>
                <a:tc>
                  <a:txBody>
                    <a:bodyPr/>
                    <a:lstStyle/>
                    <a:p>
                      <a:r>
                        <a:rPr lang="en-US" sz="2000" dirty="0"/>
                        <a:t>…</a:t>
                      </a:r>
                    </a:p>
                  </a:txBody>
                  <a:tcPr/>
                </a:tc>
                <a:tc>
                  <a:txBody>
                    <a:bodyPr/>
                    <a:lstStyle/>
                    <a:p>
                      <a:r>
                        <a:rPr lang="en-US" sz="2000" dirty="0"/>
                        <a:t>…</a:t>
                      </a:r>
                    </a:p>
                  </a:txBody>
                  <a:tcPr/>
                </a:tc>
                <a:extLst>
                  <a:ext uri="{0D108BD9-81ED-4DB2-BD59-A6C34878D82A}">
                    <a16:rowId xmlns:a16="http://schemas.microsoft.com/office/drawing/2014/main" val="3161974817"/>
                  </a:ext>
                </a:extLst>
              </a:tr>
              <a:tr h="432655">
                <a:tc>
                  <a:txBody>
                    <a:bodyPr/>
                    <a:lstStyle/>
                    <a:p>
                      <a:r>
                        <a:rPr lang="en-US" sz="2000" dirty="0"/>
                        <a:t>Movie #q</a:t>
                      </a:r>
                    </a:p>
                  </a:txBody>
                  <a:tcPr/>
                </a:tc>
                <a:tc>
                  <a:txBody>
                    <a:bodyPr/>
                    <a:lstStyle/>
                    <a:p>
                      <a:r>
                        <a:rPr lang="en-US" sz="2000" dirty="0"/>
                        <a:t>comedy</a:t>
                      </a:r>
                    </a:p>
                  </a:txBody>
                  <a:tcPr/>
                </a:tc>
                <a:tc>
                  <a:txBody>
                    <a:bodyPr/>
                    <a:lstStyle/>
                    <a:p>
                      <a:r>
                        <a:rPr lang="en-US" sz="2000" dirty="0"/>
                        <a:t>high</a:t>
                      </a:r>
                    </a:p>
                  </a:txBody>
                  <a:tcPr/>
                </a:tc>
                <a:extLst>
                  <a:ext uri="{0D108BD9-81ED-4DB2-BD59-A6C34878D82A}">
                    <a16:rowId xmlns:a16="http://schemas.microsoft.com/office/drawing/2014/main" val="2977127463"/>
                  </a:ext>
                </a:extLst>
              </a:tr>
            </a:tbl>
          </a:graphicData>
        </a:graphic>
      </p:graphicFrame>
      <p:sp>
        <p:nvSpPr>
          <p:cNvPr id="6" name="Arrow: Right 5">
            <a:extLst>
              <a:ext uri="{FF2B5EF4-FFF2-40B4-BE49-F238E27FC236}">
                <a16:creationId xmlns:a16="http://schemas.microsoft.com/office/drawing/2014/main" id="{D529940F-3011-4629-B19B-C25BD0356841}"/>
              </a:ext>
            </a:extLst>
          </p:cNvPr>
          <p:cNvSpPr/>
          <p:nvPr/>
        </p:nvSpPr>
        <p:spPr>
          <a:xfrm>
            <a:off x="5618157" y="2807139"/>
            <a:ext cx="1315463" cy="752475"/>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aphicFrame>
        <p:nvGraphicFramePr>
          <p:cNvPr id="8" name="Table 8">
            <a:extLst>
              <a:ext uri="{FF2B5EF4-FFF2-40B4-BE49-F238E27FC236}">
                <a16:creationId xmlns:a16="http://schemas.microsoft.com/office/drawing/2014/main" id="{41147DC7-3493-4952-986D-928CFD461F68}"/>
              </a:ext>
            </a:extLst>
          </p:cNvPr>
          <p:cNvGraphicFramePr>
            <a:graphicFrameLocks noGrp="1"/>
          </p:cNvGraphicFramePr>
          <p:nvPr>
            <p:extLst>
              <p:ext uri="{D42A27DB-BD31-4B8C-83A1-F6EECF244321}">
                <p14:modId xmlns:p14="http://schemas.microsoft.com/office/powerpoint/2010/main" val="2082662183"/>
              </p:ext>
            </p:extLst>
          </p:nvPr>
        </p:nvGraphicFramePr>
        <p:xfrm>
          <a:off x="7025831" y="2894103"/>
          <a:ext cx="2580264" cy="2331120"/>
        </p:xfrm>
        <a:graphic>
          <a:graphicData uri="http://schemas.openxmlformats.org/drawingml/2006/table">
            <a:tbl>
              <a:tblPr firstRow="1" bandRow="1">
                <a:tableStyleId>{21E4AEA4-8DFA-4A89-87EB-49C32662AFE0}</a:tableStyleId>
              </a:tblPr>
              <a:tblGrid>
                <a:gridCol w="1290132">
                  <a:extLst>
                    <a:ext uri="{9D8B030D-6E8A-4147-A177-3AD203B41FA5}">
                      <a16:colId xmlns:a16="http://schemas.microsoft.com/office/drawing/2014/main" val="1074775988"/>
                    </a:ext>
                  </a:extLst>
                </a:gridCol>
                <a:gridCol w="1290132">
                  <a:extLst>
                    <a:ext uri="{9D8B030D-6E8A-4147-A177-3AD203B41FA5}">
                      <a16:colId xmlns:a16="http://schemas.microsoft.com/office/drawing/2014/main" val="3722201532"/>
                    </a:ext>
                  </a:extLst>
                </a:gridCol>
              </a:tblGrid>
              <a:tr h="678796">
                <a:tc>
                  <a:txBody>
                    <a:bodyPr/>
                    <a:lstStyle/>
                    <a:p>
                      <a:r>
                        <a:rPr lang="en-US" sz="2000" dirty="0"/>
                        <a:t>genre</a:t>
                      </a:r>
                    </a:p>
                  </a:txBody>
                  <a:tcPr/>
                </a:tc>
                <a:tc>
                  <a:txBody>
                    <a:bodyPr/>
                    <a:lstStyle/>
                    <a:p>
                      <a:r>
                        <a:rPr lang="en-US" sz="2000" dirty="0"/>
                        <a:t>Number of movies</a:t>
                      </a:r>
                    </a:p>
                  </a:txBody>
                  <a:tcPr/>
                </a:tc>
                <a:extLst>
                  <a:ext uri="{0D108BD9-81ED-4DB2-BD59-A6C34878D82A}">
                    <a16:rowId xmlns:a16="http://schemas.microsoft.com/office/drawing/2014/main" val="292022430"/>
                  </a:ext>
                </a:extLst>
              </a:tr>
              <a:tr h="514458">
                <a:tc>
                  <a:txBody>
                    <a:bodyPr/>
                    <a:lstStyle/>
                    <a:p>
                      <a:r>
                        <a:rPr lang="en-US" sz="2000" dirty="0"/>
                        <a:t>comedy</a:t>
                      </a:r>
                    </a:p>
                  </a:txBody>
                  <a:tcPr/>
                </a:tc>
                <a:tc>
                  <a:txBody>
                    <a:bodyPr/>
                    <a:lstStyle/>
                    <a:p>
                      <a:r>
                        <a:rPr lang="en-US" sz="2000" dirty="0"/>
                        <a:t>#</a:t>
                      </a:r>
                    </a:p>
                  </a:txBody>
                  <a:tcPr/>
                </a:tc>
                <a:extLst>
                  <a:ext uri="{0D108BD9-81ED-4DB2-BD59-A6C34878D82A}">
                    <a16:rowId xmlns:a16="http://schemas.microsoft.com/office/drawing/2014/main" val="422955617"/>
                  </a:ext>
                </a:extLst>
              </a:tr>
              <a:tr h="473974">
                <a:tc>
                  <a:txBody>
                    <a:bodyPr/>
                    <a:lstStyle/>
                    <a:p>
                      <a:r>
                        <a:rPr lang="en-US" sz="2000" dirty="0"/>
                        <a:t>drama</a:t>
                      </a:r>
                    </a:p>
                  </a:txBody>
                  <a:tcPr/>
                </a:tc>
                <a:tc>
                  <a:txBody>
                    <a:bodyPr/>
                    <a:lstStyle/>
                    <a:p>
                      <a:r>
                        <a:rPr lang="en-US" sz="2000" dirty="0"/>
                        <a:t>#</a:t>
                      </a:r>
                    </a:p>
                  </a:txBody>
                  <a:tcPr/>
                </a:tc>
                <a:extLst>
                  <a:ext uri="{0D108BD9-81ED-4DB2-BD59-A6C34878D82A}">
                    <a16:rowId xmlns:a16="http://schemas.microsoft.com/office/drawing/2014/main" val="1289219831"/>
                  </a:ext>
                </a:extLst>
              </a:tr>
              <a:tr h="641648">
                <a:tc>
                  <a:txBody>
                    <a:bodyPr/>
                    <a:lstStyle/>
                    <a:p>
                      <a:r>
                        <a:rPr lang="en-US" sz="2000" dirty="0"/>
                        <a:t>…</a:t>
                      </a:r>
                    </a:p>
                  </a:txBody>
                  <a:tcPr/>
                </a:tc>
                <a:tc>
                  <a:txBody>
                    <a:bodyPr/>
                    <a:lstStyle/>
                    <a:p>
                      <a:r>
                        <a:rPr lang="en-US" sz="2000" dirty="0"/>
                        <a:t>…</a:t>
                      </a:r>
                    </a:p>
                  </a:txBody>
                  <a:tcPr/>
                </a:tc>
                <a:extLst>
                  <a:ext uri="{0D108BD9-81ED-4DB2-BD59-A6C34878D82A}">
                    <a16:rowId xmlns:a16="http://schemas.microsoft.com/office/drawing/2014/main" val="1594953770"/>
                  </a:ext>
                </a:extLst>
              </a:tr>
            </a:tbl>
          </a:graphicData>
        </a:graphic>
      </p:graphicFrame>
      <p:graphicFrame>
        <p:nvGraphicFramePr>
          <p:cNvPr id="10" name="Table 10">
            <a:extLst>
              <a:ext uri="{FF2B5EF4-FFF2-40B4-BE49-F238E27FC236}">
                <a16:creationId xmlns:a16="http://schemas.microsoft.com/office/drawing/2014/main" id="{A50B16A2-C7D6-4DBF-BFC5-515A00471DD4}"/>
              </a:ext>
            </a:extLst>
          </p:cNvPr>
          <p:cNvGraphicFramePr>
            <a:graphicFrameLocks noGrp="1"/>
          </p:cNvGraphicFramePr>
          <p:nvPr>
            <p:extLst>
              <p:ext uri="{D42A27DB-BD31-4B8C-83A1-F6EECF244321}">
                <p14:modId xmlns:p14="http://schemas.microsoft.com/office/powerpoint/2010/main" val="124820178"/>
              </p:ext>
            </p:extLst>
          </p:nvPr>
        </p:nvGraphicFramePr>
        <p:xfrm>
          <a:off x="9670322" y="2891008"/>
          <a:ext cx="2453282" cy="2337960"/>
        </p:xfrm>
        <a:graphic>
          <a:graphicData uri="http://schemas.openxmlformats.org/drawingml/2006/table">
            <a:tbl>
              <a:tblPr firstRow="1" bandRow="1">
                <a:tableStyleId>{93296810-A885-4BE3-A3E7-6D5BEEA58F35}</a:tableStyleId>
              </a:tblPr>
              <a:tblGrid>
                <a:gridCol w="1226641">
                  <a:extLst>
                    <a:ext uri="{9D8B030D-6E8A-4147-A177-3AD203B41FA5}">
                      <a16:colId xmlns:a16="http://schemas.microsoft.com/office/drawing/2014/main" val="544533010"/>
                    </a:ext>
                  </a:extLst>
                </a:gridCol>
                <a:gridCol w="1226641">
                  <a:extLst>
                    <a:ext uri="{9D8B030D-6E8A-4147-A177-3AD203B41FA5}">
                      <a16:colId xmlns:a16="http://schemas.microsoft.com/office/drawing/2014/main" val="2906741808"/>
                    </a:ext>
                  </a:extLst>
                </a:gridCol>
              </a:tblGrid>
              <a:tr h="628080">
                <a:tc>
                  <a:txBody>
                    <a:bodyPr/>
                    <a:lstStyle/>
                    <a:p>
                      <a:r>
                        <a:rPr lang="en-US" sz="2000" dirty="0"/>
                        <a:t>genre</a:t>
                      </a:r>
                    </a:p>
                  </a:txBody>
                  <a:tcPr/>
                </a:tc>
                <a:tc>
                  <a:txBody>
                    <a:bodyPr/>
                    <a:lstStyle/>
                    <a:p>
                      <a:r>
                        <a:rPr lang="en-US" sz="2000" dirty="0"/>
                        <a:t>Number of movies</a:t>
                      </a:r>
                    </a:p>
                  </a:txBody>
                  <a:tcPr/>
                </a:tc>
                <a:extLst>
                  <a:ext uri="{0D108BD9-81ED-4DB2-BD59-A6C34878D82A}">
                    <a16:rowId xmlns:a16="http://schemas.microsoft.com/office/drawing/2014/main" val="1608778226"/>
                  </a:ext>
                </a:extLst>
              </a:tr>
              <a:tr h="542115">
                <a:tc>
                  <a:txBody>
                    <a:bodyPr/>
                    <a:lstStyle/>
                    <a:p>
                      <a:r>
                        <a:rPr lang="en-US" sz="2000" dirty="0"/>
                        <a:t>comedy</a:t>
                      </a:r>
                    </a:p>
                  </a:txBody>
                  <a:tcPr/>
                </a:tc>
                <a:tc>
                  <a:txBody>
                    <a:bodyPr/>
                    <a:lstStyle/>
                    <a:p>
                      <a:r>
                        <a:rPr lang="en-US" sz="2000" dirty="0"/>
                        <a:t>#</a:t>
                      </a:r>
                    </a:p>
                  </a:txBody>
                  <a:tcPr/>
                </a:tc>
                <a:extLst>
                  <a:ext uri="{0D108BD9-81ED-4DB2-BD59-A6C34878D82A}">
                    <a16:rowId xmlns:a16="http://schemas.microsoft.com/office/drawing/2014/main" val="145019020"/>
                  </a:ext>
                </a:extLst>
              </a:tr>
              <a:tr h="466725">
                <a:tc>
                  <a:txBody>
                    <a:bodyPr/>
                    <a:lstStyle/>
                    <a:p>
                      <a:r>
                        <a:rPr lang="en-US" sz="2000" dirty="0"/>
                        <a:t>drama</a:t>
                      </a:r>
                    </a:p>
                  </a:txBody>
                  <a:tcPr/>
                </a:tc>
                <a:tc>
                  <a:txBody>
                    <a:bodyPr/>
                    <a:lstStyle/>
                    <a:p>
                      <a:r>
                        <a:rPr lang="en-US" sz="2000" dirty="0"/>
                        <a:t>#</a:t>
                      </a:r>
                    </a:p>
                  </a:txBody>
                  <a:tcPr/>
                </a:tc>
                <a:extLst>
                  <a:ext uri="{0D108BD9-81ED-4DB2-BD59-A6C34878D82A}">
                    <a16:rowId xmlns:a16="http://schemas.microsoft.com/office/drawing/2014/main" val="1942741351"/>
                  </a:ext>
                </a:extLst>
              </a:tr>
              <a:tr h="628080">
                <a:tc>
                  <a:txBody>
                    <a:bodyPr/>
                    <a:lstStyle/>
                    <a:p>
                      <a:r>
                        <a:rPr lang="en-US" sz="2000" dirty="0"/>
                        <a:t>…</a:t>
                      </a:r>
                    </a:p>
                  </a:txBody>
                  <a:tcPr/>
                </a:tc>
                <a:tc>
                  <a:txBody>
                    <a:bodyPr/>
                    <a:lstStyle/>
                    <a:p>
                      <a:r>
                        <a:rPr lang="en-US" sz="2000" dirty="0"/>
                        <a:t>…</a:t>
                      </a:r>
                    </a:p>
                  </a:txBody>
                  <a:tcPr/>
                </a:tc>
                <a:extLst>
                  <a:ext uri="{0D108BD9-81ED-4DB2-BD59-A6C34878D82A}">
                    <a16:rowId xmlns:a16="http://schemas.microsoft.com/office/drawing/2014/main" val="269244155"/>
                  </a:ext>
                </a:extLst>
              </a:tr>
            </a:tbl>
          </a:graphicData>
        </a:graphic>
      </p:graphicFrame>
      <p:sp>
        <p:nvSpPr>
          <p:cNvPr id="12" name="TextBox 11">
            <a:extLst>
              <a:ext uri="{FF2B5EF4-FFF2-40B4-BE49-F238E27FC236}">
                <a16:creationId xmlns:a16="http://schemas.microsoft.com/office/drawing/2014/main" id="{8B1467AE-6133-4BDA-BCBC-66B3F12F24E6}"/>
              </a:ext>
            </a:extLst>
          </p:cNvPr>
          <p:cNvSpPr txBox="1"/>
          <p:nvPr/>
        </p:nvSpPr>
        <p:spPr>
          <a:xfrm>
            <a:off x="7088146" y="2138955"/>
            <a:ext cx="2162176" cy="400110"/>
          </a:xfrm>
          <a:prstGeom prst="rect">
            <a:avLst/>
          </a:prstGeom>
          <a:solidFill>
            <a:schemeClr val="accent2"/>
          </a:solidFill>
          <a:ln>
            <a:noFill/>
          </a:ln>
        </p:spPr>
        <p:txBody>
          <a:bodyPr wrap="square" rtlCol="0">
            <a:spAutoFit/>
          </a:bodyPr>
          <a:lstStyle/>
          <a:p>
            <a:pPr algn="ctr"/>
            <a:r>
              <a:rPr lang="en-US" sz="2000" b="1" dirty="0">
                <a:solidFill>
                  <a:schemeClr val="bg1"/>
                </a:solidFill>
              </a:rPr>
              <a:t>LOW profitability</a:t>
            </a:r>
          </a:p>
        </p:txBody>
      </p:sp>
      <p:sp>
        <p:nvSpPr>
          <p:cNvPr id="13" name="TextBox 12">
            <a:extLst>
              <a:ext uri="{FF2B5EF4-FFF2-40B4-BE49-F238E27FC236}">
                <a16:creationId xmlns:a16="http://schemas.microsoft.com/office/drawing/2014/main" id="{78B404FB-C584-4EA4-9071-EEAD72345A78}"/>
              </a:ext>
            </a:extLst>
          </p:cNvPr>
          <p:cNvSpPr txBox="1"/>
          <p:nvPr/>
        </p:nvSpPr>
        <p:spPr>
          <a:xfrm>
            <a:off x="9728197" y="2096493"/>
            <a:ext cx="2254250" cy="400110"/>
          </a:xfrm>
          <a:prstGeom prst="rect">
            <a:avLst/>
          </a:prstGeom>
          <a:solidFill>
            <a:schemeClr val="accent6"/>
          </a:solidFill>
          <a:ln>
            <a:noFill/>
          </a:ln>
        </p:spPr>
        <p:txBody>
          <a:bodyPr wrap="square" rtlCol="0">
            <a:spAutoFit/>
          </a:bodyPr>
          <a:lstStyle/>
          <a:p>
            <a:pPr algn="ctr"/>
            <a:r>
              <a:rPr lang="en-US" sz="2000" b="1" dirty="0">
                <a:solidFill>
                  <a:schemeClr val="bg1"/>
                </a:solidFill>
              </a:rPr>
              <a:t>HIGH profitability</a:t>
            </a:r>
          </a:p>
        </p:txBody>
      </p:sp>
      <p:sp>
        <p:nvSpPr>
          <p:cNvPr id="14" name="Oval 13">
            <a:extLst>
              <a:ext uri="{FF2B5EF4-FFF2-40B4-BE49-F238E27FC236}">
                <a16:creationId xmlns:a16="http://schemas.microsoft.com/office/drawing/2014/main" id="{AD585274-92F8-4660-9F48-D4507E9D9D2A}"/>
              </a:ext>
            </a:extLst>
          </p:cNvPr>
          <p:cNvSpPr/>
          <p:nvPr/>
        </p:nvSpPr>
        <p:spPr>
          <a:xfrm>
            <a:off x="10521" y="2539065"/>
            <a:ext cx="5237961" cy="1660141"/>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Arrow: Right 14">
            <a:extLst>
              <a:ext uri="{FF2B5EF4-FFF2-40B4-BE49-F238E27FC236}">
                <a16:creationId xmlns:a16="http://schemas.microsoft.com/office/drawing/2014/main" id="{E41A1EDF-5B07-4AB9-BF34-20F5B7EF16EA}"/>
              </a:ext>
            </a:extLst>
          </p:cNvPr>
          <p:cNvSpPr/>
          <p:nvPr/>
        </p:nvSpPr>
        <p:spPr>
          <a:xfrm>
            <a:off x="5624510" y="4262769"/>
            <a:ext cx="1213863" cy="752475"/>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 name="Oval 15">
            <a:extLst>
              <a:ext uri="{FF2B5EF4-FFF2-40B4-BE49-F238E27FC236}">
                <a16:creationId xmlns:a16="http://schemas.microsoft.com/office/drawing/2014/main" id="{8E6DA5DA-B123-419A-8E33-674D721AB352}"/>
              </a:ext>
            </a:extLst>
          </p:cNvPr>
          <p:cNvSpPr/>
          <p:nvPr/>
        </p:nvSpPr>
        <p:spPr>
          <a:xfrm>
            <a:off x="7539" y="4289245"/>
            <a:ext cx="5237961" cy="1660142"/>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687297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C98D89-C8C5-4E86-9205-7C2BA37C8DD2}"/>
              </a:ext>
            </a:extLst>
          </p:cNvPr>
          <p:cNvSpPr txBox="1"/>
          <p:nvPr/>
        </p:nvSpPr>
        <p:spPr>
          <a:xfrm>
            <a:off x="0" y="0"/>
            <a:ext cx="4257675" cy="1323975"/>
          </a:xfrm>
          <a:prstGeom prst="rect">
            <a:avLst/>
          </a:prstGeom>
          <a:solidFill>
            <a:schemeClr val="tx2"/>
          </a:solidFill>
          <a:ln>
            <a:noFill/>
          </a:ln>
          <a:effectLst/>
        </p:spPr>
        <p:txBody>
          <a:bodyPr vert="horz" wrap="square" lIns="720000" tIns="60960" rIns="121920" bIns="60960" numCol="1" anchor="ctr" anchorCtr="0" compatLnSpc="1">
            <a:prstTxWarp prst="textNoShape">
              <a:avLst/>
            </a:prstTxWarp>
          </a:bodyPr>
          <a:lstStyle>
            <a:defPPr>
              <a:defRPr lang="en-US"/>
            </a:defPPr>
            <a:lvl1pPr defTabSz="1219170" fontAlgn="base">
              <a:lnSpc>
                <a:spcPct val="90000"/>
              </a:lnSpc>
              <a:spcBef>
                <a:spcPct val="0"/>
              </a:spcBef>
              <a:spcAft>
                <a:spcPct val="0"/>
              </a:spcAft>
              <a:defRPr sz="3733" kern="0">
                <a:solidFill>
                  <a:srgbClr val="FFFFFF"/>
                </a:solidFill>
                <a:latin typeface="Univers 45 Light"/>
                <a:ea typeface="+mj-ea"/>
                <a:cs typeface="Arial"/>
              </a:defRPr>
            </a:lvl1pPr>
            <a:lvl2pPr fontAlgn="base">
              <a:lnSpc>
                <a:spcPct val="90000"/>
              </a:lnSpc>
              <a:spcBef>
                <a:spcPct val="0"/>
              </a:spcBef>
              <a:spcAft>
                <a:spcPct val="0"/>
              </a:spcAft>
              <a:defRPr sz="2800">
                <a:solidFill>
                  <a:schemeClr val="bg1"/>
                </a:solidFill>
                <a:latin typeface="Univers 45 Light" pitchFamily="2" charset="0"/>
                <a:cs typeface="Arial" charset="0"/>
              </a:defRPr>
            </a:lvl2pPr>
            <a:lvl3pPr fontAlgn="base">
              <a:lnSpc>
                <a:spcPct val="90000"/>
              </a:lnSpc>
              <a:spcBef>
                <a:spcPct val="0"/>
              </a:spcBef>
              <a:spcAft>
                <a:spcPct val="0"/>
              </a:spcAft>
              <a:defRPr sz="2800">
                <a:solidFill>
                  <a:schemeClr val="bg1"/>
                </a:solidFill>
                <a:latin typeface="Univers 45 Light" pitchFamily="2" charset="0"/>
                <a:cs typeface="Arial" charset="0"/>
              </a:defRPr>
            </a:lvl3pPr>
            <a:lvl4pPr fontAlgn="base">
              <a:lnSpc>
                <a:spcPct val="90000"/>
              </a:lnSpc>
              <a:spcBef>
                <a:spcPct val="0"/>
              </a:spcBef>
              <a:spcAft>
                <a:spcPct val="0"/>
              </a:spcAft>
              <a:defRPr sz="2800">
                <a:solidFill>
                  <a:schemeClr val="bg1"/>
                </a:solidFill>
                <a:latin typeface="Univers 45 Light" pitchFamily="2" charset="0"/>
                <a:cs typeface="Arial" charset="0"/>
              </a:defRPr>
            </a:lvl4pPr>
            <a:lvl5pPr fontAlgn="base">
              <a:lnSpc>
                <a:spcPct val="90000"/>
              </a:lnSpc>
              <a:spcBef>
                <a:spcPct val="0"/>
              </a:spcBef>
              <a:spcAft>
                <a:spcPct val="0"/>
              </a:spcAft>
              <a:defRPr sz="2800">
                <a:solidFill>
                  <a:schemeClr val="bg1"/>
                </a:solidFill>
                <a:latin typeface="Univers 45 Light" pitchFamily="2" charset="0"/>
                <a:cs typeface="Arial" charset="0"/>
              </a:defRPr>
            </a:lvl5pPr>
            <a:lvl6pPr marL="457200" fontAlgn="base">
              <a:lnSpc>
                <a:spcPct val="90000"/>
              </a:lnSpc>
              <a:spcBef>
                <a:spcPct val="0"/>
              </a:spcBef>
              <a:spcAft>
                <a:spcPct val="0"/>
              </a:spcAft>
              <a:defRPr sz="2800">
                <a:solidFill>
                  <a:schemeClr val="bg1"/>
                </a:solidFill>
                <a:latin typeface="Univers 45 Light" pitchFamily="2" charset="0"/>
                <a:cs typeface="Arial" charset="0"/>
              </a:defRPr>
            </a:lvl6pPr>
            <a:lvl7pPr marL="914400" fontAlgn="base">
              <a:lnSpc>
                <a:spcPct val="90000"/>
              </a:lnSpc>
              <a:spcBef>
                <a:spcPct val="0"/>
              </a:spcBef>
              <a:spcAft>
                <a:spcPct val="0"/>
              </a:spcAft>
              <a:defRPr sz="2800">
                <a:solidFill>
                  <a:schemeClr val="bg1"/>
                </a:solidFill>
                <a:latin typeface="Univers 45 Light" pitchFamily="2" charset="0"/>
                <a:cs typeface="Arial" charset="0"/>
              </a:defRPr>
            </a:lvl7pPr>
            <a:lvl8pPr marL="1371600" fontAlgn="base">
              <a:lnSpc>
                <a:spcPct val="90000"/>
              </a:lnSpc>
              <a:spcBef>
                <a:spcPct val="0"/>
              </a:spcBef>
              <a:spcAft>
                <a:spcPct val="0"/>
              </a:spcAft>
              <a:defRPr sz="2800">
                <a:solidFill>
                  <a:schemeClr val="bg1"/>
                </a:solidFill>
                <a:latin typeface="Univers 45 Light" pitchFamily="2" charset="0"/>
                <a:cs typeface="Arial" charset="0"/>
              </a:defRPr>
            </a:lvl8pPr>
            <a:lvl9pPr marL="1828800" fontAlgn="base">
              <a:lnSpc>
                <a:spcPct val="90000"/>
              </a:lnSpc>
              <a:spcBef>
                <a:spcPct val="0"/>
              </a:spcBef>
              <a:spcAft>
                <a:spcPct val="0"/>
              </a:spcAft>
              <a:defRPr sz="2800">
                <a:solidFill>
                  <a:schemeClr val="bg1"/>
                </a:solidFill>
                <a:latin typeface="Univers 45 Light" pitchFamily="2" charset="0"/>
                <a:cs typeface="Arial" charset="0"/>
              </a:defRPr>
            </a:lvl9pPr>
          </a:lstStyle>
          <a:p>
            <a:r>
              <a:rPr lang="en-US" dirty="0"/>
              <a:t>Findings 2/3</a:t>
            </a:r>
          </a:p>
        </p:txBody>
      </p:sp>
      <p:pic>
        <p:nvPicPr>
          <p:cNvPr id="2050" name="Picture 2">
            <a:extLst>
              <a:ext uri="{FF2B5EF4-FFF2-40B4-BE49-F238E27FC236}">
                <a16:creationId xmlns:a16="http://schemas.microsoft.com/office/drawing/2014/main" id="{7735279C-B600-4647-971D-7A66BB52EB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8057" y="0"/>
            <a:ext cx="666629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573368"/>
      </p:ext>
    </p:extLst>
  </p:cSld>
  <p:clrMapOvr>
    <a:masterClrMapping/>
  </p:clrMapOvr>
</p:sld>
</file>

<file path=ppt/theme/theme1.xml><?xml version="1.0" encoding="utf-8"?>
<a:theme xmlns:a="http://schemas.openxmlformats.org/drawingml/2006/main" name="blank">
  <a:themeElements>
    <a:clrScheme name="blank 11">
      <a:dk1>
        <a:srgbClr val="000000"/>
      </a:dk1>
      <a:lt1>
        <a:srgbClr val="FFFFFF"/>
      </a:lt1>
      <a:dk2>
        <a:srgbClr val="006600"/>
      </a:dk2>
      <a:lt2>
        <a:srgbClr val="969696"/>
      </a:lt2>
      <a:accent1>
        <a:srgbClr val="FEF800"/>
      </a:accent1>
      <a:accent2>
        <a:srgbClr val="7FAC00"/>
      </a:accent2>
      <a:accent3>
        <a:srgbClr val="FFFFFF"/>
      </a:accent3>
      <a:accent4>
        <a:srgbClr val="000000"/>
      </a:accent4>
      <a:accent5>
        <a:srgbClr val="FEFBAA"/>
      </a:accent5>
      <a:accent6>
        <a:srgbClr val="729B00"/>
      </a:accent6>
      <a:hlink>
        <a:srgbClr val="FF9900"/>
      </a:hlink>
      <a:folHlink>
        <a:srgbClr val="FF6600"/>
      </a:folHlink>
    </a:clrScheme>
    <a:fontScheme name="blank">
      <a:majorFont>
        <a:latin typeface="Univers 45 Light"/>
        <a:ea typeface=""/>
        <a:cs typeface="Arial"/>
      </a:majorFont>
      <a:minorFont>
        <a:latin typeface="Univers 45 Light"/>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99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2000" b="0" i="0" u="none" strike="noStrike" cap="none" normalizeH="0" baseline="0" smtClean="0">
            <a:ln>
              <a:noFill/>
            </a:ln>
            <a:solidFill>
              <a:srgbClr val="007833"/>
            </a:solidFill>
            <a:effectLst/>
            <a:latin typeface="Univers 45 Light" pitchFamily="2" charset="0"/>
          </a:defRPr>
        </a:defPPr>
      </a:lstStyle>
    </a:spDef>
    <a:lnDef>
      <a:spPr bwMode="auto">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99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dirty="0" err="1" smtClean="0">
            <a:solidFill>
              <a:schemeClr val="tx1"/>
            </a:solidFill>
          </a:defRPr>
        </a:defPPr>
      </a:lstStyle>
    </a:txDef>
  </a:objectDefaults>
  <a:extraClrSchemeLst>
    <a:extraClrScheme>
      <a:clrScheme name="blank 1">
        <a:dk1>
          <a:srgbClr val="FF9900"/>
        </a:dk1>
        <a:lt1>
          <a:srgbClr val="FFFFCC"/>
        </a:lt1>
        <a:dk2>
          <a:srgbClr val="000000"/>
        </a:dk2>
        <a:lt2>
          <a:srgbClr val="FFCC00"/>
        </a:lt2>
        <a:accent1>
          <a:srgbClr val="6B6253"/>
        </a:accent1>
        <a:accent2>
          <a:srgbClr val="72543E"/>
        </a:accent2>
        <a:accent3>
          <a:srgbClr val="AAAAAA"/>
        </a:accent3>
        <a:accent4>
          <a:srgbClr val="DADAAE"/>
        </a:accent4>
        <a:accent5>
          <a:srgbClr val="BAB7B3"/>
        </a:accent5>
        <a:accent6>
          <a:srgbClr val="674B37"/>
        </a:accent6>
        <a:hlink>
          <a:srgbClr val="DA9880"/>
        </a:hlink>
        <a:folHlink>
          <a:srgbClr val="B2B2B2"/>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D"/>
        </a:accent5>
        <a:accent6>
          <a:srgbClr val="E7B9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blank 4">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9F3D6"/>
        </a:accent5>
        <a:accent6>
          <a:srgbClr val="B9B9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blank 5">
        <a:dk1>
          <a:srgbClr val="000000"/>
        </a:dk1>
        <a:lt1>
          <a:srgbClr val="E5D3B3"/>
        </a:lt1>
        <a:dk2>
          <a:srgbClr val="800000"/>
        </a:dk2>
        <a:lt2>
          <a:srgbClr val="009900"/>
        </a:lt2>
        <a:accent1>
          <a:srgbClr val="D5B095"/>
        </a:accent1>
        <a:accent2>
          <a:srgbClr val="E28666"/>
        </a:accent2>
        <a:accent3>
          <a:srgbClr val="F0E6D6"/>
        </a:accent3>
        <a:accent4>
          <a:srgbClr val="000000"/>
        </a:accent4>
        <a:accent5>
          <a:srgbClr val="E7D4C8"/>
        </a:accent5>
        <a:accent6>
          <a:srgbClr val="CD795C"/>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blank 6">
        <a:dk1>
          <a:srgbClr val="99CC00"/>
        </a:dk1>
        <a:lt1>
          <a:srgbClr val="FFFFFF"/>
        </a:lt1>
        <a:dk2>
          <a:srgbClr val="51399D"/>
        </a:dk2>
        <a:lt2>
          <a:srgbClr val="FFFFCC"/>
        </a:lt2>
        <a:accent1>
          <a:srgbClr val="877CAA"/>
        </a:accent1>
        <a:accent2>
          <a:srgbClr val="000058"/>
        </a:accent2>
        <a:accent3>
          <a:srgbClr val="B3AECC"/>
        </a:accent3>
        <a:accent4>
          <a:srgbClr val="DADADA"/>
        </a:accent4>
        <a:accent5>
          <a:srgbClr val="C3BFD2"/>
        </a:accent5>
        <a:accent6>
          <a:srgbClr val="00004F"/>
        </a:accent6>
        <a:hlink>
          <a:srgbClr val="FFCC00"/>
        </a:hlink>
        <a:folHlink>
          <a:srgbClr val="B2B2B2"/>
        </a:folHlink>
      </a:clrScheme>
      <a:clrMap bg1="dk2" tx1="lt1" bg2="dk1" tx2="lt2" accent1="accent1" accent2="accent2" accent3="accent3" accent4="accent4" accent5="accent5" accent6="accent6" hlink="hlink" folHlink="folHlink"/>
    </a:extraClrScheme>
    <a:extraClrScheme>
      <a:clrScheme name="blank 7">
        <a:dk1>
          <a:srgbClr val="000000"/>
        </a:dk1>
        <a:lt1>
          <a:srgbClr val="FFFFFF"/>
        </a:lt1>
        <a:dk2>
          <a:srgbClr val="006600"/>
        </a:dk2>
        <a:lt2>
          <a:srgbClr val="969696"/>
        </a:lt2>
        <a:accent1>
          <a:srgbClr val="99CC00"/>
        </a:accent1>
        <a:accent2>
          <a:srgbClr val="FF9900"/>
        </a:accent2>
        <a:accent3>
          <a:srgbClr val="FFFFFF"/>
        </a:accent3>
        <a:accent4>
          <a:srgbClr val="000000"/>
        </a:accent4>
        <a:accent5>
          <a:srgbClr val="CAE2AA"/>
        </a:accent5>
        <a:accent6>
          <a:srgbClr val="E78A00"/>
        </a:accent6>
        <a:hlink>
          <a:srgbClr val="FF6600"/>
        </a:hlink>
        <a:folHlink>
          <a:srgbClr val="FFFF00"/>
        </a:folHlink>
      </a:clrScheme>
      <a:clrMap bg1="lt1" tx1="dk1" bg2="lt2" tx2="dk2" accent1="accent1" accent2="accent2" accent3="accent3" accent4="accent4" accent5="accent5" accent6="accent6" hlink="hlink" folHlink="folHlink"/>
    </a:extraClrScheme>
    <a:extraClrScheme>
      <a:clrScheme name="blank 8">
        <a:dk1>
          <a:srgbClr val="000000"/>
        </a:dk1>
        <a:lt1>
          <a:srgbClr val="FFFFFF"/>
        </a:lt1>
        <a:dk2>
          <a:srgbClr val="006600"/>
        </a:dk2>
        <a:lt2>
          <a:srgbClr val="969696"/>
        </a:lt2>
        <a:accent1>
          <a:srgbClr val="8FC200"/>
        </a:accent1>
        <a:accent2>
          <a:srgbClr val="FF9900"/>
        </a:accent2>
        <a:accent3>
          <a:srgbClr val="FFFFFF"/>
        </a:accent3>
        <a:accent4>
          <a:srgbClr val="000000"/>
        </a:accent4>
        <a:accent5>
          <a:srgbClr val="C6DDAA"/>
        </a:accent5>
        <a:accent6>
          <a:srgbClr val="E78A00"/>
        </a:accent6>
        <a:hlink>
          <a:srgbClr val="FF6600"/>
        </a:hlink>
        <a:folHlink>
          <a:srgbClr val="FEF800"/>
        </a:folHlink>
      </a:clrScheme>
      <a:clrMap bg1="lt1" tx1="dk1" bg2="lt2" tx2="dk2" accent1="accent1" accent2="accent2" accent3="accent3" accent4="accent4" accent5="accent5" accent6="accent6" hlink="hlink" folHlink="folHlink"/>
    </a:extraClrScheme>
    <a:extraClrScheme>
      <a:clrScheme name="blank 9">
        <a:dk1>
          <a:srgbClr val="000000"/>
        </a:dk1>
        <a:lt1>
          <a:srgbClr val="FFFFFF"/>
        </a:lt1>
        <a:dk2>
          <a:srgbClr val="006600"/>
        </a:dk2>
        <a:lt2>
          <a:srgbClr val="969696"/>
        </a:lt2>
        <a:accent1>
          <a:srgbClr val="FEF800"/>
        </a:accent1>
        <a:accent2>
          <a:srgbClr val="8FC200"/>
        </a:accent2>
        <a:accent3>
          <a:srgbClr val="FFFFFF"/>
        </a:accent3>
        <a:accent4>
          <a:srgbClr val="000000"/>
        </a:accent4>
        <a:accent5>
          <a:srgbClr val="FEFBAA"/>
        </a:accent5>
        <a:accent6>
          <a:srgbClr val="81B000"/>
        </a:accent6>
        <a:hlink>
          <a:srgbClr val="FF9900"/>
        </a:hlink>
        <a:folHlink>
          <a:srgbClr val="FF6600"/>
        </a:folHlink>
      </a:clrScheme>
      <a:clrMap bg1="lt1" tx1="dk1" bg2="lt2" tx2="dk2" accent1="accent1" accent2="accent2" accent3="accent3" accent4="accent4" accent5="accent5" accent6="accent6" hlink="hlink" folHlink="folHlink"/>
    </a:extraClrScheme>
    <a:extraClrScheme>
      <a:clrScheme name="blank 10">
        <a:dk1>
          <a:srgbClr val="000000"/>
        </a:dk1>
        <a:lt1>
          <a:srgbClr val="FFFFFF"/>
        </a:lt1>
        <a:dk2>
          <a:srgbClr val="006600"/>
        </a:dk2>
        <a:lt2>
          <a:srgbClr val="969696"/>
        </a:lt2>
        <a:accent1>
          <a:srgbClr val="FEF800"/>
        </a:accent1>
        <a:accent2>
          <a:srgbClr val="85B400"/>
        </a:accent2>
        <a:accent3>
          <a:srgbClr val="FFFFFF"/>
        </a:accent3>
        <a:accent4>
          <a:srgbClr val="000000"/>
        </a:accent4>
        <a:accent5>
          <a:srgbClr val="FEFBAA"/>
        </a:accent5>
        <a:accent6>
          <a:srgbClr val="78A300"/>
        </a:accent6>
        <a:hlink>
          <a:srgbClr val="FF9900"/>
        </a:hlink>
        <a:folHlink>
          <a:srgbClr val="FF6600"/>
        </a:folHlink>
      </a:clrScheme>
      <a:clrMap bg1="lt1" tx1="dk1" bg2="lt2" tx2="dk2" accent1="accent1" accent2="accent2" accent3="accent3" accent4="accent4" accent5="accent5" accent6="accent6" hlink="hlink" folHlink="folHlink"/>
    </a:extraClrScheme>
    <a:extraClrScheme>
      <a:clrScheme name="blank 11">
        <a:dk1>
          <a:srgbClr val="000000"/>
        </a:dk1>
        <a:lt1>
          <a:srgbClr val="FFFFFF"/>
        </a:lt1>
        <a:dk2>
          <a:srgbClr val="006600"/>
        </a:dk2>
        <a:lt2>
          <a:srgbClr val="969696"/>
        </a:lt2>
        <a:accent1>
          <a:srgbClr val="FEF800"/>
        </a:accent1>
        <a:accent2>
          <a:srgbClr val="7FAC00"/>
        </a:accent2>
        <a:accent3>
          <a:srgbClr val="FFFFFF"/>
        </a:accent3>
        <a:accent4>
          <a:srgbClr val="000000"/>
        </a:accent4>
        <a:accent5>
          <a:srgbClr val="FEFBAA"/>
        </a:accent5>
        <a:accent6>
          <a:srgbClr val="729B00"/>
        </a:accent6>
        <a:hlink>
          <a:srgbClr val="FF9900"/>
        </a:hlink>
        <a:folHlink>
          <a:srgbClr val="FF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2920</TotalTime>
  <Words>1763</Words>
  <Application>Microsoft Office PowerPoint</Application>
  <PresentationFormat>Widescreen</PresentationFormat>
  <Paragraphs>206</Paragraphs>
  <Slides>13</Slides>
  <Notes>13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Calibri</vt:lpstr>
      <vt:lpstr>Calibri Light</vt:lpstr>
      <vt:lpstr>Helvetica Neue</vt:lpstr>
      <vt:lpstr>Univers 45 Light</vt:lpstr>
      <vt:lpstr>blank</vt:lpstr>
      <vt:lpstr>Office Theme</vt:lpstr>
      <vt:lpstr>Analysis and Recommendations  for Starting a Movie Studio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Atlantis field – Technical Challenges and Solutions</dc:title>
  <dc:creator>pierre-Olivier Ariston</dc:creator>
  <cp:lastModifiedBy>pierre-Olivier Ariston</cp:lastModifiedBy>
  <cp:revision>94</cp:revision>
  <cp:lastPrinted>2020-02-12T22:39:35Z</cp:lastPrinted>
  <dcterms:created xsi:type="dcterms:W3CDTF">2020-02-11T15:32:44Z</dcterms:created>
  <dcterms:modified xsi:type="dcterms:W3CDTF">2020-02-24T02:56:50Z</dcterms:modified>
</cp:coreProperties>
</file>