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256" r:id="rId3"/>
    <p:sldId id="486" r:id="rId4"/>
    <p:sldId id="487" r:id="rId5"/>
    <p:sldId id="492" r:id="rId6"/>
    <p:sldId id="495" r:id="rId7"/>
    <p:sldId id="493" r:id="rId8"/>
    <p:sldId id="489" r:id="rId9"/>
    <p:sldId id="494" r:id="rId10"/>
    <p:sldId id="488" r:id="rId11"/>
    <p:sldId id="4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FF"/>
    <a:srgbClr val="FF00FF"/>
    <a:srgbClr val="8782EA"/>
    <a:srgbClr val="CC99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80" autoAdjust="0"/>
  </p:normalViewPr>
  <p:slideViewPr>
    <p:cSldViewPr snapToGrid="0">
      <p:cViewPr varScale="1">
        <p:scale>
          <a:sx n="80" d="100"/>
          <a:sy n="80" d="100"/>
        </p:scale>
        <p:origin x="504" y="67"/>
      </p:cViewPr>
      <p:guideLst/>
    </p:cSldViewPr>
  </p:slideViewPr>
  <p:notesTextViewPr>
    <p:cViewPr>
      <p:scale>
        <a:sx n="1" d="1"/>
        <a:sy n="1" d="1"/>
      </p:scale>
      <p:origin x="0" y="0"/>
    </p:cViewPr>
  </p:notesTextViewPr>
  <p:sorterViewPr>
    <p:cViewPr>
      <p:scale>
        <a:sx n="88" d="100"/>
        <a:sy n="8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1F812-2F44-4AB9-9A7D-6BE65C1F42F4}"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02B0E-18D0-4252-A482-5A56A06BA612}" type="slidenum">
              <a:rPr lang="en-US" smtClean="0"/>
              <a:t>‹#›</a:t>
            </a:fld>
            <a:endParaRPr lang="en-US"/>
          </a:p>
        </p:txBody>
      </p:sp>
    </p:spTree>
    <p:extLst>
      <p:ext uri="{BB962C8B-B14F-4D97-AF65-F5344CB8AC3E}">
        <p14:creationId xmlns:p14="http://schemas.microsoft.com/office/powerpoint/2010/main" val="112314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Microsoft sees all the big companies creating original video content, and they want to get in on the fun. They have decided to create a new movie studio, but the problem is they don’t know anything about creating movies. They have hired you to help them better understand the movie industry. Your team is charged with doing data analysis and creating a presentation that explores what type of films are currently doing the best at the box office. You must then translate those findings into actionable insights that the CEO can use when deciding what type of films they should be creating.</a:t>
            </a:r>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1</a:t>
            </a:fld>
            <a:endParaRPr lang="en-US"/>
          </a:p>
        </p:txBody>
      </p:sp>
    </p:spTree>
    <p:extLst>
      <p:ext uri="{BB962C8B-B14F-4D97-AF65-F5344CB8AC3E}">
        <p14:creationId xmlns:p14="http://schemas.microsoft.com/office/powerpoint/2010/main" val="672017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future potential work for each of the 3 analysis.</a:t>
            </a:r>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10</a:t>
            </a:fld>
            <a:endParaRPr lang="en-US"/>
          </a:p>
        </p:txBody>
      </p:sp>
    </p:spTree>
    <p:extLst>
      <p:ext uri="{BB962C8B-B14F-4D97-AF65-F5344CB8AC3E}">
        <p14:creationId xmlns:p14="http://schemas.microsoft.com/office/powerpoint/2010/main" val="358115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Insist on profitability. Explain that it is not because a movie made a lot of money that it is profitable. Success is relative to the cost of the movie.</a:t>
            </a:r>
          </a:p>
        </p:txBody>
      </p:sp>
      <p:sp>
        <p:nvSpPr>
          <p:cNvPr id="4" name="Slide Number Placeholder 3"/>
          <p:cNvSpPr>
            <a:spLocks noGrp="1"/>
          </p:cNvSpPr>
          <p:nvPr>
            <p:ph type="sldNum" sz="quarter" idx="5"/>
          </p:nvPr>
        </p:nvSpPr>
        <p:spPr/>
        <p:txBody>
          <a:bodyPr/>
          <a:lstStyle/>
          <a:p>
            <a:fld id="{35902B0E-18D0-4252-A482-5A56A06BA612}" type="slidenum">
              <a:rPr lang="en-US" smtClean="0"/>
              <a:t>2</a:t>
            </a:fld>
            <a:endParaRPr lang="en-US"/>
          </a:p>
        </p:txBody>
      </p:sp>
    </p:spTree>
    <p:extLst>
      <p:ext uri="{BB962C8B-B14F-4D97-AF65-F5344CB8AC3E}">
        <p14:creationId xmlns:p14="http://schemas.microsoft.com/office/powerpoint/2010/main" val="364545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Data comes from websites:</a:t>
            </a:r>
          </a:p>
          <a:p>
            <a:pPr fontAlgn="base"/>
            <a:r>
              <a:rPr lang="en-US" sz="1200" b="0" i="0" kern="1200" dirty="0">
                <a:solidFill>
                  <a:schemeClr val="tx1"/>
                </a:solidFill>
                <a:effectLst/>
                <a:latin typeface="+mn-lt"/>
                <a:ea typeface="+mn-ea"/>
                <a:cs typeface="+mn-cs"/>
              </a:rPr>
              <a:t>Box Office Mojo</a:t>
            </a:r>
          </a:p>
          <a:p>
            <a:pPr fontAlgn="base"/>
            <a:r>
              <a:rPr lang="en-US" sz="1200" b="0" i="0" kern="1200" dirty="0">
                <a:solidFill>
                  <a:schemeClr val="tx1"/>
                </a:solidFill>
                <a:effectLst/>
                <a:latin typeface="+mn-lt"/>
                <a:ea typeface="+mn-ea"/>
                <a:cs typeface="+mn-cs"/>
              </a:rPr>
              <a:t>IMDB</a:t>
            </a:r>
          </a:p>
          <a:p>
            <a:pPr fontAlgn="base"/>
            <a:r>
              <a:rPr lang="en-US" sz="1200" b="0" i="0" kern="1200" dirty="0">
                <a:solidFill>
                  <a:schemeClr val="tx1"/>
                </a:solidFill>
                <a:effectLst/>
                <a:latin typeface="+mn-lt"/>
                <a:ea typeface="+mn-ea"/>
                <a:cs typeface="+mn-cs"/>
              </a:rPr>
              <a:t>Rotten Tomatoes</a:t>
            </a:r>
          </a:p>
          <a:p>
            <a:pPr fontAlgn="base"/>
            <a:r>
              <a:rPr lang="en-US" sz="1200" b="0" i="0" kern="1200" dirty="0">
                <a:solidFill>
                  <a:schemeClr val="tx1"/>
                </a:solidFill>
                <a:effectLst/>
                <a:latin typeface="+mn-lt"/>
                <a:ea typeface="+mn-ea"/>
                <a:cs typeface="+mn-cs"/>
              </a:rPr>
              <a:t>TheMovieDB.org</a:t>
            </a:r>
          </a:p>
          <a:p>
            <a:endParaRPr lang="en-US" dirty="0"/>
          </a:p>
          <a:p>
            <a:endParaRPr lang="en-US" dirty="0"/>
          </a:p>
          <a:p>
            <a:r>
              <a:rPr lang="en-US" dirty="0"/>
              <a:t>Can we expect to make a profit as a starting inexperienced movie studio?</a:t>
            </a:r>
          </a:p>
          <a:p>
            <a:r>
              <a:rPr lang="en-US" dirty="0"/>
              <a:t>To answer these questions, we randomly selected movies and calculated their average profit. We repeated this process 20000 times, each time choosing between 1 and 100 movies.</a:t>
            </a:r>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3</a:t>
            </a:fld>
            <a:endParaRPr lang="en-US"/>
          </a:p>
        </p:txBody>
      </p:sp>
    </p:spTree>
    <p:extLst>
      <p:ext uri="{BB962C8B-B14F-4D97-AF65-F5344CB8AC3E}">
        <p14:creationId xmlns:p14="http://schemas.microsoft.com/office/powerpoint/2010/main" val="92337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Explain that a profit ratio of 1 means neither make nor lose money. Smaller than 1 means lose money. Bigger than 1 means make money.</a:t>
            </a:r>
          </a:p>
          <a:p>
            <a:r>
              <a:rPr lang="en-US" b="0" dirty="0"/>
              <a:t>Getting into the movie business is a good choice as the level of profits is generally high: With randomly chosen movies. After 20 movies, we are almost certain to reach a profit ratio higher than 3</a:t>
            </a:r>
          </a:p>
          <a:p>
            <a:r>
              <a:rPr lang="en-US" b="0" dirty="0"/>
              <a:t>Pretty good!</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4</a:t>
            </a:fld>
            <a:endParaRPr lang="en-US"/>
          </a:p>
        </p:txBody>
      </p:sp>
    </p:spTree>
    <p:extLst>
      <p:ext uri="{BB962C8B-B14F-4D97-AF65-F5344CB8AC3E}">
        <p14:creationId xmlns:p14="http://schemas.microsoft.com/office/powerpoint/2010/main" val="169544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Again we see that the movie business is quite lucrative.</a:t>
            </a:r>
          </a:p>
          <a:p>
            <a:r>
              <a:rPr lang="en-US" b="0" dirty="0"/>
              <a:t>when we take random selections of movies  and their average profit, we get a normal distribution of the profit ratio. The central value reached the most often is about 3.</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5</a:t>
            </a:fld>
            <a:endParaRPr lang="en-US"/>
          </a:p>
        </p:txBody>
      </p:sp>
    </p:spTree>
    <p:extLst>
      <p:ext uri="{BB962C8B-B14F-4D97-AF65-F5344CB8AC3E}">
        <p14:creationId xmlns:p14="http://schemas.microsoft.com/office/powerpoint/2010/main" val="1838695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classified movies into 3 groups low, medium and high profitability. We ranked the genres based on the proportion of high profit movies vs. movies loosing money.</a:t>
            </a:r>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6</a:t>
            </a:fld>
            <a:endParaRPr lang="en-US"/>
          </a:p>
        </p:txBody>
      </p:sp>
    </p:spTree>
    <p:extLst>
      <p:ext uri="{BB962C8B-B14F-4D97-AF65-F5344CB8AC3E}">
        <p14:creationId xmlns:p14="http://schemas.microsoft.com/office/powerpoint/2010/main" val="3769112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Helvetica Neue"/>
              </a:rPr>
              <a:t>The five genres with highest rates of successful movies are : Animation, Adventure, Sci-Fi, Mystery and Comedy. As a starting movie studio, we should focus on those.</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7</a:t>
            </a:fld>
            <a:endParaRPr lang="en-US"/>
          </a:p>
        </p:txBody>
      </p:sp>
    </p:spTree>
    <p:extLst>
      <p:ext uri="{BB962C8B-B14F-4D97-AF65-F5344CB8AC3E}">
        <p14:creationId xmlns:p14="http://schemas.microsoft.com/office/powerpoint/2010/main" val="243852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looked for the most used keywords in the reviews and obtained key characteristics that make or break a movie.</a:t>
            </a:r>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8</a:t>
            </a:fld>
            <a:endParaRPr lang="en-US"/>
          </a:p>
        </p:txBody>
      </p:sp>
    </p:spTree>
    <p:extLst>
      <p:ext uri="{BB962C8B-B14F-4D97-AF65-F5344CB8AC3E}">
        <p14:creationId xmlns:p14="http://schemas.microsoft.com/office/powerpoint/2010/main" val="263228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00000"/>
                </a:solidFill>
                <a:latin typeface="Helvetica Neue"/>
              </a:rPr>
              <a:t>To make a successful movie, invest time and effort into the story and the cast. Make sure there is action and the movie is fun and entertaining. Include some funny comedy bits. Make sure you have quality characters and choose the director wisely.</a:t>
            </a:r>
            <a:endParaRPr lang="en-US" sz="1200" b="0" i="0" dirty="0">
              <a:solidFill>
                <a:srgbClr val="000000"/>
              </a:solidFill>
              <a:effectLst/>
              <a:latin typeface="Helvetica Neue"/>
            </a:endParaRP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9</a:t>
            </a:fld>
            <a:endParaRPr lang="en-US"/>
          </a:p>
        </p:txBody>
      </p:sp>
    </p:spTree>
    <p:extLst>
      <p:ext uri="{BB962C8B-B14F-4D97-AF65-F5344CB8AC3E}">
        <p14:creationId xmlns:p14="http://schemas.microsoft.com/office/powerpoint/2010/main" val="3411384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60519" y="195263"/>
            <a:ext cx="1422403" cy="177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1" y="4246563"/>
            <a:ext cx="9260417" cy="1617663"/>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000" tIns="62400" rIns="120000" bIns="62400" anchor="ctr"/>
          <a:lstStyle/>
          <a:p>
            <a:endParaRPr lang="en-US" sz="2400" dirty="0"/>
          </a:p>
        </p:txBody>
      </p:sp>
      <p:sp>
        <p:nvSpPr>
          <p:cNvPr id="6" name="Rectangle 4"/>
          <p:cNvSpPr>
            <a:spLocks noChangeArrowheads="1"/>
          </p:cNvSpPr>
          <p:nvPr/>
        </p:nvSpPr>
        <p:spPr bwMode="auto">
          <a:xfrm>
            <a:off x="768351" y="5543551"/>
            <a:ext cx="6199716"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000" tIns="62400" rIns="120000" bIns="62400" anchor="ctr"/>
          <a:lstStyle/>
          <a:p>
            <a:endParaRPr lang="en-US" sz="2400" dirty="0"/>
          </a:p>
        </p:txBody>
      </p:sp>
      <p:sp>
        <p:nvSpPr>
          <p:cNvPr id="827395" name="Rectangle 3"/>
          <p:cNvSpPr>
            <a:spLocks noGrp="1" noChangeArrowheads="1"/>
          </p:cNvSpPr>
          <p:nvPr>
            <p:ph type="ctrTitle"/>
          </p:nvPr>
        </p:nvSpPr>
        <p:spPr>
          <a:xfrm>
            <a:off x="1" y="4251326"/>
            <a:ext cx="9260417" cy="1612900"/>
          </a:xfrm>
          <a:solidFill>
            <a:schemeClr val="tx2"/>
          </a:solidFill>
        </p:spPr>
        <p:txBody>
          <a:bodyPr lIns="576000" rIns="36000" bIns="360000"/>
          <a:lstStyle>
            <a:lvl1pPr>
              <a:defRPr sz="4000"/>
            </a:lvl1pPr>
          </a:lstStyle>
          <a:p>
            <a:pPr lvl="0"/>
            <a:r>
              <a:rPr lang="en-US" noProof="0"/>
              <a:t>Click to edit Master title style</a:t>
            </a:r>
          </a:p>
        </p:txBody>
      </p:sp>
      <p:sp>
        <p:nvSpPr>
          <p:cNvPr id="827398" name="Rectangle 6"/>
          <p:cNvSpPr>
            <a:spLocks noGrp="1" noChangeArrowheads="1"/>
          </p:cNvSpPr>
          <p:nvPr>
            <p:ph type="subTitle" sz="quarter" idx="1"/>
          </p:nvPr>
        </p:nvSpPr>
        <p:spPr>
          <a:xfrm>
            <a:off x="770467" y="5543551"/>
            <a:ext cx="6218767" cy="647700"/>
          </a:xfrm>
          <a:solidFill>
            <a:schemeClr val="accent1"/>
          </a:solidFill>
          <a:extLst>
            <a:ext uri="{91240B29-F687-4F45-9708-019B960494DF}">
              <a14:hiddenLine xmlns:a14="http://schemas.microsoft.com/office/drawing/2010/main" w="9525" algn="ctr">
                <a:solidFill>
                  <a:schemeClr val="tx1"/>
                </a:solidFill>
                <a:miter lim="800000"/>
                <a:headEnd/>
                <a:tailEnd/>
              </a14:hiddenLine>
            </a:ext>
          </a:extLst>
        </p:spPr>
        <p:txBody>
          <a:bodyPr wrap="none" lIns="91440" tIns="45720" rIns="36000" anchor="ctr"/>
          <a:lstStyle>
            <a:lvl1pPr marL="0" indent="0">
              <a:lnSpc>
                <a:spcPct val="90000"/>
              </a:lnSpc>
              <a:spcBef>
                <a:spcPct val="0"/>
              </a:spcBef>
              <a:buClr>
                <a:schemeClr val="bg1"/>
              </a:buClr>
              <a:buFontTx/>
              <a:buNone/>
              <a:defRPr sz="2133">
                <a:solidFill>
                  <a:schemeClr val="tx2"/>
                </a:solidFill>
              </a:defRPr>
            </a:lvl1pPr>
          </a:lstStyle>
          <a:p>
            <a:pPr lvl="0"/>
            <a:r>
              <a:rPr lang="en-US" noProof="0"/>
              <a:t>Click to edit Master subtitle style</a:t>
            </a:r>
          </a:p>
        </p:txBody>
      </p:sp>
    </p:spTree>
    <p:extLst>
      <p:ext uri="{BB962C8B-B14F-4D97-AF65-F5344CB8AC3E}">
        <p14:creationId xmlns:p14="http://schemas.microsoft.com/office/powerpoint/2010/main" val="3538897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0AB50853-09C2-4F4B-9930-2FD3BF13D689}" type="slidenum">
              <a:rPr lang="en-US"/>
              <a:pPr>
                <a:defRPr/>
              </a:pPr>
              <a:t>‹#›</a:t>
            </a:fld>
            <a:endParaRPr lang="en-US" dirty="0"/>
          </a:p>
        </p:txBody>
      </p:sp>
    </p:spTree>
    <p:extLst>
      <p:ext uri="{BB962C8B-B14F-4D97-AF65-F5344CB8AC3E}">
        <p14:creationId xmlns:p14="http://schemas.microsoft.com/office/powerpoint/2010/main" val="161574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29553" y="230189"/>
            <a:ext cx="2609849" cy="62563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 y="230189"/>
            <a:ext cx="7626351" cy="62563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63DD9F8F-EE19-42CD-B0CB-2FDA146CE3B4}" type="slidenum">
              <a:rPr lang="en-US"/>
              <a:pPr>
                <a:defRPr/>
              </a:pPr>
              <a:t>‹#›</a:t>
            </a:fld>
            <a:endParaRPr lang="en-US" dirty="0"/>
          </a:p>
        </p:txBody>
      </p:sp>
    </p:spTree>
    <p:extLst>
      <p:ext uri="{BB962C8B-B14F-4D97-AF65-F5344CB8AC3E}">
        <p14:creationId xmlns:p14="http://schemas.microsoft.com/office/powerpoint/2010/main" val="417330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70887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3439511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BC24F-FD8C-45FB-AAFC-D340DF994E46}"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203438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BC24F-FD8C-45FB-AAFC-D340DF994E46}"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674601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BC24F-FD8C-45FB-AAFC-D340DF994E46}"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509271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BC24F-FD8C-45FB-AAFC-D340DF994E46}" type="datetimeFigureOut">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3361596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BC24F-FD8C-45FB-AAFC-D340DF994E46}" type="datetimeFigureOut">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942366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BC24F-FD8C-45FB-AAFC-D340DF994E46}"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415844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xfrm>
            <a:off x="11753851" y="6508749"/>
            <a:ext cx="463549" cy="476251"/>
          </a:xfrm>
          <a:ln/>
        </p:spPr>
        <p:txBody>
          <a:bodyPr/>
          <a:lstStyle>
            <a:lvl1pPr>
              <a:defRPr/>
            </a:lvl1pPr>
          </a:lstStyle>
          <a:p>
            <a:pPr>
              <a:defRPr/>
            </a:pPr>
            <a:fld id="{B1FB1812-0DDF-48CF-83CE-4DB789DB7612}" type="slidenum">
              <a:rPr lang="en-US"/>
              <a:pPr>
                <a:defRPr/>
              </a:pPr>
              <a:t>‹#›</a:t>
            </a:fld>
            <a:endParaRPr lang="en-US" dirty="0"/>
          </a:p>
        </p:txBody>
      </p:sp>
    </p:spTree>
    <p:extLst>
      <p:ext uri="{BB962C8B-B14F-4D97-AF65-F5344CB8AC3E}">
        <p14:creationId xmlns:p14="http://schemas.microsoft.com/office/powerpoint/2010/main" val="40665358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BC24F-FD8C-45FB-AAFC-D340DF994E46}"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1509976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4180311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174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58D56B69-CF73-409C-BBB5-35F169C69266}" type="slidenum">
              <a:rPr lang="en-US"/>
              <a:pPr>
                <a:defRPr/>
              </a:pPr>
              <a:t>‹#›</a:t>
            </a:fld>
            <a:endParaRPr lang="en-US" dirty="0"/>
          </a:p>
        </p:txBody>
      </p:sp>
    </p:spTree>
    <p:extLst>
      <p:ext uri="{BB962C8B-B14F-4D97-AF65-F5344CB8AC3E}">
        <p14:creationId xmlns:p14="http://schemas.microsoft.com/office/powerpoint/2010/main" val="40582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6018" y="1736725"/>
            <a:ext cx="4754033" cy="4749800"/>
          </a:xfrm>
        </p:spPr>
        <p:txBody>
          <a:bodyPr>
            <a:normAutofit/>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83253" y="1736725"/>
            <a:ext cx="4754033" cy="4749800"/>
          </a:xfrm>
        </p:spPr>
        <p:txBody>
          <a:bodyPr>
            <a:normAutofit/>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E49C4E7F-1A32-4BF2-A5BF-EC53F5CA7C92}" type="slidenum">
              <a:rPr lang="en-US"/>
              <a:pPr>
                <a:defRPr/>
              </a:pPr>
              <a:t>‹#›</a:t>
            </a:fld>
            <a:endParaRPr lang="en-US" dirty="0"/>
          </a:p>
        </p:txBody>
      </p:sp>
    </p:spTree>
    <p:extLst>
      <p:ext uri="{BB962C8B-B14F-4D97-AF65-F5344CB8AC3E}">
        <p14:creationId xmlns:p14="http://schemas.microsoft.com/office/powerpoint/2010/main" val="179355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8"/>
          <p:cNvSpPr>
            <a:spLocks noGrp="1" noChangeArrowheads="1"/>
          </p:cNvSpPr>
          <p:nvPr>
            <p:ph type="sldNum" sz="quarter" idx="12"/>
          </p:nvPr>
        </p:nvSpPr>
        <p:spPr>
          <a:ln/>
        </p:spPr>
        <p:txBody>
          <a:bodyPr/>
          <a:lstStyle>
            <a:lvl1pPr>
              <a:defRPr/>
            </a:lvl1pPr>
          </a:lstStyle>
          <a:p>
            <a:pPr>
              <a:defRPr/>
            </a:pPr>
            <a:fld id="{07139A4A-138D-41C1-A138-D1BB270F3D96}" type="slidenum">
              <a:rPr lang="en-US"/>
              <a:pPr>
                <a:defRPr/>
              </a:pPr>
              <a:t>‹#›</a:t>
            </a:fld>
            <a:endParaRPr lang="en-US" dirty="0"/>
          </a:p>
        </p:txBody>
      </p:sp>
    </p:spTree>
    <p:extLst>
      <p:ext uri="{BB962C8B-B14F-4D97-AF65-F5344CB8AC3E}">
        <p14:creationId xmlns:p14="http://schemas.microsoft.com/office/powerpoint/2010/main" val="196557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8"/>
          <p:cNvSpPr>
            <a:spLocks noGrp="1" noChangeArrowheads="1"/>
          </p:cNvSpPr>
          <p:nvPr>
            <p:ph type="sldNum" sz="quarter" idx="12"/>
          </p:nvPr>
        </p:nvSpPr>
        <p:spPr>
          <a:ln/>
        </p:spPr>
        <p:txBody>
          <a:bodyPr/>
          <a:lstStyle>
            <a:lvl1pPr>
              <a:defRPr/>
            </a:lvl1pPr>
          </a:lstStyle>
          <a:p>
            <a:pPr>
              <a:defRPr/>
            </a:pPr>
            <a:fld id="{BBCF495B-4452-4F87-A5D6-252507EF1134}" type="slidenum">
              <a:rPr lang="en-US"/>
              <a:pPr>
                <a:defRPr/>
              </a:pPr>
              <a:t>‹#›</a:t>
            </a:fld>
            <a:endParaRPr lang="en-US" dirty="0"/>
          </a:p>
        </p:txBody>
      </p:sp>
    </p:spTree>
    <p:extLst>
      <p:ext uri="{BB962C8B-B14F-4D97-AF65-F5344CB8AC3E}">
        <p14:creationId xmlns:p14="http://schemas.microsoft.com/office/powerpoint/2010/main" val="353036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8"/>
          <p:cNvSpPr>
            <a:spLocks noGrp="1" noChangeArrowheads="1"/>
          </p:cNvSpPr>
          <p:nvPr>
            <p:ph type="sldNum" sz="quarter" idx="12"/>
          </p:nvPr>
        </p:nvSpPr>
        <p:spPr>
          <a:ln/>
        </p:spPr>
        <p:txBody>
          <a:bodyPr/>
          <a:lstStyle>
            <a:lvl1pPr>
              <a:defRPr/>
            </a:lvl1pPr>
          </a:lstStyle>
          <a:p>
            <a:pPr>
              <a:defRPr/>
            </a:pPr>
            <a:fld id="{1F1F73A3-DAC1-456B-9159-8EB6448C0E8A}" type="slidenum">
              <a:rPr lang="en-US"/>
              <a:pPr>
                <a:defRPr/>
              </a:pPr>
              <a:t>‹#›</a:t>
            </a:fld>
            <a:endParaRPr lang="en-US" dirty="0"/>
          </a:p>
        </p:txBody>
      </p:sp>
    </p:spTree>
    <p:extLst>
      <p:ext uri="{BB962C8B-B14F-4D97-AF65-F5344CB8AC3E}">
        <p14:creationId xmlns:p14="http://schemas.microsoft.com/office/powerpoint/2010/main" val="91870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A6945F3F-B238-4D60-AA73-690F342A2B6D}" type="slidenum">
              <a:rPr lang="en-US"/>
              <a:pPr>
                <a:defRPr/>
              </a:pPr>
              <a:t>‹#›</a:t>
            </a:fld>
            <a:endParaRPr lang="en-US" dirty="0"/>
          </a:p>
        </p:txBody>
      </p:sp>
    </p:spTree>
    <p:extLst>
      <p:ext uri="{BB962C8B-B14F-4D97-AF65-F5344CB8AC3E}">
        <p14:creationId xmlns:p14="http://schemas.microsoft.com/office/powerpoint/2010/main" val="295543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9EF3A525-B99F-4342-9723-85138BD93F29}" type="slidenum">
              <a:rPr lang="en-US"/>
              <a:pPr>
                <a:defRPr/>
              </a:pPr>
              <a:t>‹#›</a:t>
            </a:fld>
            <a:endParaRPr lang="en-US" dirty="0"/>
          </a:p>
        </p:txBody>
      </p:sp>
    </p:spTree>
    <p:extLst>
      <p:ext uri="{BB962C8B-B14F-4D97-AF65-F5344CB8AC3E}">
        <p14:creationId xmlns:p14="http://schemas.microsoft.com/office/powerpoint/2010/main" val="372854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ChangeArrowheads="1"/>
          </p:cNvSpPr>
          <p:nvPr/>
        </p:nvSpPr>
        <p:spPr bwMode="auto">
          <a:xfrm>
            <a:off x="2" y="231775"/>
            <a:ext cx="10445751" cy="928688"/>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000" tIns="62400" rIns="120000" bIns="62400" anchor="ctr"/>
          <a:lstStyle/>
          <a:p>
            <a:endParaRPr lang="en-US" sz="2400" dirty="0"/>
          </a:p>
        </p:txBody>
      </p:sp>
      <p:sp>
        <p:nvSpPr>
          <p:cNvPr id="1028" name="Rectangle 3"/>
          <p:cNvSpPr>
            <a:spLocks noGrp="1" noChangeArrowheads="1"/>
          </p:cNvSpPr>
          <p:nvPr>
            <p:ph type="title"/>
          </p:nvPr>
        </p:nvSpPr>
        <p:spPr bwMode="auto">
          <a:xfrm>
            <a:off x="0" y="230189"/>
            <a:ext cx="12192000" cy="930275"/>
          </a:xfrm>
          <a:prstGeom prst="rect">
            <a:avLst/>
          </a:prstGeom>
          <a:solidFill>
            <a:schemeClr val="tx2"/>
          </a:solidFill>
          <a:ln>
            <a:noFill/>
          </a:ln>
          <a:effectLst/>
        </p:spPr>
        <p:txBody>
          <a:bodyPr vert="horz" wrap="square" lIns="540000" tIns="45720" rIns="91440" bIns="45720" numCol="1" anchor="ctr"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726017" y="1736725"/>
            <a:ext cx="9711267"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6374" name="Rectangle 6"/>
          <p:cNvSpPr>
            <a:spLocks noGrp="1" noChangeArrowheads="1"/>
          </p:cNvSpPr>
          <p:nvPr>
            <p:ph type="dt" sz="half" idx="2"/>
          </p:nvPr>
        </p:nvSpPr>
        <p:spPr bwMode="auto">
          <a:xfrm>
            <a:off x="10409769" y="6626225"/>
            <a:ext cx="13589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333" smtClean="0">
                <a:solidFill>
                  <a:schemeClr val="bg2"/>
                </a:solidFill>
                <a:cs typeface="+mn-cs"/>
              </a:defRPr>
            </a:lvl1pPr>
          </a:lstStyle>
          <a:p>
            <a:pPr>
              <a:defRPr/>
            </a:pPr>
            <a:endParaRPr lang="en-US" dirty="0"/>
          </a:p>
        </p:txBody>
      </p:sp>
      <p:sp>
        <p:nvSpPr>
          <p:cNvPr id="826375" name="Rectangle 7"/>
          <p:cNvSpPr>
            <a:spLocks noGrp="1" noChangeArrowheads="1"/>
          </p:cNvSpPr>
          <p:nvPr>
            <p:ph type="ftr" sz="quarter" idx="3"/>
          </p:nvPr>
        </p:nvSpPr>
        <p:spPr bwMode="auto">
          <a:xfrm>
            <a:off x="6544733" y="6626225"/>
            <a:ext cx="38608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333" smtClean="0">
                <a:solidFill>
                  <a:schemeClr val="bg2"/>
                </a:solidFill>
                <a:cs typeface="+mn-cs"/>
              </a:defRPr>
            </a:lvl1pPr>
          </a:lstStyle>
          <a:p>
            <a:pPr>
              <a:defRPr/>
            </a:pPr>
            <a:endParaRPr lang="en-US" dirty="0"/>
          </a:p>
        </p:txBody>
      </p:sp>
      <p:sp>
        <p:nvSpPr>
          <p:cNvPr id="826376" name="Rectangle 8"/>
          <p:cNvSpPr>
            <a:spLocks noGrp="1" noChangeArrowheads="1"/>
          </p:cNvSpPr>
          <p:nvPr>
            <p:ph type="sldNum" sz="quarter" idx="4"/>
          </p:nvPr>
        </p:nvSpPr>
        <p:spPr bwMode="auto">
          <a:xfrm>
            <a:off x="11753851" y="6626225"/>
            <a:ext cx="463549"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333" smtClean="0">
                <a:solidFill>
                  <a:schemeClr val="tx2"/>
                </a:solidFill>
                <a:cs typeface="+mn-cs"/>
              </a:defRPr>
            </a:lvl1pPr>
          </a:lstStyle>
          <a:p>
            <a:pPr>
              <a:defRPr/>
            </a:pPr>
            <a:fld id="{FA4FD8AF-CAD4-4828-8E02-C7DFCDB5E056}" type="slidenum">
              <a:rPr lang="en-US"/>
              <a:pPr>
                <a:defRPr/>
              </a:pPr>
              <a:t>‹#›</a:t>
            </a:fld>
            <a:endParaRPr lang="en-US" dirty="0"/>
          </a:p>
        </p:txBody>
      </p:sp>
    </p:spTree>
    <p:extLst>
      <p:ext uri="{BB962C8B-B14F-4D97-AF65-F5344CB8AC3E}">
        <p14:creationId xmlns:p14="http://schemas.microsoft.com/office/powerpoint/2010/main" val="2838185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ct val="90000"/>
        </a:lnSpc>
        <a:spcBef>
          <a:spcPct val="0"/>
        </a:spcBef>
        <a:spcAft>
          <a:spcPct val="0"/>
        </a:spcAft>
        <a:defRPr sz="3733">
          <a:solidFill>
            <a:schemeClr val="bg1"/>
          </a:solidFill>
          <a:latin typeface="+mj-lt"/>
          <a:ea typeface="+mj-ea"/>
          <a:cs typeface="+mj-cs"/>
        </a:defRPr>
      </a:lvl1pPr>
      <a:lvl2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2pPr>
      <a:lvl3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3pPr>
      <a:lvl4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4pPr>
      <a:lvl5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5pPr>
      <a:lvl6pPr marL="609585"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6pPr>
      <a:lvl7pPr marL="1219170"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7pPr>
      <a:lvl8pPr marL="1828754"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8pPr>
      <a:lvl9pPr marL="2438339"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9pPr>
    </p:titleStyle>
    <p:bodyStyle>
      <a:lvl1pPr marL="366175" indent="-366175" algn="l" rtl="0" eaLnBrk="1" fontAlgn="base" hangingPunct="1">
        <a:spcBef>
          <a:spcPct val="50000"/>
        </a:spcBef>
        <a:spcAft>
          <a:spcPct val="0"/>
        </a:spcAft>
        <a:buClr>
          <a:srgbClr val="99CC00"/>
        </a:buClr>
        <a:buFont typeface="Univers 45 Light" pitchFamily="2" charset="0"/>
        <a:buChar char="•"/>
        <a:defRPr>
          <a:solidFill>
            <a:schemeClr val="tx1"/>
          </a:solidFill>
          <a:latin typeface="+mn-lt"/>
          <a:ea typeface="+mn-ea"/>
          <a:cs typeface="+mn-cs"/>
        </a:defRPr>
      </a:lvl1pPr>
      <a:lvl2pPr marL="732348" indent="-364058"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2pPr>
      <a:lvl3pPr marL="1077357" indent="-342891"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3pPr>
      <a:lvl4pPr marL="1443531" indent="-364058"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4pPr>
      <a:lvl5pPr marL="1807588"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5pPr>
      <a:lvl6pPr marL="2417173"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6pPr>
      <a:lvl7pPr marL="3026758"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7pPr>
      <a:lvl8pPr marL="3636342"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8pPr>
      <a:lvl9pPr marL="4245927"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BC24F-FD8C-45FB-AAFC-D340DF994E46}" type="datetimeFigureOut">
              <a:rPr lang="en-US" smtClean="0"/>
              <a:t>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89C0-E8F9-4CA1-A487-F6B80119279C}" type="slidenum">
              <a:rPr lang="en-US" smtClean="0"/>
              <a:t>‹#›</a:t>
            </a:fld>
            <a:endParaRPr lang="en-US"/>
          </a:p>
        </p:txBody>
      </p:sp>
    </p:spTree>
    <p:extLst>
      <p:ext uri="{BB962C8B-B14F-4D97-AF65-F5344CB8AC3E}">
        <p14:creationId xmlns:p14="http://schemas.microsoft.com/office/powerpoint/2010/main" val="3157249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0F49-4EC8-4EEC-9CC9-AE211D38FF82}"/>
              </a:ext>
            </a:extLst>
          </p:cNvPr>
          <p:cNvSpPr>
            <a:spLocks noGrp="1"/>
          </p:cNvSpPr>
          <p:nvPr>
            <p:ph type="ctrTitle"/>
          </p:nvPr>
        </p:nvSpPr>
        <p:spPr>
          <a:xfrm>
            <a:off x="1524000" y="998689"/>
            <a:ext cx="9144000" cy="2984731"/>
          </a:xfrm>
          <a:solidFill>
            <a:schemeClr val="tx2"/>
          </a:solidFill>
          <a:ln>
            <a:noFill/>
          </a:ln>
          <a:effectLst/>
        </p:spPr>
        <p:txBody>
          <a:bodyPr vert="horz" wrap="square" lIns="720000" tIns="60960" rIns="121920" bIns="60960" numCol="1" anchor="ctr" anchorCtr="0" compatLnSpc="1">
            <a:prstTxWarp prst="textNoShape">
              <a:avLst/>
            </a:prstTxWarp>
            <a:normAutofit/>
          </a:bodyPr>
          <a:lstStyle/>
          <a:p>
            <a:pPr defTabSz="1219170" fontAlgn="base">
              <a:spcAft>
                <a:spcPct val="0"/>
              </a:spcAft>
            </a:pPr>
            <a:r>
              <a:rPr lang="en-US" sz="4000" kern="0" dirty="0">
                <a:solidFill>
                  <a:srgbClr val="FFFFFF"/>
                </a:solidFill>
                <a:latin typeface="Univers 45 Light"/>
                <a:cs typeface="Arial"/>
              </a:rPr>
              <a:t>Analysis and Recommendations</a:t>
            </a:r>
            <a:br>
              <a:rPr lang="en-US" sz="4000" kern="0" dirty="0">
                <a:solidFill>
                  <a:srgbClr val="FFFFFF"/>
                </a:solidFill>
                <a:latin typeface="Univers 45 Light"/>
                <a:cs typeface="Arial"/>
              </a:rPr>
            </a:br>
            <a:r>
              <a:rPr lang="en-US" sz="4000" kern="0" dirty="0">
                <a:solidFill>
                  <a:srgbClr val="FFFFFF"/>
                </a:solidFill>
                <a:latin typeface="Univers 45 Light"/>
                <a:cs typeface="Arial"/>
              </a:rPr>
              <a:t> for Starting a Movie Studio</a:t>
            </a:r>
          </a:p>
        </p:txBody>
      </p:sp>
      <p:sp>
        <p:nvSpPr>
          <p:cNvPr id="3" name="Subtitle 2">
            <a:extLst>
              <a:ext uri="{FF2B5EF4-FFF2-40B4-BE49-F238E27FC236}">
                <a16:creationId xmlns:a16="http://schemas.microsoft.com/office/drawing/2014/main" id="{33FA6933-EE1C-488D-9CFB-ABBFC0F1F6FD}"/>
              </a:ext>
            </a:extLst>
          </p:cNvPr>
          <p:cNvSpPr>
            <a:spLocks noGrp="1"/>
          </p:cNvSpPr>
          <p:nvPr>
            <p:ph type="subTitle" idx="1"/>
          </p:nvPr>
        </p:nvSpPr>
        <p:spPr>
          <a:xfrm>
            <a:off x="1524000" y="4601270"/>
            <a:ext cx="9144000" cy="1655762"/>
          </a:xfrm>
        </p:spPr>
        <p:txBody>
          <a:bodyPr/>
          <a:lstStyle/>
          <a:p>
            <a:br>
              <a:rPr lang="en-US" dirty="0"/>
            </a:br>
            <a:r>
              <a:rPr lang="en-US" dirty="0"/>
              <a:t>Pierre-Olivier Ariston</a:t>
            </a:r>
          </a:p>
          <a:p>
            <a:r>
              <a:rPr lang="en-US" dirty="0"/>
              <a:t>February 2020</a:t>
            </a:r>
          </a:p>
        </p:txBody>
      </p:sp>
    </p:spTree>
    <p:extLst>
      <p:ext uri="{BB962C8B-B14F-4D97-AF65-F5344CB8AC3E}">
        <p14:creationId xmlns:p14="http://schemas.microsoft.com/office/powerpoint/2010/main" val="74821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4326D0-432C-405F-ADBA-CC8C14E19DB7}"/>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Future Work</a:t>
            </a:r>
          </a:p>
        </p:txBody>
      </p:sp>
      <p:sp>
        <p:nvSpPr>
          <p:cNvPr id="5" name="TextBox 4">
            <a:extLst>
              <a:ext uri="{FF2B5EF4-FFF2-40B4-BE49-F238E27FC236}">
                <a16:creationId xmlns:a16="http://schemas.microsoft.com/office/drawing/2014/main" id="{54D90C35-3D5E-41D2-BECA-C91F10AB5A56}"/>
              </a:ext>
            </a:extLst>
          </p:cNvPr>
          <p:cNvSpPr txBox="1"/>
          <p:nvPr/>
        </p:nvSpPr>
        <p:spPr>
          <a:xfrm>
            <a:off x="333375" y="1514475"/>
            <a:ext cx="10467975"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For the first analysis (overall rentability of movie industry) , our random movie selections end up most often with a profit ratio of 3. The Central Theorem predicts that this normal distribution should be centered around the population mean ~3.67. The discrepancy observed here should be the subject of further study. The first thing to do would be to increase the number of movies in the database.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second analysis about the genres  as predictors of success seems the most robust. The main improvement could come from the fact that movies have multiple genres assigned to them. We could try to find what is the dominant genre  and the secondary genres for each movie as  the dominant genre should be weighted more heavily.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There is more room for interpretation in the third analysis (most used keywords in reviews). Potential further work could look in the review around the keywords we found and find the closest adverb or adjective. For example a good movie review we expect to find “realistic characters” and in a bad one, “simplistic characters”. </a:t>
            </a:r>
          </a:p>
          <a:p>
            <a:endParaRPr lang="en-US" dirty="0"/>
          </a:p>
        </p:txBody>
      </p:sp>
    </p:spTree>
    <p:extLst>
      <p:ext uri="{BB962C8B-B14F-4D97-AF65-F5344CB8AC3E}">
        <p14:creationId xmlns:p14="http://schemas.microsoft.com/office/powerpoint/2010/main" val="326905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E64EBB6B-E891-41D8-919B-D197513A96AF}"/>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Problem Statement and business value</a:t>
            </a:r>
          </a:p>
        </p:txBody>
      </p:sp>
      <p:sp>
        <p:nvSpPr>
          <p:cNvPr id="2" name="TextBox 1">
            <a:extLst>
              <a:ext uri="{FF2B5EF4-FFF2-40B4-BE49-F238E27FC236}">
                <a16:creationId xmlns:a16="http://schemas.microsoft.com/office/drawing/2014/main" id="{7277D1CA-80DB-4E16-9288-45E62025A0D6}"/>
              </a:ext>
            </a:extLst>
          </p:cNvPr>
          <p:cNvSpPr txBox="1"/>
          <p:nvPr/>
        </p:nvSpPr>
        <p:spPr>
          <a:xfrm>
            <a:off x="571501" y="2896968"/>
            <a:ext cx="10801350" cy="2308324"/>
          </a:xfrm>
          <a:prstGeom prst="rect">
            <a:avLst/>
          </a:prstGeom>
          <a:noFill/>
        </p:spPr>
        <p:txBody>
          <a:bodyPr wrap="square" rtlCol="0">
            <a:spAutoFit/>
          </a:bodyPr>
          <a:lstStyle/>
          <a:p>
            <a:r>
              <a:rPr lang="en-US" sz="3600" dirty="0"/>
              <a:t>How to increase the odds of making successful movies?</a:t>
            </a:r>
          </a:p>
          <a:p>
            <a:r>
              <a:rPr lang="en-US" sz="3600" dirty="0"/>
              <a:t>As we are starting a movie studio from scratch, it is vital to make profitable movies right away.</a:t>
            </a:r>
          </a:p>
          <a:p>
            <a:endParaRPr lang="en-US" sz="3600" dirty="0"/>
          </a:p>
        </p:txBody>
      </p:sp>
    </p:spTree>
    <p:extLst>
      <p:ext uri="{BB962C8B-B14F-4D97-AF65-F5344CB8AC3E}">
        <p14:creationId xmlns:p14="http://schemas.microsoft.com/office/powerpoint/2010/main" val="52585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3842E-A5DA-408A-B107-04477838C773}"/>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Methodology 1/3</a:t>
            </a:r>
          </a:p>
        </p:txBody>
      </p:sp>
      <p:sp>
        <p:nvSpPr>
          <p:cNvPr id="5" name="TextBox 4">
            <a:extLst>
              <a:ext uri="{FF2B5EF4-FFF2-40B4-BE49-F238E27FC236}">
                <a16:creationId xmlns:a16="http://schemas.microsoft.com/office/drawing/2014/main" id="{E2FA430A-0199-45FE-8BDD-C4549C455DAB}"/>
              </a:ext>
            </a:extLst>
          </p:cNvPr>
          <p:cNvSpPr txBox="1"/>
          <p:nvPr/>
        </p:nvSpPr>
        <p:spPr>
          <a:xfrm>
            <a:off x="161924" y="1327959"/>
            <a:ext cx="11868152" cy="2800767"/>
          </a:xfrm>
          <a:prstGeom prst="rect">
            <a:avLst/>
          </a:prstGeom>
          <a:noFill/>
        </p:spPr>
        <p:txBody>
          <a:bodyPr wrap="square" rtlCol="0">
            <a:spAutoFit/>
          </a:bodyPr>
          <a:lstStyle/>
          <a:p>
            <a:r>
              <a:rPr lang="en-US" sz="2200" dirty="0"/>
              <a:t>From tn.movie_budgets.csv, we analyzed the profitability of 4617 movies. For these movies, we used the budget and gross income data. We asked ourselves if the movie business is a good business to invest in. Considering all the available movies - good or bad -, how profitable are them on average?  Can we expect to make a profit as a starting inexperienced movie studio?</a:t>
            </a:r>
          </a:p>
          <a:p>
            <a:r>
              <a:rPr lang="en-US" sz="2200" dirty="0"/>
              <a:t>To answer these questions, we randomly selected movies and calculated their average profit. We repeated this process 20000 times, each time choosing between 1 and 100 movies.</a:t>
            </a:r>
          </a:p>
          <a:p>
            <a:endParaRPr lang="en-US" sz="2200" dirty="0"/>
          </a:p>
          <a:p>
            <a:endParaRPr lang="en-US" sz="2200" dirty="0"/>
          </a:p>
        </p:txBody>
      </p:sp>
      <p:graphicFrame>
        <p:nvGraphicFramePr>
          <p:cNvPr id="2" name="Table 2">
            <a:extLst>
              <a:ext uri="{FF2B5EF4-FFF2-40B4-BE49-F238E27FC236}">
                <a16:creationId xmlns:a16="http://schemas.microsoft.com/office/drawing/2014/main" id="{EB5A5BD0-0E96-4D8D-BAAB-44231807B7C9}"/>
              </a:ext>
            </a:extLst>
          </p:cNvPr>
          <p:cNvGraphicFramePr>
            <a:graphicFrameLocks noGrp="1"/>
          </p:cNvGraphicFramePr>
          <p:nvPr>
            <p:extLst>
              <p:ext uri="{D42A27DB-BD31-4B8C-83A1-F6EECF244321}">
                <p14:modId xmlns:p14="http://schemas.microsoft.com/office/powerpoint/2010/main" val="4128241377"/>
              </p:ext>
            </p:extLst>
          </p:nvPr>
        </p:nvGraphicFramePr>
        <p:xfrm>
          <a:off x="774700" y="3685182"/>
          <a:ext cx="2882900" cy="2654202"/>
        </p:xfrm>
        <a:graphic>
          <a:graphicData uri="http://schemas.openxmlformats.org/drawingml/2006/table">
            <a:tbl>
              <a:tblPr firstRow="1" bandRow="1">
                <a:tableStyleId>{5C22544A-7EE6-4342-B048-85BDC9FD1C3A}</a:tableStyleId>
              </a:tblPr>
              <a:tblGrid>
                <a:gridCol w="1441450">
                  <a:extLst>
                    <a:ext uri="{9D8B030D-6E8A-4147-A177-3AD203B41FA5}">
                      <a16:colId xmlns:a16="http://schemas.microsoft.com/office/drawing/2014/main" val="255099577"/>
                    </a:ext>
                  </a:extLst>
                </a:gridCol>
                <a:gridCol w="1441450">
                  <a:extLst>
                    <a:ext uri="{9D8B030D-6E8A-4147-A177-3AD203B41FA5}">
                      <a16:colId xmlns:a16="http://schemas.microsoft.com/office/drawing/2014/main" val="3235269746"/>
                    </a:ext>
                  </a:extLst>
                </a:gridCol>
              </a:tblGrid>
              <a:tr h="425352">
                <a:tc>
                  <a:txBody>
                    <a:bodyPr/>
                    <a:lstStyle/>
                    <a:p>
                      <a:r>
                        <a:rPr lang="en-US" dirty="0"/>
                        <a:t>Movies</a:t>
                      </a:r>
                    </a:p>
                  </a:txBody>
                  <a:tcPr/>
                </a:tc>
                <a:tc>
                  <a:txBody>
                    <a:bodyPr/>
                    <a:lstStyle/>
                    <a:p>
                      <a:r>
                        <a:rPr lang="en-US" dirty="0"/>
                        <a:t>$ Profits </a:t>
                      </a:r>
                    </a:p>
                  </a:txBody>
                  <a:tcPr/>
                </a:tc>
                <a:extLst>
                  <a:ext uri="{0D108BD9-81ED-4DB2-BD59-A6C34878D82A}">
                    <a16:rowId xmlns:a16="http://schemas.microsoft.com/office/drawing/2014/main" val="791924109"/>
                  </a:ext>
                </a:extLst>
              </a:tr>
              <a:tr h="371475">
                <a:tc>
                  <a:txBody>
                    <a:bodyPr/>
                    <a:lstStyle/>
                    <a:p>
                      <a:pPr marL="0" algn="l" defTabSz="914400" rtl="0" eaLnBrk="1" latinLnBrk="0" hangingPunct="1"/>
                      <a:r>
                        <a:rPr lang="en-US" sz="1800" kern="1200" dirty="0">
                          <a:solidFill>
                            <a:schemeClr val="dk1"/>
                          </a:solidFill>
                          <a:latin typeface="+mn-lt"/>
                          <a:ea typeface="+mn-ea"/>
                          <a:cs typeface="+mn-cs"/>
                        </a:rPr>
                        <a:t>Movie 1</a:t>
                      </a:r>
                    </a:p>
                  </a:txBody>
                  <a:tcPr/>
                </a:tc>
                <a:tc>
                  <a:txBody>
                    <a:bodyPr/>
                    <a:lstStyle/>
                    <a:p>
                      <a:pPr marL="0" algn="l" defTabSz="914400" rtl="0" eaLnBrk="1" latinLnBrk="0" hangingPunct="1"/>
                      <a:r>
                        <a:rPr lang="en-US" sz="1800" kern="1200" dirty="0">
                          <a:solidFill>
                            <a:schemeClr val="dk1"/>
                          </a:solidFill>
                          <a:latin typeface="+mn-lt"/>
                          <a:ea typeface="+mn-ea"/>
                          <a:cs typeface="+mn-cs"/>
                        </a:rPr>
                        <a:t>$ Profit 1</a:t>
                      </a:r>
                    </a:p>
                  </a:txBody>
                  <a:tcPr/>
                </a:tc>
                <a:extLst>
                  <a:ext uri="{0D108BD9-81ED-4DB2-BD59-A6C34878D82A}">
                    <a16:rowId xmlns:a16="http://schemas.microsoft.com/office/drawing/2014/main" val="2530063816"/>
                  </a:ext>
                </a:extLst>
              </a:tr>
              <a:tr h="1252041">
                <a:tc>
                  <a:txBody>
                    <a:bodyPr/>
                    <a:lstStyle/>
                    <a:p>
                      <a:pPr algn="ctr"/>
                      <a:endParaRPr lang="en-US" sz="2400" dirty="0"/>
                    </a:p>
                    <a:p>
                      <a:pPr algn="ctr"/>
                      <a:r>
                        <a:rPr lang="en-US" sz="2400" dirty="0"/>
                        <a:t> …</a:t>
                      </a:r>
                    </a:p>
                  </a:txBody>
                  <a:tcPr/>
                </a:tc>
                <a:tc>
                  <a:txBody>
                    <a:bodyPr/>
                    <a:lstStyle/>
                    <a:p>
                      <a:pPr algn="ctr"/>
                      <a:endParaRPr lang="en-US" sz="2400" dirty="0"/>
                    </a:p>
                    <a:p>
                      <a:pPr algn="ctr"/>
                      <a:r>
                        <a:rPr lang="en-US" sz="2400" dirty="0"/>
                        <a:t>…</a:t>
                      </a:r>
                    </a:p>
                  </a:txBody>
                  <a:tcPr/>
                </a:tc>
                <a:extLst>
                  <a:ext uri="{0D108BD9-81ED-4DB2-BD59-A6C34878D82A}">
                    <a16:rowId xmlns:a16="http://schemas.microsoft.com/office/drawing/2014/main" val="348052259"/>
                  </a:ext>
                </a:extLst>
              </a:tr>
              <a:tr h="605334">
                <a:tc>
                  <a:txBody>
                    <a:bodyPr/>
                    <a:lstStyle/>
                    <a:p>
                      <a:r>
                        <a:rPr lang="en-US" dirty="0"/>
                        <a:t>Movie 4617</a:t>
                      </a:r>
                    </a:p>
                  </a:txBody>
                  <a:tcPr/>
                </a:tc>
                <a:tc>
                  <a:txBody>
                    <a:bodyPr/>
                    <a:lstStyle/>
                    <a:p>
                      <a:r>
                        <a:rPr lang="en-US" dirty="0"/>
                        <a:t>$ Profit 4617</a:t>
                      </a:r>
                    </a:p>
                  </a:txBody>
                  <a:tcPr/>
                </a:tc>
                <a:extLst>
                  <a:ext uri="{0D108BD9-81ED-4DB2-BD59-A6C34878D82A}">
                    <a16:rowId xmlns:a16="http://schemas.microsoft.com/office/drawing/2014/main" val="3579734120"/>
                  </a:ext>
                </a:extLst>
              </a:tr>
            </a:tbl>
          </a:graphicData>
        </a:graphic>
      </p:graphicFrame>
      <p:cxnSp>
        <p:nvCxnSpPr>
          <p:cNvPr id="7" name="Straight Arrow Connector 6">
            <a:extLst>
              <a:ext uri="{FF2B5EF4-FFF2-40B4-BE49-F238E27FC236}">
                <a16:creationId xmlns:a16="http://schemas.microsoft.com/office/drawing/2014/main" id="{5E823955-4831-478C-8C99-1C1A1765F8B5}"/>
              </a:ext>
            </a:extLst>
          </p:cNvPr>
          <p:cNvCxnSpPr/>
          <p:nvPr/>
        </p:nvCxnSpPr>
        <p:spPr>
          <a:xfrm>
            <a:off x="3800474" y="4629150"/>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57A8939-EAF9-476C-8C92-45C5052E8472}"/>
              </a:ext>
            </a:extLst>
          </p:cNvPr>
          <p:cNvCxnSpPr/>
          <p:nvPr/>
        </p:nvCxnSpPr>
        <p:spPr>
          <a:xfrm>
            <a:off x="3800475" y="5514975"/>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D8672B9-F2EC-42E8-8E22-622EDA1EBB5D}"/>
              </a:ext>
            </a:extLst>
          </p:cNvPr>
          <p:cNvCxnSpPr/>
          <p:nvPr/>
        </p:nvCxnSpPr>
        <p:spPr>
          <a:xfrm>
            <a:off x="3800475" y="5153025"/>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8B1A65-E356-46D7-A849-FD738E0948C3}"/>
              </a:ext>
            </a:extLst>
          </p:cNvPr>
          <p:cNvSpPr txBox="1"/>
          <p:nvPr/>
        </p:nvSpPr>
        <p:spPr>
          <a:xfrm>
            <a:off x="5019673" y="4894292"/>
            <a:ext cx="1733551" cy="369332"/>
          </a:xfrm>
          <a:prstGeom prst="rect">
            <a:avLst/>
          </a:prstGeom>
          <a:noFill/>
        </p:spPr>
        <p:txBody>
          <a:bodyPr wrap="square" rtlCol="0">
            <a:spAutoFit/>
          </a:bodyPr>
          <a:lstStyle/>
          <a:p>
            <a:r>
              <a:rPr lang="en-US" dirty="0"/>
              <a:t>Average profits </a:t>
            </a:r>
          </a:p>
        </p:txBody>
      </p:sp>
      <p:sp>
        <p:nvSpPr>
          <p:cNvPr id="11" name="Right Brace 10">
            <a:extLst>
              <a:ext uri="{FF2B5EF4-FFF2-40B4-BE49-F238E27FC236}">
                <a16:creationId xmlns:a16="http://schemas.microsoft.com/office/drawing/2014/main" id="{6692C11D-F643-4D65-AFE0-71A4AF344F85}"/>
              </a:ext>
            </a:extLst>
          </p:cNvPr>
          <p:cNvSpPr/>
          <p:nvPr/>
        </p:nvSpPr>
        <p:spPr>
          <a:xfrm>
            <a:off x="4724399" y="4417546"/>
            <a:ext cx="247651" cy="13927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Oval 11">
            <a:extLst>
              <a:ext uri="{FF2B5EF4-FFF2-40B4-BE49-F238E27FC236}">
                <a16:creationId xmlns:a16="http://schemas.microsoft.com/office/drawing/2014/main" id="{DF1B1760-AC29-4479-B2BF-9EC0332C3AF1}"/>
              </a:ext>
            </a:extLst>
          </p:cNvPr>
          <p:cNvSpPr/>
          <p:nvPr/>
        </p:nvSpPr>
        <p:spPr>
          <a:xfrm>
            <a:off x="161924" y="3419475"/>
            <a:ext cx="6286501" cy="309299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158E52-7404-404A-B858-2AB067A4661E}"/>
              </a:ext>
            </a:extLst>
          </p:cNvPr>
          <p:cNvSpPr txBox="1"/>
          <p:nvPr/>
        </p:nvSpPr>
        <p:spPr>
          <a:xfrm>
            <a:off x="1066800" y="6430943"/>
            <a:ext cx="6286500" cy="369332"/>
          </a:xfrm>
          <a:prstGeom prst="rect">
            <a:avLst/>
          </a:prstGeom>
          <a:solidFill>
            <a:schemeClr val="bg1"/>
          </a:solidFill>
          <a:ln>
            <a:solidFill>
              <a:schemeClr val="accent1"/>
            </a:solidFill>
          </a:ln>
        </p:spPr>
        <p:txBody>
          <a:bodyPr wrap="square" rtlCol="0">
            <a:spAutoFit/>
          </a:bodyPr>
          <a:lstStyle/>
          <a:p>
            <a:r>
              <a:rPr lang="en-US" dirty="0"/>
              <a:t>Repeat many times with different random selections of movies</a:t>
            </a:r>
          </a:p>
        </p:txBody>
      </p:sp>
      <p:sp>
        <p:nvSpPr>
          <p:cNvPr id="14" name="Arrow: Right 13">
            <a:extLst>
              <a:ext uri="{FF2B5EF4-FFF2-40B4-BE49-F238E27FC236}">
                <a16:creationId xmlns:a16="http://schemas.microsoft.com/office/drawing/2014/main" id="{4063F711-6CE0-4240-BDCA-F6843DEBFBE4}"/>
              </a:ext>
            </a:extLst>
          </p:cNvPr>
          <p:cNvSpPr/>
          <p:nvPr/>
        </p:nvSpPr>
        <p:spPr>
          <a:xfrm>
            <a:off x="7353300" y="4963879"/>
            <a:ext cx="1114425" cy="470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5">
            <a:extLst>
              <a:ext uri="{FF2B5EF4-FFF2-40B4-BE49-F238E27FC236}">
                <a16:creationId xmlns:a16="http://schemas.microsoft.com/office/drawing/2014/main" id="{3B11250C-FC1F-4225-93E7-DCD2939516CA}"/>
              </a:ext>
            </a:extLst>
          </p:cNvPr>
          <p:cNvGraphicFramePr>
            <a:graphicFrameLocks noGrp="1"/>
          </p:cNvGraphicFramePr>
          <p:nvPr>
            <p:extLst>
              <p:ext uri="{D42A27DB-BD31-4B8C-83A1-F6EECF244321}">
                <p14:modId xmlns:p14="http://schemas.microsoft.com/office/powerpoint/2010/main" val="3072561758"/>
              </p:ext>
            </p:extLst>
          </p:nvPr>
        </p:nvGraphicFramePr>
        <p:xfrm>
          <a:off x="8977311" y="3773577"/>
          <a:ext cx="2439989" cy="2682240"/>
        </p:xfrm>
        <a:graphic>
          <a:graphicData uri="http://schemas.openxmlformats.org/drawingml/2006/table">
            <a:tbl>
              <a:tblPr firstRow="1" bandRow="1">
                <a:tableStyleId>{21E4AEA4-8DFA-4A89-87EB-49C32662AFE0}</a:tableStyleId>
              </a:tblPr>
              <a:tblGrid>
                <a:gridCol w="2439989">
                  <a:extLst>
                    <a:ext uri="{9D8B030D-6E8A-4147-A177-3AD203B41FA5}">
                      <a16:colId xmlns:a16="http://schemas.microsoft.com/office/drawing/2014/main" val="4288736592"/>
                    </a:ext>
                  </a:extLst>
                </a:gridCol>
              </a:tblGrid>
              <a:tr h="370840">
                <a:tc>
                  <a:txBody>
                    <a:bodyPr/>
                    <a:lstStyle/>
                    <a:p>
                      <a:r>
                        <a:rPr lang="en-US" dirty="0"/>
                        <a:t>Average profits</a:t>
                      </a:r>
                    </a:p>
                  </a:txBody>
                  <a:tcPr/>
                </a:tc>
                <a:extLst>
                  <a:ext uri="{0D108BD9-81ED-4DB2-BD59-A6C34878D82A}">
                    <a16:rowId xmlns:a16="http://schemas.microsoft.com/office/drawing/2014/main" val="774343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Average profit #1</a:t>
                      </a:r>
                    </a:p>
                  </a:txBody>
                  <a:tcPr/>
                </a:tc>
                <a:extLst>
                  <a:ext uri="{0D108BD9-81ED-4DB2-BD59-A6C34878D82A}">
                    <a16:rowId xmlns:a16="http://schemas.microsoft.com/office/drawing/2014/main" val="31690994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Average profit #2</a:t>
                      </a:r>
                    </a:p>
                  </a:txBody>
                  <a:tcPr/>
                </a:tc>
                <a:extLst>
                  <a:ext uri="{0D108BD9-81ED-4DB2-BD59-A6C34878D82A}">
                    <a16:rowId xmlns:a16="http://schemas.microsoft.com/office/drawing/2014/main" val="904940022"/>
                  </a:ext>
                </a:extLst>
              </a:tr>
              <a:tr h="370840">
                <a:tc>
                  <a:txBody>
                    <a:bodyPr/>
                    <a:lstStyle/>
                    <a:p>
                      <a:endParaRPr lang="en-US"/>
                    </a:p>
                  </a:txBody>
                  <a:tcPr/>
                </a:tc>
                <a:extLst>
                  <a:ext uri="{0D108BD9-81ED-4DB2-BD59-A6C34878D82A}">
                    <a16:rowId xmlns:a16="http://schemas.microsoft.com/office/drawing/2014/main" val="2489149243"/>
                  </a:ext>
                </a:extLst>
              </a:tr>
              <a:tr h="370840">
                <a:tc>
                  <a:txBody>
                    <a:bodyPr/>
                    <a:lstStyle/>
                    <a:p>
                      <a:pPr algn="ctr"/>
                      <a:r>
                        <a:rPr lang="en-US" sz="2400" dirty="0"/>
                        <a:t>…</a:t>
                      </a:r>
                    </a:p>
                  </a:txBody>
                  <a:tcPr/>
                </a:tc>
                <a:extLst>
                  <a:ext uri="{0D108BD9-81ED-4DB2-BD59-A6C34878D82A}">
                    <a16:rowId xmlns:a16="http://schemas.microsoft.com/office/drawing/2014/main" val="3017561551"/>
                  </a:ext>
                </a:extLst>
              </a:tr>
              <a:tr h="370840">
                <a:tc>
                  <a:txBody>
                    <a:bodyPr/>
                    <a:lstStyle/>
                    <a:p>
                      <a:endParaRPr lang="en-US"/>
                    </a:p>
                  </a:txBody>
                  <a:tcPr/>
                </a:tc>
                <a:extLst>
                  <a:ext uri="{0D108BD9-81ED-4DB2-BD59-A6C34878D82A}">
                    <a16:rowId xmlns:a16="http://schemas.microsoft.com/office/drawing/2014/main" val="2100564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Average profit #20000</a:t>
                      </a:r>
                    </a:p>
                  </a:txBody>
                  <a:tcPr/>
                </a:tc>
                <a:extLst>
                  <a:ext uri="{0D108BD9-81ED-4DB2-BD59-A6C34878D82A}">
                    <a16:rowId xmlns:a16="http://schemas.microsoft.com/office/drawing/2014/main" val="3456532409"/>
                  </a:ext>
                </a:extLst>
              </a:tr>
            </a:tbl>
          </a:graphicData>
        </a:graphic>
      </p:graphicFrame>
      <p:cxnSp>
        <p:nvCxnSpPr>
          <p:cNvPr id="17" name="Straight Arrow Connector 16">
            <a:extLst>
              <a:ext uri="{FF2B5EF4-FFF2-40B4-BE49-F238E27FC236}">
                <a16:creationId xmlns:a16="http://schemas.microsoft.com/office/drawing/2014/main" id="{8761DB2D-7106-4BCC-9D65-5D98D571828D}"/>
              </a:ext>
            </a:extLst>
          </p:cNvPr>
          <p:cNvCxnSpPr/>
          <p:nvPr/>
        </p:nvCxnSpPr>
        <p:spPr>
          <a:xfrm>
            <a:off x="3800474" y="4989542"/>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53CDD9-446D-4B68-9292-5B399426A5CA}"/>
              </a:ext>
            </a:extLst>
          </p:cNvPr>
          <p:cNvSpPr txBox="1"/>
          <p:nvPr/>
        </p:nvSpPr>
        <p:spPr>
          <a:xfrm rot="16984103">
            <a:off x="3224210" y="4795987"/>
            <a:ext cx="2009775" cy="369332"/>
          </a:xfrm>
          <a:prstGeom prst="rect">
            <a:avLst/>
          </a:prstGeom>
          <a:solidFill>
            <a:srgbClr val="FFFFFF">
              <a:alpha val="50196"/>
            </a:srgbClr>
          </a:solidFill>
          <a:ln>
            <a:solidFill>
              <a:schemeClr val="accent1"/>
            </a:solidFill>
          </a:ln>
        </p:spPr>
        <p:txBody>
          <a:bodyPr wrap="square" rtlCol="0">
            <a:spAutoFit/>
          </a:bodyPr>
          <a:lstStyle/>
          <a:p>
            <a:r>
              <a:rPr lang="en-US" dirty="0"/>
              <a:t>random selections</a:t>
            </a:r>
          </a:p>
        </p:txBody>
      </p:sp>
    </p:spTree>
    <p:extLst>
      <p:ext uri="{BB962C8B-B14F-4D97-AF65-F5344CB8AC3E}">
        <p14:creationId xmlns:p14="http://schemas.microsoft.com/office/powerpoint/2010/main" val="348154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DF8B93-A07A-4D5E-912D-0C64B041D091}"/>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1/3</a:t>
            </a:r>
          </a:p>
        </p:txBody>
      </p:sp>
      <p:pic>
        <p:nvPicPr>
          <p:cNvPr id="8" name="Picture 2">
            <a:extLst>
              <a:ext uri="{FF2B5EF4-FFF2-40B4-BE49-F238E27FC236}">
                <a16:creationId xmlns:a16="http://schemas.microsoft.com/office/drawing/2014/main" id="{291A0066-A341-4A6C-B223-7112DA58E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01" y="1457324"/>
            <a:ext cx="7408037" cy="52863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BE2EB4C-98E3-48BF-8F40-B1F197675E5E}"/>
              </a:ext>
            </a:extLst>
          </p:cNvPr>
          <p:cNvSpPr txBox="1"/>
          <p:nvPr/>
        </p:nvSpPr>
        <p:spPr>
          <a:xfrm>
            <a:off x="7562849" y="4012168"/>
            <a:ext cx="4510087" cy="2677656"/>
          </a:xfrm>
          <a:prstGeom prst="rect">
            <a:avLst/>
          </a:prstGeom>
          <a:noFill/>
        </p:spPr>
        <p:txBody>
          <a:bodyPr wrap="square" rtlCol="0">
            <a:spAutoFit/>
          </a:bodyPr>
          <a:lstStyle/>
          <a:p>
            <a:r>
              <a:rPr lang="en-US" sz="2400" dirty="0"/>
              <a:t>Getting into the movie business is a good choice as the level of profits is generally high. With randomly chosen movies, after 20 movies, we are almost certain to reach a profit ratio higher than 3.</a:t>
            </a:r>
          </a:p>
          <a:p>
            <a:r>
              <a:rPr lang="en-US" sz="2400" dirty="0"/>
              <a:t>Pretty good!</a:t>
            </a:r>
          </a:p>
        </p:txBody>
      </p:sp>
      <p:sp>
        <p:nvSpPr>
          <p:cNvPr id="2" name="Rectangle 1">
            <a:extLst>
              <a:ext uri="{FF2B5EF4-FFF2-40B4-BE49-F238E27FC236}">
                <a16:creationId xmlns:a16="http://schemas.microsoft.com/office/drawing/2014/main" id="{03E7E7CD-2C73-4983-84FD-ED4711B542D4}"/>
              </a:ext>
            </a:extLst>
          </p:cNvPr>
          <p:cNvSpPr/>
          <p:nvPr/>
        </p:nvSpPr>
        <p:spPr>
          <a:xfrm>
            <a:off x="7562850" y="1409700"/>
            <a:ext cx="4506649" cy="2308324"/>
          </a:xfrm>
          <a:prstGeom prst="rect">
            <a:avLst/>
          </a:prstGeom>
          <a:noFill/>
        </p:spPr>
        <p:txBody>
          <a:bodyPr wrap="square" rtlCol="0">
            <a:spAutoFit/>
          </a:bodyPr>
          <a:lstStyle/>
          <a:p>
            <a:r>
              <a:rPr lang="en-US" sz="2400" dirty="0"/>
              <a:t>Profit ratio = 1 means neither making nor losing money. </a:t>
            </a:r>
          </a:p>
          <a:p>
            <a:r>
              <a:rPr lang="en-US" sz="2400" dirty="0"/>
              <a:t>Profit ratio &lt; 1 means losing money.</a:t>
            </a:r>
          </a:p>
          <a:p>
            <a:r>
              <a:rPr lang="en-US" sz="2400" dirty="0"/>
              <a:t>Profit ratio &gt; 1 means making money.</a:t>
            </a:r>
          </a:p>
        </p:txBody>
      </p:sp>
    </p:spTree>
    <p:extLst>
      <p:ext uri="{BB962C8B-B14F-4D97-AF65-F5344CB8AC3E}">
        <p14:creationId xmlns:p14="http://schemas.microsoft.com/office/powerpoint/2010/main" val="262176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BBEFCDC-40ED-4873-BB3D-49AB3F53C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2038350"/>
            <a:ext cx="7515225" cy="3219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630D3E8-B611-4257-BBAA-BD0C5017AB66}"/>
              </a:ext>
            </a:extLst>
          </p:cNvPr>
          <p:cNvSpPr/>
          <p:nvPr/>
        </p:nvSpPr>
        <p:spPr>
          <a:xfrm>
            <a:off x="7796981" y="2038350"/>
            <a:ext cx="4209281" cy="4247317"/>
          </a:xfrm>
          <a:prstGeom prst="rect">
            <a:avLst/>
          </a:prstGeom>
        </p:spPr>
        <p:txBody>
          <a:bodyPr wrap="square">
            <a:spAutoFit/>
          </a:bodyPr>
          <a:lstStyle/>
          <a:p>
            <a:r>
              <a:rPr lang="en-US" b="1" dirty="0"/>
              <a:t>Again we see that the movie business is quite lucrative.</a:t>
            </a:r>
          </a:p>
          <a:p>
            <a:r>
              <a:rPr lang="en-US" b="1" dirty="0"/>
              <a:t>when we take random selections of movies  and their average profit, we get a normal distribution of the profit ratio. The central value reached the most often is about 3.</a:t>
            </a:r>
          </a:p>
          <a:p>
            <a:endParaRPr lang="en-US" b="1" dirty="0"/>
          </a:p>
          <a:p>
            <a:r>
              <a:rPr lang="en-US" b="1" u="sng" dirty="0"/>
              <a:t>Note:</a:t>
            </a:r>
          </a:p>
          <a:p>
            <a:r>
              <a:rPr lang="en-US" b="1" dirty="0"/>
              <a:t>The Central Theorem predicts that this normal distribution should be centered around the population mean ~3.67. </a:t>
            </a:r>
            <a:r>
              <a:rPr lang="en-US" b="1" dirty="0" err="1"/>
              <a:t>THe</a:t>
            </a:r>
            <a:r>
              <a:rPr lang="en-US" b="1" dirty="0"/>
              <a:t> discrepancy observed here should be the subject of further study.</a:t>
            </a:r>
          </a:p>
          <a:p>
            <a:endParaRPr lang="en-US" b="1" dirty="0"/>
          </a:p>
        </p:txBody>
      </p:sp>
      <p:sp>
        <p:nvSpPr>
          <p:cNvPr id="6" name="TextBox 5">
            <a:extLst>
              <a:ext uri="{FF2B5EF4-FFF2-40B4-BE49-F238E27FC236}">
                <a16:creationId xmlns:a16="http://schemas.microsoft.com/office/drawing/2014/main" id="{96FD288C-0424-4B60-877D-D3513AE32606}"/>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1/3</a:t>
            </a:r>
          </a:p>
        </p:txBody>
      </p:sp>
    </p:spTree>
    <p:extLst>
      <p:ext uri="{BB962C8B-B14F-4D97-AF65-F5344CB8AC3E}">
        <p14:creationId xmlns:p14="http://schemas.microsoft.com/office/powerpoint/2010/main" val="46711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3842E-A5DA-408A-B107-04477838C773}"/>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Methodology 2/3</a:t>
            </a:r>
          </a:p>
        </p:txBody>
      </p:sp>
      <p:sp>
        <p:nvSpPr>
          <p:cNvPr id="5" name="TextBox 4">
            <a:extLst>
              <a:ext uri="{FF2B5EF4-FFF2-40B4-BE49-F238E27FC236}">
                <a16:creationId xmlns:a16="http://schemas.microsoft.com/office/drawing/2014/main" id="{E2FA430A-0199-45FE-8BDD-C4549C455DAB}"/>
              </a:ext>
            </a:extLst>
          </p:cNvPr>
          <p:cNvSpPr txBox="1"/>
          <p:nvPr/>
        </p:nvSpPr>
        <p:spPr>
          <a:xfrm>
            <a:off x="381000" y="1562100"/>
            <a:ext cx="11106150" cy="1754326"/>
          </a:xfrm>
          <a:prstGeom prst="rect">
            <a:avLst/>
          </a:prstGeom>
          <a:noFill/>
        </p:spPr>
        <p:txBody>
          <a:bodyPr wrap="square" rtlCol="0">
            <a:spAutoFit/>
          </a:bodyPr>
          <a:lstStyle/>
          <a:p>
            <a:r>
              <a:rPr lang="en-US" dirty="0"/>
              <a:t>From imdb.title.basics.csv and tn.movie_budgets.csv, we analyzed profitability of movies according to their genre. We classified movies into 3 groups low, medium and high profitability. We ranked the genres based on the proportion of high profit movies vs. movies loosing money.</a:t>
            </a:r>
          </a:p>
          <a:p>
            <a:endParaRPr lang="en-US" dirty="0"/>
          </a:p>
          <a:p>
            <a:endParaRPr lang="en-US" dirty="0"/>
          </a:p>
          <a:p>
            <a:endParaRPr lang="en-US" dirty="0"/>
          </a:p>
        </p:txBody>
      </p:sp>
      <p:graphicFrame>
        <p:nvGraphicFramePr>
          <p:cNvPr id="2" name="Table 2">
            <a:extLst>
              <a:ext uri="{FF2B5EF4-FFF2-40B4-BE49-F238E27FC236}">
                <a16:creationId xmlns:a16="http://schemas.microsoft.com/office/drawing/2014/main" id="{CBA84F5F-9423-42D4-86E1-3E395B7AB172}"/>
              </a:ext>
            </a:extLst>
          </p:cNvPr>
          <p:cNvGraphicFramePr>
            <a:graphicFrameLocks noGrp="1"/>
          </p:cNvGraphicFramePr>
          <p:nvPr>
            <p:extLst>
              <p:ext uri="{D42A27DB-BD31-4B8C-83A1-F6EECF244321}">
                <p14:modId xmlns:p14="http://schemas.microsoft.com/office/powerpoint/2010/main" val="766449601"/>
              </p:ext>
            </p:extLst>
          </p:nvPr>
        </p:nvGraphicFramePr>
        <p:xfrm>
          <a:off x="460375" y="2748491"/>
          <a:ext cx="4854576" cy="2966720"/>
        </p:xfrm>
        <a:graphic>
          <a:graphicData uri="http://schemas.openxmlformats.org/drawingml/2006/table">
            <a:tbl>
              <a:tblPr firstRow="1" bandRow="1">
                <a:tableStyleId>{5C22544A-7EE6-4342-B048-85BDC9FD1C3A}</a:tableStyleId>
              </a:tblPr>
              <a:tblGrid>
                <a:gridCol w="1618192">
                  <a:extLst>
                    <a:ext uri="{9D8B030D-6E8A-4147-A177-3AD203B41FA5}">
                      <a16:colId xmlns:a16="http://schemas.microsoft.com/office/drawing/2014/main" val="3511435892"/>
                    </a:ext>
                  </a:extLst>
                </a:gridCol>
                <a:gridCol w="1618192">
                  <a:extLst>
                    <a:ext uri="{9D8B030D-6E8A-4147-A177-3AD203B41FA5}">
                      <a16:colId xmlns:a16="http://schemas.microsoft.com/office/drawing/2014/main" val="3176234374"/>
                    </a:ext>
                  </a:extLst>
                </a:gridCol>
                <a:gridCol w="1618192">
                  <a:extLst>
                    <a:ext uri="{9D8B030D-6E8A-4147-A177-3AD203B41FA5}">
                      <a16:colId xmlns:a16="http://schemas.microsoft.com/office/drawing/2014/main" val="780345318"/>
                    </a:ext>
                  </a:extLst>
                </a:gridCol>
              </a:tblGrid>
              <a:tr h="370840">
                <a:tc>
                  <a:txBody>
                    <a:bodyPr/>
                    <a:lstStyle/>
                    <a:p>
                      <a:r>
                        <a:rPr lang="en-US" dirty="0"/>
                        <a:t>Movie</a:t>
                      </a:r>
                    </a:p>
                  </a:txBody>
                  <a:tcPr/>
                </a:tc>
                <a:tc>
                  <a:txBody>
                    <a:bodyPr/>
                    <a:lstStyle/>
                    <a:p>
                      <a:r>
                        <a:rPr lang="en-US" dirty="0"/>
                        <a:t> genre</a:t>
                      </a:r>
                    </a:p>
                  </a:txBody>
                  <a:tcPr/>
                </a:tc>
                <a:tc>
                  <a:txBody>
                    <a:bodyPr/>
                    <a:lstStyle/>
                    <a:p>
                      <a:r>
                        <a:rPr lang="en-US" dirty="0"/>
                        <a:t>profitability</a:t>
                      </a:r>
                    </a:p>
                  </a:txBody>
                  <a:tcPr/>
                </a:tc>
                <a:extLst>
                  <a:ext uri="{0D108BD9-81ED-4DB2-BD59-A6C34878D82A}">
                    <a16:rowId xmlns:a16="http://schemas.microsoft.com/office/drawing/2014/main" val="670001051"/>
                  </a:ext>
                </a:extLst>
              </a:tr>
              <a:tr h="370840">
                <a:tc>
                  <a:txBody>
                    <a:bodyPr/>
                    <a:lstStyle/>
                    <a:p>
                      <a:r>
                        <a:rPr lang="en-US" dirty="0"/>
                        <a:t>Movie #1</a:t>
                      </a:r>
                    </a:p>
                  </a:txBody>
                  <a:tcPr/>
                </a:tc>
                <a:tc>
                  <a:txBody>
                    <a:bodyPr/>
                    <a:lstStyle/>
                    <a:p>
                      <a:r>
                        <a:rPr lang="en-US" dirty="0"/>
                        <a:t>comedy</a:t>
                      </a:r>
                    </a:p>
                  </a:txBody>
                  <a:tcPr/>
                </a:tc>
                <a:tc>
                  <a:txBody>
                    <a:bodyPr/>
                    <a:lstStyle/>
                    <a:p>
                      <a:r>
                        <a:rPr lang="en-US" dirty="0"/>
                        <a:t>low</a:t>
                      </a:r>
                    </a:p>
                  </a:txBody>
                  <a:tcPr/>
                </a:tc>
                <a:extLst>
                  <a:ext uri="{0D108BD9-81ED-4DB2-BD59-A6C34878D82A}">
                    <a16:rowId xmlns:a16="http://schemas.microsoft.com/office/drawing/2014/main" val="3127714497"/>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816372915"/>
                  </a:ext>
                </a:extLst>
              </a:tr>
              <a:tr h="370840">
                <a:tc>
                  <a:txBody>
                    <a:bodyPr/>
                    <a:lstStyle/>
                    <a:p>
                      <a:r>
                        <a:rPr lang="en-US" dirty="0"/>
                        <a:t>Movie #n</a:t>
                      </a:r>
                    </a:p>
                  </a:txBody>
                  <a:tcPr/>
                </a:tc>
                <a:tc>
                  <a:txBody>
                    <a:bodyPr/>
                    <a:lstStyle/>
                    <a:p>
                      <a:r>
                        <a:rPr lang="en-US" dirty="0"/>
                        <a:t>war</a:t>
                      </a:r>
                    </a:p>
                  </a:txBody>
                  <a:tcPr/>
                </a:tc>
                <a:tc>
                  <a:txBody>
                    <a:bodyPr/>
                    <a:lstStyle/>
                    <a:p>
                      <a:r>
                        <a:rPr lang="en-US" dirty="0"/>
                        <a:t>low</a:t>
                      </a:r>
                    </a:p>
                  </a:txBody>
                  <a:tcPr/>
                </a:tc>
                <a:extLst>
                  <a:ext uri="{0D108BD9-81ED-4DB2-BD59-A6C34878D82A}">
                    <a16:rowId xmlns:a16="http://schemas.microsoft.com/office/drawing/2014/main" val="3595739925"/>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12589158"/>
                  </a:ext>
                </a:extLst>
              </a:tr>
              <a:tr h="370840">
                <a:tc>
                  <a:txBody>
                    <a:bodyPr/>
                    <a:lstStyle/>
                    <a:p>
                      <a:r>
                        <a:rPr lang="en-US" dirty="0"/>
                        <a:t>Movie #p</a:t>
                      </a:r>
                    </a:p>
                  </a:txBody>
                  <a:tcPr/>
                </a:tc>
                <a:tc>
                  <a:txBody>
                    <a:bodyPr/>
                    <a:lstStyle/>
                    <a:p>
                      <a:r>
                        <a:rPr lang="en-US" dirty="0"/>
                        <a:t>action</a:t>
                      </a:r>
                    </a:p>
                  </a:txBody>
                  <a:tcPr/>
                </a:tc>
                <a:tc>
                  <a:txBody>
                    <a:bodyPr/>
                    <a:lstStyle/>
                    <a:p>
                      <a:r>
                        <a:rPr lang="en-US" dirty="0"/>
                        <a:t>high</a:t>
                      </a:r>
                    </a:p>
                  </a:txBody>
                  <a:tcPr/>
                </a:tc>
                <a:extLst>
                  <a:ext uri="{0D108BD9-81ED-4DB2-BD59-A6C34878D82A}">
                    <a16:rowId xmlns:a16="http://schemas.microsoft.com/office/drawing/2014/main" val="1565458152"/>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61974817"/>
                  </a:ext>
                </a:extLst>
              </a:tr>
              <a:tr h="370840">
                <a:tc>
                  <a:txBody>
                    <a:bodyPr/>
                    <a:lstStyle/>
                    <a:p>
                      <a:r>
                        <a:rPr lang="en-US" dirty="0"/>
                        <a:t>Movie #q</a:t>
                      </a:r>
                    </a:p>
                  </a:txBody>
                  <a:tcPr/>
                </a:tc>
                <a:tc>
                  <a:txBody>
                    <a:bodyPr/>
                    <a:lstStyle/>
                    <a:p>
                      <a:r>
                        <a:rPr lang="en-US" dirty="0"/>
                        <a:t>comedy</a:t>
                      </a:r>
                    </a:p>
                  </a:txBody>
                  <a:tcPr/>
                </a:tc>
                <a:tc>
                  <a:txBody>
                    <a:bodyPr/>
                    <a:lstStyle/>
                    <a:p>
                      <a:r>
                        <a:rPr lang="en-US" dirty="0"/>
                        <a:t>high</a:t>
                      </a:r>
                    </a:p>
                  </a:txBody>
                  <a:tcPr/>
                </a:tc>
                <a:extLst>
                  <a:ext uri="{0D108BD9-81ED-4DB2-BD59-A6C34878D82A}">
                    <a16:rowId xmlns:a16="http://schemas.microsoft.com/office/drawing/2014/main" val="2977127463"/>
                  </a:ext>
                </a:extLst>
              </a:tr>
            </a:tbl>
          </a:graphicData>
        </a:graphic>
      </p:graphicFrame>
      <p:sp>
        <p:nvSpPr>
          <p:cNvPr id="6" name="Arrow: Right 5">
            <a:extLst>
              <a:ext uri="{FF2B5EF4-FFF2-40B4-BE49-F238E27FC236}">
                <a16:creationId xmlns:a16="http://schemas.microsoft.com/office/drawing/2014/main" id="{D529940F-3011-4629-B19B-C25BD0356841}"/>
              </a:ext>
            </a:extLst>
          </p:cNvPr>
          <p:cNvSpPr/>
          <p:nvPr/>
        </p:nvSpPr>
        <p:spPr>
          <a:xfrm>
            <a:off x="5618157" y="3316426"/>
            <a:ext cx="1628775" cy="752475"/>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41147DC7-3493-4952-986D-928CFD461F68}"/>
              </a:ext>
            </a:extLst>
          </p:cNvPr>
          <p:cNvGraphicFramePr>
            <a:graphicFrameLocks noGrp="1"/>
          </p:cNvGraphicFramePr>
          <p:nvPr>
            <p:extLst>
              <p:ext uri="{D42A27DB-BD31-4B8C-83A1-F6EECF244321}">
                <p14:modId xmlns:p14="http://schemas.microsoft.com/office/powerpoint/2010/main" val="3023566308"/>
              </p:ext>
            </p:extLst>
          </p:nvPr>
        </p:nvGraphicFramePr>
        <p:xfrm>
          <a:off x="7312024" y="3970550"/>
          <a:ext cx="2254250" cy="2241390"/>
        </p:xfrm>
        <a:graphic>
          <a:graphicData uri="http://schemas.openxmlformats.org/drawingml/2006/table">
            <a:tbl>
              <a:tblPr firstRow="1" bandRow="1">
                <a:tableStyleId>{21E4AEA4-8DFA-4A89-87EB-49C32662AFE0}</a:tableStyleId>
              </a:tblPr>
              <a:tblGrid>
                <a:gridCol w="1127125">
                  <a:extLst>
                    <a:ext uri="{9D8B030D-6E8A-4147-A177-3AD203B41FA5}">
                      <a16:colId xmlns:a16="http://schemas.microsoft.com/office/drawing/2014/main" val="1074775988"/>
                    </a:ext>
                  </a:extLst>
                </a:gridCol>
                <a:gridCol w="1127125">
                  <a:extLst>
                    <a:ext uri="{9D8B030D-6E8A-4147-A177-3AD203B41FA5}">
                      <a16:colId xmlns:a16="http://schemas.microsoft.com/office/drawing/2014/main" val="3722201532"/>
                    </a:ext>
                  </a:extLst>
                </a:gridCol>
              </a:tblGrid>
              <a:tr h="662675">
                <a:tc>
                  <a:txBody>
                    <a:bodyPr/>
                    <a:lstStyle/>
                    <a:p>
                      <a:r>
                        <a:rPr lang="en-US" dirty="0"/>
                        <a:t>genre</a:t>
                      </a:r>
                    </a:p>
                  </a:txBody>
                  <a:tcPr/>
                </a:tc>
                <a:tc>
                  <a:txBody>
                    <a:bodyPr/>
                    <a:lstStyle/>
                    <a:p>
                      <a:r>
                        <a:rPr lang="en-US" dirty="0"/>
                        <a:t>Number of movies</a:t>
                      </a:r>
                    </a:p>
                  </a:txBody>
                  <a:tcPr/>
                </a:tc>
                <a:extLst>
                  <a:ext uri="{0D108BD9-81ED-4DB2-BD59-A6C34878D82A}">
                    <a16:rowId xmlns:a16="http://schemas.microsoft.com/office/drawing/2014/main" val="292022430"/>
                  </a:ext>
                </a:extLst>
              </a:tr>
              <a:tr h="462650">
                <a:tc>
                  <a:txBody>
                    <a:bodyPr/>
                    <a:lstStyle/>
                    <a:p>
                      <a:r>
                        <a:rPr lang="en-US" dirty="0"/>
                        <a:t>comedy</a:t>
                      </a:r>
                    </a:p>
                  </a:txBody>
                  <a:tcPr/>
                </a:tc>
                <a:tc>
                  <a:txBody>
                    <a:bodyPr/>
                    <a:lstStyle/>
                    <a:p>
                      <a:r>
                        <a:rPr lang="en-US" dirty="0"/>
                        <a:t>#</a:t>
                      </a:r>
                    </a:p>
                  </a:txBody>
                  <a:tcPr/>
                </a:tc>
                <a:extLst>
                  <a:ext uri="{0D108BD9-81ED-4DB2-BD59-A6C34878D82A}">
                    <a16:rowId xmlns:a16="http://schemas.microsoft.com/office/drawing/2014/main" val="422955617"/>
                  </a:ext>
                </a:extLst>
              </a:tr>
              <a:tr h="453390">
                <a:tc>
                  <a:txBody>
                    <a:bodyPr/>
                    <a:lstStyle/>
                    <a:p>
                      <a:r>
                        <a:rPr lang="en-US" dirty="0"/>
                        <a:t>drama</a:t>
                      </a:r>
                    </a:p>
                  </a:txBody>
                  <a:tcPr/>
                </a:tc>
                <a:tc>
                  <a:txBody>
                    <a:bodyPr/>
                    <a:lstStyle/>
                    <a:p>
                      <a:r>
                        <a:rPr lang="en-US" dirty="0"/>
                        <a:t>#</a:t>
                      </a:r>
                    </a:p>
                  </a:txBody>
                  <a:tcPr/>
                </a:tc>
                <a:extLst>
                  <a:ext uri="{0D108BD9-81ED-4DB2-BD59-A6C34878D82A}">
                    <a16:rowId xmlns:a16="http://schemas.microsoft.com/office/drawing/2014/main" val="1289219831"/>
                  </a:ext>
                </a:extLst>
              </a:tr>
              <a:tr h="662675">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594953770"/>
                  </a:ext>
                </a:extLst>
              </a:tr>
            </a:tbl>
          </a:graphicData>
        </a:graphic>
      </p:graphicFrame>
      <p:graphicFrame>
        <p:nvGraphicFramePr>
          <p:cNvPr id="10" name="Table 10">
            <a:extLst>
              <a:ext uri="{FF2B5EF4-FFF2-40B4-BE49-F238E27FC236}">
                <a16:creationId xmlns:a16="http://schemas.microsoft.com/office/drawing/2014/main" id="{A50B16A2-C7D6-4DBF-BFC5-515A00471DD4}"/>
              </a:ext>
            </a:extLst>
          </p:cNvPr>
          <p:cNvGraphicFramePr>
            <a:graphicFrameLocks noGrp="1"/>
          </p:cNvGraphicFramePr>
          <p:nvPr>
            <p:extLst>
              <p:ext uri="{D42A27DB-BD31-4B8C-83A1-F6EECF244321}">
                <p14:modId xmlns:p14="http://schemas.microsoft.com/office/powerpoint/2010/main" val="1541042608"/>
              </p:ext>
            </p:extLst>
          </p:nvPr>
        </p:nvGraphicFramePr>
        <p:xfrm>
          <a:off x="9728197" y="3932730"/>
          <a:ext cx="2254250" cy="2277000"/>
        </p:xfrm>
        <a:graphic>
          <a:graphicData uri="http://schemas.openxmlformats.org/drawingml/2006/table">
            <a:tbl>
              <a:tblPr firstRow="1" bandRow="1">
                <a:tableStyleId>{93296810-A885-4BE3-A3E7-6D5BEEA58F35}</a:tableStyleId>
              </a:tblPr>
              <a:tblGrid>
                <a:gridCol w="1127125">
                  <a:extLst>
                    <a:ext uri="{9D8B030D-6E8A-4147-A177-3AD203B41FA5}">
                      <a16:colId xmlns:a16="http://schemas.microsoft.com/office/drawing/2014/main" val="544533010"/>
                    </a:ext>
                  </a:extLst>
                </a:gridCol>
                <a:gridCol w="1127125">
                  <a:extLst>
                    <a:ext uri="{9D8B030D-6E8A-4147-A177-3AD203B41FA5}">
                      <a16:colId xmlns:a16="http://schemas.microsoft.com/office/drawing/2014/main" val="2906741808"/>
                    </a:ext>
                  </a:extLst>
                </a:gridCol>
              </a:tblGrid>
              <a:tr h="628080">
                <a:tc>
                  <a:txBody>
                    <a:bodyPr/>
                    <a:lstStyle/>
                    <a:p>
                      <a:r>
                        <a:rPr lang="en-US" dirty="0"/>
                        <a:t>genre</a:t>
                      </a:r>
                    </a:p>
                  </a:txBody>
                  <a:tcPr/>
                </a:tc>
                <a:tc>
                  <a:txBody>
                    <a:bodyPr/>
                    <a:lstStyle/>
                    <a:p>
                      <a:r>
                        <a:rPr lang="en-US" dirty="0"/>
                        <a:t>Number of movies</a:t>
                      </a:r>
                    </a:p>
                  </a:txBody>
                  <a:tcPr/>
                </a:tc>
                <a:extLst>
                  <a:ext uri="{0D108BD9-81ED-4DB2-BD59-A6C34878D82A}">
                    <a16:rowId xmlns:a16="http://schemas.microsoft.com/office/drawing/2014/main" val="1608778226"/>
                  </a:ext>
                </a:extLst>
              </a:tr>
              <a:tr h="542115">
                <a:tc>
                  <a:txBody>
                    <a:bodyPr/>
                    <a:lstStyle/>
                    <a:p>
                      <a:r>
                        <a:rPr lang="en-US" dirty="0"/>
                        <a:t>comedy</a:t>
                      </a:r>
                    </a:p>
                  </a:txBody>
                  <a:tcPr/>
                </a:tc>
                <a:tc>
                  <a:txBody>
                    <a:bodyPr/>
                    <a:lstStyle/>
                    <a:p>
                      <a:r>
                        <a:rPr lang="en-US" dirty="0"/>
                        <a:t>#</a:t>
                      </a:r>
                    </a:p>
                  </a:txBody>
                  <a:tcPr/>
                </a:tc>
                <a:extLst>
                  <a:ext uri="{0D108BD9-81ED-4DB2-BD59-A6C34878D82A}">
                    <a16:rowId xmlns:a16="http://schemas.microsoft.com/office/drawing/2014/main" val="145019020"/>
                  </a:ext>
                </a:extLst>
              </a:tr>
              <a:tr h="466725">
                <a:tc>
                  <a:txBody>
                    <a:bodyPr/>
                    <a:lstStyle/>
                    <a:p>
                      <a:r>
                        <a:rPr lang="en-US" dirty="0"/>
                        <a:t>drama</a:t>
                      </a:r>
                    </a:p>
                  </a:txBody>
                  <a:tcPr/>
                </a:tc>
                <a:tc>
                  <a:txBody>
                    <a:bodyPr/>
                    <a:lstStyle/>
                    <a:p>
                      <a:r>
                        <a:rPr lang="en-US" dirty="0"/>
                        <a:t>#</a:t>
                      </a:r>
                    </a:p>
                  </a:txBody>
                  <a:tcPr/>
                </a:tc>
                <a:extLst>
                  <a:ext uri="{0D108BD9-81ED-4DB2-BD59-A6C34878D82A}">
                    <a16:rowId xmlns:a16="http://schemas.microsoft.com/office/drawing/2014/main" val="1942741351"/>
                  </a:ext>
                </a:extLst>
              </a:tr>
              <a:tr h="62808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69244155"/>
                  </a:ext>
                </a:extLst>
              </a:tr>
            </a:tbl>
          </a:graphicData>
        </a:graphic>
      </p:graphicFrame>
      <p:sp>
        <p:nvSpPr>
          <p:cNvPr id="12" name="TextBox 11">
            <a:extLst>
              <a:ext uri="{FF2B5EF4-FFF2-40B4-BE49-F238E27FC236}">
                <a16:creationId xmlns:a16="http://schemas.microsoft.com/office/drawing/2014/main" id="{8B1467AE-6133-4BDA-BCBC-66B3F12F24E6}"/>
              </a:ext>
            </a:extLst>
          </p:cNvPr>
          <p:cNvSpPr txBox="1"/>
          <p:nvPr/>
        </p:nvSpPr>
        <p:spPr>
          <a:xfrm>
            <a:off x="7358061" y="3211473"/>
            <a:ext cx="2162176" cy="646331"/>
          </a:xfrm>
          <a:prstGeom prst="rect">
            <a:avLst/>
          </a:prstGeom>
          <a:noFill/>
          <a:ln>
            <a:solidFill>
              <a:schemeClr val="accent2">
                <a:lumMod val="75000"/>
              </a:schemeClr>
            </a:solidFill>
          </a:ln>
        </p:spPr>
        <p:txBody>
          <a:bodyPr wrap="square" rtlCol="0">
            <a:spAutoFit/>
          </a:bodyPr>
          <a:lstStyle/>
          <a:p>
            <a:r>
              <a:rPr lang="en-US" dirty="0"/>
              <a:t>LOW profitability movies</a:t>
            </a:r>
          </a:p>
        </p:txBody>
      </p:sp>
      <p:sp>
        <p:nvSpPr>
          <p:cNvPr id="13" name="TextBox 12">
            <a:extLst>
              <a:ext uri="{FF2B5EF4-FFF2-40B4-BE49-F238E27FC236}">
                <a16:creationId xmlns:a16="http://schemas.microsoft.com/office/drawing/2014/main" id="{78B404FB-C584-4EA4-9071-EEAD72345A78}"/>
              </a:ext>
            </a:extLst>
          </p:cNvPr>
          <p:cNvSpPr txBox="1"/>
          <p:nvPr/>
        </p:nvSpPr>
        <p:spPr>
          <a:xfrm>
            <a:off x="9728193" y="3174921"/>
            <a:ext cx="2254250" cy="646331"/>
          </a:xfrm>
          <a:prstGeom prst="rect">
            <a:avLst/>
          </a:prstGeom>
          <a:noFill/>
          <a:ln>
            <a:solidFill>
              <a:schemeClr val="accent6">
                <a:lumMod val="75000"/>
              </a:schemeClr>
            </a:solidFill>
          </a:ln>
        </p:spPr>
        <p:txBody>
          <a:bodyPr wrap="square" rtlCol="0">
            <a:spAutoFit/>
          </a:bodyPr>
          <a:lstStyle/>
          <a:p>
            <a:r>
              <a:rPr lang="en-US" dirty="0"/>
              <a:t>HIGH profitability movies</a:t>
            </a:r>
          </a:p>
        </p:txBody>
      </p:sp>
      <p:sp>
        <p:nvSpPr>
          <p:cNvPr id="14" name="Oval 13">
            <a:extLst>
              <a:ext uri="{FF2B5EF4-FFF2-40B4-BE49-F238E27FC236}">
                <a16:creationId xmlns:a16="http://schemas.microsoft.com/office/drawing/2014/main" id="{AD585274-92F8-4660-9F48-D4507E9D9D2A}"/>
              </a:ext>
            </a:extLst>
          </p:cNvPr>
          <p:cNvSpPr/>
          <p:nvPr/>
        </p:nvSpPr>
        <p:spPr>
          <a:xfrm>
            <a:off x="0" y="3095625"/>
            <a:ext cx="5514975" cy="1228725"/>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41A1EDF-5B07-4AB9-BF34-20F5B7EF16EA}"/>
              </a:ext>
            </a:extLst>
          </p:cNvPr>
          <p:cNvSpPr/>
          <p:nvPr/>
        </p:nvSpPr>
        <p:spPr>
          <a:xfrm>
            <a:off x="5624510" y="4772056"/>
            <a:ext cx="1628775" cy="752475"/>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E6DA5DA-B123-419A-8E33-674D721AB352}"/>
              </a:ext>
            </a:extLst>
          </p:cNvPr>
          <p:cNvSpPr/>
          <p:nvPr/>
        </p:nvSpPr>
        <p:spPr>
          <a:xfrm>
            <a:off x="6353" y="4551255"/>
            <a:ext cx="5514975" cy="1228725"/>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29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C98D89-C8C5-4E86-9205-7C2BA37C8DD2}"/>
              </a:ext>
            </a:extLst>
          </p:cNvPr>
          <p:cNvSpPr txBox="1"/>
          <p:nvPr/>
        </p:nvSpPr>
        <p:spPr>
          <a:xfrm>
            <a:off x="0" y="0"/>
            <a:ext cx="4257675"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2/3</a:t>
            </a:r>
          </a:p>
        </p:txBody>
      </p:sp>
      <p:pic>
        <p:nvPicPr>
          <p:cNvPr id="2050" name="Picture 2">
            <a:extLst>
              <a:ext uri="{FF2B5EF4-FFF2-40B4-BE49-F238E27FC236}">
                <a16:creationId xmlns:a16="http://schemas.microsoft.com/office/drawing/2014/main" id="{7735279C-B600-4647-971D-7A66BB52E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52" y="0"/>
            <a:ext cx="62103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F422DA-2B69-4031-AB92-A1C9EEE3083B}"/>
              </a:ext>
            </a:extLst>
          </p:cNvPr>
          <p:cNvSpPr/>
          <p:nvPr/>
        </p:nvSpPr>
        <p:spPr>
          <a:xfrm>
            <a:off x="247648" y="2413337"/>
            <a:ext cx="5734052" cy="3416320"/>
          </a:xfrm>
          <a:prstGeom prst="rect">
            <a:avLst/>
          </a:prstGeom>
        </p:spPr>
        <p:txBody>
          <a:bodyPr wrap="square">
            <a:spAutoFit/>
          </a:bodyPr>
          <a:lstStyle/>
          <a:p>
            <a:r>
              <a:rPr lang="en-US" b="1" dirty="0">
                <a:solidFill>
                  <a:srgbClr val="000000"/>
                </a:solidFill>
                <a:latin typeface="Helvetica Neue"/>
              </a:rPr>
              <a:t>Genres and movie success are corelated.</a:t>
            </a:r>
          </a:p>
          <a:p>
            <a:endParaRPr lang="en-US" b="1" dirty="0">
              <a:solidFill>
                <a:srgbClr val="000000"/>
              </a:solidFill>
              <a:latin typeface="Helvetica Neue"/>
            </a:endParaRPr>
          </a:p>
          <a:p>
            <a:r>
              <a:rPr lang="en-US" b="1" dirty="0">
                <a:solidFill>
                  <a:srgbClr val="000000"/>
                </a:solidFill>
                <a:latin typeface="Helvetica Neue"/>
              </a:rPr>
              <a:t>The five genres with highest rates of successful movies are : Animation, Adventure, Sci-Fi, Mystery and Comedy. As a starting movie studio, we should focus on those.</a:t>
            </a:r>
          </a:p>
          <a:p>
            <a:endParaRPr lang="en-US" b="1" dirty="0">
              <a:solidFill>
                <a:srgbClr val="000000"/>
              </a:solidFill>
              <a:latin typeface="Helvetica Neue"/>
            </a:endParaRPr>
          </a:p>
          <a:p>
            <a:r>
              <a:rPr lang="en-US" b="1" dirty="0">
                <a:solidFill>
                  <a:srgbClr val="000000"/>
                </a:solidFill>
                <a:latin typeface="Helvetica Neue"/>
              </a:rPr>
              <a:t>By contrast, the 5 genres with the worst rate of success are: Documentary, Musical, Sport, War and Western. As these genres are riskier, we should stay away form them until we are a stable business</a:t>
            </a:r>
            <a:endParaRPr lang="en-US" b="1" i="0" dirty="0">
              <a:solidFill>
                <a:srgbClr val="000000"/>
              </a:solidFill>
              <a:effectLst/>
              <a:latin typeface="Helvetica Neue"/>
            </a:endParaRPr>
          </a:p>
        </p:txBody>
      </p:sp>
    </p:spTree>
    <p:extLst>
      <p:ext uri="{BB962C8B-B14F-4D97-AF65-F5344CB8AC3E}">
        <p14:creationId xmlns:p14="http://schemas.microsoft.com/office/powerpoint/2010/main" val="413737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3842E-A5DA-408A-B107-04477838C773}"/>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Methodology 3/3</a:t>
            </a:r>
          </a:p>
        </p:txBody>
      </p:sp>
      <p:sp>
        <p:nvSpPr>
          <p:cNvPr id="5" name="TextBox 4">
            <a:extLst>
              <a:ext uri="{FF2B5EF4-FFF2-40B4-BE49-F238E27FC236}">
                <a16:creationId xmlns:a16="http://schemas.microsoft.com/office/drawing/2014/main" id="{E2FA430A-0199-45FE-8BDD-C4549C455DAB}"/>
              </a:ext>
            </a:extLst>
          </p:cNvPr>
          <p:cNvSpPr txBox="1"/>
          <p:nvPr/>
        </p:nvSpPr>
        <p:spPr>
          <a:xfrm>
            <a:off x="381000" y="1562100"/>
            <a:ext cx="11106150" cy="1754326"/>
          </a:xfrm>
          <a:prstGeom prst="rect">
            <a:avLst/>
          </a:prstGeom>
          <a:noFill/>
        </p:spPr>
        <p:txBody>
          <a:bodyPr wrap="square" rtlCol="0">
            <a:spAutoFit/>
          </a:bodyPr>
          <a:lstStyle/>
          <a:p>
            <a:r>
              <a:rPr lang="en-US" dirty="0"/>
              <a:t>From </a:t>
            </a:r>
            <a:r>
              <a:rPr lang="en-US" dirty="0" err="1"/>
              <a:t>rt.reviews.tsv</a:t>
            </a:r>
            <a:r>
              <a:rPr lang="en-US" dirty="0"/>
              <a:t> and </a:t>
            </a:r>
            <a:r>
              <a:rPr lang="en-US" dirty="0" err="1"/>
              <a:t>rt.movie_info.tsv</a:t>
            </a:r>
            <a:r>
              <a:rPr lang="en-US" dirty="0"/>
              <a:t>, we analyzed 16447 movie reviews: 8343 for movies with high incomes and 8104 for movies with low income. We looked for the most used keywords in the reviews and obtained key characteristics that make or break a movie.</a:t>
            </a:r>
          </a:p>
          <a:p>
            <a:endParaRPr lang="en-US" dirty="0"/>
          </a:p>
          <a:p>
            <a:endParaRPr lang="en-US" dirty="0"/>
          </a:p>
          <a:p>
            <a:endParaRPr lang="en-US" dirty="0"/>
          </a:p>
        </p:txBody>
      </p:sp>
      <p:graphicFrame>
        <p:nvGraphicFramePr>
          <p:cNvPr id="6" name="Table 2">
            <a:extLst>
              <a:ext uri="{FF2B5EF4-FFF2-40B4-BE49-F238E27FC236}">
                <a16:creationId xmlns:a16="http://schemas.microsoft.com/office/drawing/2014/main" id="{3A491BB2-8EE5-4625-B529-81FE7649D11E}"/>
              </a:ext>
            </a:extLst>
          </p:cNvPr>
          <p:cNvGraphicFramePr>
            <a:graphicFrameLocks noGrp="1"/>
          </p:cNvGraphicFramePr>
          <p:nvPr>
            <p:extLst>
              <p:ext uri="{D42A27DB-BD31-4B8C-83A1-F6EECF244321}">
                <p14:modId xmlns:p14="http://schemas.microsoft.com/office/powerpoint/2010/main" val="2231781865"/>
              </p:ext>
            </p:extLst>
          </p:nvPr>
        </p:nvGraphicFramePr>
        <p:xfrm>
          <a:off x="460375" y="2748491"/>
          <a:ext cx="4854576" cy="2966720"/>
        </p:xfrm>
        <a:graphic>
          <a:graphicData uri="http://schemas.openxmlformats.org/drawingml/2006/table">
            <a:tbl>
              <a:tblPr firstRow="1" bandRow="1">
                <a:tableStyleId>{5C22544A-7EE6-4342-B048-85BDC9FD1C3A}</a:tableStyleId>
              </a:tblPr>
              <a:tblGrid>
                <a:gridCol w="1120775">
                  <a:extLst>
                    <a:ext uri="{9D8B030D-6E8A-4147-A177-3AD203B41FA5}">
                      <a16:colId xmlns:a16="http://schemas.microsoft.com/office/drawing/2014/main" val="3511435892"/>
                    </a:ext>
                  </a:extLst>
                </a:gridCol>
                <a:gridCol w="2419350">
                  <a:extLst>
                    <a:ext uri="{9D8B030D-6E8A-4147-A177-3AD203B41FA5}">
                      <a16:colId xmlns:a16="http://schemas.microsoft.com/office/drawing/2014/main" val="3176234374"/>
                    </a:ext>
                  </a:extLst>
                </a:gridCol>
                <a:gridCol w="1314451">
                  <a:extLst>
                    <a:ext uri="{9D8B030D-6E8A-4147-A177-3AD203B41FA5}">
                      <a16:colId xmlns:a16="http://schemas.microsoft.com/office/drawing/2014/main" val="780345318"/>
                    </a:ext>
                  </a:extLst>
                </a:gridCol>
              </a:tblGrid>
              <a:tr h="370840">
                <a:tc>
                  <a:txBody>
                    <a:bodyPr/>
                    <a:lstStyle/>
                    <a:p>
                      <a:r>
                        <a:rPr lang="en-US" dirty="0"/>
                        <a:t>Movie</a:t>
                      </a:r>
                    </a:p>
                  </a:txBody>
                  <a:tcPr/>
                </a:tc>
                <a:tc>
                  <a:txBody>
                    <a:bodyPr/>
                    <a:lstStyle/>
                    <a:p>
                      <a:r>
                        <a:rPr lang="en-US" dirty="0"/>
                        <a:t>Review</a:t>
                      </a:r>
                    </a:p>
                  </a:txBody>
                  <a:tcPr/>
                </a:tc>
                <a:tc>
                  <a:txBody>
                    <a:bodyPr/>
                    <a:lstStyle/>
                    <a:p>
                      <a:r>
                        <a:rPr lang="en-US" dirty="0"/>
                        <a:t>profitability</a:t>
                      </a:r>
                    </a:p>
                  </a:txBody>
                  <a:tcPr/>
                </a:tc>
                <a:extLst>
                  <a:ext uri="{0D108BD9-81ED-4DB2-BD59-A6C34878D82A}">
                    <a16:rowId xmlns:a16="http://schemas.microsoft.com/office/drawing/2014/main" val="670001051"/>
                  </a:ext>
                </a:extLst>
              </a:tr>
              <a:tr h="370840">
                <a:tc>
                  <a:txBody>
                    <a:bodyPr/>
                    <a:lstStyle/>
                    <a:p>
                      <a:r>
                        <a:rPr lang="en-US" dirty="0"/>
                        <a:t>Movie #1</a:t>
                      </a:r>
                    </a:p>
                  </a:txBody>
                  <a:tcPr/>
                </a:tc>
                <a:tc>
                  <a:txBody>
                    <a:bodyPr/>
                    <a:lstStyle/>
                    <a:p>
                      <a:r>
                        <a:rPr lang="en-US" dirty="0"/>
                        <a:t>“   </a:t>
                      </a:r>
                      <a:r>
                        <a:rPr lang="en-US" dirty="0" err="1"/>
                        <a:t>blablabla</a:t>
                      </a:r>
                      <a:r>
                        <a:rPr lang="en-US" dirty="0"/>
                        <a:t>    “</a:t>
                      </a:r>
                    </a:p>
                  </a:txBody>
                  <a:tcPr/>
                </a:tc>
                <a:tc>
                  <a:txBody>
                    <a:bodyPr/>
                    <a:lstStyle/>
                    <a:p>
                      <a:r>
                        <a:rPr lang="en-US" dirty="0"/>
                        <a:t>low</a:t>
                      </a:r>
                    </a:p>
                  </a:txBody>
                  <a:tcPr/>
                </a:tc>
                <a:extLst>
                  <a:ext uri="{0D108BD9-81ED-4DB2-BD59-A6C34878D82A}">
                    <a16:rowId xmlns:a16="http://schemas.microsoft.com/office/drawing/2014/main" val="3127714497"/>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816372915"/>
                  </a:ext>
                </a:extLst>
              </a:tr>
              <a:tr h="370840">
                <a:tc>
                  <a:txBody>
                    <a:bodyPr/>
                    <a:lstStyle/>
                    <a:p>
                      <a:r>
                        <a:rPr lang="en-US" dirty="0"/>
                        <a:t>Movie #n</a:t>
                      </a:r>
                    </a:p>
                  </a:txBody>
                  <a:tcPr/>
                </a:tc>
                <a:tc>
                  <a:txBody>
                    <a:bodyPr/>
                    <a:lstStyle/>
                    <a:p>
                      <a:r>
                        <a:rPr lang="en-US" dirty="0"/>
                        <a:t>“   </a:t>
                      </a:r>
                      <a:r>
                        <a:rPr lang="en-US" dirty="0" err="1"/>
                        <a:t>blablabla</a:t>
                      </a:r>
                      <a:r>
                        <a:rPr lang="en-US" dirty="0"/>
                        <a:t> “</a:t>
                      </a:r>
                    </a:p>
                  </a:txBody>
                  <a:tcPr/>
                </a:tc>
                <a:tc>
                  <a:txBody>
                    <a:bodyPr/>
                    <a:lstStyle/>
                    <a:p>
                      <a:r>
                        <a:rPr lang="en-US" dirty="0"/>
                        <a:t>low</a:t>
                      </a:r>
                    </a:p>
                  </a:txBody>
                  <a:tcPr/>
                </a:tc>
                <a:extLst>
                  <a:ext uri="{0D108BD9-81ED-4DB2-BD59-A6C34878D82A}">
                    <a16:rowId xmlns:a16="http://schemas.microsoft.com/office/drawing/2014/main" val="3595739925"/>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12589158"/>
                  </a:ext>
                </a:extLst>
              </a:tr>
              <a:tr h="370840">
                <a:tc>
                  <a:txBody>
                    <a:bodyPr/>
                    <a:lstStyle/>
                    <a:p>
                      <a:r>
                        <a:rPr lang="en-US" dirty="0"/>
                        <a:t>Movie #p</a:t>
                      </a:r>
                    </a:p>
                  </a:txBody>
                  <a:tcPr/>
                </a:tc>
                <a:tc>
                  <a:txBody>
                    <a:bodyPr/>
                    <a:lstStyle/>
                    <a:p>
                      <a:r>
                        <a:rPr lang="en-US" dirty="0"/>
                        <a:t>“   </a:t>
                      </a:r>
                      <a:r>
                        <a:rPr lang="en-US" dirty="0" err="1"/>
                        <a:t>blablabla</a:t>
                      </a:r>
                      <a:r>
                        <a:rPr lang="en-US" dirty="0"/>
                        <a:t> “</a:t>
                      </a:r>
                    </a:p>
                  </a:txBody>
                  <a:tcPr/>
                </a:tc>
                <a:tc>
                  <a:txBody>
                    <a:bodyPr/>
                    <a:lstStyle/>
                    <a:p>
                      <a:r>
                        <a:rPr lang="en-US" dirty="0"/>
                        <a:t>high</a:t>
                      </a:r>
                    </a:p>
                  </a:txBody>
                  <a:tcPr/>
                </a:tc>
                <a:extLst>
                  <a:ext uri="{0D108BD9-81ED-4DB2-BD59-A6C34878D82A}">
                    <a16:rowId xmlns:a16="http://schemas.microsoft.com/office/drawing/2014/main" val="1565458152"/>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61974817"/>
                  </a:ext>
                </a:extLst>
              </a:tr>
              <a:tr h="370840">
                <a:tc>
                  <a:txBody>
                    <a:bodyPr/>
                    <a:lstStyle/>
                    <a:p>
                      <a:r>
                        <a:rPr lang="en-US" dirty="0"/>
                        <a:t>Movie #q</a:t>
                      </a:r>
                    </a:p>
                  </a:txBody>
                  <a:tcPr/>
                </a:tc>
                <a:tc>
                  <a:txBody>
                    <a:bodyPr/>
                    <a:lstStyle/>
                    <a:p>
                      <a:r>
                        <a:rPr lang="en-US" dirty="0"/>
                        <a:t>“   </a:t>
                      </a:r>
                      <a:r>
                        <a:rPr lang="en-US" dirty="0" err="1"/>
                        <a:t>blablabla</a:t>
                      </a:r>
                      <a:r>
                        <a:rPr lang="en-US" dirty="0"/>
                        <a:t> “</a:t>
                      </a:r>
                    </a:p>
                  </a:txBody>
                  <a:tcPr/>
                </a:tc>
                <a:tc>
                  <a:txBody>
                    <a:bodyPr/>
                    <a:lstStyle/>
                    <a:p>
                      <a:r>
                        <a:rPr lang="en-US" dirty="0"/>
                        <a:t>high</a:t>
                      </a:r>
                    </a:p>
                  </a:txBody>
                  <a:tcPr/>
                </a:tc>
                <a:extLst>
                  <a:ext uri="{0D108BD9-81ED-4DB2-BD59-A6C34878D82A}">
                    <a16:rowId xmlns:a16="http://schemas.microsoft.com/office/drawing/2014/main" val="2977127463"/>
                  </a:ext>
                </a:extLst>
              </a:tr>
            </a:tbl>
          </a:graphicData>
        </a:graphic>
      </p:graphicFrame>
      <p:sp>
        <p:nvSpPr>
          <p:cNvPr id="7" name="Arrow: Right 6">
            <a:extLst>
              <a:ext uri="{FF2B5EF4-FFF2-40B4-BE49-F238E27FC236}">
                <a16:creationId xmlns:a16="http://schemas.microsoft.com/office/drawing/2014/main" id="{28AFFA4A-D568-4863-B426-202B29F73ECF}"/>
              </a:ext>
            </a:extLst>
          </p:cNvPr>
          <p:cNvSpPr/>
          <p:nvPr/>
        </p:nvSpPr>
        <p:spPr>
          <a:xfrm>
            <a:off x="5476875" y="3316426"/>
            <a:ext cx="1194148" cy="752475"/>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8CA8245B-5617-483A-BDCA-27A79862EEBF}"/>
              </a:ext>
            </a:extLst>
          </p:cNvPr>
          <p:cNvGraphicFramePr>
            <a:graphicFrameLocks noGrp="1"/>
          </p:cNvGraphicFramePr>
          <p:nvPr>
            <p:extLst>
              <p:ext uri="{D42A27DB-BD31-4B8C-83A1-F6EECF244321}">
                <p14:modId xmlns:p14="http://schemas.microsoft.com/office/powerpoint/2010/main" val="2675624466"/>
              </p:ext>
            </p:extLst>
          </p:nvPr>
        </p:nvGraphicFramePr>
        <p:xfrm>
          <a:off x="6727827" y="3578121"/>
          <a:ext cx="2487600" cy="2191858"/>
        </p:xfrm>
        <a:graphic>
          <a:graphicData uri="http://schemas.openxmlformats.org/drawingml/2006/table">
            <a:tbl>
              <a:tblPr firstRow="1" bandRow="1">
                <a:tableStyleId>{21E4AEA4-8DFA-4A89-87EB-49C32662AFE0}</a:tableStyleId>
              </a:tblPr>
              <a:tblGrid>
                <a:gridCol w="1243800">
                  <a:extLst>
                    <a:ext uri="{9D8B030D-6E8A-4147-A177-3AD203B41FA5}">
                      <a16:colId xmlns:a16="http://schemas.microsoft.com/office/drawing/2014/main" val="1074775988"/>
                    </a:ext>
                  </a:extLst>
                </a:gridCol>
                <a:gridCol w="1243800">
                  <a:extLst>
                    <a:ext uri="{9D8B030D-6E8A-4147-A177-3AD203B41FA5}">
                      <a16:colId xmlns:a16="http://schemas.microsoft.com/office/drawing/2014/main" val="3722201532"/>
                    </a:ext>
                  </a:extLst>
                </a:gridCol>
              </a:tblGrid>
              <a:tr h="662675">
                <a:tc>
                  <a:txBody>
                    <a:bodyPr/>
                    <a:lstStyle/>
                    <a:p>
                      <a:r>
                        <a:rPr lang="en-US" dirty="0"/>
                        <a:t>keyword</a:t>
                      </a:r>
                    </a:p>
                  </a:txBody>
                  <a:tcPr/>
                </a:tc>
                <a:tc>
                  <a:txBody>
                    <a:bodyPr/>
                    <a:lstStyle/>
                    <a:p>
                      <a:r>
                        <a:rPr lang="en-US" dirty="0"/>
                        <a:t>Number of </a:t>
                      </a:r>
                      <a:r>
                        <a:rPr lang="en-US" dirty="0" err="1"/>
                        <a:t>occurences</a:t>
                      </a:r>
                      <a:endParaRPr lang="en-US" dirty="0"/>
                    </a:p>
                  </a:txBody>
                  <a:tcPr/>
                </a:tc>
                <a:extLst>
                  <a:ext uri="{0D108BD9-81ED-4DB2-BD59-A6C34878D82A}">
                    <a16:rowId xmlns:a16="http://schemas.microsoft.com/office/drawing/2014/main" val="292022430"/>
                  </a:ext>
                </a:extLst>
              </a:tr>
              <a:tr h="426454">
                <a:tc>
                  <a:txBody>
                    <a:bodyPr/>
                    <a:lstStyle/>
                    <a:p>
                      <a:r>
                        <a:rPr lang="en-US" dirty="0"/>
                        <a:t>character</a:t>
                      </a:r>
                    </a:p>
                  </a:txBody>
                  <a:tcPr/>
                </a:tc>
                <a:tc>
                  <a:txBody>
                    <a:bodyPr/>
                    <a:lstStyle/>
                    <a:p>
                      <a:r>
                        <a:rPr lang="en-US" dirty="0"/>
                        <a:t>#</a:t>
                      </a:r>
                    </a:p>
                  </a:txBody>
                  <a:tcPr/>
                </a:tc>
                <a:extLst>
                  <a:ext uri="{0D108BD9-81ED-4DB2-BD59-A6C34878D82A}">
                    <a16:rowId xmlns:a16="http://schemas.microsoft.com/office/drawing/2014/main" val="422955617"/>
                  </a:ext>
                </a:extLst>
              </a:tr>
              <a:tr h="440054">
                <a:tc>
                  <a:txBody>
                    <a:bodyPr/>
                    <a:lstStyle/>
                    <a:p>
                      <a:r>
                        <a:rPr lang="en-US" dirty="0"/>
                        <a:t>funny</a:t>
                      </a:r>
                    </a:p>
                  </a:txBody>
                  <a:tcPr/>
                </a:tc>
                <a:tc>
                  <a:txBody>
                    <a:bodyPr/>
                    <a:lstStyle/>
                    <a:p>
                      <a:r>
                        <a:rPr lang="en-US" dirty="0"/>
                        <a:t>#</a:t>
                      </a:r>
                    </a:p>
                  </a:txBody>
                  <a:tcPr/>
                </a:tc>
                <a:extLst>
                  <a:ext uri="{0D108BD9-81ED-4DB2-BD59-A6C34878D82A}">
                    <a16:rowId xmlns:a16="http://schemas.microsoft.com/office/drawing/2014/main" val="1289219831"/>
                  </a:ext>
                </a:extLst>
              </a:tr>
              <a:tr h="662675">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594953770"/>
                  </a:ext>
                </a:extLst>
              </a:tr>
            </a:tbl>
          </a:graphicData>
        </a:graphic>
      </p:graphicFrame>
      <p:graphicFrame>
        <p:nvGraphicFramePr>
          <p:cNvPr id="9" name="Table 10">
            <a:extLst>
              <a:ext uri="{FF2B5EF4-FFF2-40B4-BE49-F238E27FC236}">
                <a16:creationId xmlns:a16="http://schemas.microsoft.com/office/drawing/2014/main" id="{0424A907-4D8F-470C-A3EF-CE43D4F4A45A}"/>
              </a:ext>
            </a:extLst>
          </p:cNvPr>
          <p:cNvGraphicFramePr>
            <a:graphicFrameLocks noGrp="1"/>
          </p:cNvGraphicFramePr>
          <p:nvPr>
            <p:extLst>
              <p:ext uri="{D42A27DB-BD31-4B8C-83A1-F6EECF244321}">
                <p14:modId xmlns:p14="http://schemas.microsoft.com/office/powerpoint/2010/main" val="3831460722"/>
              </p:ext>
            </p:extLst>
          </p:nvPr>
        </p:nvGraphicFramePr>
        <p:xfrm>
          <a:off x="9303099" y="3566121"/>
          <a:ext cx="2755551" cy="2176884"/>
        </p:xfrm>
        <a:graphic>
          <a:graphicData uri="http://schemas.openxmlformats.org/drawingml/2006/table">
            <a:tbl>
              <a:tblPr firstRow="1" bandRow="1">
                <a:tableStyleId>{93296810-A885-4BE3-A3E7-6D5BEEA58F35}</a:tableStyleId>
              </a:tblPr>
              <a:tblGrid>
                <a:gridCol w="1402549">
                  <a:extLst>
                    <a:ext uri="{9D8B030D-6E8A-4147-A177-3AD203B41FA5}">
                      <a16:colId xmlns:a16="http://schemas.microsoft.com/office/drawing/2014/main" val="544533010"/>
                    </a:ext>
                  </a:extLst>
                </a:gridCol>
                <a:gridCol w="1353002">
                  <a:extLst>
                    <a:ext uri="{9D8B030D-6E8A-4147-A177-3AD203B41FA5}">
                      <a16:colId xmlns:a16="http://schemas.microsoft.com/office/drawing/2014/main" val="2906741808"/>
                    </a:ext>
                  </a:extLst>
                </a:gridCol>
              </a:tblGrid>
              <a:tr h="628080">
                <a:tc>
                  <a:txBody>
                    <a:bodyPr/>
                    <a:lstStyle/>
                    <a:p>
                      <a:r>
                        <a:rPr lang="en-US" dirty="0"/>
                        <a:t>keyword</a:t>
                      </a:r>
                    </a:p>
                  </a:txBody>
                  <a:tcPr/>
                </a:tc>
                <a:tc>
                  <a:txBody>
                    <a:bodyPr/>
                    <a:lstStyle/>
                    <a:p>
                      <a:r>
                        <a:rPr lang="en-US" dirty="0"/>
                        <a:t>Number of </a:t>
                      </a:r>
                      <a:r>
                        <a:rPr lang="en-US" dirty="0" err="1"/>
                        <a:t>occurences</a:t>
                      </a:r>
                      <a:endParaRPr lang="en-US" dirty="0"/>
                    </a:p>
                  </a:txBody>
                  <a:tcPr/>
                </a:tc>
                <a:extLst>
                  <a:ext uri="{0D108BD9-81ED-4DB2-BD59-A6C34878D82A}">
                    <a16:rowId xmlns:a16="http://schemas.microsoft.com/office/drawing/2014/main" val="1608778226"/>
                  </a:ext>
                </a:extLst>
              </a:tr>
              <a:tr h="461049">
                <a:tc>
                  <a:txBody>
                    <a:bodyPr/>
                    <a:lstStyle/>
                    <a:p>
                      <a:r>
                        <a:rPr lang="en-US" dirty="0"/>
                        <a:t>performance</a:t>
                      </a:r>
                    </a:p>
                  </a:txBody>
                  <a:tcPr/>
                </a:tc>
                <a:tc>
                  <a:txBody>
                    <a:bodyPr/>
                    <a:lstStyle/>
                    <a:p>
                      <a:r>
                        <a:rPr lang="en-US" dirty="0"/>
                        <a:t>#</a:t>
                      </a:r>
                    </a:p>
                  </a:txBody>
                  <a:tcPr/>
                </a:tc>
                <a:extLst>
                  <a:ext uri="{0D108BD9-81ED-4DB2-BD59-A6C34878D82A}">
                    <a16:rowId xmlns:a16="http://schemas.microsoft.com/office/drawing/2014/main" val="145019020"/>
                  </a:ext>
                </a:extLst>
              </a:tr>
              <a:tr h="447675">
                <a:tc>
                  <a:txBody>
                    <a:bodyPr/>
                    <a:lstStyle/>
                    <a:p>
                      <a:r>
                        <a:rPr lang="en-US" dirty="0"/>
                        <a:t>cast</a:t>
                      </a:r>
                    </a:p>
                  </a:txBody>
                  <a:tcPr/>
                </a:tc>
                <a:tc>
                  <a:txBody>
                    <a:bodyPr/>
                    <a:lstStyle/>
                    <a:p>
                      <a:r>
                        <a:rPr lang="en-US" dirty="0"/>
                        <a:t>#</a:t>
                      </a:r>
                    </a:p>
                  </a:txBody>
                  <a:tcPr/>
                </a:tc>
                <a:extLst>
                  <a:ext uri="{0D108BD9-81ED-4DB2-BD59-A6C34878D82A}">
                    <a16:rowId xmlns:a16="http://schemas.microsoft.com/office/drawing/2014/main" val="1942741351"/>
                  </a:ext>
                </a:extLst>
              </a:tr>
              <a:tr h="62808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69244155"/>
                  </a:ext>
                </a:extLst>
              </a:tr>
            </a:tbl>
          </a:graphicData>
        </a:graphic>
      </p:graphicFrame>
      <p:sp>
        <p:nvSpPr>
          <p:cNvPr id="10" name="TextBox 9">
            <a:extLst>
              <a:ext uri="{FF2B5EF4-FFF2-40B4-BE49-F238E27FC236}">
                <a16:creationId xmlns:a16="http://schemas.microsoft.com/office/drawing/2014/main" id="{19C8EF59-69FA-4055-AFD4-796BF014CF3A}"/>
              </a:ext>
            </a:extLst>
          </p:cNvPr>
          <p:cNvSpPr txBox="1"/>
          <p:nvPr/>
        </p:nvSpPr>
        <p:spPr>
          <a:xfrm>
            <a:off x="6783395" y="2819044"/>
            <a:ext cx="2385995" cy="646331"/>
          </a:xfrm>
          <a:prstGeom prst="rect">
            <a:avLst/>
          </a:prstGeom>
          <a:noFill/>
          <a:ln>
            <a:solidFill>
              <a:schemeClr val="accent2">
                <a:lumMod val="75000"/>
              </a:schemeClr>
            </a:solidFill>
          </a:ln>
        </p:spPr>
        <p:txBody>
          <a:bodyPr wrap="square" rtlCol="0">
            <a:spAutoFit/>
          </a:bodyPr>
          <a:lstStyle/>
          <a:p>
            <a:r>
              <a:rPr lang="en-US" dirty="0"/>
              <a:t>LOW profitability movies</a:t>
            </a:r>
          </a:p>
        </p:txBody>
      </p:sp>
      <p:sp>
        <p:nvSpPr>
          <p:cNvPr id="11" name="TextBox 10">
            <a:extLst>
              <a:ext uri="{FF2B5EF4-FFF2-40B4-BE49-F238E27FC236}">
                <a16:creationId xmlns:a16="http://schemas.microsoft.com/office/drawing/2014/main" id="{51EBF637-6F38-4A64-8A9B-9039D644B289}"/>
              </a:ext>
            </a:extLst>
          </p:cNvPr>
          <p:cNvSpPr txBox="1"/>
          <p:nvPr/>
        </p:nvSpPr>
        <p:spPr>
          <a:xfrm>
            <a:off x="9394820" y="2808312"/>
            <a:ext cx="2254250" cy="646331"/>
          </a:xfrm>
          <a:prstGeom prst="rect">
            <a:avLst/>
          </a:prstGeom>
          <a:noFill/>
          <a:ln>
            <a:solidFill>
              <a:schemeClr val="accent6">
                <a:lumMod val="75000"/>
              </a:schemeClr>
            </a:solidFill>
          </a:ln>
        </p:spPr>
        <p:txBody>
          <a:bodyPr wrap="square" rtlCol="0">
            <a:spAutoFit/>
          </a:bodyPr>
          <a:lstStyle/>
          <a:p>
            <a:r>
              <a:rPr lang="en-US" dirty="0"/>
              <a:t>HIGH profitability movies</a:t>
            </a:r>
          </a:p>
        </p:txBody>
      </p:sp>
      <p:sp>
        <p:nvSpPr>
          <p:cNvPr id="12" name="Oval 11">
            <a:extLst>
              <a:ext uri="{FF2B5EF4-FFF2-40B4-BE49-F238E27FC236}">
                <a16:creationId xmlns:a16="http://schemas.microsoft.com/office/drawing/2014/main" id="{B0E9B271-5D6F-4118-9755-F4926A1C9F3E}"/>
              </a:ext>
            </a:extLst>
          </p:cNvPr>
          <p:cNvSpPr/>
          <p:nvPr/>
        </p:nvSpPr>
        <p:spPr>
          <a:xfrm>
            <a:off x="1495425" y="3095625"/>
            <a:ext cx="2600326" cy="1228725"/>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1C3F774-1694-4BEC-A813-CD4C45FA834C}"/>
              </a:ext>
            </a:extLst>
          </p:cNvPr>
          <p:cNvSpPr/>
          <p:nvPr/>
        </p:nvSpPr>
        <p:spPr>
          <a:xfrm>
            <a:off x="5394327" y="4772056"/>
            <a:ext cx="1254124" cy="752475"/>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2EA8EF1-1698-4FF3-8A65-BB5E727078CC}"/>
              </a:ext>
            </a:extLst>
          </p:cNvPr>
          <p:cNvSpPr/>
          <p:nvPr/>
        </p:nvSpPr>
        <p:spPr>
          <a:xfrm>
            <a:off x="1314450" y="4551255"/>
            <a:ext cx="2781301" cy="1228725"/>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785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743F06-F2BD-4940-B215-A749969ED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0"/>
            <a:ext cx="679926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BAA4F3A-6608-4D22-9612-E95C6136B908}"/>
              </a:ext>
            </a:extLst>
          </p:cNvPr>
          <p:cNvSpPr txBox="1"/>
          <p:nvPr/>
        </p:nvSpPr>
        <p:spPr>
          <a:xfrm>
            <a:off x="0" y="0"/>
            <a:ext cx="4257675"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3/3</a:t>
            </a:r>
          </a:p>
        </p:txBody>
      </p:sp>
      <p:sp>
        <p:nvSpPr>
          <p:cNvPr id="2" name="Rectangle 1">
            <a:extLst>
              <a:ext uri="{FF2B5EF4-FFF2-40B4-BE49-F238E27FC236}">
                <a16:creationId xmlns:a16="http://schemas.microsoft.com/office/drawing/2014/main" id="{2FE256C4-7409-4F4B-A54A-65620F4FC993}"/>
              </a:ext>
            </a:extLst>
          </p:cNvPr>
          <p:cNvSpPr/>
          <p:nvPr/>
        </p:nvSpPr>
        <p:spPr>
          <a:xfrm>
            <a:off x="0" y="1463397"/>
            <a:ext cx="5248275" cy="5262979"/>
          </a:xfrm>
          <a:prstGeom prst="rect">
            <a:avLst/>
          </a:prstGeom>
        </p:spPr>
        <p:txBody>
          <a:bodyPr wrap="square">
            <a:spAutoFit/>
          </a:bodyPr>
          <a:lstStyle/>
          <a:p>
            <a:r>
              <a:rPr lang="en-US" sz="1400" b="1" dirty="0">
                <a:solidFill>
                  <a:srgbClr val="000000"/>
                </a:solidFill>
                <a:latin typeface="Helvetica Neue"/>
              </a:rPr>
              <a:t>The words "action", "story", "fun", "cast" and "entertaining" appear often in the reviews of profitable movies, but rarely in reviews of unsuccessful movies. They are likely to be characteristics contributing to success at the box office.</a:t>
            </a:r>
          </a:p>
          <a:p>
            <a:r>
              <a:rPr lang="en-US" sz="1400" b="1" dirty="0">
                <a:solidFill>
                  <a:srgbClr val="000000"/>
                </a:solidFill>
                <a:latin typeface="Helvetica Neue"/>
              </a:rPr>
              <a:t>The words "comedy" and "funny" appear more in successful movies’ reviews. So, they are also likely to be contributors to success.</a:t>
            </a:r>
          </a:p>
          <a:p>
            <a:r>
              <a:rPr lang="en-US" sz="1400" b="1" dirty="0">
                <a:solidFill>
                  <a:srgbClr val="000000"/>
                </a:solidFill>
                <a:latin typeface="Helvetica Neue"/>
              </a:rPr>
              <a:t>The words "characters" and "director" appear in both types of reviews but a bit more in unsuccessful movies. They must be key in making a movie successful or not. It seems they can almost equally "make or break" a movie.</a:t>
            </a:r>
          </a:p>
          <a:p>
            <a:r>
              <a:rPr lang="en-US" sz="1400" b="1" dirty="0">
                <a:solidFill>
                  <a:srgbClr val="000000"/>
                </a:solidFill>
                <a:latin typeface="Helvetica Neue"/>
              </a:rPr>
              <a:t>The words "drama", "performances", "love", "tale", "documentary", "emotional" and "interesting" are more difficult to interpret as they are very frequent only in unsuccessful movies’ reviews, but they are not inherently negative.</a:t>
            </a:r>
          </a:p>
          <a:p>
            <a:endParaRPr lang="en-US" sz="1400" b="1" dirty="0">
              <a:solidFill>
                <a:srgbClr val="000000"/>
              </a:solidFill>
              <a:latin typeface="Helvetica Neue"/>
            </a:endParaRPr>
          </a:p>
          <a:p>
            <a:r>
              <a:rPr lang="en-US" sz="1400" b="1" u="sng" dirty="0">
                <a:solidFill>
                  <a:srgbClr val="000000"/>
                </a:solidFill>
                <a:latin typeface="Helvetica Neue"/>
              </a:rPr>
              <a:t>Conclusion:</a:t>
            </a:r>
          </a:p>
          <a:p>
            <a:r>
              <a:rPr lang="en-US" sz="1400" b="1" dirty="0">
                <a:solidFill>
                  <a:srgbClr val="000000"/>
                </a:solidFill>
                <a:latin typeface="Helvetica Neue"/>
              </a:rPr>
              <a:t>To make a successful movie, invest time and effort into the story and the cast. Make sure there is action and the movie is fun and entertaining. Include some funny comedy bits. Make sure you have quality characters and choose the director wisely.</a:t>
            </a:r>
            <a:endParaRPr lang="en-US" sz="1400" b="1" i="0" dirty="0">
              <a:solidFill>
                <a:srgbClr val="000000"/>
              </a:solidFill>
              <a:effectLst/>
              <a:latin typeface="Helvetica Neue"/>
            </a:endParaRPr>
          </a:p>
        </p:txBody>
      </p:sp>
    </p:spTree>
    <p:extLst>
      <p:ext uri="{BB962C8B-B14F-4D97-AF65-F5344CB8AC3E}">
        <p14:creationId xmlns:p14="http://schemas.microsoft.com/office/powerpoint/2010/main" val="1952504512"/>
      </p:ext>
    </p:extLst>
  </p:cSld>
  <p:clrMapOvr>
    <a:masterClrMapping/>
  </p:clrMapOvr>
</p:sld>
</file>

<file path=ppt/theme/theme1.xml><?xml version="1.0" encoding="utf-8"?>
<a:theme xmlns:a="http://schemas.openxmlformats.org/drawingml/2006/main" name="blank">
  <a:themeElements>
    <a:clrScheme name="blank 11">
      <a:dk1>
        <a:srgbClr val="000000"/>
      </a:dk1>
      <a:lt1>
        <a:srgbClr val="FFFFFF"/>
      </a:lt1>
      <a:dk2>
        <a:srgbClr val="006600"/>
      </a:dk2>
      <a:lt2>
        <a:srgbClr val="969696"/>
      </a:lt2>
      <a:accent1>
        <a:srgbClr val="FEF800"/>
      </a:accent1>
      <a:accent2>
        <a:srgbClr val="7FAC00"/>
      </a:accent2>
      <a:accent3>
        <a:srgbClr val="FFFFFF"/>
      </a:accent3>
      <a:accent4>
        <a:srgbClr val="000000"/>
      </a:accent4>
      <a:accent5>
        <a:srgbClr val="FEFBAA"/>
      </a:accent5>
      <a:accent6>
        <a:srgbClr val="729B00"/>
      </a:accent6>
      <a:hlink>
        <a:srgbClr val="FF9900"/>
      </a:hlink>
      <a:folHlink>
        <a:srgbClr val="FF6600"/>
      </a:folHlink>
    </a:clrScheme>
    <a:fontScheme name="blank">
      <a:majorFont>
        <a:latin typeface="Univers 45 Light"/>
        <a:ea typeface=""/>
        <a:cs typeface="Arial"/>
      </a:majorFont>
      <a:minorFont>
        <a:latin typeface="Univers 45 Ligh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smtClean="0">
            <a:ln>
              <a:noFill/>
            </a:ln>
            <a:solidFill>
              <a:srgbClr val="007833"/>
            </a:solidFill>
            <a:effectLst/>
            <a:latin typeface="Univers 45 Light" pitchFamily="2" charset="0"/>
          </a:defRPr>
        </a:defPPr>
      </a:lstStyle>
    </a:spDef>
    <a:lnDef>
      <a:spPr bwMode="auto">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dirty="0" err="1" smtClean="0">
            <a:solidFill>
              <a:schemeClr val="tx1"/>
            </a:solidFill>
          </a:defRPr>
        </a:defPPr>
      </a:lstStyle>
    </a:txDef>
  </a:objectDefaults>
  <a:extraClrSchemeLst>
    <a:extraClrScheme>
      <a:clrScheme name="blank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blank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blank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000000"/>
        </a:dk1>
        <a:lt1>
          <a:srgbClr val="FFFFFF"/>
        </a:lt1>
        <a:dk2>
          <a:srgbClr val="006600"/>
        </a:dk2>
        <a:lt2>
          <a:srgbClr val="969696"/>
        </a:lt2>
        <a:accent1>
          <a:srgbClr val="99CC00"/>
        </a:accent1>
        <a:accent2>
          <a:srgbClr val="FF9900"/>
        </a:accent2>
        <a:accent3>
          <a:srgbClr val="FFFFFF"/>
        </a:accent3>
        <a:accent4>
          <a:srgbClr val="000000"/>
        </a:accent4>
        <a:accent5>
          <a:srgbClr val="CAE2AA"/>
        </a:accent5>
        <a:accent6>
          <a:srgbClr val="E78A00"/>
        </a:accent6>
        <a:hlink>
          <a:srgbClr val="FF6600"/>
        </a:hlink>
        <a:folHlink>
          <a:srgbClr val="FFFF00"/>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006600"/>
        </a:dk2>
        <a:lt2>
          <a:srgbClr val="969696"/>
        </a:lt2>
        <a:accent1>
          <a:srgbClr val="8FC200"/>
        </a:accent1>
        <a:accent2>
          <a:srgbClr val="FF9900"/>
        </a:accent2>
        <a:accent3>
          <a:srgbClr val="FFFFFF"/>
        </a:accent3>
        <a:accent4>
          <a:srgbClr val="000000"/>
        </a:accent4>
        <a:accent5>
          <a:srgbClr val="C6DDAA"/>
        </a:accent5>
        <a:accent6>
          <a:srgbClr val="E78A00"/>
        </a:accent6>
        <a:hlink>
          <a:srgbClr val="FF6600"/>
        </a:hlink>
        <a:folHlink>
          <a:srgbClr val="FEF800"/>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006600"/>
        </a:dk2>
        <a:lt2>
          <a:srgbClr val="969696"/>
        </a:lt2>
        <a:accent1>
          <a:srgbClr val="FEF800"/>
        </a:accent1>
        <a:accent2>
          <a:srgbClr val="8FC200"/>
        </a:accent2>
        <a:accent3>
          <a:srgbClr val="FFFFFF"/>
        </a:accent3>
        <a:accent4>
          <a:srgbClr val="000000"/>
        </a:accent4>
        <a:accent5>
          <a:srgbClr val="FEFBAA"/>
        </a:accent5>
        <a:accent6>
          <a:srgbClr val="81B0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006600"/>
        </a:dk2>
        <a:lt2>
          <a:srgbClr val="969696"/>
        </a:lt2>
        <a:accent1>
          <a:srgbClr val="FEF800"/>
        </a:accent1>
        <a:accent2>
          <a:srgbClr val="85B400"/>
        </a:accent2>
        <a:accent3>
          <a:srgbClr val="FFFFFF"/>
        </a:accent3>
        <a:accent4>
          <a:srgbClr val="000000"/>
        </a:accent4>
        <a:accent5>
          <a:srgbClr val="FEFBAA"/>
        </a:accent5>
        <a:accent6>
          <a:srgbClr val="78A3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006600"/>
        </a:dk2>
        <a:lt2>
          <a:srgbClr val="969696"/>
        </a:lt2>
        <a:accent1>
          <a:srgbClr val="FEF800"/>
        </a:accent1>
        <a:accent2>
          <a:srgbClr val="7FAC00"/>
        </a:accent2>
        <a:accent3>
          <a:srgbClr val="FFFFFF"/>
        </a:accent3>
        <a:accent4>
          <a:srgbClr val="000000"/>
        </a:accent4>
        <a:accent5>
          <a:srgbClr val="FEFBAA"/>
        </a:accent5>
        <a:accent6>
          <a:srgbClr val="729B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2795</TotalTime>
  <Words>1573</Words>
  <Application>Microsoft Office PowerPoint</Application>
  <PresentationFormat>Widescreen</PresentationFormat>
  <Paragraphs>180</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Helvetica Neue</vt:lpstr>
      <vt:lpstr>Univers 45 Light</vt:lpstr>
      <vt:lpstr>blank</vt:lpstr>
      <vt:lpstr>Office Theme</vt:lpstr>
      <vt:lpstr>Analysis and Recommendations  for Starting a Movie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Atlantis field – Technical Challenges and Solutions</dc:title>
  <dc:creator>pierre-Olivier Ariston</dc:creator>
  <cp:lastModifiedBy>pierre-Olivier Ariston</cp:lastModifiedBy>
  <cp:revision>91</cp:revision>
  <cp:lastPrinted>2020-02-12T22:39:35Z</cp:lastPrinted>
  <dcterms:created xsi:type="dcterms:W3CDTF">2020-02-11T15:32:44Z</dcterms:created>
  <dcterms:modified xsi:type="dcterms:W3CDTF">2020-02-18T17:01:27Z</dcterms:modified>
</cp:coreProperties>
</file>