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8288000" cy="10287000"/>
  <p:notesSz cx="6858000" cy="9144000"/>
  <p:embeddedFontLst>
    <p:embeddedFont>
      <p:font typeface="Canva Sans Bold" panose="020B0604020202020204" charset="0"/>
      <p:regular r:id="rId38"/>
    </p:embeddedFont>
    <p:embeddedFont>
      <p:font typeface="Heebo Bold" panose="020B0604020202020204" charset="-79"/>
      <p:regular r:id="rId39"/>
    </p:embeddedFont>
    <p:embeddedFont>
      <p:font typeface="Helios Extended" panose="020B0604020202020204" charset="0"/>
      <p:regular r:id="rId40"/>
    </p:embeddedFont>
    <p:embeddedFont>
      <p:font typeface="Helios Extended Bold" panose="020B0604020202020204" charset="0"/>
      <p:regular r:id="rId41"/>
    </p:embeddedFont>
    <p:embeddedFont>
      <p:font typeface="Lato" panose="020F0502020204030203" pitchFamily="34" charset="0"/>
      <p:regular r:id="rId42"/>
    </p:embeddedFont>
    <p:embeddedFont>
      <p:font typeface="Lato Bold" panose="020F0502020204030203"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9" d="100"/>
          <a:sy n="69" d="100"/>
        </p:scale>
        <p:origin x="162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98DBEB-40D9-415C-BFE0-1D24DE705168}"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34D8C-4642-4C84-95FF-DA4AAFC9FB02}" type="slidenum">
              <a:rPr lang="en-US" smtClean="0"/>
              <a:t>‹#›</a:t>
            </a:fld>
            <a:endParaRPr lang="en-US"/>
          </a:p>
        </p:txBody>
      </p:sp>
    </p:spTree>
    <p:extLst>
      <p:ext uri="{BB962C8B-B14F-4D97-AF65-F5344CB8AC3E}">
        <p14:creationId xmlns:p14="http://schemas.microsoft.com/office/powerpoint/2010/main" val="3634923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E34D8C-4642-4C84-95FF-DA4AAFC9FB02}" type="slidenum">
              <a:rPr lang="en-US" smtClean="0"/>
              <a:t>12</a:t>
            </a:fld>
            <a:endParaRPr lang="en-US"/>
          </a:p>
        </p:txBody>
      </p:sp>
    </p:spTree>
    <p:extLst>
      <p:ext uri="{BB962C8B-B14F-4D97-AF65-F5344CB8AC3E}">
        <p14:creationId xmlns:p14="http://schemas.microsoft.com/office/powerpoint/2010/main" val="3531908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44078" y="1326430"/>
            <a:ext cx="21203378" cy="7634140"/>
            <a:chOff x="0" y="0"/>
            <a:chExt cx="1128752" cy="406400"/>
          </a:xfrm>
        </p:grpSpPr>
        <p:sp>
          <p:nvSpPr>
            <p:cNvPr id="3" name="Freeform 3"/>
            <p:cNvSpPr/>
            <p:nvPr/>
          </p:nvSpPr>
          <p:spPr>
            <a:xfrm>
              <a:off x="0" y="0"/>
              <a:ext cx="1128752" cy="406400"/>
            </a:xfrm>
            <a:custGeom>
              <a:avLst/>
              <a:gdLst/>
              <a:ahLst/>
              <a:cxnLst/>
              <a:rect l="l" t="t" r="r" b="b"/>
              <a:pathLst>
                <a:path w="1128752" h="406400">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txBody>
            <a:bodyPr/>
            <a:lstStyle/>
            <a:p>
              <a:endParaRPr lang="en-US"/>
            </a:p>
          </p:txBody>
        </p:sp>
        <p:sp>
          <p:nvSpPr>
            <p:cNvPr id="4" name="TextBox 4"/>
            <p:cNvSpPr txBox="1"/>
            <p:nvPr/>
          </p:nvSpPr>
          <p:spPr>
            <a:xfrm>
              <a:off x="0" y="-47625"/>
              <a:ext cx="1128752" cy="454025"/>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1028700" y="9009810"/>
            <a:ext cx="248490" cy="248490"/>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17010810" y="1028700"/>
            <a:ext cx="248490" cy="24849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11" name="TextBox 11"/>
          <p:cNvSpPr txBox="1"/>
          <p:nvPr/>
        </p:nvSpPr>
        <p:spPr>
          <a:xfrm>
            <a:off x="0" y="1605296"/>
            <a:ext cx="17259300" cy="3898900"/>
          </a:xfrm>
          <a:prstGeom prst="rect">
            <a:avLst/>
          </a:prstGeom>
        </p:spPr>
        <p:txBody>
          <a:bodyPr lIns="0" tIns="0" rIns="0" bIns="0" rtlCol="0" anchor="t">
            <a:spAutoFit/>
          </a:bodyPr>
          <a:lstStyle/>
          <a:p>
            <a:pPr marL="0" lvl="0" indent="0" algn="ctr">
              <a:lnSpc>
                <a:spcPts val="7700"/>
              </a:lnSpc>
            </a:pPr>
            <a:r>
              <a:rPr lang="en-US" sz="5500" spc="275">
                <a:solidFill>
                  <a:srgbClr val="000000"/>
                </a:solidFill>
                <a:latin typeface="Helios Extended Bold"/>
              </a:rPr>
              <a:t>EXPLORING HOW SOCIOECONOMIC FACTORS INFLUENCE THE COST OF CHILDCARE &amp; WOMEN PARTICIPATION IN THE WORKFORCE</a:t>
            </a:r>
          </a:p>
        </p:txBody>
      </p:sp>
      <p:sp>
        <p:nvSpPr>
          <p:cNvPr id="12" name="TextBox 12"/>
          <p:cNvSpPr txBox="1"/>
          <p:nvPr/>
        </p:nvSpPr>
        <p:spPr>
          <a:xfrm>
            <a:off x="2958126" y="6255258"/>
            <a:ext cx="12371749" cy="389255"/>
          </a:xfrm>
          <a:prstGeom prst="rect">
            <a:avLst/>
          </a:prstGeom>
        </p:spPr>
        <p:txBody>
          <a:bodyPr lIns="0" tIns="0" rIns="0" bIns="0" rtlCol="0" anchor="t">
            <a:spAutoFit/>
          </a:bodyPr>
          <a:lstStyle/>
          <a:p>
            <a:pPr marL="0" lvl="0" indent="0" algn="ctr">
              <a:lnSpc>
                <a:spcPts val="3219"/>
              </a:lnSpc>
            </a:pPr>
            <a:r>
              <a:rPr lang="en-US" sz="2299" spc="229">
                <a:solidFill>
                  <a:srgbClr val="000000"/>
                </a:solidFill>
                <a:latin typeface="Heebo Bold"/>
              </a:rPr>
              <a:t>BAYPATH UNIVERSITY CAPSTONE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18240375" y="0"/>
            <a:ext cx="47625" cy="10287000"/>
            <a:chOff x="0" y="0"/>
            <a:chExt cx="12543" cy="2709333"/>
          </a:xfrm>
        </p:grpSpPr>
        <p:sp>
          <p:nvSpPr>
            <p:cNvPr id="4" name="Freeform 4"/>
            <p:cNvSpPr/>
            <p:nvPr/>
          </p:nvSpPr>
          <p:spPr>
            <a:xfrm>
              <a:off x="0" y="0"/>
              <a:ext cx="12543" cy="2709333"/>
            </a:xfrm>
            <a:custGeom>
              <a:avLst/>
              <a:gdLst/>
              <a:ahLst/>
              <a:cxnLst/>
              <a:rect l="l" t="t" r="r" b="b"/>
              <a:pathLst>
                <a:path w="12543" h="2709333">
                  <a:moveTo>
                    <a:pt x="0" y="0"/>
                  </a:moveTo>
                  <a:lnTo>
                    <a:pt x="12543" y="0"/>
                  </a:lnTo>
                  <a:lnTo>
                    <a:pt x="12543"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47625"/>
              <a:ext cx="12543" cy="2756958"/>
            </a:xfrm>
            <a:prstGeom prst="rect">
              <a:avLst/>
            </a:prstGeom>
          </p:spPr>
          <p:txBody>
            <a:bodyPr lIns="50800" tIns="50800" rIns="50800" bIns="50800" rtlCol="0" anchor="ctr"/>
            <a:lstStyle/>
            <a:p>
              <a:pPr algn="ctr">
                <a:lnSpc>
                  <a:spcPts val="3359"/>
                </a:lnSpc>
              </a:pPr>
              <a:endParaRPr/>
            </a:p>
          </p:txBody>
        </p:sp>
      </p:grpSp>
      <p:sp>
        <p:nvSpPr>
          <p:cNvPr id="6" name="Freeform 6"/>
          <p:cNvSpPr/>
          <p:nvPr/>
        </p:nvSpPr>
        <p:spPr>
          <a:xfrm>
            <a:off x="0" y="0"/>
            <a:ext cx="12060604" cy="10138691"/>
          </a:xfrm>
          <a:custGeom>
            <a:avLst/>
            <a:gdLst/>
            <a:ahLst/>
            <a:cxnLst/>
            <a:rect l="l" t="t" r="r" b="b"/>
            <a:pathLst>
              <a:path w="12060604" h="10138691">
                <a:moveTo>
                  <a:pt x="0" y="0"/>
                </a:moveTo>
                <a:lnTo>
                  <a:pt x="12060604" y="0"/>
                </a:lnTo>
                <a:lnTo>
                  <a:pt x="12060604" y="10138691"/>
                </a:lnTo>
                <a:lnTo>
                  <a:pt x="0" y="10138691"/>
                </a:lnTo>
                <a:lnTo>
                  <a:pt x="0" y="0"/>
                </a:lnTo>
                <a:close/>
              </a:path>
            </a:pathLst>
          </a:custGeom>
          <a:blipFill>
            <a:blip r:embed="rId2"/>
            <a:stretch>
              <a:fillRect t="-623" b="-623"/>
            </a:stretch>
          </a:blipFill>
        </p:spPr>
        <p:txBody>
          <a:bodyPr/>
          <a:lstStyle/>
          <a:p>
            <a:endParaRPr lang="en-US"/>
          </a:p>
        </p:txBody>
      </p:sp>
      <p:sp>
        <p:nvSpPr>
          <p:cNvPr id="7" name="TextBox 7"/>
          <p:cNvSpPr txBox="1"/>
          <p:nvPr/>
        </p:nvSpPr>
        <p:spPr>
          <a:xfrm>
            <a:off x="6193510" y="-66675"/>
            <a:ext cx="12359543" cy="1780540"/>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rPr>
              <a:t>Infant center-based care, the costliest childcare option, averaged 13% of annual income</a:t>
            </a:r>
          </a:p>
          <a:p>
            <a:pPr algn="ctr">
              <a:lnSpc>
                <a:spcPts val="4759"/>
              </a:lnSpc>
            </a:pPr>
            <a:endParaRPr lang="en-US" sz="3399">
              <a:solidFill>
                <a:srgbClr val="000000"/>
              </a:solidFill>
              <a:latin typeface="Canva San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8892140" y="0"/>
            <a:ext cx="9395860" cy="10287000"/>
            <a:chOff x="0" y="0"/>
            <a:chExt cx="2474630" cy="2709333"/>
          </a:xfrm>
        </p:grpSpPr>
        <p:sp>
          <p:nvSpPr>
            <p:cNvPr id="4" name="Freeform 4"/>
            <p:cNvSpPr/>
            <p:nvPr/>
          </p:nvSpPr>
          <p:spPr>
            <a:xfrm>
              <a:off x="0" y="0"/>
              <a:ext cx="2474630" cy="2709333"/>
            </a:xfrm>
            <a:custGeom>
              <a:avLst/>
              <a:gdLst/>
              <a:ahLst/>
              <a:cxnLst/>
              <a:rect l="l" t="t" r="r" b="b"/>
              <a:pathLst>
                <a:path w="2474630" h="2709333">
                  <a:moveTo>
                    <a:pt x="0" y="0"/>
                  </a:moveTo>
                  <a:lnTo>
                    <a:pt x="2474630" y="0"/>
                  </a:lnTo>
                  <a:lnTo>
                    <a:pt x="2474630"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47625"/>
              <a:ext cx="2474630" cy="2756958"/>
            </a:xfrm>
            <a:prstGeom prst="rect">
              <a:avLst/>
            </a:prstGeom>
          </p:spPr>
          <p:txBody>
            <a:bodyPr lIns="50800" tIns="50800" rIns="50800" bIns="50800" rtlCol="0" anchor="ctr"/>
            <a:lstStyle/>
            <a:p>
              <a:pPr algn="ctr">
                <a:lnSpc>
                  <a:spcPts val="3359"/>
                </a:lnSpc>
              </a:pPr>
              <a:endParaRPr/>
            </a:p>
          </p:txBody>
        </p:sp>
      </p:grpSp>
      <p:sp>
        <p:nvSpPr>
          <p:cNvPr id="6" name="TextBox 6"/>
          <p:cNvSpPr txBox="1"/>
          <p:nvPr/>
        </p:nvSpPr>
        <p:spPr>
          <a:xfrm>
            <a:off x="1004888" y="3955152"/>
            <a:ext cx="9778954" cy="1175385"/>
          </a:xfrm>
          <a:prstGeom prst="rect">
            <a:avLst/>
          </a:prstGeom>
        </p:spPr>
        <p:txBody>
          <a:bodyPr lIns="0" tIns="0" rIns="0" bIns="0" rtlCol="0" anchor="t">
            <a:spAutoFit/>
          </a:bodyPr>
          <a:lstStyle/>
          <a:p>
            <a:pPr marL="0" lvl="0" indent="0" algn="l">
              <a:lnSpc>
                <a:spcPts val="9239"/>
              </a:lnSpc>
            </a:pPr>
            <a:r>
              <a:rPr lang="en-US" sz="6599" spc="329">
                <a:solidFill>
                  <a:srgbClr val="000000"/>
                </a:solidFill>
                <a:latin typeface="Helios Extended Bold"/>
              </a:rPr>
              <a:t>HYPOTHESIS 1</a:t>
            </a:r>
          </a:p>
        </p:txBody>
      </p:sp>
      <p:grpSp>
        <p:nvGrpSpPr>
          <p:cNvPr id="7" name="Group 7"/>
          <p:cNvGrpSpPr/>
          <p:nvPr/>
        </p:nvGrpSpPr>
        <p:grpSpPr>
          <a:xfrm>
            <a:off x="17010810" y="1028700"/>
            <a:ext cx="248490" cy="248490"/>
            <a:chOff x="0" y="0"/>
            <a:chExt cx="812800" cy="812800"/>
          </a:xfrm>
        </p:grpSpPr>
        <p:sp>
          <p:nvSpPr>
            <p:cNvPr id="8" name="Freeform 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9" name="TextBox 9"/>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10" name="TextBox 10"/>
          <p:cNvSpPr txBox="1"/>
          <p:nvPr/>
        </p:nvSpPr>
        <p:spPr>
          <a:xfrm>
            <a:off x="9316220" y="866775"/>
            <a:ext cx="8844745" cy="6800215"/>
          </a:xfrm>
          <a:prstGeom prst="rect">
            <a:avLst/>
          </a:prstGeom>
        </p:spPr>
        <p:txBody>
          <a:bodyPr lIns="0" tIns="0" rIns="0" bIns="0" rtlCol="0" anchor="t">
            <a:spAutoFit/>
          </a:bodyPr>
          <a:lstStyle/>
          <a:p>
            <a:pPr algn="l">
              <a:lnSpc>
                <a:spcPts val="8959"/>
              </a:lnSpc>
            </a:pPr>
            <a:r>
              <a:rPr lang="en-US" sz="6399" spc="319">
                <a:solidFill>
                  <a:srgbClr val="000000"/>
                </a:solidFill>
                <a:latin typeface="Helios Extended"/>
              </a:rPr>
              <a:t>CHILDCARE COSTS ARE  INFLUENCED BY SOCIOECONOMIC FACTORS</a:t>
            </a:r>
          </a:p>
          <a:p>
            <a:pPr marL="0" lvl="0" indent="0" algn="l">
              <a:lnSpc>
                <a:spcPts val="8959"/>
              </a:lnSpc>
            </a:pPr>
            <a:endParaRPr lang="en-US" sz="6399" spc="319">
              <a:solidFill>
                <a:srgbClr val="000000"/>
              </a:solidFill>
              <a:latin typeface="Helios Extend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3803"/>
            <a:ext cx="7691884" cy="10287000"/>
            <a:chOff x="0" y="0"/>
            <a:chExt cx="1191674" cy="1593725"/>
          </a:xfrm>
        </p:grpSpPr>
        <p:sp>
          <p:nvSpPr>
            <p:cNvPr id="3" name="Freeform 3"/>
            <p:cNvSpPr/>
            <p:nvPr/>
          </p:nvSpPr>
          <p:spPr>
            <a:xfrm>
              <a:off x="0" y="0"/>
              <a:ext cx="1191674" cy="1593725"/>
            </a:xfrm>
            <a:custGeom>
              <a:avLst/>
              <a:gdLst/>
              <a:ahLst/>
              <a:cxnLst/>
              <a:rect l="l" t="t" r="r" b="b"/>
              <a:pathLst>
                <a:path w="1191674" h="1593725">
                  <a:moveTo>
                    <a:pt x="0" y="0"/>
                  </a:moveTo>
                  <a:lnTo>
                    <a:pt x="1191674" y="0"/>
                  </a:lnTo>
                  <a:lnTo>
                    <a:pt x="1191674" y="1593725"/>
                  </a:lnTo>
                  <a:lnTo>
                    <a:pt x="0" y="1593725"/>
                  </a:lnTo>
                  <a:close/>
                </a:path>
              </a:pathLst>
            </a:custGeom>
            <a:blipFill>
              <a:blip r:embed="rId3"/>
              <a:stretch>
                <a:fillRect l="-69231" r="-69231"/>
              </a:stretch>
            </a:blipFill>
          </p:spPr>
          <p:txBody>
            <a:bodyPr/>
            <a:lstStyle/>
            <a:p>
              <a:endParaRPr lang="en-US"/>
            </a:p>
          </p:txBody>
        </p:sp>
      </p:grpSp>
      <p:sp>
        <p:nvSpPr>
          <p:cNvPr id="4" name="TextBox 4"/>
          <p:cNvSpPr txBox="1"/>
          <p:nvPr/>
        </p:nvSpPr>
        <p:spPr>
          <a:xfrm>
            <a:off x="8590063" y="866775"/>
            <a:ext cx="8693050" cy="1085850"/>
          </a:xfrm>
          <a:prstGeom prst="rect">
            <a:avLst/>
          </a:prstGeom>
        </p:spPr>
        <p:txBody>
          <a:bodyPr lIns="0" tIns="0" rIns="0" bIns="0" rtlCol="0" anchor="t">
            <a:spAutoFit/>
          </a:bodyPr>
          <a:lstStyle/>
          <a:p>
            <a:pPr marL="0" lvl="0" indent="0" algn="l">
              <a:lnSpc>
                <a:spcPts val="8400"/>
              </a:lnSpc>
            </a:pPr>
            <a:r>
              <a:rPr lang="en-US" sz="6000" spc="300">
                <a:solidFill>
                  <a:srgbClr val="000000"/>
                </a:solidFill>
                <a:latin typeface="Helios Extended Bold"/>
              </a:rPr>
              <a:t>MEDIAN INCOME</a:t>
            </a:r>
          </a:p>
        </p:txBody>
      </p:sp>
      <p:sp>
        <p:nvSpPr>
          <p:cNvPr id="5" name="TextBox 5"/>
          <p:cNvSpPr txBox="1"/>
          <p:nvPr/>
        </p:nvSpPr>
        <p:spPr>
          <a:xfrm>
            <a:off x="8590063" y="3061071"/>
            <a:ext cx="8693050" cy="3950336"/>
          </a:xfrm>
          <a:prstGeom prst="rect">
            <a:avLst/>
          </a:prstGeom>
        </p:spPr>
        <p:txBody>
          <a:bodyPr lIns="0" tIns="0" rIns="0" bIns="0" rtlCol="0" anchor="t">
            <a:spAutoFit/>
          </a:bodyPr>
          <a:lstStyle/>
          <a:p>
            <a:pPr algn="l">
              <a:lnSpc>
                <a:spcPts val="5439"/>
              </a:lnSpc>
            </a:pPr>
            <a:r>
              <a:rPr lang="en-US" sz="3399" spc="339" dirty="0">
                <a:solidFill>
                  <a:srgbClr val="000000"/>
                </a:solidFill>
                <a:latin typeface="Lato"/>
              </a:rPr>
              <a:t>Higher median family income is associated with a lower percentage of income spent on childcare costs as a percentage of family income across all types of childcare. </a:t>
            </a:r>
          </a:p>
          <a:p>
            <a:pPr algn="l">
              <a:lnSpc>
                <a:spcPts val="4319"/>
              </a:lnSpc>
            </a:pPr>
            <a:endParaRPr lang="en-US" sz="3399" spc="339" dirty="0">
              <a:solidFill>
                <a:srgbClr val="000000"/>
              </a:solidFill>
              <a:latin typeface="Lato"/>
            </a:endParaRPr>
          </a:p>
        </p:txBody>
      </p:sp>
      <p:grpSp>
        <p:nvGrpSpPr>
          <p:cNvPr id="6" name="Group 6"/>
          <p:cNvGrpSpPr/>
          <p:nvPr/>
        </p:nvGrpSpPr>
        <p:grpSpPr>
          <a:xfrm>
            <a:off x="17010810" y="925830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3803"/>
            <a:ext cx="8893858" cy="10287000"/>
            <a:chOff x="0" y="0"/>
            <a:chExt cx="1377891" cy="1593725"/>
          </a:xfrm>
        </p:grpSpPr>
        <p:sp>
          <p:nvSpPr>
            <p:cNvPr id="3" name="Freeform 3"/>
            <p:cNvSpPr/>
            <p:nvPr/>
          </p:nvSpPr>
          <p:spPr>
            <a:xfrm>
              <a:off x="0" y="0"/>
              <a:ext cx="1377891" cy="1593725"/>
            </a:xfrm>
            <a:custGeom>
              <a:avLst/>
              <a:gdLst/>
              <a:ahLst/>
              <a:cxnLst/>
              <a:rect l="l" t="t" r="r" b="b"/>
              <a:pathLst>
                <a:path w="1377891" h="1593725">
                  <a:moveTo>
                    <a:pt x="0" y="0"/>
                  </a:moveTo>
                  <a:lnTo>
                    <a:pt x="1377891" y="0"/>
                  </a:lnTo>
                  <a:lnTo>
                    <a:pt x="1377891" y="1593725"/>
                  </a:lnTo>
                  <a:lnTo>
                    <a:pt x="0" y="1593725"/>
                  </a:lnTo>
                  <a:close/>
                </a:path>
              </a:pathLst>
            </a:custGeom>
            <a:blipFill>
              <a:blip r:embed="rId2"/>
              <a:stretch>
                <a:fillRect l="-45829" r="-45829"/>
              </a:stretch>
            </a:blipFill>
          </p:spPr>
          <p:txBody>
            <a:bodyPr/>
            <a:lstStyle/>
            <a:p>
              <a:endParaRPr lang="en-US"/>
            </a:p>
          </p:txBody>
        </p:sp>
      </p:grpSp>
      <p:grpSp>
        <p:nvGrpSpPr>
          <p:cNvPr id="4" name="Group 4"/>
          <p:cNvGrpSpPr/>
          <p:nvPr/>
        </p:nvGrpSpPr>
        <p:grpSpPr>
          <a:xfrm>
            <a:off x="17010810" y="9258300"/>
            <a:ext cx="248490" cy="24849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aphicFrame>
        <p:nvGraphicFramePr>
          <p:cNvPr id="7" name="Table 7"/>
          <p:cNvGraphicFramePr>
            <a:graphicFrameLocks noGrp="1"/>
          </p:cNvGraphicFramePr>
          <p:nvPr/>
        </p:nvGraphicFramePr>
        <p:xfrm>
          <a:off x="9237803" y="2644579"/>
          <a:ext cx="9050196" cy="6188565"/>
        </p:xfrm>
        <a:graphic>
          <a:graphicData uri="http://schemas.openxmlformats.org/drawingml/2006/table">
            <a:tbl>
              <a:tblPr/>
              <a:tblGrid>
                <a:gridCol w="2302309">
                  <a:extLst>
                    <a:ext uri="{9D8B030D-6E8A-4147-A177-3AD203B41FA5}">
                      <a16:colId xmlns:a16="http://schemas.microsoft.com/office/drawing/2014/main" val="20000"/>
                    </a:ext>
                  </a:extLst>
                </a:gridCol>
                <a:gridCol w="1611503">
                  <a:extLst>
                    <a:ext uri="{9D8B030D-6E8A-4147-A177-3AD203B41FA5}">
                      <a16:colId xmlns:a16="http://schemas.microsoft.com/office/drawing/2014/main" val="20001"/>
                    </a:ext>
                  </a:extLst>
                </a:gridCol>
                <a:gridCol w="2568192">
                  <a:extLst>
                    <a:ext uri="{9D8B030D-6E8A-4147-A177-3AD203B41FA5}">
                      <a16:colId xmlns:a16="http://schemas.microsoft.com/office/drawing/2014/main" val="20002"/>
                    </a:ext>
                  </a:extLst>
                </a:gridCol>
                <a:gridCol w="2568192">
                  <a:extLst>
                    <a:ext uri="{9D8B030D-6E8A-4147-A177-3AD203B41FA5}">
                      <a16:colId xmlns:a16="http://schemas.microsoft.com/office/drawing/2014/main" val="20003"/>
                    </a:ext>
                  </a:extLst>
                </a:gridCol>
              </a:tblGrid>
              <a:tr h="2003235">
                <a:tc>
                  <a:txBody>
                    <a:bodyPr/>
                    <a:lstStyle/>
                    <a:p>
                      <a:pPr algn="l">
                        <a:lnSpc>
                          <a:spcPts val="2659"/>
                        </a:lnSpc>
                        <a:defRPr/>
                      </a:pPr>
                      <a:r>
                        <a:rPr lang="en-US" sz="1899">
                          <a:solidFill>
                            <a:srgbClr val="000000"/>
                          </a:solidFill>
                          <a:latin typeface="Lato"/>
                        </a:rPr>
                        <a:t>Refrence</a:t>
                      </a:r>
                      <a:endParaRPr lang="en-US" sz="1100"/>
                    </a:p>
                    <a:p>
                      <a:pPr algn="l">
                        <a:lnSpc>
                          <a:spcPts val="2659"/>
                        </a:lnSpc>
                      </a:pPr>
                      <a:r>
                        <a:rPr lang="en-US" sz="1899">
                          <a:solidFill>
                            <a:srgbClr val="000000"/>
                          </a:solidFill>
                          <a:latin typeface="Lato"/>
                        </a:rPr>
                        <a:t>  Region</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Lato"/>
                        </a:rPr>
                        <a:t>Region</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Lato"/>
                        </a:rPr>
                        <a:t>Preschool Center-Based Care</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Lato"/>
                        </a:rPr>
                        <a:t>School Age Center-Based Care</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95110">
                <a:tc>
                  <a:txBody>
                    <a:bodyPr/>
                    <a:lstStyle/>
                    <a:p>
                      <a:pPr algn="l">
                        <a:lnSpc>
                          <a:spcPts val="2659"/>
                        </a:lnSpc>
                        <a:defRPr/>
                      </a:pPr>
                      <a:r>
                        <a:rPr lang="en-US" sz="1899">
                          <a:solidFill>
                            <a:srgbClr val="000000"/>
                          </a:solidFill>
                          <a:latin typeface="Lato"/>
                        </a:rPr>
                        <a:t>Midwest</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Lato"/>
                        </a:rPr>
                        <a:t>Northeast</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Lato"/>
                        </a:rPr>
                        <a:t>2.44%</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Lato"/>
                        </a:rPr>
                        <a:t>2.81%</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95110">
                <a:tc>
                  <a:txBody>
                    <a:bodyPr/>
                    <a:lstStyle/>
                    <a:p>
                      <a:pPr algn="l">
                        <a:lnSpc>
                          <a:spcPts val="2659"/>
                        </a:lnSpc>
                        <a:defRPr/>
                      </a:pPr>
                      <a:r>
                        <a:rPr lang="en-US" sz="1899">
                          <a:solidFill>
                            <a:srgbClr val="000000"/>
                          </a:solidFill>
                          <a:latin typeface="Lato"/>
                        </a:rPr>
                        <a:t>Northeast</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Lato"/>
                        </a:rPr>
                        <a:t>South</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Lato"/>
                        </a:rPr>
                        <a:t>-2.61%</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Lato"/>
                        </a:rPr>
                        <a:t>-2.45%</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95110">
                <a:tc>
                  <a:txBody>
                    <a:bodyPr/>
                    <a:lstStyle/>
                    <a:p>
                      <a:pPr algn="l">
                        <a:lnSpc>
                          <a:spcPts val="2659"/>
                        </a:lnSpc>
                        <a:defRPr/>
                      </a:pPr>
                      <a:r>
                        <a:rPr lang="en-US" sz="1899">
                          <a:solidFill>
                            <a:srgbClr val="000000"/>
                          </a:solidFill>
                          <a:latin typeface="Lato"/>
                        </a:rPr>
                        <a:t>Northeast</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Lato"/>
                        </a:rPr>
                        <a:t>West</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Lato"/>
                        </a:rPr>
                        <a:t>-1.14%</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Lato"/>
                        </a:rPr>
                        <a:t>-1.05%</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8893858" y="866775"/>
            <a:ext cx="8693050" cy="1085850"/>
          </a:xfrm>
          <a:prstGeom prst="rect">
            <a:avLst/>
          </a:prstGeom>
        </p:spPr>
        <p:txBody>
          <a:bodyPr lIns="0" tIns="0" rIns="0" bIns="0" rtlCol="0" anchor="t">
            <a:spAutoFit/>
          </a:bodyPr>
          <a:lstStyle/>
          <a:p>
            <a:pPr marL="0" lvl="0" indent="0" algn="l">
              <a:lnSpc>
                <a:spcPts val="8400"/>
              </a:lnSpc>
            </a:pPr>
            <a:r>
              <a:rPr lang="en-US" sz="6000" spc="300">
                <a:solidFill>
                  <a:srgbClr val="000000"/>
                </a:solidFill>
                <a:latin typeface="Helios Extended Bold"/>
              </a:rPr>
              <a:t>REGION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3803" y="0"/>
            <a:ext cx="7691884" cy="10287000"/>
            <a:chOff x="0" y="0"/>
            <a:chExt cx="1191674" cy="1593725"/>
          </a:xfrm>
        </p:grpSpPr>
        <p:sp>
          <p:nvSpPr>
            <p:cNvPr id="3" name="Freeform 3"/>
            <p:cNvSpPr/>
            <p:nvPr/>
          </p:nvSpPr>
          <p:spPr>
            <a:xfrm>
              <a:off x="0" y="0"/>
              <a:ext cx="1191674" cy="1593725"/>
            </a:xfrm>
            <a:custGeom>
              <a:avLst/>
              <a:gdLst/>
              <a:ahLst/>
              <a:cxnLst/>
              <a:rect l="l" t="t" r="r" b="b"/>
              <a:pathLst>
                <a:path w="1191674" h="1593725">
                  <a:moveTo>
                    <a:pt x="0" y="0"/>
                  </a:moveTo>
                  <a:lnTo>
                    <a:pt x="1191674" y="0"/>
                  </a:lnTo>
                  <a:lnTo>
                    <a:pt x="1191674" y="1593725"/>
                  </a:lnTo>
                  <a:lnTo>
                    <a:pt x="0" y="1593725"/>
                  </a:lnTo>
                  <a:close/>
                </a:path>
              </a:pathLst>
            </a:custGeom>
            <a:blipFill>
              <a:blip r:embed="rId2"/>
              <a:stretch>
                <a:fillRect l="-36536" r="-36536"/>
              </a:stretch>
            </a:blipFill>
          </p:spPr>
          <p:txBody>
            <a:bodyPr/>
            <a:lstStyle/>
            <a:p>
              <a:endParaRPr lang="en-US"/>
            </a:p>
          </p:txBody>
        </p:sp>
      </p:grpSp>
      <p:sp>
        <p:nvSpPr>
          <p:cNvPr id="4" name="TextBox 4"/>
          <p:cNvSpPr txBox="1"/>
          <p:nvPr/>
        </p:nvSpPr>
        <p:spPr>
          <a:xfrm>
            <a:off x="8590063" y="866775"/>
            <a:ext cx="8693050" cy="1085850"/>
          </a:xfrm>
          <a:prstGeom prst="rect">
            <a:avLst/>
          </a:prstGeom>
        </p:spPr>
        <p:txBody>
          <a:bodyPr lIns="0" tIns="0" rIns="0" bIns="0" rtlCol="0" anchor="t">
            <a:spAutoFit/>
          </a:bodyPr>
          <a:lstStyle/>
          <a:p>
            <a:pPr marL="0" lvl="0" indent="0" algn="l">
              <a:lnSpc>
                <a:spcPts val="8400"/>
              </a:lnSpc>
            </a:pPr>
            <a:r>
              <a:rPr lang="en-US" sz="6000" spc="300">
                <a:solidFill>
                  <a:srgbClr val="000000"/>
                </a:solidFill>
                <a:latin typeface="Helios Extended Bold"/>
              </a:rPr>
              <a:t>COUNTY SIZE</a:t>
            </a:r>
          </a:p>
        </p:txBody>
      </p:sp>
      <p:sp>
        <p:nvSpPr>
          <p:cNvPr id="5" name="TextBox 5"/>
          <p:cNvSpPr txBox="1"/>
          <p:nvPr/>
        </p:nvSpPr>
        <p:spPr>
          <a:xfrm>
            <a:off x="8590063" y="3080121"/>
            <a:ext cx="8693050" cy="2691766"/>
          </a:xfrm>
          <a:prstGeom prst="rect">
            <a:avLst/>
          </a:prstGeom>
        </p:spPr>
        <p:txBody>
          <a:bodyPr lIns="0" tIns="0" rIns="0" bIns="0" rtlCol="0" anchor="t">
            <a:spAutoFit/>
          </a:bodyPr>
          <a:lstStyle/>
          <a:p>
            <a:pPr algn="l">
              <a:lnSpc>
                <a:spcPts val="4319"/>
              </a:lnSpc>
            </a:pPr>
            <a:r>
              <a:rPr lang="en-US" sz="2699" spc="269">
                <a:solidFill>
                  <a:srgbClr val="000000"/>
                </a:solidFill>
                <a:latin typeface="Lato"/>
              </a:rPr>
              <a:t>Childcare costs, as a percentage of family income, tend to decrease as county population size decreases. Very large counties have the highest childcare costs across all childcare categories.</a:t>
            </a:r>
          </a:p>
        </p:txBody>
      </p:sp>
      <p:grpSp>
        <p:nvGrpSpPr>
          <p:cNvPr id="6" name="Group 6"/>
          <p:cNvGrpSpPr/>
          <p:nvPr/>
        </p:nvGrpSpPr>
        <p:grpSpPr>
          <a:xfrm>
            <a:off x="17010810" y="925830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10810" y="9258300"/>
            <a:ext cx="248490" cy="24849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5" name="Freeform 5"/>
          <p:cNvSpPr/>
          <p:nvPr/>
        </p:nvSpPr>
        <p:spPr>
          <a:xfrm>
            <a:off x="0" y="1177548"/>
            <a:ext cx="5787510" cy="9109452"/>
          </a:xfrm>
          <a:custGeom>
            <a:avLst/>
            <a:gdLst/>
            <a:ahLst/>
            <a:cxnLst/>
            <a:rect l="l" t="t" r="r" b="b"/>
            <a:pathLst>
              <a:path w="5787510" h="9109452">
                <a:moveTo>
                  <a:pt x="0" y="0"/>
                </a:moveTo>
                <a:lnTo>
                  <a:pt x="5787510" y="0"/>
                </a:lnTo>
                <a:lnTo>
                  <a:pt x="5787510" y="9109452"/>
                </a:lnTo>
                <a:lnTo>
                  <a:pt x="0" y="9109452"/>
                </a:lnTo>
                <a:lnTo>
                  <a:pt x="0" y="0"/>
                </a:lnTo>
                <a:close/>
              </a:path>
            </a:pathLst>
          </a:custGeom>
          <a:blipFill>
            <a:blip r:embed="rId2"/>
            <a:stretch>
              <a:fillRect t="-1633" r="-22477"/>
            </a:stretch>
          </a:blipFill>
        </p:spPr>
        <p:txBody>
          <a:bodyPr/>
          <a:lstStyle/>
          <a:p>
            <a:endParaRPr lang="en-US"/>
          </a:p>
        </p:txBody>
      </p:sp>
      <p:sp>
        <p:nvSpPr>
          <p:cNvPr id="6" name="Freeform 6"/>
          <p:cNvSpPr/>
          <p:nvPr/>
        </p:nvSpPr>
        <p:spPr>
          <a:xfrm>
            <a:off x="8784608" y="1417320"/>
            <a:ext cx="9411834" cy="8852895"/>
          </a:xfrm>
          <a:custGeom>
            <a:avLst/>
            <a:gdLst/>
            <a:ahLst/>
            <a:cxnLst/>
            <a:rect l="l" t="t" r="r" b="b"/>
            <a:pathLst>
              <a:path w="9411834" h="8852895">
                <a:moveTo>
                  <a:pt x="0" y="0"/>
                </a:moveTo>
                <a:lnTo>
                  <a:pt x="9411834" y="0"/>
                </a:lnTo>
                <a:lnTo>
                  <a:pt x="9411834" y="8852895"/>
                </a:lnTo>
                <a:lnTo>
                  <a:pt x="0" y="8852895"/>
                </a:lnTo>
                <a:lnTo>
                  <a:pt x="0" y="0"/>
                </a:lnTo>
                <a:close/>
              </a:path>
            </a:pathLst>
          </a:custGeom>
          <a:blipFill>
            <a:blip r:embed="rId3"/>
            <a:stretch>
              <a:fillRect t="-715" b="-715"/>
            </a:stretch>
          </a:blipFill>
        </p:spPr>
        <p:txBody>
          <a:bodyPr/>
          <a:lstStyle/>
          <a:p>
            <a:endParaRPr lang="en-US"/>
          </a:p>
        </p:txBody>
      </p:sp>
      <p:sp>
        <p:nvSpPr>
          <p:cNvPr id="7" name="TextBox 7"/>
          <p:cNvSpPr txBox="1"/>
          <p:nvPr/>
        </p:nvSpPr>
        <p:spPr>
          <a:xfrm>
            <a:off x="4797475" y="-123825"/>
            <a:ext cx="8693050" cy="819149"/>
          </a:xfrm>
          <a:prstGeom prst="rect">
            <a:avLst/>
          </a:prstGeom>
        </p:spPr>
        <p:txBody>
          <a:bodyPr lIns="0" tIns="0" rIns="0" bIns="0" rtlCol="0" anchor="t">
            <a:spAutoFit/>
          </a:bodyPr>
          <a:lstStyle/>
          <a:p>
            <a:pPr marL="0" lvl="0" indent="0" algn="ctr">
              <a:lnSpc>
                <a:spcPts val="6300"/>
              </a:lnSpc>
            </a:pPr>
            <a:r>
              <a:rPr lang="en-US" sz="4500" spc="225">
                <a:solidFill>
                  <a:srgbClr val="000000"/>
                </a:solidFill>
                <a:latin typeface="Helios Extended Bold"/>
              </a:rPr>
              <a:t>COUNTY SIZE</a:t>
            </a:r>
          </a:p>
        </p:txBody>
      </p:sp>
      <p:sp>
        <p:nvSpPr>
          <p:cNvPr id="8" name="TextBox 8"/>
          <p:cNvSpPr txBox="1"/>
          <p:nvPr/>
        </p:nvSpPr>
        <p:spPr>
          <a:xfrm>
            <a:off x="1436301" y="601980"/>
            <a:ext cx="15415398" cy="815339"/>
          </a:xfrm>
          <a:prstGeom prst="rect">
            <a:avLst/>
          </a:prstGeom>
        </p:spPr>
        <p:txBody>
          <a:bodyPr lIns="0" tIns="0" rIns="0" bIns="0" rtlCol="0" anchor="t">
            <a:spAutoFit/>
          </a:bodyPr>
          <a:lstStyle/>
          <a:p>
            <a:pPr algn="ctr">
              <a:lnSpc>
                <a:spcPts val="3360"/>
              </a:lnSpc>
            </a:pPr>
            <a:r>
              <a:rPr lang="en-US" sz="2400">
                <a:solidFill>
                  <a:srgbClr val="000000"/>
                </a:solidFill>
                <a:latin typeface="Canva Sans Bold"/>
              </a:rPr>
              <a:t>Very large counties tend to have the highest % of annual income spent on childcare costs</a:t>
            </a:r>
          </a:p>
          <a:p>
            <a:pPr algn="ctr">
              <a:lnSpc>
                <a:spcPts val="3360"/>
              </a:lnSpc>
            </a:pPr>
            <a:endParaRPr lang="en-US" sz="2400">
              <a:solidFill>
                <a:srgbClr val="000000"/>
              </a:solidFill>
              <a:latin typeface="Canva Sans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10810" y="9258300"/>
            <a:ext cx="248490" cy="24849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5" name="Freeform 5"/>
          <p:cNvSpPr/>
          <p:nvPr/>
        </p:nvSpPr>
        <p:spPr>
          <a:xfrm>
            <a:off x="0" y="0"/>
            <a:ext cx="18288000" cy="3504052"/>
          </a:xfrm>
          <a:custGeom>
            <a:avLst/>
            <a:gdLst/>
            <a:ahLst/>
            <a:cxnLst/>
            <a:rect l="l" t="t" r="r" b="b"/>
            <a:pathLst>
              <a:path w="18288000" h="3504052">
                <a:moveTo>
                  <a:pt x="0" y="0"/>
                </a:moveTo>
                <a:lnTo>
                  <a:pt x="18288000" y="0"/>
                </a:lnTo>
                <a:lnTo>
                  <a:pt x="18288000" y="3504052"/>
                </a:lnTo>
                <a:lnTo>
                  <a:pt x="0" y="3504052"/>
                </a:lnTo>
                <a:lnTo>
                  <a:pt x="0" y="0"/>
                </a:lnTo>
                <a:close/>
              </a:path>
            </a:pathLst>
          </a:custGeom>
          <a:blipFill>
            <a:blip r:embed="rId2"/>
            <a:stretch>
              <a:fillRect/>
            </a:stretch>
          </a:blipFill>
        </p:spPr>
        <p:txBody>
          <a:bodyPr/>
          <a:lstStyle/>
          <a:p>
            <a:endParaRPr lang="en-US"/>
          </a:p>
        </p:txBody>
      </p:sp>
      <p:sp>
        <p:nvSpPr>
          <p:cNvPr id="6" name="Freeform 6"/>
          <p:cNvSpPr/>
          <p:nvPr/>
        </p:nvSpPr>
        <p:spPr>
          <a:xfrm>
            <a:off x="0" y="4422108"/>
            <a:ext cx="18288000" cy="3918136"/>
          </a:xfrm>
          <a:custGeom>
            <a:avLst/>
            <a:gdLst/>
            <a:ahLst/>
            <a:cxnLst/>
            <a:rect l="l" t="t" r="r" b="b"/>
            <a:pathLst>
              <a:path w="18288000" h="3918136">
                <a:moveTo>
                  <a:pt x="0" y="0"/>
                </a:moveTo>
                <a:lnTo>
                  <a:pt x="18288000" y="0"/>
                </a:lnTo>
                <a:lnTo>
                  <a:pt x="18288000" y="3918136"/>
                </a:lnTo>
                <a:lnTo>
                  <a:pt x="0" y="3918136"/>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10810" y="9258300"/>
            <a:ext cx="248490" cy="24849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5" name="Freeform 5"/>
          <p:cNvSpPr/>
          <p:nvPr/>
        </p:nvSpPr>
        <p:spPr>
          <a:xfrm>
            <a:off x="0" y="0"/>
            <a:ext cx="18288000" cy="3405554"/>
          </a:xfrm>
          <a:custGeom>
            <a:avLst/>
            <a:gdLst/>
            <a:ahLst/>
            <a:cxnLst/>
            <a:rect l="l" t="t" r="r" b="b"/>
            <a:pathLst>
              <a:path w="18288000" h="3405554">
                <a:moveTo>
                  <a:pt x="0" y="0"/>
                </a:moveTo>
                <a:lnTo>
                  <a:pt x="18288000" y="0"/>
                </a:lnTo>
                <a:lnTo>
                  <a:pt x="18288000" y="3405554"/>
                </a:lnTo>
                <a:lnTo>
                  <a:pt x="0" y="3405554"/>
                </a:lnTo>
                <a:lnTo>
                  <a:pt x="0" y="0"/>
                </a:lnTo>
                <a:close/>
              </a:path>
            </a:pathLst>
          </a:custGeom>
          <a:blipFill>
            <a:blip r:embed="rId2"/>
            <a:stretch>
              <a:fillRect l="-649" r="-649"/>
            </a:stretch>
          </a:blipFill>
        </p:spPr>
        <p:txBody>
          <a:bodyPr/>
          <a:lstStyle/>
          <a:p>
            <a:endParaRPr lang="en-US"/>
          </a:p>
        </p:txBody>
      </p:sp>
      <p:sp>
        <p:nvSpPr>
          <p:cNvPr id="6" name="Freeform 6"/>
          <p:cNvSpPr/>
          <p:nvPr/>
        </p:nvSpPr>
        <p:spPr>
          <a:xfrm>
            <a:off x="0" y="4314129"/>
            <a:ext cx="18288000" cy="3653833"/>
          </a:xfrm>
          <a:custGeom>
            <a:avLst/>
            <a:gdLst/>
            <a:ahLst/>
            <a:cxnLst/>
            <a:rect l="l" t="t" r="r" b="b"/>
            <a:pathLst>
              <a:path w="18288000" h="3653833">
                <a:moveTo>
                  <a:pt x="0" y="0"/>
                </a:moveTo>
                <a:lnTo>
                  <a:pt x="18288000" y="0"/>
                </a:lnTo>
                <a:lnTo>
                  <a:pt x="18288000" y="3653833"/>
                </a:lnTo>
                <a:lnTo>
                  <a:pt x="0" y="3653833"/>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10810" y="9258300"/>
            <a:ext cx="248490" cy="24849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5" name="Freeform 5"/>
          <p:cNvSpPr/>
          <p:nvPr/>
        </p:nvSpPr>
        <p:spPr>
          <a:xfrm>
            <a:off x="0" y="0"/>
            <a:ext cx="19059229" cy="3482550"/>
          </a:xfrm>
          <a:custGeom>
            <a:avLst/>
            <a:gdLst/>
            <a:ahLst/>
            <a:cxnLst/>
            <a:rect l="l" t="t" r="r" b="b"/>
            <a:pathLst>
              <a:path w="19059229" h="3482550">
                <a:moveTo>
                  <a:pt x="0" y="0"/>
                </a:moveTo>
                <a:lnTo>
                  <a:pt x="19059229" y="0"/>
                </a:lnTo>
                <a:lnTo>
                  <a:pt x="19059229" y="3482550"/>
                </a:lnTo>
                <a:lnTo>
                  <a:pt x="0" y="3482550"/>
                </a:lnTo>
                <a:lnTo>
                  <a:pt x="0" y="0"/>
                </a:lnTo>
                <a:close/>
              </a:path>
            </a:pathLst>
          </a:custGeom>
          <a:blipFill>
            <a:blip r:embed="rId2"/>
            <a:stretch>
              <a:fillRect/>
            </a:stretch>
          </a:blipFill>
        </p:spPr>
        <p:txBody>
          <a:bodyPr/>
          <a:lstStyle/>
          <a:p>
            <a:endParaRPr lang="en-US"/>
          </a:p>
        </p:txBody>
      </p:sp>
      <p:sp>
        <p:nvSpPr>
          <p:cNvPr id="6" name="Freeform 6"/>
          <p:cNvSpPr/>
          <p:nvPr/>
        </p:nvSpPr>
        <p:spPr>
          <a:xfrm>
            <a:off x="0" y="5143500"/>
            <a:ext cx="18434781" cy="3679350"/>
          </a:xfrm>
          <a:custGeom>
            <a:avLst/>
            <a:gdLst/>
            <a:ahLst/>
            <a:cxnLst/>
            <a:rect l="l" t="t" r="r" b="b"/>
            <a:pathLst>
              <a:path w="18434781" h="3679350">
                <a:moveTo>
                  <a:pt x="0" y="0"/>
                </a:moveTo>
                <a:lnTo>
                  <a:pt x="18434781" y="0"/>
                </a:lnTo>
                <a:lnTo>
                  <a:pt x="18434781" y="3679350"/>
                </a:lnTo>
                <a:lnTo>
                  <a:pt x="0" y="3679350"/>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4396075" y="0"/>
            <a:ext cx="13891925" cy="10287000"/>
            <a:chOff x="0" y="0"/>
            <a:chExt cx="3658779" cy="2709333"/>
          </a:xfrm>
        </p:grpSpPr>
        <p:sp>
          <p:nvSpPr>
            <p:cNvPr id="4" name="Freeform 4"/>
            <p:cNvSpPr/>
            <p:nvPr/>
          </p:nvSpPr>
          <p:spPr>
            <a:xfrm>
              <a:off x="0" y="0"/>
              <a:ext cx="3658779" cy="2709333"/>
            </a:xfrm>
            <a:custGeom>
              <a:avLst/>
              <a:gdLst/>
              <a:ahLst/>
              <a:cxnLst/>
              <a:rect l="l" t="t" r="r" b="b"/>
              <a:pathLst>
                <a:path w="3658779" h="2709333">
                  <a:moveTo>
                    <a:pt x="0" y="0"/>
                  </a:moveTo>
                  <a:lnTo>
                    <a:pt x="3658779" y="0"/>
                  </a:lnTo>
                  <a:lnTo>
                    <a:pt x="3658779"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47625"/>
              <a:ext cx="3658779" cy="2756958"/>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7010810" y="102870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9" name="Freeform 9"/>
          <p:cNvSpPr/>
          <p:nvPr/>
        </p:nvSpPr>
        <p:spPr>
          <a:xfrm>
            <a:off x="4502368" y="406398"/>
            <a:ext cx="13188093" cy="9474205"/>
          </a:xfrm>
          <a:custGeom>
            <a:avLst/>
            <a:gdLst/>
            <a:ahLst/>
            <a:cxnLst/>
            <a:rect l="l" t="t" r="r" b="b"/>
            <a:pathLst>
              <a:path w="13188093" h="9474205">
                <a:moveTo>
                  <a:pt x="0" y="0"/>
                </a:moveTo>
                <a:lnTo>
                  <a:pt x="13188093" y="0"/>
                </a:lnTo>
                <a:lnTo>
                  <a:pt x="13188093" y="9474204"/>
                </a:lnTo>
                <a:lnTo>
                  <a:pt x="0" y="9474204"/>
                </a:lnTo>
                <a:lnTo>
                  <a:pt x="0" y="0"/>
                </a:lnTo>
                <a:close/>
              </a:path>
            </a:pathLst>
          </a:custGeom>
          <a:blipFill>
            <a:blip r:embed="rId2"/>
            <a:stretch>
              <a:fillRect/>
            </a:stretch>
          </a:blipFill>
        </p:spPr>
        <p:txBody>
          <a:bodyPr/>
          <a:lstStyle/>
          <a:p>
            <a:endParaRPr lang="en-US"/>
          </a:p>
        </p:txBody>
      </p:sp>
      <p:sp>
        <p:nvSpPr>
          <p:cNvPr id="10" name="TextBox 10"/>
          <p:cNvSpPr txBox="1"/>
          <p:nvPr/>
        </p:nvSpPr>
        <p:spPr>
          <a:xfrm>
            <a:off x="1004888" y="3955152"/>
            <a:ext cx="9778954" cy="1175385"/>
          </a:xfrm>
          <a:prstGeom prst="rect">
            <a:avLst/>
          </a:prstGeom>
        </p:spPr>
        <p:txBody>
          <a:bodyPr lIns="0" tIns="0" rIns="0" bIns="0" rtlCol="0" anchor="t">
            <a:spAutoFit/>
          </a:bodyPr>
          <a:lstStyle/>
          <a:p>
            <a:pPr marL="0" lvl="0" indent="0" algn="l">
              <a:lnSpc>
                <a:spcPts val="9239"/>
              </a:lnSpc>
            </a:pPr>
            <a:r>
              <a:rPr lang="en-US" sz="6599" spc="329">
                <a:solidFill>
                  <a:srgbClr val="000000"/>
                </a:solidFill>
                <a:latin typeface="Helios Extended Bold"/>
              </a:rPr>
              <a:t>RACE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8001007" y="0"/>
            <a:ext cx="10286993" cy="10287000"/>
            <a:chOff x="0" y="0"/>
            <a:chExt cx="2709331" cy="2709333"/>
          </a:xfrm>
        </p:grpSpPr>
        <p:sp>
          <p:nvSpPr>
            <p:cNvPr id="4" name="Freeform 4"/>
            <p:cNvSpPr/>
            <p:nvPr/>
          </p:nvSpPr>
          <p:spPr>
            <a:xfrm>
              <a:off x="0" y="0"/>
              <a:ext cx="2709331" cy="2709333"/>
            </a:xfrm>
            <a:custGeom>
              <a:avLst/>
              <a:gdLst/>
              <a:ahLst/>
              <a:cxnLst/>
              <a:rect l="l" t="t" r="r" b="b"/>
              <a:pathLst>
                <a:path w="2709331" h="2709333">
                  <a:moveTo>
                    <a:pt x="0" y="0"/>
                  </a:moveTo>
                  <a:lnTo>
                    <a:pt x="2709331" y="0"/>
                  </a:lnTo>
                  <a:lnTo>
                    <a:pt x="2709331"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57150"/>
              <a:ext cx="2709331" cy="2766483"/>
            </a:xfrm>
            <a:prstGeom prst="rect">
              <a:avLst/>
            </a:prstGeom>
          </p:spPr>
          <p:txBody>
            <a:bodyPr lIns="50800" tIns="50800" rIns="50800" bIns="50800" rtlCol="0" anchor="ctr"/>
            <a:lstStyle/>
            <a:p>
              <a:pPr algn="ctr">
                <a:lnSpc>
                  <a:spcPts val="3639"/>
                </a:lnSpc>
              </a:pPr>
              <a:endParaRPr/>
            </a:p>
          </p:txBody>
        </p:sp>
      </p:grpSp>
      <p:sp>
        <p:nvSpPr>
          <p:cNvPr id="6" name="TextBox 6"/>
          <p:cNvSpPr txBox="1"/>
          <p:nvPr/>
        </p:nvSpPr>
        <p:spPr>
          <a:xfrm>
            <a:off x="1004888" y="3964677"/>
            <a:ext cx="6996120" cy="1085850"/>
          </a:xfrm>
          <a:prstGeom prst="rect">
            <a:avLst/>
          </a:prstGeom>
        </p:spPr>
        <p:txBody>
          <a:bodyPr lIns="0" tIns="0" rIns="0" bIns="0" rtlCol="0" anchor="t">
            <a:spAutoFit/>
          </a:bodyPr>
          <a:lstStyle/>
          <a:p>
            <a:pPr marL="0" lvl="0" indent="0" algn="l">
              <a:lnSpc>
                <a:spcPts val="8400"/>
              </a:lnSpc>
            </a:pPr>
            <a:r>
              <a:rPr lang="en-US" sz="6000" spc="300">
                <a:solidFill>
                  <a:srgbClr val="000000"/>
                </a:solidFill>
                <a:latin typeface="Helios Extended Bold"/>
              </a:rPr>
              <a:t>MOTIVATION</a:t>
            </a:r>
          </a:p>
        </p:txBody>
      </p:sp>
      <p:sp>
        <p:nvSpPr>
          <p:cNvPr id="7" name="TextBox 7"/>
          <p:cNvSpPr txBox="1"/>
          <p:nvPr/>
        </p:nvSpPr>
        <p:spPr>
          <a:xfrm>
            <a:off x="8001007" y="-114300"/>
            <a:ext cx="8693050" cy="8963026"/>
          </a:xfrm>
          <a:prstGeom prst="rect">
            <a:avLst/>
          </a:prstGeom>
        </p:spPr>
        <p:txBody>
          <a:bodyPr lIns="0" tIns="0" rIns="0" bIns="0" rtlCol="0" anchor="t">
            <a:spAutoFit/>
          </a:bodyPr>
          <a:lstStyle/>
          <a:p>
            <a:pPr marL="647695" lvl="1" indent="-323848" algn="l">
              <a:lnSpc>
                <a:spcPts val="4799"/>
              </a:lnSpc>
              <a:buFont typeface="Arial"/>
              <a:buChar char="•"/>
            </a:pPr>
            <a:r>
              <a:rPr lang="en-US" sz="2999" spc="299">
                <a:solidFill>
                  <a:srgbClr val="000000"/>
                </a:solidFill>
                <a:latin typeface="Lato"/>
              </a:rPr>
              <a:t>Data from the Bureau of Labor Statistics stated that the cost of daycare has risen roughly </a:t>
            </a:r>
            <a:r>
              <a:rPr lang="en-US" sz="2999" spc="299">
                <a:solidFill>
                  <a:srgbClr val="000000"/>
                </a:solidFill>
                <a:latin typeface="Lato Bold"/>
              </a:rPr>
              <a:t>36%,</a:t>
            </a:r>
            <a:r>
              <a:rPr lang="en-US" sz="2999" spc="299">
                <a:solidFill>
                  <a:srgbClr val="000000"/>
                </a:solidFill>
                <a:latin typeface="Lato"/>
              </a:rPr>
              <a:t> outpacing the rise in inflation.</a:t>
            </a:r>
          </a:p>
          <a:p>
            <a:pPr algn="l">
              <a:lnSpc>
                <a:spcPts val="4799"/>
              </a:lnSpc>
            </a:pPr>
            <a:endParaRPr lang="en-US" sz="2999" spc="299">
              <a:solidFill>
                <a:srgbClr val="000000"/>
              </a:solidFill>
              <a:latin typeface="Lato"/>
            </a:endParaRPr>
          </a:p>
          <a:p>
            <a:pPr marL="647695" lvl="1" indent="-323848" algn="l">
              <a:lnSpc>
                <a:spcPts val="4799"/>
              </a:lnSpc>
              <a:buFont typeface="Arial"/>
              <a:buChar char="•"/>
            </a:pPr>
            <a:r>
              <a:rPr lang="en-US" sz="2999" spc="299">
                <a:solidFill>
                  <a:srgbClr val="000000"/>
                </a:solidFill>
                <a:latin typeface="Lato Bold"/>
              </a:rPr>
              <a:t>67%</a:t>
            </a:r>
            <a:r>
              <a:rPr lang="en-US" sz="2999" spc="299">
                <a:solidFill>
                  <a:srgbClr val="000000"/>
                </a:solidFill>
                <a:latin typeface="Lato"/>
              </a:rPr>
              <a:t> of parents are spending </a:t>
            </a:r>
            <a:r>
              <a:rPr lang="en-US" sz="2999" spc="299">
                <a:solidFill>
                  <a:srgbClr val="000000"/>
                </a:solidFill>
                <a:latin typeface="Lato Bold"/>
              </a:rPr>
              <a:t>20%</a:t>
            </a:r>
            <a:r>
              <a:rPr lang="en-US" sz="2999" spc="299">
                <a:solidFill>
                  <a:srgbClr val="000000"/>
                </a:solidFill>
                <a:latin typeface="Lato"/>
              </a:rPr>
              <a:t> of annual income per child on childcare.</a:t>
            </a:r>
          </a:p>
          <a:p>
            <a:pPr algn="l">
              <a:lnSpc>
                <a:spcPts val="4799"/>
              </a:lnSpc>
            </a:pPr>
            <a:endParaRPr lang="en-US" sz="2999" spc="299">
              <a:solidFill>
                <a:srgbClr val="000000"/>
              </a:solidFill>
              <a:latin typeface="Lato"/>
            </a:endParaRPr>
          </a:p>
          <a:p>
            <a:pPr marL="647695" lvl="1" indent="-323848" algn="l">
              <a:lnSpc>
                <a:spcPts val="4799"/>
              </a:lnSpc>
              <a:buFont typeface="Arial"/>
              <a:buChar char="•"/>
            </a:pPr>
            <a:r>
              <a:rPr lang="en-US" sz="2999" spc="299">
                <a:solidFill>
                  <a:srgbClr val="000000"/>
                </a:solidFill>
                <a:latin typeface="Lato"/>
              </a:rPr>
              <a:t>Lack of affordable daycare and higher childcare cost significantly impacts economic mobility and workforce participation which can create significant barriers for women in the workforce.</a:t>
            </a:r>
          </a:p>
          <a:p>
            <a:pPr algn="l">
              <a:lnSpc>
                <a:spcPts val="4799"/>
              </a:lnSpc>
            </a:pPr>
            <a:endParaRPr lang="en-US" sz="2999" spc="299">
              <a:solidFill>
                <a:srgbClr val="000000"/>
              </a:solidFill>
              <a:latin typeface="Lato"/>
            </a:endParaRPr>
          </a:p>
        </p:txBody>
      </p:sp>
      <p:grpSp>
        <p:nvGrpSpPr>
          <p:cNvPr id="8" name="Group 8"/>
          <p:cNvGrpSpPr/>
          <p:nvPr/>
        </p:nvGrpSpPr>
        <p:grpSpPr>
          <a:xfrm>
            <a:off x="17010810" y="1028700"/>
            <a:ext cx="248490" cy="24849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4497927" y="0"/>
            <a:ext cx="13790073" cy="10287000"/>
            <a:chOff x="0" y="0"/>
            <a:chExt cx="3631953" cy="2709333"/>
          </a:xfrm>
        </p:grpSpPr>
        <p:sp>
          <p:nvSpPr>
            <p:cNvPr id="4" name="Freeform 4"/>
            <p:cNvSpPr/>
            <p:nvPr/>
          </p:nvSpPr>
          <p:spPr>
            <a:xfrm>
              <a:off x="0" y="0"/>
              <a:ext cx="3631954" cy="2709333"/>
            </a:xfrm>
            <a:custGeom>
              <a:avLst/>
              <a:gdLst/>
              <a:ahLst/>
              <a:cxnLst/>
              <a:rect l="l" t="t" r="r" b="b"/>
              <a:pathLst>
                <a:path w="3631954" h="2709333">
                  <a:moveTo>
                    <a:pt x="0" y="0"/>
                  </a:moveTo>
                  <a:lnTo>
                    <a:pt x="3631954" y="0"/>
                  </a:lnTo>
                  <a:lnTo>
                    <a:pt x="3631954"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47625"/>
              <a:ext cx="3631953" cy="2756958"/>
            </a:xfrm>
            <a:prstGeom prst="rect">
              <a:avLst/>
            </a:prstGeom>
          </p:spPr>
          <p:txBody>
            <a:bodyPr lIns="50800" tIns="50800" rIns="50800" bIns="50800" rtlCol="0" anchor="ctr"/>
            <a:lstStyle/>
            <a:p>
              <a:pPr algn="ctr">
                <a:lnSpc>
                  <a:spcPts val="3359"/>
                </a:lnSpc>
              </a:pPr>
              <a:endParaRPr/>
            </a:p>
          </p:txBody>
        </p:sp>
      </p:grpSp>
      <p:sp>
        <p:nvSpPr>
          <p:cNvPr id="6" name="TextBox 6"/>
          <p:cNvSpPr txBox="1"/>
          <p:nvPr/>
        </p:nvSpPr>
        <p:spPr>
          <a:xfrm>
            <a:off x="1004888" y="3955152"/>
            <a:ext cx="9778954" cy="1175385"/>
          </a:xfrm>
          <a:prstGeom prst="rect">
            <a:avLst/>
          </a:prstGeom>
        </p:spPr>
        <p:txBody>
          <a:bodyPr lIns="0" tIns="0" rIns="0" bIns="0" rtlCol="0" anchor="t">
            <a:spAutoFit/>
          </a:bodyPr>
          <a:lstStyle/>
          <a:p>
            <a:pPr marL="0" lvl="0" indent="0" algn="l">
              <a:lnSpc>
                <a:spcPts val="9239"/>
              </a:lnSpc>
            </a:pPr>
            <a:r>
              <a:rPr lang="en-US" sz="6599" spc="329">
                <a:solidFill>
                  <a:srgbClr val="000000"/>
                </a:solidFill>
                <a:latin typeface="Helios Extended Bold"/>
              </a:rPr>
              <a:t>RACE</a:t>
            </a:r>
          </a:p>
        </p:txBody>
      </p:sp>
      <p:grpSp>
        <p:nvGrpSpPr>
          <p:cNvPr id="7" name="Group 7"/>
          <p:cNvGrpSpPr/>
          <p:nvPr/>
        </p:nvGrpSpPr>
        <p:grpSpPr>
          <a:xfrm>
            <a:off x="17010810" y="1028700"/>
            <a:ext cx="248490" cy="248490"/>
            <a:chOff x="0" y="0"/>
            <a:chExt cx="812800" cy="812800"/>
          </a:xfrm>
        </p:grpSpPr>
        <p:sp>
          <p:nvSpPr>
            <p:cNvPr id="8" name="Freeform 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9" name="TextBox 9"/>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10" name="TextBox 10"/>
          <p:cNvSpPr txBox="1"/>
          <p:nvPr/>
        </p:nvSpPr>
        <p:spPr>
          <a:xfrm>
            <a:off x="4922007" y="595833"/>
            <a:ext cx="12889749" cy="8070216"/>
          </a:xfrm>
          <a:prstGeom prst="rect">
            <a:avLst/>
          </a:prstGeom>
        </p:spPr>
        <p:txBody>
          <a:bodyPr lIns="0" tIns="0" rIns="0" bIns="0" rtlCol="0" anchor="t">
            <a:spAutoFit/>
          </a:bodyPr>
          <a:lstStyle/>
          <a:p>
            <a:pPr algn="l">
              <a:lnSpc>
                <a:spcPts val="5319"/>
              </a:lnSpc>
            </a:pPr>
            <a:endParaRPr/>
          </a:p>
          <a:p>
            <a:pPr marL="820411" lvl="1" indent="-410205" algn="l">
              <a:lnSpc>
                <a:spcPts val="5319"/>
              </a:lnSpc>
              <a:buFont typeface="Arial"/>
              <a:buChar char="•"/>
            </a:pPr>
            <a:r>
              <a:rPr lang="en-US" sz="3799" spc="189">
                <a:solidFill>
                  <a:srgbClr val="000000"/>
                </a:solidFill>
                <a:latin typeface="Helios Extended"/>
              </a:rPr>
              <a:t>HIGHER PERCENTAGES OF </a:t>
            </a:r>
            <a:r>
              <a:rPr lang="en-US" sz="3799" spc="189">
                <a:solidFill>
                  <a:srgbClr val="000000"/>
                </a:solidFill>
                <a:latin typeface="Helios Extended Bold"/>
              </a:rPr>
              <a:t>ASIAN  AND HISPANIC</a:t>
            </a:r>
            <a:r>
              <a:rPr lang="en-US" sz="3799" spc="189">
                <a:solidFill>
                  <a:srgbClr val="000000"/>
                </a:solidFill>
                <a:latin typeface="Helios Extended"/>
              </a:rPr>
              <a:t> POPULATIONS ARE GENERALLY ASSOCIATED WITH </a:t>
            </a:r>
            <a:r>
              <a:rPr lang="en-US" sz="3799" spc="189">
                <a:solidFill>
                  <a:srgbClr val="000000"/>
                </a:solidFill>
                <a:latin typeface="Helios Extended Bold"/>
              </a:rPr>
              <a:t>HIGHER CHILDCARE COSTS</a:t>
            </a:r>
            <a:r>
              <a:rPr lang="en-US" sz="3799" spc="189">
                <a:solidFill>
                  <a:srgbClr val="000000"/>
                </a:solidFill>
                <a:latin typeface="Helios Extended"/>
              </a:rPr>
              <a:t> ACROSS ALMOST ALL CATEGORIES</a:t>
            </a:r>
          </a:p>
          <a:p>
            <a:pPr algn="l">
              <a:lnSpc>
                <a:spcPts val="5319"/>
              </a:lnSpc>
            </a:pPr>
            <a:endParaRPr lang="en-US" sz="3799" spc="189">
              <a:solidFill>
                <a:srgbClr val="000000"/>
              </a:solidFill>
              <a:latin typeface="Helios Extended"/>
            </a:endParaRPr>
          </a:p>
          <a:p>
            <a:pPr marL="820411" lvl="1" indent="-410205" algn="l">
              <a:lnSpc>
                <a:spcPts val="5319"/>
              </a:lnSpc>
              <a:buFont typeface="Arial"/>
              <a:buChar char="•"/>
            </a:pPr>
            <a:r>
              <a:rPr lang="en-US" sz="3799" spc="189">
                <a:solidFill>
                  <a:srgbClr val="000000"/>
                </a:solidFill>
                <a:latin typeface="Helios Extended"/>
              </a:rPr>
              <a:t>HIGHER PERCENTAGES OF </a:t>
            </a:r>
            <a:r>
              <a:rPr lang="en-US" sz="3799" spc="189">
                <a:solidFill>
                  <a:srgbClr val="000000"/>
                </a:solidFill>
                <a:latin typeface="Helios Extended Bold"/>
              </a:rPr>
              <a:t>WHITE </a:t>
            </a:r>
            <a:r>
              <a:rPr lang="en-US" sz="3799" spc="189">
                <a:solidFill>
                  <a:srgbClr val="000000"/>
                </a:solidFill>
                <a:latin typeface="Helios Extended"/>
              </a:rPr>
              <a:t>POPULATIONS ARE GENERALLY ASSOCIATED WITH LOWER CHILDCARE COSTS ACROSS ALL CATEGORIES</a:t>
            </a:r>
          </a:p>
          <a:p>
            <a:pPr algn="l">
              <a:lnSpc>
                <a:spcPts val="2800"/>
              </a:lnSpc>
            </a:pPr>
            <a:endParaRPr lang="en-US" sz="3799" spc="189">
              <a:solidFill>
                <a:srgbClr val="000000"/>
              </a:solidFill>
              <a:latin typeface="Helios Extended"/>
            </a:endParaRPr>
          </a:p>
          <a:p>
            <a:pPr algn="l">
              <a:lnSpc>
                <a:spcPts val="2800"/>
              </a:lnSpc>
            </a:pPr>
            <a:endParaRPr lang="en-US" sz="3799" spc="189">
              <a:solidFill>
                <a:srgbClr val="000000"/>
              </a:solidFill>
              <a:latin typeface="Helios Extende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892140" y="0"/>
            <a:ext cx="9395860" cy="10287000"/>
            <a:chOff x="0" y="0"/>
            <a:chExt cx="2474630" cy="2709333"/>
          </a:xfrm>
        </p:grpSpPr>
        <p:sp>
          <p:nvSpPr>
            <p:cNvPr id="3" name="Freeform 3"/>
            <p:cNvSpPr/>
            <p:nvPr/>
          </p:nvSpPr>
          <p:spPr>
            <a:xfrm>
              <a:off x="0" y="0"/>
              <a:ext cx="2474630" cy="2709333"/>
            </a:xfrm>
            <a:custGeom>
              <a:avLst/>
              <a:gdLst/>
              <a:ahLst/>
              <a:cxnLst/>
              <a:rect l="l" t="t" r="r" b="b"/>
              <a:pathLst>
                <a:path w="2474630" h="2709333">
                  <a:moveTo>
                    <a:pt x="0" y="0"/>
                  </a:moveTo>
                  <a:lnTo>
                    <a:pt x="2474630" y="0"/>
                  </a:lnTo>
                  <a:lnTo>
                    <a:pt x="2474630" y="2709333"/>
                  </a:lnTo>
                  <a:lnTo>
                    <a:pt x="0" y="2709333"/>
                  </a:lnTo>
                  <a:close/>
                </a:path>
              </a:pathLst>
            </a:custGeom>
            <a:solidFill>
              <a:srgbClr val="F2F1F1">
                <a:alpha val="80000"/>
              </a:srgbClr>
            </a:solidFill>
          </p:spPr>
          <p:txBody>
            <a:bodyPr/>
            <a:lstStyle/>
            <a:p>
              <a:endParaRPr lang="en-US"/>
            </a:p>
          </p:txBody>
        </p:sp>
        <p:sp>
          <p:nvSpPr>
            <p:cNvPr id="4" name="TextBox 4"/>
            <p:cNvSpPr txBox="1"/>
            <p:nvPr/>
          </p:nvSpPr>
          <p:spPr>
            <a:xfrm>
              <a:off x="0" y="-47625"/>
              <a:ext cx="2474630" cy="2756958"/>
            </a:xfrm>
            <a:prstGeom prst="rect">
              <a:avLst/>
            </a:prstGeom>
          </p:spPr>
          <p:txBody>
            <a:bodyPr lIns="50800" tIns="50800" rIns="50800" bIns="50800" rtlCol="0" anchor="ctr"/>
            <a:lstStyle/>
            <a:p>
              <a:pPr algn="ctr">
                <a:lnSpc>
                  <a:spcPts val="3359"/>
                </a:lnSpc>
              </a:pPr>
              <a:endParaRPr/>
            </a:p>
          </p:txBody>
        </p:sp>
      </p:grpSp>
      <p:sp>
        <p:nvSpPr>
          <p:cNvPr id="5" name="TextBox 5"/>
          <p:cNvSpPr txBox="1"/>
          <p:nvPr/>
        </p:nvSpPr>
        <p:spPr>
          <a:xfrm>
            <a:off x="1004888" y="3955152"/>
            <a:ext cx="9778954" cy="1175385"/>
          </a:xfrm>
          <a:prstGeom prst="rect">
            <a:avLst/>
          </a:prstGeom>
        </p:spPr>
        <p:txBody>
          <a:bodyPr lIns="0" tIns="0" rIns="0" bIns="0" rtlCol="0" anchor="t">
            <a:spAutoFit/>
          </a:bodyPr>
          <a:lstStyle/>
          <a:p>
            <a:pPr marL="0" lvl="0" indent="0" algn="l">
              <a:lnSpc>
                <a:spcPts val="9239"/>
              </a:lnSpc>
            </a:pPr>
            <a:r>
              <a:rPr lang="en-US" sz="6599" spc="329">
                <a:solidFill>
                  <a:srgbClr val="000000"/>
                </a:solidFill>
                <a:latin typeface="Helios Extended Bold"/>
              </a:rPr>
              <a:t>HYPOTHESIS 2</a:t>
            </a:r>
          </a:p>
        </p:txBody>
      </p:sp>
      <p:grpSp>
        <p:nvGrpSpPr>
          <p:cNvPr id="6" name="Group 6"/>
          <p:cNvGrpSpPr/>
          <p:nvPr/>
        </p:nvGrpSpPr>
        <p:grpSpPr>
          <a:xfrm>
            <a:off x="17010810" y="102870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9" name="TextBox 9"/>
          <p:cNvSpPr txBox="1"/>
          <p:nvPr/>
        </p:nvSpPr>
        <p:spPr>
          <a:xfrm>
            <a:off x="9316220" y="895350"/>
            <a:ext cx="8844745" cy="8488679"/>
          </a:xfrm>
          <a:prstGeom prst="rect">
            <a:avLst/>
          </a:prstGeom>
        </p:spPr>
        <p:txBody>
          <a:bodyPr lIns="0" tIns="0" rIns="0" bIns="0" rtlCol="0" anchor="t">
            <a:spAutoFit/>
          </a:bodyPr>
          <a:lstStyle/>
          <a:p>
            <a:pPr algn="l">
              <a:lnSpc>
                <a:spcPts val="6720"/>
              </a:lnSpc>
            </a:pPr>
            <a:r>
              <a:rPr lang="en-US" sz="4800" spc="240">
                <a:solidFill>
                  <a:srgbClr val="000000"/>
                </a:solidFill>
                <a:latin typeface="Helios Extended"/>
              </a:rPr>
              <a:t>REGIONS IN THE US WITH HIGHER CHILDCARE COSTS AS A PERCENTAGE OF FAMILY INCOME TEND TO HAVE LOWER WOMEN'S LABOR FORCE PARTICIPATION RATES. </a:t>
            </a:r>
          </a:p>
          <a:p>
            <a:pPr marL="0" lvl="0" indent="0" algn="l">
              <a:lnSpc>
                <a:spcPts val="6720"/>
              </a:lnSpc>
            </a:pPr>
            <a:endParaRPr lang="en-US" sz="4800" spc="240">
              <a:solidFill>
                <a:srgbClr val="000000"/>
              </a:solidFill>
              <a:latin typeface="Helios Extende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57062" y="0"/>
            <a:ext cx="10630938" cy="10287000"/>
            <a:chOff x="0" y="0"/>
            <a:chExt cx="2799918" cy="2709333"/>
          </a:xfrm>
        </p:grpSpPr>
        <p:sp>
          <p:nvSpPr>
            <p:cNvPr id="3" name="Freeform 3"/>
            <p:cNvSpPr/>
            <p:nvPr/>
          </p:nvSpPr>
          <p:spPr>
            <a:xfrm>
              <a:off x="0" y="0"/>
              <a:ext cx="2799918" cy="2709333"/>
            </a:xfrm>
            <a:custGeom>
              <a:avLst/>
              <a:gdLst/>
              <a:ahLst/>
              <a:cxnLst/>
              <a:rect l="l" t="t" r="r" b="b"/>
              <a:pathLst>
                <a:path w="2799918" h="2709333">
                  <a:moveTo>
                    <a:pt x="0" y="0"/>
                  </a:moveTo>
                  <a:lnTo>
                    <a:pt x="2799918" y="0"/>
                  </a:lnTo>
                  <a:lnTo>
                    <a:pt x="2799918" y="2709333"/>
                  </a:lnTo>
                  <a:lnTo>
                    <a:pt x="0" y="2709333"/>
                  </a:lnTo>
                  <a:close/>
                </a:path>
              </a:pathLst>
            </a:custGeom>
            <a:solidFill>
              <a:srgbClr val="F2F1F1">
                <a:alpha val="80000"/>
              </a:srgbClr>
            </a:solidFill>
          </p:spPr>
          <p:txBody>
            <a:bodyPr/>
            <a:lstStyle/>
            <a:p>
              <a:endParaRPr lang="en-US"/>
            </a:p>
          </p:txBody>
        </p:sp>
        <p:sp>
          <p:nvSpPr>
            <p:cNvPr id="4" name="TextBox 4"/>
            <p:cNvSpPr txBox="1"/>
            <p:nvPr/>
          </p:nvSpPr>
          <p:spPr>
            <a:xfrm>
              <a:off x="0" y="-47625"/>
              <a:ext cx="2799918" cy="2756958"/>
            </a:xfrm>
            <a:prstGeom prst="rect">
              <a:avLst/>
            </a:prstGeom>
          </p:spPr>
          <p:txBody>
            <a:bodyPr lIns="50800" tIns="50800" rIns="50800" bIns="50800" rtlCol="0" anchor="ctr"/>
            <a:lstStyle/>
            <a:p>
              <a:pPr algn="ctr">
                <a:lnSpc>
                  <a:spcPts val="3359"/>
                </a:lnSpc>
              </a:pPr>
              <a:endParaRPr/>
            </a:p>
          </p:txBody>
        </p:sp>
      </p:grpSp>
      <p:sp>
        <p:nvSpPr>
          <p:cNvPr id="5" name="TextBox 5"/>
          <p:cNvSpPr txBox="1"/>
          <p:nvPr/>
        </p:nvSpPr>
        <p:spPr>
          <a:xfrm>
            <a:off x="0" y="4006215"/>
            <a:ext cx="7465137" cy="859154"/>
          </a:xfrm>
          <a:prstGeom prst="rect">
            <a:avLst/>
          </a:prstGeom>
        </p:spPr>
        <p:txBody>
          <a:bodyPr lIns="0" tIns="0" rIns="0" bIns="0" rtlCol="0" anchor="t">
            <a:spAutoFit/>
          </a:bodyPr>
          <a:lstStyle/>
          <a:p>
            <a:pPr marL="0" lvl="0" indent="0" algn="just">
              <a:lnSpc>
                <a:spcPts val="6720"/>
              </a:lnSpc>
            </a:pPr>
            <a:r>
              <a:rPr lang="en-US" sz="4800" spc="240">
                <a:solidFill>
                  <a:srgbClr val="000000"/>
                </a:solidFill>
                <a:latin typeface="Helios Extended Bold"/>
              </a:rPr>
              <a:t>REGIONAL RESULT</a:t>
            </a:r>
          </a:p>
        </p:txBody>
      </p:sp>
      <p:grpSp>
        <p:nvGrpSpPr>
          <p:cNvPr id="6" name="Group 6"/>
          <p:cNvGrpSpPr/>
          <p:nvPr/>
        </p:nvGrpSpPr>
        <p:grpSpPr>
          <a:xfrm>
            <a:off x="17010810" y="102870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9" name="TextBox 9"/>
          <p:cNvSpPr txBox="1"/>
          <p:nvPr/>
        </p:nvSpPr>
        <p:spPr>
          <a:xfrm>
            <a:off x="7657062" y="2820352"/>
            <a:ext cx="9924425" cy="5324385"/>
          </a:xfrm>
          <a:prstGeom prst="rect">
            <a:avLst/>
          </a:prstGeom>
        </p:spPr>
        <p:txBody>
          <a:bodyPr lIns="0" tIns="0" rIns="0" bIns="0" rtlCol="0" anchor="t">
            <a:spAutoFit/>
          </a:bodyPr>
          <a:lstStyle/>
          <a:p>
            <a:pPr marL="648468" lvl="1" indent="-324234" algn="l">
              <a:lnSpc>
                <a:spcPts val="4204"/>
              </a:lnSpc>
              <a:buFont typeface="Arial"/>
              <a:buChar char="•"/>
            </a:pPr>
            <a:r>
              <a:rPr lang="en-US" sz="3003" spc="300">
                <a:solidFill>
                  <a:srgbClr val="000000"/>
                </a:solidFill>
                <a:latin typeface="Lato"/>
              </a:rPr>
              <a:t>Higher childcare costs correlate with lower labor force participation</a:t>
            </a:r>
          </a:p>
          <a:p>
            <a:pPr algn="l">
              <a:lnSpc>
                <a:spcPts val="4204"/>
              </a:lnSpc>
            </a:pPr>
            <a:endParaRPr lang="en-US" sz="3003" spc="300">
              <a:solidFill>
                <a:srgbClr val="000000"/>
              </a:solidFill>
              <a:latin typeface="Lato"/>
            </a:endParaRPr>
          </a:p>
          <a:p>
            <a:pPr marL="648468" lvl="1" indent="-324234" algn="l">
              <a:lnSpc>
                <a:spcPts val="4204"/>
              </a:lnSpc>
              <a:buFont typeface="Arial"/>
              <a:buChar char="•"/>
            </a:pPr>
            <a:r>
              <a:rPr lang="en-US" sz="3003" spc="300">
                <a:solidFill>
                  <a:srgbClr val="000000"/>
                </a:solidFill>
                <a:latin typeface="Lato"/>
              </a:rPr>
              <a:t>Home-based care has a stronger impact than center-based care on women participation rate</a:t>
            </a:r>
          </a:p>
          <a:p>
            <a:pPr algn="l">
              <a:lnSpc>
                <a:spcPts val="4204"/>
              </a:lnSpc>
            </a:pPr>
            <a:endParaRPr lang="en-US" sz="3003" spc="300">
              <a:solidFill>
                <a:srgbClr val="000000"/>
              </a:solidFill>
              <a:latin typeface="Lato"/>
            </a:endParaRPr>
          </a:p>
          <a:p>
            <a:pPr marL="648468" lvl="1" indent="-324234" algn="l">
              <a:lnSpc>
                <a:spcPts val="4204"/>
              </a:lnSpc>
              <a:buFont typeface="Arial"/>
              <a:buChar char="•"/>
            </a:pPr>
            <a:r>
              <a:rPr lang="en-US" sz="3003" spc="300">
                <a:solidFill>
                  <a:srgbClr val="000000"/>
                </a:solidFill>
                <a:latin typeface="Lato"/>
              </a:rPr>
              <a:t>Regional differences suggest other factors influence participation rates. </a:t>
            </a:r>
          </a:p>
          <a:p>
            <a:pPr algn="l">
              <a:lnSpc>
                <a:spcPts val="4204"/>
              </a:lnSpc>
            </a:pPr>
            <a:endParaRPr lang="en-US" sz="3003" spc="300">
              <a:solidFill>
                <a:srgbClr val="000000"/>
              </a:solidFill>
              <a:latin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6639736" cy="10287000"/>
          </a:xfrm>
          <a:custGeom>
            <a:avLst/>
            <a:gdLst/>
            <a:ahLst/>
            <a:cxnLst/>
            <a:rect l="l" t="t" r="r" b="b"/>
            <a:pathLst>
              <a:path w="16639736" h="10287000">
                <a:moveTo>
                  <a:pt x="0" y="0"/>
                </a:moveTo>
                <a:lnTo>
                  <a:pt x="16639736" y="0"/>
                </a:lnTo>
                <a:lnTo>
                  <a:pt x="16639736" y="10287000"/>
                </a:lnTo>
                <a:lnTo>
                  <a:pt x="0" y="10287000"/>
                </a:lnTo>
                <a:lnTo>
                  <a:pt x="0" y="0"/>
                </a:lnTo>
                <a:close/>
              </a:path>
            </a:pathLst>
          </a:custGeom>
          <a:blipFill>
            <a:blip r:embed="rId2"/>
            <a:stretch>
              <a:fillRect r="-612"/>
            </a:stretch>
          </a:blipFill>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57062" y="0"/>
            <a:ext cx="10630938" cy="10287000"/>
            <a:chOff x="0" y="0"/>
            <a:chExt cx="2799918" cy="2709333"/>
          </a:xfrm>
        </p:grpSpPr>
        <p:sp>
          <p:nvSpPr>
            <p:cNvPr id="3" name="Freeform 3"/>
            <p:cNvSpPr/>
            <p:nvPr/>
          </p:nvSpPr>
          <p:spPr>
            <a:xfrm>
              <a:off x="0" y="0"/>
              <a:ext cx="2799918" cy="2709333"/>
            </a:xfrm>
            <a:custGeom>
              <a:avLst/>
              <a:gdLst/>
              <a:ahLst/>
              <a:cxnLst/>
              <a:rect l="l" t="t" r="r" b="b"/>
              <a:pathLst>
                <a:path w="2799918" h="2709333">
                  <a:moveTo>
                    <a:pt x="0" y="0"/>
                  </a:moveTo>
                  <a:lnTo>
                    <a:pt x="2799918" y="0"/>
                  </a:lnTo>
                  <a:lnTo>
                    <a:pt x="2799918" y="2709333"/>
                  </a:lnTo>
                  <a:lnTo>
                    <a:pt x="0" y="2709333"/>
                  </a:lnTo>
                  <a:close/>
                </a:path>
              </a:pathLst>
            </a:custGeom>
            <a:solidFill>
              <a:srgbClr val="F2F1F1">
                <a:alpha val="80000"/>
              </a:srgbClr>
            </a:solidFill>
          </p:spPr>
          <p:txBody>
            <a:bodyPr/>
            <a:lstStyle/>
            <a:p>
              <a:endParaRPr lang="en-US"/>
            </a:p>
          </p:txBody>
        </p:sp>
        <p:sp>
          <p:nvSpPr>
            <p:cNvPr id="4" name="TextBox 4"/>
            <p:cNvSpPr txBox="1"/>
            <p:nvPr/>
          </p:nvSpPr>
          <p:spPr>
            <a:xfrm>
              <a:off x="0" y="-47625"/>
              <a:ext cx="2799918" cy="2756958"/>
            </a:xfrm>
            <a:prstGeom prst="rect">
              <a:avLst/>
            </a:prstGeom>
          </p:spPr>
          <p:txBody>
            <a:bodyPr lIns="50800" tIns="50800" rIns="50800" bIns="50800" rtlCol="0" anchor="ctr"/>
            <a:lstStyle/>
            <a:p>
              <a:pPr algn="ctr">
                <a:lnSpc>
                  <a:spcPts val="3359"/>
                </a:lnSpc>
              </a:pPr>
              <a:endParaRPr/>
            </a:p>
          </p:txBody>
        </p:sp>
      </p:grpSp>
      <p:sp>
        <p:nvSpPr>
          <p:cNvPr id="5" name="TextBox 5"/>
          <p:cNvSpPr txBox="1"/>
          <p:nvPr/>
        </p:nvSpPr>
        <p:spPr>
          <a:xfrm>
            <a:off x="0" y="532448"/>
            <a:ext cx="7465137" cy="859154"/>
          </a:xfrm>
          <a:prstGeom prst="rect">
            <a:avLst/>
          </a:prstGeom>
        </p:spPr>
        <p:txBody>
          <a:bodyPr lIns="0" tIns="0" rIns="0" bIns="0" rtlCol="0" anchor="t">
            <a:spAutoFit/>
          </a:bodyPr>
          <a:lstStyle/>
          <a:p>
            <a:pPr marL="0" lvl="0" indent="0" algn="just">
              <a:lnSpc>
                <a:spcPts val="6720"/>
              </a:lnSpc>
            </a:pPr>
            <a:r>
              <a:rPr lang="en-US" sz="4800" spc="240">
                <a:solidFill>
                  <a:srgbClr val="000000"/>
                </a:solidFill>
                <a:latin typeface="Helios Extended Bold"/>
              </a:rPr>
              <a:t>NORTHEAST</a:t>
            </a:r>
          </a:p>
        </p:txBody>
      </p:sp>
      <p:sp>
        <p:nvSpPr>
          <p:cNvPr id="6" name="TextBox 6"/>
          <p:cNvSpPr txBox="1"/>
          <p:nvPr/>
        </p:nvSpPr>
        <p:spPr>
          <a:xfrm>
            <a:off x="7657062" y="200070"/>
            <a:ext cx="10259083" cy="2123985"/>
          </a:xfrm>
          <a:prstGeom prst="rect">
            <a:avLst/>
          </a:prstGeom>
        </p:spPr>
        <p:txBody>
          <a:bodyPr lIns="0" tIns="0" rIns="0" bIns="0" rtlCol="0" anchor="t">
            <a:spAutoFit/>
          </a:bodyPr>
          <a:lstStyle/>
          <a:p>
            <a:pPr marL="648468" lvl="1" indent="-324234" algn="l">
              <a:lnSpc>
                <a:spcPts val="4204"/>
              </a:lnSpc>
              <a:buFont typeface="Arial"/>
              <a:buChar char="•"/>
            </a:pPr>
            <a:r>
              <a:rPr lang="en-US" sz="3003" spc="300">
                <a:solidFill>
                  <a:srgbClr val="000000"/>
                </a:solidFill>
                <a:latin typeface="Lato"/>
              </a:rPr>
              <a:t>Preschool and school-age home-based and center-based care showed a higher impact on women labor rate </a:t>
            </a:r>
          </a:p>
          <a:p>
            <a:pPr algn="l">
              <a:lnSpc>
                <a:spcPts val="4204"/>
              </a:lnSpc>
            </a:pPr>
            <a:endParaRPr lang="en-US" sz="3003" spc="300">
              <a:solidFill>
                <a:srgbClr val="000000"/>
              </a:solidFill>
              <a:latin typeface="Lato"/>
            </a:endParaRPr>
          </a:p>
        </p:txBody>
      </p:sp>
      <p:sp>
        <p:nvSpPr>
          <p:cNvPr id="7" name="TextBox 7"/>
          <p:cNvSpPr txBox="1"/>
          <p:nvPr/>
        </p:nvSpPr>
        <p:spPr>
          <a:xfrm>
            <a:off x="0" y="2780102"/>
            <a:ext cx="7465137" cy="859154"/>
          </a:xfrm>
          <a:prstGeom prst="rect">
            <a:avLst/>
          </a:prstGeom>
        </p:spPr>
        <p:txBody>
          <a:bodyPr lIns="0" tIns="0" rIns="0" bIns="0" rtlCol="0" anchor="t">
            <a:spAutoFit/>
          </a:bodyPr>
          <a:lstStyle/>
          <a:p>
            <a:pPr marL="0" lvl="0" indent="0" algn="just">
              <a:lnSpc>
                <a:spcPts val="6720"/>
              </a:lnSpc>
            </a:pPr>
            <a:r>
              <a:rPr lang="en-US" sz="4800" spc="240">
                <a:solidFill>
                  <a:srgbClr val="000000"/>
                </a:solidFill>
                <a:latin typeface="Helios Extended Bold"/>
              </a:rPr>
              <a:t>WEST</a:t>
            </a:r>
          </a:p>
        </p:txBody>
      </p:sp>
      <p:sp>
        <p:nvSpPr>
          <p:cNvPr id="8" name="TextBox 8"/>
          <p:cNvSpPr txBox="1"/>
          <p:nvPr/>
        </p:nvSpPr>
        <p:spPr>
          <a:xfrm>
            <a:off x="7657062" y="2374972"/>
            <a:ext cx="10259083" cy="1590585"/>
          </a:xfrm>
          <a:prstGeom prst="rect">
            <a:avLst/>
          </a:prstGeom>
        </p:spPr>
        <p:txBody>
          <a:bodyPr lIns="0" tIns="0" rIns="0" bIns="0" rtlCol="0" anchor="t">
            <a:spAutoFit/>
          </a:bodyPr>
          <a:lstStyle/>
          <a:p>
            <a:pPr marL="648468" lvl="1" indent="-324234" algn="l">
              <a:lnSpc>
                <a:spcPts val="4204"/>
              </a:lnSpc>
              <a:buFont typeface="Arial"/>
              <a:buChar char="•"/>
            </a:pPr>
            <a:r>
              <a:rPr lang="en-US" sz="3003" spc="300">
                <a:solidFill>
                  <a:srgbClr val="000000"/>
                </a:solidFill>
                <a:latin typeface="Lato"/>
              </a:rPr>
              <a:t>School-age home-based and center-based care showed a higher impact on women labor rate </a:t>
            </a:r>
          </a:p>
          <a:p>
            <a:pPr algn="l">
              <a:lnSpc>
                <a:spcPts val="4204"/>
              </a:lnSpc>
            </a:pPr>
            <a:endParaRPr lang="en-US" sz="3003" spc="300">
              <a:solidFill>
                <a:srgbClr val="000000"/>
              </a:solidFill>
              <a:latin typeface="Lato"/>
            </a:endParaRPr>
          </a:p>
        </p:txBody>
      </p:sp>
      <p:sp>
        <p:nvSpPr>
          <p:cNvPr id="9" name="TextBox 9"/>
          <p:cNvSpPr txBox="1"/>
          <p:nvPr/>
        </p:nvSpPr>
        <p:spPr>
          <a:xfrm>
            <a:off x="0" y="4866361"/>
            <a:ext cx="7465137" cy="859154"/>
          </a:xfrm>
          <a:prstGeom prst="rect">
            <a:avLst/>
          </a:prstGeom>
        </p:spPr>
        <p:txBody>
          <a:bodyPr lIns="0" tIns="0" rIns="0" bIns="0" rtlCol="0" anchor="t">
            <a:spAutoFit/>
          </a:bodyPr>
          <a:lstStyle/>
          <a:p>
            <a:pPr marL="0" lvl="0" indent="0" algn="just">
              <a:lnSpc>
                <a:spcPts val="6720"/>
              </a:lnSpc>
            </a:pPr>
            <a:r>
              <a:rPr lang="en-US" sz="4800" spc="240">
                <a:solidFill>
                  <a:srgbClr val="000000"/>
                </a:solidFill>
                <a:latin typeface="Helios Extended Bold"/>
              </a:rPr>
              <a:t>MIDWEST</a:t>
            </a:r>
          </a:p>
        </p:txBody>
      </p:sp>
      <p:sp>
        <p:nvSpPr>
          <p:cNvPr id="10" name="TextBox 10"/>
          <p:cNvSpPr txBox="1"/>
          <p:nvPr/>
        </p:nvSpPr>
        <p:spPr>
          <a:xfrm>
            <a:off x="7657062" y="4404370"/>
            <a:ext cx="10259083" cy="2123985"/>
          </a:xfrm>
          <a:prstGeom prst="rect">
            <a:avLst/>
          </a:prstGeom>
        </p:spPr>
        <p:txBody>
          <a:bodyPr lIns="0" tIns="0" rIns="0" bIns="0" rtlCol="0" anchor="t">
            <a:spAutoFit/>
          </a:bodyPr>
          <a:lstStyle/>
          <a:p>
            <a:pPr marL="648468" lvl="1" indent="-324234" algn="l">
              <a:lnSpc>
                <a:spcPts val="4204"/>
              </a:lnSpc>
              <a:buFont typeface="Arial"/>
              <a:buChar char="•"/>
            </a:pPr>
            <a:r>
              <a:rPr lang="en-US" sz="3003" spc="300">
                <a:solidFill>
                  <a:srgbClr val="000000"/>
                </a:solidFill>
                <a:latin typeface="Lato"/>
              </a:rPr>
              <a:t>Infant, Toddler, Preschool &amp; School-age home-based and center-based care showed a negative impact on women labor force participation rate</a:t>
            </a:r>
          </a:p>
        </p:txBody>
      </p:sp>
      <p:sp>
        <p:nvSpPr>
          <p:cNvPr id="11" name="TextBox 11"/>
          <p:cNvSpPr txBox="1"/>
          <p:nvPr/>
        </p:nvSpPr>
        <p:spPr>
          <a:xfrm>
            <a:off x="0" y="6837557"/>
            <a:ext cx="7465137" cy="859154"/>
          </a:xfrm>
          <a:prstGeom prst="rect">
            <a:avLst/>
          </a:prstGeom>
        </p:spPr>
        <p:txBody>
          <a:bodyPr lIns="0" tIns="0" rIns="0" bIns="0" rtlCol="0" anchor="t">
            <a:spAutoFit/>
          </a:bodyPr>
          <a:lstStyle/>
          <a:p>
            <a:pPr marL="0" lvl="0" indent="0" algn="just">
              <a:lnSpc>
                <a:spcPts val="6720"/>
              </a:lnSpc>
            </a:pPr>
            <a:r>
              <a:rPr lang="en-US" sz="4800" spc="240">
                <a:solidFill>
                  <a:srgbClr val="000000"/>
                </a:solidFill>
                <a:latin typeface="Helios Extended Bold"/>
              </a:rPr>
              <a:t>SOUTH</a:t>
            </a:r>
          </a:p>
        </p:txBody>
      </p:sp>
      <p:sp>
        <p:nvSpPr>
          <p:cNvPr id="12" name="TextBox 12"/>
          <p:cNvSpPr txBox="1"/>
          <p:nvPr/>
        </p:nvSpPr>
        <p:spPr>
          <a:xfrm>
            <a:off x="7465137" y="6904232"/>
            <a:ext cx="10259083" cy="1590585"/>
          </a:xfrm>
          <a:prstGeom prst="rect">
            <a:avLst/>
          </a:prstGeom>
        </p:spPr>
        <p:txBody>
          <a:bodyPr lIns="0" tIns="0" rIns="0" bIns="0" rtlCol="0" anchor="t">
            <a:spAutoFit/>
          </a:bodyPr>
          <a:lstStyle/>
          <a:p>
            <a:pPr marL="648468" lvl="1" indent="-324234" algn="l">
              <a:lnSpc>
                <a:spcPts val="4204"/>
              </a:lnSpc>
              <a:buFont typeface="Arial"/>
              <a:buChar char="•"/>
            </a:pPr>
            <a:r>
              <a:rPr lang="en-US" sz="3003" spc="300">
                <a:solidFill>
                  <a:srgbClr val="000000"/>
                </a:solidFill>
                <a:latin typeface="Lato"/>
              </a:rPr>
              <a:t>Infant, Toddler,  home-based and center-based care showed a negative impact on women labor force participation rate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57062" y="0"/>
            <a:ext cx="10630938" cy="10287000"/>
            <a:chOff x="0" y="0"/>
            <a:chExt cx="2799918" cy="2709333"/>
          </a:xfrm>
        </p:grpSpPr>
        <p:sp>
          <p:nvSpPr>
            <p:cNvPr id="3" name="Freeform 3"/>
            <p:cNvSpPr/>
            <p:nvPr/>
          </p:nvSpPr>
          <p:spPr>
            <a:xfrm>
              <a:off x="0" y="0"/>
              <a:ext cx="2799918" cy="2709333"/>
            </a:xfrm>
            <a:custGeom>
              <a:avLst/>
              <a:gdLst/>
              <a:ahLst/>
              <a:cxnLst/>
              <a:rect l="l" t="t" r="r" b="b"/>
              <a:pathLst>
                <a:path w="2799918" h="2709333">
                  <a:moveTo>
                    <a:pt x="0" y="0"/>
                  </a:moveTo>
                  <a:lnTo>
                    <a:pt x="2799918" y="0"/>
                  </a:lnTo>
                  <a:lnTo>
                    <a:pt x="2799918" y="2709333"/>
                  </a:lnTo>
                  <a:lnTo>
                    <a:pt x="0" y="2709333"/>
                  </a:lnTo>
                  <a:close/>
                </a:path>
              </a:pathLst>
            </a:custGeom>
            <a:solidFill>
              <a:srgbClr val="F2F1F1">
                <a:alpha val="80000"/>
              </a:srgbClr>
            </a:solidFill>
          </p:spPr>
          <p:txBody>
            <a:bodyPr/>
            <a:lstStyle/>
            <a:p>
              <a:endParaRPr lang="en-US"/>
            </a:p>
          </p:txBody>
        </p:sp>
        <p:sp>
          <p:nvSpPr>
            <p:cNvPr id="4" name="TextBox 4"/>
            <p:cNvSpPr txBox="1"/>
            <p:nvPr/>
          </p:nvSpPr>
          <p:spPr>
            <a:xfrm>
              <a:off x="0" y="-47625"/>
              <a:ext cx="2799918" cy="2756958"/>
            </a:xfrm>
            <a:prstGeom prst="rect">
              <a:avLst/>
            </a:prstGeom>
          </p:spPr>
          <p:txBody>
            <a:bodyPr lIns="50800" tIns="50800" rIns="50800" bIns="50800" rtlCol="0" anchor="ctr"/>
            <a:lstStyle/>
            <a:p>
              <a:pPr algn="ctr">
                <a:lnSpc>
                  <a:spcPts val="3359"/>
                </a:lnSpc>
              </a:pPr>
              <a:endParaRPr/>
            </a:p>
          </p:txBody>
        </p:sp>
      </p:grpSp>
      <p:sp>
        <p:nvSpPr>
          <p:cNvPr id="5" name="TextBox 5"/>
          <p:cNvSpPr txBox="1"/>
          <p:nvPr/>
        </p:nvSpPr>
        <p:spPr>
          <a:xfrm>
            <a:off x="0" y="1041711"/>
            <a:ext cx="7465137" cy="859154"/>
          </a:xfrm>
          <a:prstGeom prst="rect">
            <a:avLst/>
          </a:prstGeom>
        </p:spPr>
        <p:txBody>
          <a:bodyPr lIns="0" tIns="0" rIns="0" bIns="0" rtlCol="0" anchor="t">
            <a:spAutoFit/>
          </a:bodyPr>
          <a:lstStyle/>
          <a:p>
            <a:pPr marL="0" lvl="0" indent="0" algn="just">
              <a:lnSpc>
                <a:spcPts val="6720"/>
              </a:lnSpc>
            </a:pPr>
            <a:r>
              <a:rPr lang="en-US" sz="4800" spc="240">
                <a:solidFill>
                  <a:srgbClr val="000000"/>
                </a:solidFill>
                <a:latin typeface="Helios Extended Bold"/>
              </a:rPr>
              <a:t>NORTHEAST</a:t>
            </a:r>
          </a:p>
        </p:txBody>
      </p:sp>
      <p:sp>
        <p:nvSpPr>
          <p:cNvPr id="6" name="TextBox 6"/>
          <p:cNvSpPr txBox="1"/>
          <p:nvPr/>
        </p:nvSpPr>
        <p:spPr>
          <a:xfrm>
            <a:off x="7657062" y="1108386"/>
            <a:ext cx="10259083" cy="1057185"/>
          </a:xfrm>
          <a:prstGeom prst="rect">
            <a:avLst/>
          </a:prstGeom>
        </p:spPr>
        <p:txBody>
          <a:bodyPr lIns="0" tIns="0" rIns="0" bIns="0" rtlCol="0" anchor="t">
            <a:spAutoFit/>
          </a:bodyPr>
          <a:lstStyle/>
          <a:p>
            <a:pPr marL="648468" lvl="1" indent="-324234" algn="l">
              <a:lnSpc>
                <a:spcPts val="4204"/>
              </a:lnSpc>
              <a:buFont typeface="Arial"/>
              <a:buChar char="•"/>
            </a:pPr>
            <a:r>
              <a:rPr lang="en-US" sz="3003" spc="300">
                <a:solidFill>
                  <a:srgbClr val="000000"/>
                </a:solidFill>
                <a:latin typeface="Lato"/>
              </a:rPr>
              <a:t>Increase funding for home-based preschool and infant care </a:t>
            </a:r>
          </a:p>
        </p:txBody>
      </p:sp>
      <p:sp>
        <p:nvSpPr>
          <p:cNvPr id="7" name="TextBox 7"/>
          <p:cNvSpPr txBox="1"/>
          <p:nvPr/>
        </p:nvSpPr>
        <p:spPr>
          <a:xfrm>
            <a:off x="0" y="3070252"/>
            <a:ext cx="7465137" cy="859154"/>
          </a:xfrm>
          <a:prstGeom prst="rect">
            <a:avLst/>
          </a:prstGeom>
        </p:spPr>
        <p:txBody>
          <a:bodyPr lIns="0" tIns="0" rIns="0" bIns="0" rtlCol="0" anchor="t">
            <a:spAutoFit/>
          </a:bodyPr>
          <a:lstStyle/>
          <a:p>
            <a:pPr marL="0" lvl="0" indent="0" algn="just">
              <a:lnSpc>
                <a:spcPts val="6720"/>
              </a:lnSpc>
            </a:pPr>
            <a:r>
              <a:rPr lang="en-US" sz="4800" spc="240">
                <a:solidFill>
                  <a:srgbClr val="000000"/>
                </a:solidFill>
                <a:latin typeface="Helios Extended Bold"/>
              </a:rPr>
              <a:t>WEST</a:t>
            </a:r>
          </a:p>
        </p:txBody>
      </p:sp>
      <p:sp>
        <p:nvSpPr>
          <p:cNvPr id="8" name="TextBox 8"/>
          <p:cNvSpPr txBox="1"/>
          <p:nvPr/>
        </p:nvSpPr>
        <p:spPr>
          <a:xfrm>
            <a:off x="7657062" y="2737874"/>
            <a:ext cx="10259083" cy="1590585"/>
          </a:xfrm>
          <a:prstGeom prst="rect">
            <a:avLst/>
          </a:prstGeom>
        </p:spPr>
        <p:txBody>
          <a:bodyPr lIns="0" tIns="0" rIns="0" bIns="0" rtlCol="0" anchor="t">
            <a:spAutoFit/>
          </a:bodyPr>
          <a:lstStyle/>
          <a:p>
            <a:pPr marL="648468" lvl="1" indent="-324234" algn="l">
              <a:lnSpc>
                <a:spcPts val="4204"/>
              </a:lnSpc>
              <a:buFont typeface="Arial"/>
              <a:buChar char="•"/>
            </a:pPr>
            <a:r>
              <a:rPr lang="en-US" sz="3003" spc="300">
                <a:solidFill>
                  <a:srgbClr val="000000"/>
                </a:solidFill>
                <a:latin typeface="Lato"/>
              </a:rPr>
              <a:t>Increase funding for after school and summer care programs</a:t>
            </a:r>
          </a:p>
          <a:p>
            <a:pPr algn="l">
              <a:lnSpc>
                <a:spcPts val="4204"/>
              </a:lnSpc>
            </a:pPr>
            <a:endParaRPr lang="en-US" sz="3003" spc="300">
              <a:solidFill>
                <a:srgbClr val="000000"/>
              </a:solidFill>
              <a:latin typeface="Lato"/>
            </a:endParaRPr>
          </a:p>
        </p:txBody>
      </p:sp>
      <p:sp>
        <p:nvSpPr>
          <p:cNvPr id="9" name="TextBox 9"/>
          <p:cNvSpPr txBox="1"/>
          <p:nvPr/>
        </p:nvSpPr>
        <p:spPr>
          <a:xfrm>
            <a:off x="0" y="5669201"/>
            <a:ext cx="7465137" cy="859154"/>
          </a:xfrm>
          <a:prstGeom prst="rect">
            <a:avLst/>
          </a:prstGeom>
        </p:spPr>
        <p:txBody>
          <a:bodyPr lIns="0" tIns="0" rIns="0" bIns="0" rtlCol="0" anchor="t">
            <a:spAutoFit/>
          </a:bodyPr>
          <a:lstStyle/>
          <a:p>
            <a:pPr marL="0" lvl="0" indent="0" algn="just">
              <a:lnSpc>
                <a:spcPts val="6720"/>
              </a:lnSpc>
            </a:pPr>
            <a:r>
              <a:rPr lang="en-US" sz="4800" spc="240">
                <a:solidFill>
                  <a:srgbClr val="000000"/>
                </a:solidFill>
                <a:latin typeface="Helios Extended Bold"/>
              </a:rPr>
              <a:t>MIDWEST</a:t>
            </a:r>
          </a:p>
        </p:txBody>
      </p:sp>
      <p:sp>
        <p:nvSpPr>
          <p:cNvPr id="10" name="TextBox 10"/>
          <p:cNvSpPr txBox="1"/>
          <p:nvPr/>
        </p:nvSpPr>
        <p:spPr>
          <a:xfrm>
            <a:off x="7657062" y="5603523"/>
            <a:ext cx="10259083" cy="1057185"/>
          </a:xfrm>
          <a:prstGeom prst="rect">
            <a:avLst/>
          </a:prstGeom>
        </p:spPr>
        <p:txBody>
          <a:bodyPr lIns="0" tIns="0" rIns="0" bIns="0" rtlCol="0" anchor="t">
            <a:spAutoFit/>
          </a:bodyPr>
          <a:lstStyle/>
          <a:p>
            <a:pPr marL="648468" lvl="1" indent="-324234" algn="l">
              <a:lnSpc>
                <a:spcPts val="4204"/>
              </a:lnSpc>
              <a:buFont typeface="Arial"/>
              <a:buChar char="•"/>
            </a:pPr>
            <a:r>
              <a:rPr lang="en-US" sz="3003" spc="300">
                <a:solidFill>
                  <a:srgbClr val="000000"/>
                </a:solidFill>
                <a:latin typeface="Lato"/>
              </a:rPr>
              <a:t>Increase subsidies for home-based childcare across all type of care.</a:t>
            </a:r>
          </a:p>
        </p:txBody>
      </p:sp>
      <p:sp>
        <p:nvSpPr>
          <p:cNvPr id="11" name="TextBox 11"/>
          <p:cNvSpPr txBox="1"/>
          <p:nvPr/>
        </p:nvSpPr>
        <p:spPr>
          <a:xfrm>
            <a:off x="0" y="8361467"/>
            <a:ext cx="7465137" cy="859154"/>
          </a:xfrm>
          <a:prstGeom prst="rect">
            <a:avLst/>
          </a:prstGeom>
        </p:spPr>
        <p:txBody>
          <a:bodyPr lIns="0" tIns="0" rIns="0" bIns="0" rtlCol="0" anchor="t">
            <a:spAutoFit/>
          </a:bodyPr>
          <a:lstStyle/>
          <a:p>
            <a:pPr marL="0" lvl="0" indent="0" algn="just">
              <a:lnSpc>
                <a:spcPts val="6720"/>
              </a:lnSpc>
            </a:pPr>
            <a:r>
              <a:rPr lang="en-US" sz="4800" spc="240">
                <a:solidFill>
                  <a:srgbClr val="000000"/>
                </a:solidFill>
                <a:latin typeface="Helios Extended Bold"/>
              </a:rPr>
              <a:t>SOUTH</a:t>
            </a:r>
          </a:p>
        </p:txBody>
      </p:sp>
      <p:sp>
        <p:nvSpPr>
          <p:cNvPr id="12" name="TextBox 12"/>
          <p:cNvSpPr txBox="1"/>
          <p:nvPr/>
        </p:nvSpPr>
        <p:spPr>
          <a:xfrm>
            <a:off x="7657062" y="8333934"/>
            <a:ext cx="10259083" cy="523785"/>
          </a:xfrm>
          <a:prstGeom prst="rect">
            <a:avLst/>
          </a:prstGeom>
        </p:spPr>
        <p:txBody>
          <a:bodyPr lIns="0" tIns="0" rIns="0" bIns="0" rtlCol="0" anchor="t">
            <a:spAutoFit/>
          </a:bodyPr>
          <a:lstStyle/>
          <a:p>
            <a:pPr marL="648468" lvl="1" indent="-324234" algn="l">
              <a:lnSpc>
                <a:spcPts val="4204"/>
              </a:lnSpc>
              <a:buFont typeface="Arial"/>
              <a:buChar char="•"/>
            </a:pPr>
            <a:r>
              <a:rPr lang="en-US" sz="3003" spc="300">
                <a:solidFill>
                  <a:srgbClr val="000000"/>
                </a:solidFill>
                <a:latin typeface="Lato"/>
              </a:rPr>
              <a:t>Focus on reducing costs for home-based care</a:t>
            </a:r>
          </a:p>
        </p:txBody>
      </p:sp>
      <p:sp>
        <p:nvSpPr>
          <p:cNvPr id="13" name="TextBox 13"/>
          <p:cNvSpPr txBox="1"/>
          <p:nvPr/>
        </p:nvSpPr>
        <p:spPr>
          <a:xfrm>
            <a:off x="4110421" y="13056"/>
            <a:ext cx="8676183" cy="859154"/>
          </a:xfrm>
          <a:prstGeom prst="rect">
            <a:avLst/>
          </a:prstGeom>
        </p:spPr>
        <p:txBody>
          <a:bodyPr lIns="0" tIns="0" rIns="0" bIns="0" rtlCol="0" anchor="t">
            <a:spAutoFit/>
          </a:bodyPr>
          <a:lstStyle/>
          <a:p>
            <a:pPr marL="0" lvl="0" indent="0" algn="just">
              <a:lnSpc>
                <a:spcPts val="6720"/>
              </a:lnSpc>
            </a:pPr>
            <a:r>
              <a:rPr lang="en-US" sz="4800" spc="240">
                <a:solidFill>
                  <a:srgbClr val="000000"/>
                </a:solidFill>
                <a:latin typeface="Helios Extended Bold"/>
              </a:rPr>
              <a:t>RECOMMENDATIONS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8001007" y="0"/>
            <a:ext cx="10286993" cy="10287000"/>
            <a:chOff x="0" y="0"/>
            <a:chExt cx="2709331" cy="2709333"/>
          </a:xfrm>
        </p:grpSpPr>
        <p:sp>
          <p:nvSpPr>
            <p:cNvPr id="4" name="Freeform 4"/>
            <p:cNvSpPr/>
            <p:nvPr/>
          </p:nvSpPr>
          <p:spPr>
            <a:xfrm>
              <a:off x="0" y="0"/>
              <a:ext cx="2709331" cy="2709333"/>
            </a:xfrm>
            <a:custGeom>
              <a:avLst/>
              <a:gdLst/>
              <a:ahLst/>
              <a:cxnLst/>
              <a:rect l="l" t="t" r="r" b="b"/>
              <a:pathLst>
                <a:path w="2709331" h="2709333">
                  <a:moveTo>
                    <a:pt x="0" y="0"/>
                  </a:moveTo>
                  <a:lnTo>
                    <a:pt x="2709331" y="0"/>
                  </a:lnTo>
                  <a:lnTo>
                    <a:pt x="2709331"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57150"/>
              <a:ext cx="2709331" cy="2766483"/>
            </a:xfrm>
            <a:prstGeom prst="rect">
              <a:avLst/>
            </a:prstGeom>
          </p:spPr>
          <p:txBody>
            <a:bodyPr lIns="50800" tIns="50800" rIns="50800" bIns="50800" rtlCol="0" anchor="ctr"/>
            <a:lstStyle/>
            <a:p>
              <a:pPr algn="ctr">
                <a:lnSpc>
                  <a:spcPts val="3639"/>
                </a:lnSpc>
              </a:pPr>
              <a:endParaRPr/>
            </a:p>
          </p:txBody>
        </p:sp>
      </p:grpSp>
      <p:sp>
        <p:nvSpPr>
          <p:cNvPr id="6" name="TextBox 6"/>
          <p:cNvSpPr txBox="1"/>
          <p:nvPr/>
        </p:nvSpPr>
        <p:spPr>
          <a:xfrm>
            <a:off x="1004888" y="3964677"/>
            <a:ext cx="6996120" cy="2162175"/>
          </a:xfrm>
          <a:prstGeom prst="rect">
            <a:avLst/>
          </a:prstGeom>
        </p:spPr>
        <p:txBody>
          <a:bodyPr lIns="0" tIns="0" rIns="0" bIns="0" rtlCol="0" anchor="t">
            <a:spAutoFit/>
          </a:bodyPr>
          <a:lstStyle/>
          <a:p>
            <a:pPr marL="0" lvl="0" indent="0" algn="l">
              <a:lnSpc>
                <a:spcPts val="8400"/>
              </a:lnSpc>
            </a:pPr>
            <a:r>
              <a:rPr lang="en-US" sz="6000" spc="300">
                <a:solidFill>
                  <a:srgbClr val="000000"/>
                </a:solidFill>
                <a:latin typeface="Helios Extended Bold"/>
              </a:rPr>
              <a:t>MAIN SUMMARY</a:t>
            </a:r>
          </a:p>
        </p:txBody>
      </p:sp>
      <p:sp>
        <p:nvSpPr>
          <p:cNvPr id="7" name="TextBox 7"/>
          <p:cNvSpPr txBox="1"/>
          <p:nvPr/>
        </p:nvSpPr>
        <p:spPr>
          <a:xfrm>
            <a:off x="8317761" y="1729752"/>
            <a:ext cx="8693050" cy="5362576"/>
          </a:xfrm>
          <a:prstGeom prst="rect">
            <a:avLst/>
          </a:prstGeom>
        </p:spPr>
        <p:txBody>
          <a:bodyPr lIns="0" tIns="0" rIns="0" bIns="0" rtlCol="0" anchor="t">
            <a:spAutoFit/>
          </a:bodyPr>
          <a:lstStyle/>
          <a:p>
            <a:pPr algn="l">
              <a:lnSpc>
                <a:spcPts val="4799"/>
              </a:lnSpc>
            </a:pPr>
            <a:r>
              <a:rPr lang="en-US" sz="2999" spc="299">
                <a:solidFill>
                  <a:srgbClr val="000000"/>
                </a:solidFill>
                <a:latin typeface="Lato"/>
              </a:rPr>
              <a:t>Childcare cost is not the only predictor of women’s participation rate! It plays a role but there are more variables that tell a story!</a:t>
            </a:r>
          </a:p>
          <a:p>
            <a:pPr algn="l">
              <a:lnSpc>
                <a:spcPts val="4799"/>
              </a:lnSpc>
            </a:pPr>
            <a:endParaRPr lang="en-US" sz="2999" spc="299">
              <a:solidFill>
                <a:srgbClr val="000000"/>
              </a:solidFill>
              <a:latin typeface="Lato"/>
            </a:endParaRPr>
          </a:p>
          <a:p>
            <a:pPr algn="l">
              <a:lnSpc>
                <a:spcPts val="4799"/>
              </a:lnSpc>
            </a:pPr>
            <a:r>
              <a:rPr lang="en-US" sz="2999" spc="299">
                <a:solidFill>
                  <a:srgbClr val="000000"/>
                </a:solidFill>
                <a:latin typeface="Lato"/>
              </a:rPr>
              <a:t>Childcare cost is impacted by region. Can we build region specific model to determine what other factors contribute to women labor participation rate?</a:t>
            </a:r>
          </a:p>
        </p:txBody>
      </p:sp>
      <p:grpSp>
        <p:nvGrpSpPr>
          <p:cNvPr id="8" name="Group 8"/>
          <p:cNvGrpSpPr/>
          <p:nvPr/>
        </p:nvGrpSpPr>
        <p:grpSpPr>
          <a:xfrm>
            <a:off x="17010810" y="1028700"/>
            <a:ext cx="248490" cy="24849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8001007" y="0"/>
            <a:ext cx="10286993" cy="10287000"/>
            <a:chOff x="0" y="0"/>
            <a:chExt cx="2709331" cy="2709333"/>
          </a:xfrm>
        </p:grpSpPr>
        <p:sp>
          <p:nvSpPr>
            <p:cNvPr id="4" name="Freeform 4"/>
            <p:cNvSpPr/>
            <p:nvPr/>
          </p:nvSpPr>
          <p:spPr>
            <a:xfrm>
              <a:off x="0" y="0"/>
              <a:ext cx="2709331" cy="2709333"/>
            </a:xfrm>
            <a:custGeom>
              <a:avLst/>
              <a:gdLst/>
              <a:ahLst/>
              <a:cxnLst/>
              <a:rect l="l" t="t" r="r" b="b"/>
              <a:pathLst>
                <a:path w="2709331" h="2709333">
                  <a:moveTo>
                    <a:pt x="0" y="0"/>
                  </a:moveTo>
                  <a:lnTo>
                    <a:pt x="2709331" y="0"/>
                  </a:lnTo>
                  <a:lnTo>
                    <a:pt x="2709331"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57150"/>
              <a:ext cx="2709331" cy="2766483"/>
            </a:xfrm>
            <a:prstGeom prst="rect">
              <a:avLst/>
            </a:prstGeom>
          </p:spPr>
          <p:txBody>
            <a:bodyPr lIns="50800" tIns="50800" rIns="50800" bIns="50800" rtlCol="0" anchor="ctr"/>
            <a:lstStyle/>
            <a:p>
              <a:pPr algn="ctr">
                <a:lnSpc>
                  <a:spcPts val="3639"/>
                </a:lnSpc>
              </a:pPr>
              <a:endParaRPr/>
            </a:p>
          </p:txBody>
        </p:sp>
      </p:grpSp>
      <p:sp>
        <p:nvSpPr>
          <p:cNvPr id="6" name="TextBox 6"/>
          <p:cNvSpPr txBox="1"/>
          <p:nvPr/>
        </p:nvSpPr>
        <p:spPr>
          <a:xfrm>
            <a:off x="1004888" y="3964677"/>
            <a:ext cx="6996120" cy="1085850"/>
          </a:xfrm>
          <a:prstGeom prst="rect">
            <a:avLst/>
          </a:prstGeom>
        </p:spPr>
        <p:txBody>
          <a:bodyPr lIns="0" tIns="0" rIns="0" bIns="0" rtlCol="0" anchor="t">
            <a:spAutoFit/>
          </a:bodyPr>
          <a:lstStyle/>
          <a:p>
            <a:pPr marL="0" lvl="0" indent="0" algn="l">
              <a:lnSpc>
                <a:spcPts val="8400"/>
              </a:lnSpc>
            </a:pPr>
            <a:r>
              <a:rPr lang="en-US" sz="6000" spc="300">
                <a:solidFill>
                  <a:srgbClr val="000000"/>
                </a:solidFill>
                <a:latin typeface="Helios Extended Bold"/>
              </a:rPr>
              <a:t> LIMITATION</a:t>
            </a:r>
          </a:p>
        </p:txBody>
      </p:sp>
      <p:sp>
        <p:nvSpPr>
          <p:cNvPr id="7" name="TextBox 7"/>
          <p:cNvSpPr txBox="1"/>
          <p:nvPr/>
        </p:nvSpPr>
        <p:spPr>
          <a:xfrm>
            <a:off x="8317761" y="1729752"/>
            <a:ext cx="8693050" cy="7762876"/>
          </a:xfrm>
          <a:prstGeom prst="rect">
            <a:avLst/>
          </a:prstGeom>
        </p:spPr>
        <p:txBody>
          <a:bodyPr lIns="0" tIns="0" rIns="0" bIns="0" rtlCol="0" anchor="t">
            <a:spAutoFit/>
          </a:bodyPr>
          <a:lstStyle/>
          <a:p>
            <a:pPr marL="647695" lvl="1" indent="-323848" algn="l">
              <a:lnSpc>
                <a:spcPts val="4799"/>
              </a:lnSpc>
              <a:buFont typeface="Arial"/>
              <a:buChar char="•"/>
            </a:pPr>
            <a:r>
              <a:rPr lang="en-US" sz="2999" spc="299">
                <a:solidFill>
                  <a:srgbClr val="000000"/>
                </a:solidFill>
                <a:latin typeface="Lato"/>
              </a:rPr>
              <a:t>Lack of data on childcare costs  and quality of child care and factoring for socioeconomic variables</a:t>
            </a:r>
          </a:p>
          <a:p>
            <a:pPr algn="l">
              <a:lnSpc>
                <a:spcPts val="4799"/>
              </a:lnSpc>
            </a:pPr>
            <a:endParaRPr lang="en-US" sz="2999" spc="299">
              <a:solidFill>
                <a:srgbClr val="000000"/>
              </a:solidFill>
              <a:latin typeface="Lato"/>
            </a:endParaRPr>
          </a:p>
          <a:p>
            <a:pPr marL="647695" lvl="1" indent="-323848" algn="l">
              <a:lnSpc>
                <a:spcPts val="4799"/>
              </a:lnSpc>
              <a:buFont typeface="Arial"/>
              <a:buChar char="•"/>
            </a:pPr>
            <a:r>
              <a:rPr lang="en-US" sz="2999" spc="299">
                <a:solidFill>
                  <a:srgbClr val="000000"/>
                </a:solidFill>
                <a:latin typeface="Lato"/>
              </a:rPr>
              <a:t>Lack of data on both men and women participation rate for childcare type</a:t>
            </a:r>
          </a:p>
          <a:p>
            <a:pPr algn="l">
              <a:lnSpc>
                <a:spcPts val="4799"/>
              </a:lnSpc>
            </a:pPr>
            <a:endParaRPr lang="en-US" sz="2999" spc="299">
              <a:solidFill>
                <a:srgbClr val="000000"/>
              </a:solidFill>
              <a:latin typeface="Lato"/>
            </a:endParaRPr>
          </a:p>
          <a:p>
            <a:pPr marL="647695" lvl="1" indent="-323848" algn="l">
              <a:lnSpc>
                <a:spcPts val="4799"/>
              </a:lnSpc>
              <a:buFont typeface="Arial"/>
              <a:buChar char="•"/>
            </a:pPr>
            <a:r>
              <a:rPr lang="en-US" sz="2999" spc="299">
                <a:solidFill>
                  <a:srgbClr val="000000"/>
                </a:solidFill>
                <a:latin typeface="Lato"/>
              </a:rPr>
              <a:t>Lack of comprehensive studies that analyze the intersection of childcare costs with various socioeconomic factors such as income levels, geographic regions, and care settings</a:t>
            </a:r>
          </a:p>
          <a:p>
            <a:pPr algn="l">
              <a:lnSpc>
                <a:spcPts val="4799"/>
              </a:lnSpc>
            </a:pPr>
            <a:endParaRPr lang="en-US" sz="2999" spc="299">
              <a:solidFill>
                <a:srgbClr val="000000"/>
              </a:solidFill>
              <a:latin typeface="Lato"/>
            </a:endParaRPr>
          </a:p>
        </p:txBody>
      </p:sp>
      <p:grpSp>
        <p:nvGrpSpPr>
          <p:cNvPr id="8" name="Group 8"/>
          <p:cNvGrpSpPr/>
          <p:nvPr/>
        </p:nvGrpSpPr>
        <p:grpSpPr>
          <a:xfrm>
            <a:off x="17010810" y="1028700"/>
            <a:ext cx="248490" cy="24849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8001007" y="0"/>
            <a:ext cx="10286993" cy="10287000"/>
            <a:chOff x="0" y="0"/>
            <a:chExt cx="2709331" cy="2709333"/>
          </a:xfrm>
        </p:grpSpPr>
        <p:sp>
          <p:nvSpPr>
            <p:cNvPr id="4" name="Freeform 4"/>
            <p:cNvSpPr/>
            <p:nvPr/>
          </p:nvSpPr>
          <p:spPr>
            <a:xfrm>
              <a:off x="0" y="0"/>
              <a:ext cx="2709331" cy="2709333"/>
            </a:xfrm>
            <a:custGeom>
              <a:avLst/>
              <a:gdLst/>
              <a:ahLst/>
              <a:cxnLst/>
              <a:rect l="l" t="t" r="r" b="b"/>
              <a:pathLst>
                <a:path w="2709331" h="2709333">
                  <a:moveTo>
                    <a:pt x="0" y="0"/>
                  </a:moveTo>
                  <a:lnTo>
                    <a:pt x="2709331" y="0"/>
                  </a:lnTo>
                  <a:lnTo>
                    <a:pt x="2709331"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57150"/>
              <a:ext cx="2709331" cy="2766483"/>
            </a:xfrm>
            <a:prstGeom prst="rect">
              <a:avLst/>
            </a:prstGeom>
          </p:spPr>
          <p:txBody>
            <a:bodyPr lIns="50800" tIns="50800" rIns="50800" bIns="50800" rtlCol="0" anchor="ctr"/>
            <a:lstStyle/>
            <a:p>
              <a:pPr algn="ctr">
                <a:lnSpc>
                  <a:spcPts val="3639"/>
                </a:lnSpc>
              </a:pPr>
              <a:endParaRPr/>
            </a:p>
          </p:txBody>
        </p:sp>
      </p:grpSp>
      <p:sp>
        <p:nvSpPr>
          <p:cNvPr id="6" name="TextBox 6"/>
          <p:cNvSpPr txBox="1"/>
          <p:nvPr/>
        </p:nvSpPr>
        <p:spPr>
          <a:xfrm>
            <a:off x="1004888" y="3964677"/>
            <a:ext cx="6996120" cy="2162175"/>
          </a:xfrm>
          <a:prstGeom prst="rect">
            <a:avLst/>
          </a:prstGeom>
        </p:spPr>
        <p:txBody>
          <a:bodyPr lIns="0" tIns="0" rIns="0" bIns="0" rtlCol="0" anchor="t">
            <a:spAutoFit/>
          </a:bodyPr>
          <a:lstStyle/>
          <a:p>
            <a:pPr marL="0" lvl="0" indent="0" algn="l">
              <a:lnSpc>
                <a:spcPts val="8400"/>
              </a:lnSpc>
            </a:pPr>
            <a:r>
              <a:rPr lang="en-US" sz="6000" spc="300">
                <a:solidFill>
                  <a:srgbClr val="000000"/>
                </a:solidFill>
                <a:latin typeface="Helios Extended Bold"/>
              </a:rPr>
              <a:t>MODEL BUILDING</a:t>
            </a:r>
          </a:p>
        </p:txBody>
      </p:sp>
      <p:sp>
        <p:nvSpPr>
          <p:cNvPr id="7" name="TextBox 7"/>
          <p:cNvSpPr txBox="1"/>
          <p:nvPr/>
        </p:nvSpPr>
        <p:spPr>
          <a:xfrm>
            <a:off x="8001007" y="1394286"/>
            <a:ext cx="8693050" cy="3491233"/>
          </a:xfrm>
          <a:prstGeom prst="rect">
            <a:avLst/>
          </a:prstGeom>
        </p:spPr>
        <p:txBody>
          <a:bodyPr lIns="0" tIns="0" rIns="0" bIns="0" rtlCol="0" anchor="t">
            <a:spAutoFit/>
          </a:bodyPr>
          <a:lstStyle/>
          <a:p>
            <a:pPr algn="l">
              <a:lnSpc>
                <a:spcPts val="7039"/>
              </a:lnSpc>
            </a:pPr>
            <a:r>
              <a:rPr lang="en-US" sz="4399" spc="439">
                <a:solidFill>
                  <a:srgbClr val="000000"/>
                </a:solidFill>
                <a:latin typeface="Lato"/>
              </a:rPr>
              <a:t>County Size is not significant in the Northwest, Midwest and the South only the West.</a:t>
            </a:r>
          </a:p>
        </p:txBody>
      </p:sp>
      <p:grpSp>
        <p:nvGrpSpPr>
          <p:cNvPr id="8" name="Group 8"/>
          <p:cNvGrpSpPr/>
          <p:nvPr/>
        </p:nvGrpSpPr>
        <p:grpSpPr>
          <a:xfrm>
            <a:off x="17010810" y="1028700"/>
            <a:ext cx="248490" cy="24849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8001007" y="0"/>
            <a:ext cx="10286993" cy="10287000"/>
            <a:chOff x="0" y="0"/>
            <a:chExt cx="2709331" cy="2709333"/>
          </a:xfrm>
        </p:grpSpPr>
        <p:sp>
          <p:nvSpPr>
            <p:cNvPr id="4" name="Freeform 4"/>
            <p:cNvSpPr/>
            <p:nvPr/>
          </p:nvSpPr>
          <p:spPr>
            <a:xfrm>
              <a:off x="0" y="0"/>
              <a:ext cx="2709331" cy="2709333"/>
            </a:xfrm>
            <a:custGeom>
              <a:avLst/>
              <a:gdLst/>
              <a:ahLst/>
              <a:cxnLst/>
              <a:rect l="l" t="t" r="r" b="b"/>
              <a:pathLst>
                <a:path w="2709331" h="2709333">
                  <a:moveTo>
                    <a:pt x="0" y="0"/>
                  </a:moveTo>
                  <a:lnTo>
                    <a:pt x="2709331" y="0"/>
                  </a:lnTo>
                  <a:lnTo>
                    <a:pt x="2709331"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57150"/>
              <a:ext cx="2709331" cy="2766483"/>
            </a:xfrm>
            <a:prstGeom prst="rect">
              <a:avLst/>
            </a:prstGeom>
          </p:spPr>
          <p:txBody>
            <a:bodyPr lIns="50800" tIns="50800" rIns="50800" bIns="50800" rtlCol="0" anchor="ctr"/>
            <a:lstStyle/>
            <a:p>
              <a:pPr algn="ctr">
                <a:lnSpc>
                  <a:spcPts val="3639"/>
                </a:lnSpc>
              </a:pPr>
              <a:endParaRPr/>
            </a:p>
          </p:txBody>
        </p:sp>
      </p:grpSp>
      <p:grpSp>
        <p:nvGrpSpPr>
          <p:cNvPr id="6" name="Group 6"/>
          <p:cNvGrpSpPr/>
          <p:nvPr/>
        </p:nvGrpSpPr>
        <p:grpSpPr>
          <a:xfrm>
            <a:off x="17010810" y="102870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9" name="Freeform 9"/>
          <p:cNvSpPr/>
          <p:nvPr/>
        </p:nvSpPr>
        <p:spPr>
          <a:xfrm>
            <a:off x="0" y="129011"/>
            <a:ext cx="18066623" cy="10157989"/>
          </a:xfrm>
          <a:custGeom>
            <a:avLst/>
            <a:gdLst/>
            <a:ahLst/>
            <a:cxnLst/>
            <a:rect l="l" t="t" r="r" b="b"/>
            <a:pathLst>
              <a:path w="18066623" h="10157989">
                <a:moveTo>
                  <a:pt x="0" y="0"/>
                </a:moveTo>
                <a:lnTo>
                  <a:pt x="18066623" y="0"/>
                </a:lnTo>
                <a:lnTo>
                  <a:pt x="18066623" y="10157989"/>
                </a:lnTo>
                <a:lnTo>
                  <a:pt x="0" y="10157989"/>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8001007" y="0"/>
            <a:ext cx="10286993" cy="10287000"/>
            <a:chOff x="0" y="0"/>
            <a:chExt cx="2709331" cy="2709333"/>
          </a:xfrm>
        </p:grpSpPr>
        <p:sp>
          <p:nvSpPr>
            <p:cNvPr id="4" name="Freeform 4"/>
            <p:cNvSpPr/>
            <p:nvPr/>
          </p:nvSpPr>
          <p:spPr>
            <a:xfrm>
              <a:off x="0" y="0"/>
              <a:ext cx="2709331" cy="2709333"/>
            </a:xfrm>
            <a:custGeom>
              <a:avLst/>
              <a:gdLst/>
              <a:ahLst/>
              <a:cxnLst/>
              <a:rect l="l" t="t" r="r" b="b"/>
              <a:pathLst>
                <a:path w="2709331" h="2709333">
                  <a:moveTo>
                    <a:pt x="0" y="0"/>
                  </a:moveTo>
                  <a:lnTo>
                    <a:pt x="2709331" y="0"/>
                  </a:lnTo>
                  <a:lnTo>
                    <a:pt x="2709331"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47625"/>
              <a:ext cx="2709331" cy="2756958"/>
            </a:xfrm>
            <a:prstGeom prst="rect">
              <a:avLst/>
            </a:prstGeom>
          </p:spPr>
          <p:txBody>
            <a:bodyPr lIns="50800" tIns="50800" rIns="50800" bIns="50800" rtlCol="0" anchor="ctr"/>
            <a:lstStyle/>
            <a:p>
              <a:pPr algn="ctr">
                <a:lnSpc>
                  <a:spcPts val="3359"/>
                </a:lnSpc>
              </a:pPr>
              <a:endParaRPr/>
            </a:p>
          </p:txBody>
        </p:sp>
      </p:grpSp>
      <p:sp>
        <p:nvSpPr>
          <p:cNvPr id="6" name="TextBox 6"/>
          <p:cNvSpPr txBox="1"/>
          <p:nvPr/>
        </p:nvSpPr>
        <p:spPr>
          <a:xfrm>
            <a:off x="1004888" y="3964677"/>
            <a:ext cx="6996120" cy="3238500"/>
          </a:xfrm>
          <a:prstGeom prst="rect">
            <a:avLst/>
          </a:prstGeom>
        </p:spPr>
        <p:txBody>
          <a:bodyPr lIns="0" tIns="0" rIns="0" bIns="0" rtlCol="0" anchor="t">
            <a:spAutoFit/>
          </a:bodyPr>
          <a:lstStyle/>
          <a:p>
            <a:pPr algn="l">
              <a:lnSpc>
                <a:spcPts val="8400"/>
              </a:lnSpc>
            </a:pPr>
            <a:r>
              <a:rPr lang="en-US" sz="6000" spc="300">
                <a:solidFill>
                  <a:srgbClr val="000000"/>
                </a:solidFill>
                <a:latin typeface="Helios Extended Bold"/>
              </a:rPr>
              <a:t>CARE CENTER</a:t>
            </a:r>
          </a:p>
          <a:p>
            <a:pPr marL="0" lvl="0" indent="0" algn="l">
              <a:lnSpc>
                <a:spcPts val="8400"/>
              </a:lnSpc>
            </a:pPr>
            <a:r>
              <a:rPr lang="en-US" sz="6000" spc="300">
                <a:solidFill>
                  <a:srgbClr val="000000"/>
                </a:solidFill>
                <a:latin typeface="Helios Extended Bold"/>
              </a:rPr>
              <a:t>DEFINITIONS</a:t>
            </a:r>
          </a:p>
        </p:txBody>
      </p:sp>
      <p:sp>
        <p:nvSpPr>
          <p:cNvPr id="7" name="TextBox 7"/>
          <p:cNvSpPr txBox="1"/>
          <p:nvPr/>
        </p:nvSpPr>
        <p:spPr>
          <a:xfrm>
            <a:off x="8797979" y="2323841"/>
            <a:ext cx="9260514" cy="7930248"/>
          </a:xfrm>
          <a:prstGeom prst="rect">
            <a:avLst/>
          </a:prstGeom>
        </p:spPr>
        <p:txBody>
          <a:bodyPr lIns="0" tIns="0" rIns="0" bIns="0" rtlCol="0" anchor="t">
            <a:spAutoFit/>
          </a:bodyPr>
          <a:lstStyle/>
          <a:p>
            <a:pPr marL="647695" lvl="1" indent="-323848" algn="l">
              <a:lnSpc>
                <a:spcPts val="4799"/>
              </a:lnSpc>
              <a:buFont typeface="Arial"/>
              <a:buChar char="•"/>
            </a:pPr>
            <a:r>
              <a:rPr lang="en-US" sz="2999" spc="299" dirty="0">
                <a:solidFill>
                  <a:srgbClr val="000000"/>
                </a:solidFill>
                <a:latin typeface="Lato"/>
              </a:rPr>
              <a:t>Center-based care - Providers care for children in non-residential settings </a:t>
            </a:r>
          </a:p>
          <a:p>
            <a:pPr algn="l">
              <a:lnSpc>
                <a:spcPts val="4799"/>
              </a:lnSpc>
            </a:pPr>
            <a:endParaRPr lang="en-US" sz="2999" spc="299" dirty="0">
              <a:solidFill>
                <a:srgbClr val="000000"/>
              </a:solidFill>
              <a:latin typeface="Lato"/>
            </a:endParaRPr>
          </a:p>
          <a:p>
            <a:pPr marL="647695" lvl="1" indent="-323848" algn="l">
              <a:lnSpc>
                <a:spcPts val="4799"/>
              </a:lnSpc>
              <a:buFont typeface="Arial"/>
              <a:buChar char="•"/>
            </a:pPr>
            <a:r>
              <a:rPr lang="en-US" sz="2999" spc="299" dirty="0">
                <a:solidFill>
                  <a:srgbClr val="000000"/>
                </a:solidFill>
                <a:latin typeface="Lato"/>
              </a:rPr>
              <a:t>Home-based care - Providers care for children in residential settings </a:t>
            </a:r>
          </a:p>
          <a:p>
            <a:pPr algn="l">
              <a:lnSpc>
                <a:spcPts val="4799"/>
              </a:lnSpc>
            </a:pPr>
            <a:endParaRPr lang="en-US" sz="2999" spc="299" dirty="0">
              <a:solidFill>
                <a:srgbClr val="000000"/>
              </a:solidFill>
              <a:latin typeface="Lato"/>
            </a:endParaRPr>
          </a:p>
          <a:p>
            <a:pPr marL="647695" lvl="1" indent="-323848" algn="l">
              <a:lnSpc>
                <a:spcPts val="4799"/>
              </a:lnSpc>
              <a:buFont typeface="Arial"/>
              <a:buChar char="•"/>
            </a:pPr>
            <a:r>
              <a:rPr lang="en-US" sz="2999" spc="299" dirty="0">
                <a:solidFill>
                  <a:srgbClr val="000000"/>
                </a:solidFill>
                <a:latin typeface="Lato"/>
              </a:rPr>
              <a:t>Women’s Labor Participation Rate - A percentage of the total that shows the extent to which women are active in the labor force.</a:t>
            </a:r>
          </a:p>
          <a:p>
            <a:pPr algn="l">
              <a:lnSpc>
                <a:spcPts val="4799"/>
              </a:lnSpc>
            </a:pPr>
            <a:endParaRPr lang="en-US" sz="2999" spc="299" dirty="0">
              <a:solidFill>
                <a:srgbClr val="000000"/>
              </a:solidFill>
              <a:latin typeface="Lato"/>
            </a:endParaRPr>
          </a:p>
          <a:p>
            <a:pPr algn="l">
              <a:lnSpc>
                <a:spcPts val="4799"/>
              </a:lnSpc>
            </a:pPr>
            <a:endParaRPr lang="en-US" sz="2999" spc="299" dirty="0">
              <a:solidFill>
                <a:srgbClr val="000000"/>
              </a:solidFill>
              <a:latin typeface="Lato"/>
            </a:endParaRPr>
          </a:p>
          <a:p>
            <a:pPr algn="l">
              <a:lnSpc>
                <a:spcPts val="4799"/>
              </a:lnSpc>
            </a:pPr>
            <a:endParaRPr lang="en-US" sz="2999" spc="299" dirty="0">
              <a:solidFill>
                <a:srgbClr val="000000"/>
              </a:solidFill>
              <a:latin typeface="Lato"/>
            </a:endParaRPr>
          </a:p>
        </p:txBody>
      </p:sp>
      <p:grpSp>
        <p:nvGrpSpPr>
          <p:cNvPr id="8" name="Group 8"/>
          <p:cNvGrpSpPr/>
          <p:nvPr/>
        </p:nvGrpSpPr>
        <p:grpSpPr>
          <a:xfrm>
            <a:off x="17010810" y="1028700"/>
            <a:ext cx="248490" cy="24849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8001007" y="0"/>
            <a:ext cx="10286993" cy="10287000"/>
            <a:chOff x="0" y="0"/>
            <a:chExt cx="2709331" cy="2709333"/>
          </a:xfrm>
        </p:grpSpPr>
        <p:sp>
          <p:nvSpPr>
            <p:cNvPr id="4" name="Freeform 4"/>
            <p:cNvSpPr/>
            <p:nvPr/>
          </p:nvSpPr>
          <p:spPr>
            <a:xfrm>
              <a:off x="0" y="0"/>
              <a:ext cx="2709331" cy="2709333"/>
            </a:xfrm>
            <a:custGeom>
              <a:avLst/>
              <a:gdLst/>
              <a:ahLst/>
              <a:cxnLst/>
              <a:rect l="l" t="t" r="r" b="b"/>
              <a:pathLst>
                <a:path w="2709331" h="2709333">
                  <a:moveTo>
                    <a:pt x="0" y="0"/>
                  </a:moveTo>
                  <a:lnTo>
                    <a:pt x="2709331" y="0"/>
                  </a:lnTo>
                  <a:lnTo>
                    <a:pt x="2709331"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57150"/>
              <a:ext cx="2709331" cy="2766483"/>
            </a:xfrm>
            <a:prstGeom prst="rect">
              <a:avLst/>
            </a:prstGeom>
          </p:spPr>
          <p:txBody>
            <a:bodyPr lIns="50800" tIns="50800" rIns="50800" bIns="50800" rtlCol="0" anchor="ctr"/>
            <a:lstStyle/>
            <a:p>
              <a:pPr algn="ctr">
                <a:lnSpc>
                  <a:spcPts val="3639"/>
                </a:lnSpc>
              </a:pPr>
              <a:endParaRPr/>
            </a:p>
          </p:txBody>
        </p:sp>
      </p:grpSp>
      <p:grpSp>
        <p:nvGrpSpPr>
          <p:cNvPr id="6" name="Group 6"/>
          <p:cNvGrpSpPr/>
          <p:nvPr/>
        </p:nvGrpSpPr>
        <p:grpSpPr>
          <a:xfrm>
            <a:off x="17010810" y="102870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9" name="Freeform 9"/>
          <p:cNvSpPr/>
          <p:nvPr/>
        </p:nvSpPr>
        <p:spPr>
          <a:xfrm>
            <a:off x="0" y="0"/>
            <a:ext cx="18288000" cy="10247586"/>
          </a:xfrm>
          <a:custGeom>
            <a:avLst/>
            <a:gdLst/>
            <a:ahLst/>
            <a:cxnLst/>
            <a:rect l="l" t="t" r="r" b="b"/>
            <a:pathLst>
              <a:path w="18288000" h="10247586">
                <a:moveTo>
                  <a:pt x="0" y="0"/>
                </a:moveTo>
                <a:lnTo>
                  <a:pt x="18288000" y="0"/>
                </a:lnTo>
                <a:lnTo>
                  <a:pt x="18288000" y="10247586"/>
                </a:lnTo>
                <a:lnTo>
                  <a:pt x="0" y="10247586"/>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8001007" y="0"/>
            <a:ext cx="10286993" cy="10287000"/>
            <a:chOff x="0" y="0"/>
            <a:chExt cx="2709331" cy="2709333"/>
          </a:xfrm>
        </p:grpSpPr>
        <p:sp>
          <p:nvSpPr>
            <p:cNvPr id="4" name="Freeform 4"/>
            <p:cNvSpPr/>
            <p:nvPr/>
          </p:nvSpPr>
          <p:spPr>
            <a:xfrm>
              <a:off x="0" y="0"/>
              <a:ext cx="2709331" cy="2709333"/>
            </a:xfrm>
            <a:custGeom>
              <a:avLst/>
              <a:gdLst/>
              <a:ahLst/>
              <a:cxnLst/>
              <a:rect l="l" t="t" r="r" b="b"/>
              <a:pathLst>
                <a:path w="2709331" h="2709333">
                  <a:moveTo>
                    <a:pt x="0" y="0"/>
                  </a:moveTo>
                  <a:lnTo>
                    <a:pt x="2709331" y="0"/>
                  </a:lnTo>
                  <a:lnTo>
                    <a:pt x="2709331"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57150"/>
              <a:ext cx="2709331" cy="2766483"/>
            </a:xfrm>
            <a:prstGeom prst="rect">
              <a:avLst/>
            </a:prstGeom>
          </p:spPr>
          <p:txBody>
            <a:bodyPr lIns="50800" tIns="50800" rIns="50800" bIns="50800" rtlCol="0" anchor="ctr"/>
            <a:lstStyle/>
            <a:p>
              <a:pPr algn="ctr">
                <a:lnSpc>
                  <a:spcPts val="3639"/>
                </a:lnSpc>
              </a:pPr>
              <a:endParaRPr/>
            </a:p>
          </p:txBody>
        </p:sp>
      </p:grpSp>
      <p:grpSp>
        <p:nvGrpSpPr>
          <p:cNvPr id="6" name="Group 6"/>
          <p:cNvGrpSpPr/>
          <p:nvPr/>
        </p:nvGrpSpPr>
        <p:grpSpPr>
          <a:xfrm>
            <a:off x="17010810" y="102870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9" name="Freeform 9"/>
          <p:cNvSpPr/>
          <p:nvPr/>
        </p:nvSpPr>
        <p:spPr>
          <a:xfrm>
            <a:off x="0" y="0"/>
            <a:ext cx="18231655" cy="10287000"/>
          </a:xfrm>
          <a:custGeom>
            <a:avLst/>
            <a:gdLst/>
            <a:ahLst/>
            <a:cxnLst/>
            <a:rect l="l" t="t" r="r" b="b"/>
            <a:pathLst>
              <a:path w="18231655" h="10287000">
                <a:moveTo>
                  <a:pt x="0" y="0"/>
                </a:moveTo>
                <a:lnTo>
                  <a:pt x="18231655" y="0"/>
                </a:lnTo>
                <a:lnTo>
                  <a:pt x="18231655" y="10287000"/>
                </a:lnTo>
                <a:lnTo>
                  <a:pt x="0" y="1028700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8001007" y="0"/>
            <a:ext cx="10286993" cy="10287000"/>
            <a:chOff x="0" y="0"/>
            <a:chExt cx="2709331" cy="2709333"/>
          </a:xfrm>
        </p:grpSpPr>
        <p:sp>
          <p:nvSpPr>
            <p:cNvPr id="4" name="Freeform 4"/>
            <p:cNvSpPr/>
            <p:nvPr/>
          </p:nvSpPr>
          <p:spPr>
            <a:xfrm>
              <a:off x="0" y="0"/>
              <a:ext cx="2709331" cy="2709333"/>
            </a:xfrm>
            <a:custGeom>
              <a:avLst/>
              <a:gdLst/>
              <a:ahLst/>
              <a:cxnLst/>
              <a:rect l="l" t="t" r="r" b="b"/>
              <a:pathLst>
                <a:path w="2709331" h="2709333">
                  <a:moveTo>
                    <a:pt x="0" y="0"/>
                  </a:moveTo>
                  <a:lnTo>
                    <a:pt x="2709331" y="0"/>
                  </a:lnTo>
                  <a:lnTo>
                    <a:pt x="2709331"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57150"/>
              <a:ext cx="2709331" cy="2766483"/>
            </a:xfrm>
            <a:prstGeom prst="rect">
              <a:avLst/>
            </a:prstGeom>
          </p:spPr>
          <p:txBody>
            <a:bodyPr lIns="50800" tIns="50800" rIns="50800" bIns="50800" rtlCol="0" anchor="ctr"/>
            <a:lstStyle/>
            <a:p>
              <a:pPr algn="ctr">
                <a:lnSpc>
                  <a:spcPts val="3639"/>
                </a:lnSpc>
              </a:pPr>
              <a:endParaRPr/>
            </a:p>
          </p:txBody>
        </p:sp>
      </p:grpSp>
      <p:grpSp>
        <p:nvGrpSpPr>
          <p:cNvPr id="6" name="Group 6"/>
          <p:cNvGrpSpPr/>
          <p:nvPr/>
        </p:nvGrpSpPr>
        <p:grpSpPr>
          <a:xfrm>
            <a:off x="17010810" y="102870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9" name="Freeform 9"/>
          <p:cNvSpPr/>
          <p:nvPr/>
        </p:nvSpPr>
        <p:spPr>
          <a:xfrm>
            <a:off x="0" y="0"/>
            <a:ext cx="18183359" cy="10287000"/>
          </a:xfrm>
          <a:custGeom>
            <a:avLst/>
            <a:gdLst/>
            <a:ahLst/>
            <a:cxnLst/>
            <a:rect l="l" t="t" r="r" b="b"/>
            <a:pathLst>
              <a:path w="18183359" h="10287000">
                <a:moveTo>
                  <a:pt x="0" y="0"/>
                </a:moveTo>
                <a:lnTo>
                  <a:pt x="18183359" y="0"/>
                </a:lnTo>
                <a:lnTo>
                  <a:pt x="18183359" y="10287000"/>
                </a:lnTo>
                <a:lnTo>
                  <a:pt x="0" y="1028700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7637248" y="0"/>
            <a:ext cx="10650752" cy="10287000"/>
            <a:chOff x="0" y="0"/>
            <a:chExt cx="2805136" cy="2709333"/>
          </a:xfrm>
        </p:grpSpPr>
        <p:sp>
          <p:nvSpPr>
            <p:cNvPr id="4" name="Freeform 4"/>
            <p:cNvSpPr/>
            <p:nvPr/>
          </p:nvSpPr>
          <p:spPr>
            <a:xfrm>
              <a:off x="0" y="0"/>
              <a:ext cx="2805136" cy="2709333"/>
            </a:xfrm>
            <a:custGeom>
              <a:avLst/>
              <a:gdLst/>
              <a:ahLst/>
              <a:cxnLst/>
              <a:rect l="l" t="t" r="r" b="b"/>
              <a:pathLst>
                <a:path w="2805136" h="2709333">
                  <a:moveTo>
                    <a:pt x="0" y="0"/>
                  </a:moveTo>
                  <a:lnTo>
                    <a:pt x="2805136" y="0"/>
                  </a:lnTo>
                  <a:lnTo>
                    <a:pt x="2805136"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47625"/>
              <a:ext cx="2805136" cy="2756958"/>
            </a:xfrm>
            <a:prstGeom prst="rect">
              <a:avLst/>
            </a:prstGeom>
          </p:spPr>
          <p:txBody>
            <a:bodyPr lIns="50800" tIns="50800" rIns="50800" bIns="50800" rtlCol="0" anchor="ctr"/>
            <a:lstStyle/>
            <a:p>
              <a:pPr algn="r">
                <a:lnSpc>
                  <a:spcPts val="3499"/>
                </a:lnSpc>
              </a:pPr>
              <a:endParaRPr/>
            </a:p>
          </p:txBody>
        </p:sp>
      </p:grpSp>
      <p:sp>
        <p:nvSpPr>
          <p:cNvPr id="6" name="TextBox 6"/>
          <p:cNvSpPr txBox="1"/>
          <p:nvPr/>
        </p:nvSpPr>
        <p:spPr>
          <a:xfrm>
            <a:off x="1004888" y="3964677"/>
            <a:ext cx="6632361" cy="2162175"/>
          </a:xfrm>
          <a:prstGeom prst="rect">
            <a:avLst/>
          </a:prstGeom>
        </p:spPr>
        <p:txBody>
          <a:bodyPr lIns="0" tIns="0" rIns="0" bIns="0" rtlCol="0" anchor="t">
            <a:spAutoFit/>
          </a:bodyPr>
          <a:lstStyle/>
          <a:p>
            <a:pPr marL="0" lvl="0" indent="0" algn="l">
              <a:lnSpc>
                <a:spcPts val="8400"/>
              </a:lnSpc>
            </a:pPr>
            <a:r>
              <a:rPr lang="en-US" sz="6000" spc="300">
                <a:solidFill>
                  <a:srgbClr val="000000"/>
                </a:solidFill>
                <a:latin typeface="Helios Extended Bold"/>
              </a:rPr>
              <a:t>FINAL THOUGHTS</a:t>
            </a:r>
          </a:p>
        </p:txBody>
      </p:sp>
      <p:sp>
        <p:nvSpPr>
          <p:cNvPr id="7" name="TextBox 7"/>
          <p:cNvSpPr txBox="1"/>
          <p:nvPr/>
        </p:nvSpPr>
        <p:spPr>
          <a:xfrm>
            <a:off x="8975882" y="464663"/>
            <a:ext cx="9312118" cy="9681004"/>
          </a:xfrm>
          <a:prstGeom prst="rect">
            <a:avLst/>
          </a:prstGeom>
        </p:spPr>
        <p:txBody>
          <a:bodyPr lIns="0" tIns="0" rIns="0" bIns="0" rtlCol="0" anchor="t">
            <a:spAutoFit/>
          </a:bodyPr>
          <a:lstStyle/>
          <a:p>
            <a:pPr algn="l">
              <a:lnSpc>
                <a:spcPts val="5897"/>
              </a:lnSpc>
            </a:pPr>
            <a:r>
              <a:rPr lang="en-US" sz="3686" spc="368">
                <a:solidFill>
                  <a:srgbClr val="000000"/>
                </a:solidFill>
                <a:latin typeface="Lato"/>
              </a:rPr>
              <a:t> Model validation across regions indicated that socioeconomic factors are complex and multifaceted, with childcare costs being only one part of the broader picture. This study highlights the intricate relationship between childcare costs and women's labor force participation, emphasizing the need for policy interventions to make childcare more affordable by providing region-specific solutions.</a:t>
            </a:r>
          </a:p>
          <a:p>
            <a:pPr algn="l">
              <a:lnSpc>
                <a:spcPts val="6475"/>
              </a:lnSpc>
            </a:pPr>
            <a:endParaRPr lang="en-US" sz="3686" spc="368">
              <a:solidFill>
                <a:srgbClr val="000000"/>
              </a:solidFill>
              <a:latin typeface="Lato"/>
            </a:endParaRPr>
          </a:p>
        </p:txBody>
      </p:sp>
      <p:grpSp>
        <p:nvGrpSpPr>
          <p:cNvPr id="8" name="Group 8"/>
          <p:cNvGrpSpPr/>
          <p:nvPr/>
        </p:nvGrpSpPr>
        <p:grpSpPr>
          <a:xfrm>
            <a:off x="17010810" y="1028700"/>
            <a:ext cx="248490" cy="24849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8001007" y="0"/>
            <a:ext cx="10286993" cy="10287000"/>
            <a:chOff x="0" y="0"/>
            <a:chExt cx="2709331" cy="2709333"/>
          </a:xfrm>
        </p:grpSpPr>
        <p:sp>
          <p:nvSpPr>
            <p:cNvPr id="4" name="Freeform 4"/>
            <p:cNvSpPr/>
            <p:nvPr/>
          </p:nvSpPr>
          <p:spPr>
            <a:xfrm>
              <a:off x="0" y="0"/>
              <a:ext cx="2709331" cy="2709333"/>
            </a:xfrm>
            <a:custGeom>
              <a:avLst/>
              <a:gdLst/>
              <a:ahLst/>
              <a:cxnLst/>
              <a:rect l="l" t="t" r="r" b="b"/>
              <a:pathLst>
                <a:path w="2709331" h="2709333">
                  <a:moveTo>
                    <a:pt x="0" y="0"/>
                  </a:moveTo>
                  <a:lnTo>
                    <a:pt x="2709331" y="0"/>
                  </a:lnTo>
                  <a:lnTo>
                    <a:pt x="2709331"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57150"/>
              <a:ext cx="2709331" cy="2766483"/>
            </a:xfrm>
            <a:prstGeom prst="rect">
              <a:avLst/>
            </a:prstGeom>
          </p:spPr>
          <p:txBody>
            <a:bodyPr lIns="50800" tIns="50800" rIns="50800" bIns="50800" rtlCol="0" anchor="ctr"/>
            <a:lstStyle/>
            <a:p>
              <a:pPr algn="ctr">
                <a:lnSpc>
                  <a:spcPts val="3639"/>
                </a:lnSpc>
              </a:pPr>
              <a:endParaRPr/>
            </a:p>
          </p:txBody>
        </p:sp>
      </p:grpSp>
      <p:sp>
        <p:nvSpPr>
          <p:cNvPr id="6" name="TextBox 6"/>
          <p:cNvSpPr txBox="1"/>
          <p:nvPr/>
        </p:nvSpPr>
        <p:spPr>
          <a:xfrm>
            <a:off x="1004888" y="3964677"/>
            <a:ext cx="17865249" cy="1085850"/>
          </a:xfrm>
          <a:prstGeom prst="rect">
            <a:avLst/>
          </a:prstGeom>
        </p:spPr>
        <p:txBody>
          <a:bodyPr lIns="0" tIns="0" rIns="0" bIns="0" rtlCol="0" anchor="t">
            <a:spAutoFit/>
          </a:bodyPr>
          <a:lstStyle/>
          <a:p>
            <a:pPr marL="0" lvl="0" indent="0" algn="l">
              <a:lnSpc>
                <a:spcPts val="8400"/>
              </a:lnSpc>
            </a:pPr>
            <a:r>
              <a:rPr lang="en-US" sz="6000" spc="300">
                <a:solidFill>
                  <a:srgbClr val="000000"/>
                </a:solidFill>
                <a:latin typeface="Helios Extended Bold"/>
              </a:rPr>
              <a:t>WHAT IF I HAD 6 MORE MONTHS?</a:t>
            </a:r>
          </a:p>
        </p:txBody>
      </p:sp>
      <p:grpSp>
        <p:nvGrpSpPr>
          <p:cNvPr id="7" name="Group 7"/>
          <p:cNvGrpSpPr/>
          <p:nvPr/>
        </p:nvGrpSpPr>
        <p:grpSpPr>
          <a:xfrm>
            <a:off x="17010810" y="1028700"/>
            <a:ext cx="248490" cy="248490"/>
            <a:chOff x="0" y="0"/>
            <a:chExt cx="812800" cy="812800"/>
          </a:xfrm>
        </p:grpSpPr>
        <p:sp>
          <p:nvSpPr>
            <p:cNvPr id="8" name="Freeform 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9" name="TextBox 9"/>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44078" y="1326430"/>
            <a:ext cx="21203378" cy="7634140"/>
            <a:chOff x="0" y="0"/>
            <a:chExt cx="1128752" cy="406400"/>
          </a:xfrm>
        </p:grpSpPr>
        <p:sp>
          <p:nvSpPr>
            <p:cNvPr id="3" name="Freeform 3"/>
            <p:cNvSpPr/>
            <p:nvPr/>
          </p:nvSpPr>
          <p:spPr>
            <a:xfrm>
              <a:off x="0" y="0"/>
              <a:ext cx="1128752" cy="406400"/>
            </a:xfrm>
            <a:custGeom>
              <a:avLst/>
              <a:gdLst/>
              <a:ahLst/>
              <a:cxnLst/>
              <a:rect l="l" t="t" r="r" b="b"/>
              <a:pathLst>
                <a:path w="1128752" h="406400">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txBody>
            <a:bodyPr/>
            <a:lstStyle/>
            <a:p>
              <a:endParaRPr lang="en-US"/>
            </a:p>
          </p:txBody>
        </p:sp>
        <p:sp>
          <p:nvSpPr>
            <p:cNvPr id="4" name="TextBox 4"/>
            <p:cNvSpPr txBox="1"/>
            <p:nvPr/>
          </p:nvSpPr>
          <p:spPr>
            <a:xfrm>
              <a:off x="0" y="-47625"/>
              <a:ext cx="1128752" cy="454025"/>
            </a:xfrm>
            <a:prstGeom prst="rect">
              <a:avLst/>
            </a:prstGeom>
          </p:spPr>
          <p:txBody>
            <a:bodyPr lIns="50800" tIns="50800" rIns="50800" bIns="50800" rtlCol="0" anchor="ctr"/>
            <a:lstStyle/>
            <a:p>
              <a:pPr algn="ctr">
                <a:lnSpc>
                  <a:spcPts val="3359"/>
                </a:lnSpc>
              </a:pPr>
              <a:endParaRPr/>
            </a:p>
          </p:txBody>
        </p:sp>
      </p:grpSp>
      <p:sp>
        <p:nvSpPr>
          <p:cNvPr id="5" name="TextBox 5"/>
          <p:cNvSpPr txBox="1"/>
          <p:nvPr/>
        </p:nvSpPr>
        <p:spPr>
          <a:xfrm>
            <a:off x="2958126" y="3970422"/>
            <a:ext cx="12371749" cy="2060405"/>
          </a:xfrm>
          <a:prstGeom prst="rect">
            <a:avLst/>
          </a:prstGeom>
        </p:spPr>
        <p:txBody>
          <a:bodyPr lIns="0" tIns="0" rIns="0" bIns="0" rtlCol="0" anchor="t">
            <a:spAutoFit/>
          </a:bodyPr>
          <a:lstStyle/>
          <a:p>
            <a:pPr marL="0" lvl="0" indent="0" algn="ctr">
              <a:lnSpc>
                <a:spcPts val="16238"/>
              </a:lnSpc>
            </a:pPr>
            <a:r>
              <a:rPr lang="en-US" sz="11598" spc="579">
                <a:solidFill>
                  <a:srgbClr val="000000"/>
                </a:solidFill>
                <a:latin typeface="Helios Extended Bold"/>
              </a:rPr>
              <a:t>THANK YOU</a:t>
            </a:r>
          </a:p>
        </p:txBody>
      </p:sp>
      <p:grpSp>
        <p:nvGrpSpPr>
          <p:cNvPr id="6" name="Group 6"/>
          <p:cNvGrpSpPr/>
          <p:nvPr/>
        </p:nvGrpSpPr>
        <p:grpSpPr>
          <a:xfrm>
            <a:off x="1028700" y="900981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7010810" y="1028700"/>
            <a:ext cx="248490" cy="248490"/>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8001007" y="0"/>
            <a:ext cx="10286993" cy="10287000"/>
            <a:chOff x="0" y="0"/>
            <a:chExt cx="2709331" cy="2709333"/>
          </a:xfrm>
        </p:grpSpPr>
        <p:sp>
          <p:nvSpPr>
            <p:cNvPr id="4" name="Freeform 4"/>
            <p:cNvSpPr/>
            <p:nvPr/>
          </p:nvSpPr>
          <p:spPr>
            <a:xfrm>
              <a:off x="0" y="0"/>
              <a:ext cx="2709331" cy="2709333"/>
            </a:xfrm>
            <a:custGeom>
              <a:avLst/>
              <a:gdLst/>
              <a:ahLst/>
              <a:cxnLst/>
              <a:rect l="l" t="t" r="r" b="b"/>
              <a:pathLst>
                <a:path w="2709331" h="2709333">
                  <a:moveTo>
                    <a:pt x="0" y="0"/>
                  </a:moveTo>
                  <a:lnTo>
                    <a:pt x="2709331" y="0"/>
                  </a:lnTo>
                  <a:lnTo>
                    <a:pt x="2709331"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47625"/>
              <a:ext cx="2709331" cy="2756958"/>
            </a:xfrm>
            <a:prstGeom prst="rect">
              <a:avLst/>
            </a:prstGeom>
          </p:spPr>
          <p:txBody>
            <a:bodyPr lIns="50800" tIns="50800" rIns="50800" bIns="50800" rtlCol="0" anchor="ctr"/>
            <a:lstStyle/>
            <a:p>
              <a:pPr algn="ctr">
                <a:lnSpc>
                  <a:spcPts val="3359"/>
                </a:lnSpc>
              </a:pPr>
              <a:endParaRPr/>
            </a:p>
          </p:txBody>
        </p:sp>
      </p:grpSp>
      <p:sp>
        <p:nvSpPr>
          <p:cNvPr id="6" name="TextBox 6"/>
          <p:cNvSpPr txBox="1"/>
          <p:nvPr/>
        </p:nvSpPr>
        <p:spPr>
          <a:xfrm>
            <a:off x="1004888" y="3964677"/>
            <a:ext cx="6996120" cy="2162175"/>
          </a:xfrm>
          <a:prstGeom prst="rect">
            <a:avLst/>
          </a:prstGeom>
        </p:spPr>
        <p:txBody>
          <a:bodyPr lIns="0" tIns="0" rIns="0" bIns="0" rtlCol="0" anchor="t">
            <a:spAutoFit/>
          </a:bodyPr>
          <a:lstStyle/>
          <a:p>
            <a:pPr algn="l">
              <a:lnSpc>
                <a:spcPts val="8400"/>
              </a:lnSpc>
            </a:pPr>
            <a:r>
              <a:rPr lang="en-US" sz="6000" spc="300">
                <a:solidFill>
                  <a:srgbClr val="000000"/>
                </a:solidFill>
                <a:latin typeface="Helios Extended Bold"/>
              </a:rPr>
              <a:t>AGE GROUP</a:t>
            </a:r>
          </a:p>
          <a:p>
            <a:pPr marL="0" lvl="0" indent="0" algn="l">
              <a:lnSpc>
                <a:spcPts val="8400"/>
              </a:lnSpc>
            </a:pPr>
            <a:r>
              <a:rPr lang="en-US" sz="6000" spc="300">
                <a:solidFill>
                  <a:srgbClr val="000000"/>
                </a:solidFill>
                <a:latin typeface="Helios Extended Bold"/>
              </a:rPr>
              <a:t>DEFINITIONS</a:t>
            </a:r>
          </a:p>
        </p:txBody>
      </p:sp>
      <p:sp>
        <p:nvSpPr>
          <p:cNvPr id="7" name="TextBox 7"/>
          <p:cNvSpPr txBox="1"/>
          <p:nvPr/>
        </p:nvSpPr>
        <p:spPr>
          <a:xfrm>
            <a:off x="8797979" y="2323841"/>
            <a:ext cx="9260514" cy="5362576"/>
          </a:xfrm>
          <a:prstGeom prst="rect">
            <a:avLst/>
          </a:prstGeom>
        </p:spPr>
        <p:txBody>
          <a:bodyPr lIns="0" tIns="0" rIns="0" bIns="0" rtlCol="0" anchor="t">
            <a:spAutoFit/>
          </a:bodyPr>
          <a:lstStyle/>
          <a:p>
            <a:pPr marL="647695" lvl="1" indent="-323848" algn="l">
              <a:lnSpc>
                <a:spcPts val="4799"/>
              </a:lnSpc>
              <a:buFont typeface="Arial"/>
              <a:buChar char="•"/>
            </a:pPr>
            <a:r>
              <a:rPr lang="en-US" sz="2999" spc="299">
                <a:solidFill>
                  <a:srgbClr val="000000"/>
                </a:solidFill>
                <a:latin typeface="Lato"/>
              </a:rPr>
              <a:t>Infant - Age 0-23 months</a:t>
            </a:r>
          </a:p>
          <a:p>
            <a:pPr marL="647695" lvl="1" indent="-323848" algn="l">
              <a:lnSpc>
                <a:spcPts val="4799"/>
              </a:lnSpc>
              <a:buFont typeface="Arial"/>
              <a:buChar char="•"/>
            </a:pPr>
            <a:r>
              <a:rPr lang="en-US" sz="2999" spc="299">
                <a:solidFill>
                  <a:srgbClr val="000000"/>
                </a:solidFill>
                <a:latin typeface="Lato"/>
              </a:rPr>
              <a:t>Toddlers - Age 24-35 months</a:t>
            </a:r>
          </a:p>
          <a:p>
            <a:pPr marL="647695" lvl="1" indent="-323848" algn="l">
              <a:lnSpc>
                <a:spcPts val="4799"/>
              </a:lnSpc>
              <a:buFont typeface="Arial"/>
              <a:buChar char="•"/>
            </a:pPr>
            <a:r>
              <a:rPr lang="en-US" sz="2999" spc="299">
                <a:solidFill>
                  <a:srgbClr val="000000"/>
                </a:solidFill>
                <a:latin typeface="Lato"/>
              </a:rPr>
              <a:t>Preschool - Age 36-60 months</a:t>
            </a:r>
          </a:p>
          <a:p>
            <a:pPr marL="647695" lvl="1" indent="-323848" algn="l">
              <a:lnSpc>
                <a:spcPts val="4799"/>
              </a:lnSpc>
              <a:buFont typeface="Arial"/>
              <a:buChar char="•"/>
            </a:pPr>
            <a:r>
              <a:rPr lang="en-US" sz="2999" spc="299">
                <a:solidFill>
                  <a:srgbClr val="000000"/>
                </a:solidFill>
                <a:latin typeface="Lato"/>
              </a:rPr>
              <a:t>School-Age - Age 5-12 years</a:t>
            </a:r>
          </a:p>
          <a:p>
            <a:pPr algn="l">
              <a:lnSpc>
                <a:spcPts val="4799"/>
              </a:lnSpc>
            </a:pPr>
            <a:endParaRPr lang="en-US" sz="2999" spc="299">
              <a:solidFill>
                <a:srgbClr val="000000"/>
              </a:solidFill>
              <a:latin typeface="Lato"/>
            </a:endParaRPr>
          </a:p>
          <a:p>
            <a:pPr algn="l">
              <a:lnSpc>
                <a:spcPts val="4799"/>
              </a:lnSpc>
            </a:pPr>
            <a:endParaRPr lang="en-US" sz="2999" spc="299">
              <a:solidFill>
                <a:srgbClr val="000000"/>
              </a:solidFill>
              <a:latin typeface="Lato"/>
            </a:endParaRPr>
          </a:p>
          <a:p>
            <a:pPr algn="l">
              <a:lnSpc>
                <a:spcPts val="4799"/>
              </a:lnSpc>
            </a:pPr>
            <a:endParaRPr lang="en-US" sz="2999" spc="299">
              <a:solidFill>
                <a:srgbClr val="000000"/>
              </a:solidFill>
              <a:latin typeface="Lato"/>
            </a:endParaRPr>
          </a:p>
          <a:p>
            <a:pPr algn="l">
              <a:lnSpc>
                <a:spcPts val="4799"/>
              </a:lnSpc>
            </a:pPr>
            <a:endParaRPr lang="en-US" sz="2999" spc="299">
              <a:solidFill>
                <a:srgbClr val="000000"/>
              </a:solidFill>
              <a:latin typeface="Lato"/>
            </a:endParaRPr>
          </a:p>
          <a:p>
            <a:pPr algn="l">
              <a:lnSpc>
                <a:spcPts val="4799"/>
              </a:lnSpc>
            </a:pPr>
            <a:endParaRPr lang="en-US" sz="2999" spc="299">
              <a:solidFill>
                <a:srgbClr val="000000"/>
              </a:solidFill>
              <a:latin typeface="Lato"/>
            </a:endParaRPr>
          </a:p>
        </p:txBody>
      </p:sp>
      <p:grpSp>
        <p:nvGrpSpPr>
          <p:cNvPr id="8" name="Group 8"/>
          <p:cNvGrpSpPr/>
          <p:nvPr/>
        </p:nvGrpSpPr>
        <p:grpSpPr>
          <a:xfrm>
            <a:off x="17010810" y="1028700"/>
            <a:ext cx="248490" cy="24849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8001007" y="0"/>
            <a:ext cx="10286993" cy="10287000"/>
            <a:chOff x="0" y="0"/>
            <a:chExt cx="2709331" cy="2709333"/>
          </a:xfrm>
        </p:grpSpPr>
        <p:sp>
          <p:nvSpPr>
            <p:cNvPr id="4" name="Freeform 4"/>
            <p:cNvSpPr/>
            <p:nvPr/>
          </p:nvSpPr>
          <p:spPr>
            <a:xfrm>
              <a:off x="0" y="0"/>
              <a:ext cx="2709331" cy="2709333"/>
            </a:xfrm>
            <a:custGeom>
              <a:avLst/>
              <a:gdLst/>
              <a:ahLst/>
              <a:cxnLst/>
              <a:rect l="l" t="t" r="r" b="b"/>
              <a:pathLst>
                <a:path w="2709331" h="2709333">
                  <a:moveTo>
                    <a:pt x="0" y="0"/>
                  </a:moveTo>
                  <a:lnTo>
                    <a:pt x="2709331" y="0"/>
                  </a:lnTo>
                  <a:lnTo>
                    <a:pt x="2709331"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47625"/>
              <a:ext cx="2709331" cy="2756958"/>
            </a:xfrm>
            <a:prstGeom prst="rect">
              <a:avLst/>
            </a:prstGeom>
          </p:spPr>
          <p:txBody>
            <a:bodyPr lIns="50800" tIns="50800" rIns="50800" bIns="50800" rtlCol="0" anchor="ctr"/>
            <a:lstStyle/>
            <a:p>
              <a:pPr algn="ctr">
                <a:lnSpc>
                  <a:spcPts val="3359"/>
                </a:lnSpc>
              </a:pPr>
              <a:endParaRPr/>
            </a:p>
          </p:txBody>
        </p:sp>
      </p:grpSp>
      <p:sp>
        <p:nvSpPr>
          <p:cNvPr id="6" name="TextBox 6"/>
          <p:cNvSpPr txBox="1"/>
          <p:nvPr/>
        </p:nvSpPr>
        <p:spPr>
          <a:xfrm>
            <a:off x="1004888" y="3993252"/>
            <a:ext cx="6996120" cy="1777999"/>
          </a:xfrm>
          <a:prstGeom prst="rect">
            <a:avLst/>
          </a:prstGeom>
        </p:spPr>
        <p:txBody>
          <a:bodyPr lIns="0" tIns="0" rIns="0" bIns="0" rtlCol="0" anchor="t">
            <a:spAutoFit/>
          </a:bodyPr>
          <a:lstStyle/>
          <a:p>
            <a:pPr marL="0" lvl="0" indent="0" algn="l">
              <a:lnSpc>
                <a:spcPts val="7000"/>
              </a:lnSpc>
            </a:pPr>
            <a:r>
              <a:rPr lang="en-US" sz="5000" spc="250">
                <a:solidFill>
                  <a:srgbClr val="000000"/>
                </a:solidFill>
                <a:latin typeface="Helios Extended Bold"/>
              </a:rPr>
              <a:t>COUNTY SIZE CLASSIFICATION</a:t>
            </a:r>
          </a:p>
        </p:txBody>
      </p:sp>
      <p:sp>
        <p:nvSpPr>
          <p:cNvPr id="7" name="TextBox 7"/>
          <p:cNvSpPr txBox="1"/>
          <p:nvPr/>
        </p:nvSpPr>
        <p:spPr>
          <a:xfrm>
            <a:off x="8797979" y="2323841"/>
            <a:ext cx="9260514" cy="5362576"/>
          </a:xfrm>
          <a:prstGeom prst="rect">
            <a:avLst/>
          </a:prstGeom>
        </p:spPr>
        <p:txBody>
          <a:bodyPr lIns="0" tIns="0" rIns="0" bIns="0" rtlCol="0" anchor="t">
            <a:spAutoFit/>
          </a:bodyPr>
          <a:lstStyle/>
          <a:p>
            <a:pPr marL="647695" lvl="1" indent="-323848" algn="l">
              <a:lnSpc>
                <a:spcPts val="4799"/>
              </a:lnSpc>
              <a:buFont typeface="Arial"/>
              <a:buChar char="•"/>
            </a:pPr>
            <a:r>
              <a:rPr lang="en-US" sz="2999" spc="299">
                <a:solidFill>
                  <a:srgbClr val="000000"/>
                </a:solidFill>
                <a:latin typeface="Lato"/>
              </a:rPr>
              <a:t>Small county - 1-99,999</a:t>
            </a:r>
          </a:p>
          <a:p>
            <a:pPr marL="647695" lvl="1" indent="-323848" algn="l">
              <a:lnSpc>
                <a:spcPts val="4799"/>
              </a:lnSpc>
              <a:buFont typeface="Arial"/>
              <a:buChar char="•"/>
            </a:pPr>
            <a:r>
              <a:rPr lang="en-US" sz="2999" spc="299">
                <a:solidFill>
                  <a:srgbClr val="000000"/>
                </a:solidFill>
                <a:latin typeface="Lato"/>
              </a:rPr>
              <a:t>Mid size county - 100,000-499,999</a:t>
            </a:r>
          </a:p>
          <a:p>
            <a:pPr marL="647695" lvl="1" indent="-323848" algn="l">
              <a:lnSpc>
                <a:spcPts val="4799"/>
              </a:lnSpc>
              <a:buFont typeface="Arial"/>
              <a:buChar char="•"/>
            </a:pPr>
            <a:r>
              <a:rPr lang="en-US" sz="2999" spc="299">
                <a:solidFill>
                  <a:srgbClr val="000000"/>
                </a:solidFill>
                <a:latin typeface="Lato"/>
              </a:rPr>
              <a:t>Large county - 500,000-999,999</a:t>
            </a:r>
          </a:p>
          <a:p>
            <a:pPr marL="647695" lvl="1" indent="-323848" algn="l">
              <a:lnSpc>
                <a:spcPts val="4799"/>
              </a:lnSpc>
              <a:buFont typeface="Arial"/>
              <a:buChar char="•"/>
            </a:pPr>
            <a:r>
              <a:rPr lang="en-US" sz="2999" spc="299">
                <a:solidFill>
                  <a:srgbClr val="000000"/>
                </a:solidFill>
                <a:latin typeface="Lato"/>
              </a:rPr>
              <a:t>Very Large County - 1,000,000+</a:t>
            </a:r>
          </a:p>
          <a:p>
            <a:pPr algn="l">
              <a:lnSpc>
                <a:spcPts val="4799"/>
              </a:lnSpc>
            </a:pPr>
            <a:endParaRPr lang="en-US" sz="2999" spc="299">
              <a:solidFill>
                <a:srgbClr val="000000"/>
              </a:solidFill>
              <a:latin typeface="Lato"/>
            </a:endParaRPr>
          </a:p>
          <a:p>
            <a:pPr algn="l">
              <a:lnSpc>
                <a:spcPts val="4799"/>
              </a:lnSpc>
            </a:pPr>
            <a:endParaRPr lang="en-US" sz="2999" spc="299">
              <a:solidFill>
                <a:srgbClr val="000000"/>
              </a:solidFill>
              <a:latin typeface="Lato"/>
            </a:endParaRPr>
          </a:p>
          <a:p>
            <a:pPr algn="l">
              <a:lnSpc>
                <a:spcPts val="4799"/>
              </a:lnSpc>
            </a:pPr>
            <a:endParaRPr lang="en-US" sz="2999" spc="299">
              <a:solidFill>
                <a:srgbClr val="000000"/>
              </a:solidFill>
              <a:latin typeface="Lato"/>
            </a:endParaRPr>
          </a:p>
          <a:p>
            <a:pPr algn="l">
              <a:lnSpc>
                <a:spcPts val="4799"/>
              </a:lnSpc>
            </a:pPr>
            <a:endParaRPr lang="en-US" sz="2999" spc="299">
              <a:solidFill>
                <a:srgbClr val="000000"/>
              </a:solidFill>
              <a:latin typeface="Lato"/>
            </a:endParaRPr>
          </a:p>
          <a:p>
            <a:pPr algn="l">
              <a:lnSpc>
                <a:spcPts val="4799"/>
              </a:lnSpc>
            </a:pPr>
            <a:endParaRPr lang="en-US" sz="2999" spc="299">
              <a:solidFill>
                <a:srgbClr val="000000"/>
              </a:solidFill>
              <a:latin typeface="Lato"/>
            </a:endParaRPr>
          </a:p>
        </p:txBody>
      </p:sp>
      <p:grpSp>
        <p:nvGrpSpPr>
          <p:cNvPr id="8" name="Group 8"/>
          <p:cNvGrpSpPr/>
          <p:nvPr/>
        </p:nvGrpSpPr>
        <p:grpSpPr>
          <a:xfrm>
            <a:off x="17010810" y="1028700"/>
            <a:ext cx="248490" cy="24849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8001007" y="0"/>
            <a:ext cx="10286993" cy="10287000"/>
            <a:chOff x="0" y="0"/>
            <a:chExt cx="2709331" cy="2709333"/>
          </a:xfrm>
        </p:grpSpPr>
        <p:sp>
          <p:nvSpPr>
            <p:cNvPr id="4" name="Freeform 4"/>
            <p:cNvSpPr/>
            <p:nvPr/>
          </p:nvSpPr>
          <p:spPr>
            <a:xfrm>
              <a:off x="0" y="0"/>
              <a:ext cx="2709331" cy="2709333"/>
            </a:xfrm>
            <a:custGeom>
              <a:avLst/>
              <a:gdLst/>
              <a:ahLst/>
              <a:cxnLst/>
              <a:rect l="l" t="t" r="r" b="b"/>
              <a:pathLst>
                <a:path w="2709331" h="2709333">
                  <a:moveTo>
                    <a:pt x="0" y="0"/>
                  </a:moveTo>
                  <a:lnTo>
                    <a:pt x="2709331" y="0"/>
                  </a:lnTo>
                  <a:lnTo>
                    <a:pt x="2709331"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47625"/>
              <a:ext cx="2709331" cy="2756958"/>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7010810" y="102870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9" name="Freeform 9"/>
          <p:cNvSpPr/>
          <p:nvPr/>
        </p:nvSpPr>
        <p:spPr>
          <a:xfrm>
            <a:off x="8092988" y="6952143"/>
            <a:ext cx="10195012" cy="3391092"/>
          </a:xfrm>
          <a:custGeom>
            <a:avLst/>
            <a:gdLst/>
            <a:ahLst/>
            <a:cxnLst/>
            <a:rect l="l" t="t" r="r" b="b"/>
            <a:pathLst>
              <a:path w="10195012" h="3391092">
                <a:moveTo>
                  <a:pt x="0" y="0"/>
                </a:moveTo>
                <a:lnTo>
                  <a:pt x="10195012" y="0"/>
                </a:lnTo>
                <a:lnTo>
                  <a:pt x="10195012" y="3391092"/>
                </a:lnTo>
                <a:lnTo>
                  <a:pt x="0" y="3391092"/>
                </a:lnTo>
                <a:lnTo>
                  <a:pt x="0" y="0"/>
                </a:lnTo>
                <a:close/>
              </a:path>
            </a:pathLst>
          </a:custGeom>
          <a:blipFill>
            <a:blip r:embed="rId2"/>
            <a:stretch>
              <a:fillRect/>
            </a:stretch>
          </a:blipFill>
        </p:spPr>
        <p:txBody>
          <a:bodyPr/>
          <a:lstStyle/>
          <a:p>
            <a:endParaRPr lang="en-US"/>
          </a:p>
        </p:txBody>
      </p:sp>
      <p:sp>
        <p:nvSpPr>
          <p:cNvPr id="10" name="TextBox 10"/>
          <p:cNvSpPr txBox="1"/>
          <p:nvPr/>
        </p:nvSpPr>
        <p:spPr>
          <a:xfrm>
            <a:off x="1004888" y="3964677"/>
            <a:ext cx="6996120" cy="1085850"/>
          </a:xfrm>
          <a:prstGeom prst="rect">
            <a:avLst/>
          </a:prstGeom>
        </p:spPr>
        <p:txBody>
          <a:bodyPr lIns="0" tIns="0" rIns="0" bIns="0" rtlCol="0" anchor="t">
            <a:spAutoFit/>
          </a:bodyPr>
          <a:lstStyle/>
          <a:p>
            <a:pPr marL="0" lvl="0" indent="0" algn="l">
              <a:lnSpc>
                <a:spcPts val="8400"/>
              </a:lnSpc>
            </a:pPr>
            <a:r>
              <a:rPr lang="en-US" sz="6000" spc="300">
                <a:solidFill>
                  <a:srgbClr val="000000"/>
                </a:solidFill>
                <a:latin typeface="Helios Extended Bold"/>
              </a:rPr>
              <a:t>DATASET</a:t>
            </a:r>
          </a:p>
        </p:txBody>
      </p:sp>
      <p:sp>
        <p:nvSpPr>
          <p:cNvPr id="11" name="TextBox 11"/>
          <p:cNvSpPr txBox="1"/>
          <p:nvPr/>
        </p:nvSpPr>
        <p:spPr>
          <a:xfrm>
            <a:off x="8797979" y="2323841"/>
            <a:ext cx="8693050" cy="3562351"/>
          </a:xfrm>
          <a:prstGeom prst="rect">
            <a:avLst/>
          </a:prstGeom>
        </p:spPr>
        <p:txBody>
          <a:bodyPr lIns="0" tIns="0" rIns="0" bIns="0" rtlCol="0" anchor="t">
            <a:spAutoFit/>
          </a:bodyPr>
          <a:lstStyle/>
          <a:p>
            <a:pPr marL="647695" lvl="1" indent="-323848" algn="l">
              <a:lnSpc>
                <a:spcPts val="4799"/>
              </a:lnSpc>
              <a:buFont typeface="Arial"/>
              <a:buChar char="•"/>
            </a:pPr>
            <a:r>
              <a:rPr lang="en-US" sz="2999" spc="299">
                <a:solidFill>
                  <a:srgbClr val="000000"/>
                </a:solidFill>
                <a:latin typeface="Lato Bold"/>
              </a:rPr>
              <a:t>2018 Dataset - The Women’s Bureau - U.S Department of Labor.</a:t>
            </a:r>
          </a:p>
          <a:p>
            <a:pPr algn="l">
              <a:lnSpc>
                <a:spcPts val="4799"/>
              </a:lnSpc>
            </a:pPr>
            <a:endParaRPr lang="en-US" sz="2999" spc="299">
              <a:solidFill>
                <a:srgbClr val="000000"/>
              </a:solidFill>
              <a:latin typeface="Lato Bold"/>
            </a:endParaRPr>
          </a:p>
          <a:p>
            <a:pPr algn="l">
              <a:lnSpc>
                <a:spcPts val="4799"/>
              </a:lnSpc>
            </a:pPr>
            <a:endParaRPr lang="en-US" sz="2999" spc="299">
              <a:solidFill>
                <a:srgbClr val="000000"/>
              </a:solidFill>
              <a:latin typeface="Lato Bold"/>
            </a:endParaRPr>
          </a:p>
          <a:p>
            <a:pPr algn="l">
              <a:lnSpc>
                <a:spcPts val="4799"/>
              </a:lnSpc>
            </a:pPr>
            <a:endParaRPr lang="en-US" sz="2999" spc="299">
              <a:solidFill>
                <a:srgbClr val="000000"/>
              </a:solidFill>
              <a:latin typeface="Lato Bold"/>
            </a:endParaRPr>
          </a:p>
          <a:p>
            <a:pPr algn="l">
              <a:lnSpc>
                <a:spcPts val="4799"/>
              </a:lnSpc>
            </a:pPr>
            <a:endParaRPr lang="en-US" sz="2999" spc="299">
              <a:solidFill>
                <a:srgbClr val="000000"/>
              </a:solidFill>
              <a:latin typeface="Lato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8001007" y="0"/>
            <a:ext cx="10286993" cy="10287000"/>
            <a:chOff x="0" y="0"/>
            <a:chExt cx="2709331" cy="2709333"/>
          </a:xfrm>
        </p:grpSpPr>
        <p:sp>
          <p:nvSpPr>
            <p:cNvPr id="4" name="Freeform 4"/>
            <p:cNvSpPr/>
            <p:nvPr/>
          </p:nvSpPr>
          <p:spPr>
            <a:xfrm>
              <a:off x="0" y="0"/>
              <a:ext cx="2709331" cy="2709333"/>
            </a:xfrm>
            <a:custGeom>
              <a:avLst/>
              <a:gdLst/>
              <a:ahLst/>
              <a:cxnLst/>
              <a:rect l="l" t="t" r="r" b="b"/>
              <a:pathLst>
                <a:path w="2709331" h="2709333">
                  <a:moveTo>
                    <a:pt x="0" y="0"/>
                  </a:moveTo>
                  <a:lnTo>
                    <a:pt x="2709331" y="0"/>
                  </a:lnTo>
                  <a:lnTo>
                    <a:pt x="2709331"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47625"/>
              <a:ext cx="2709331" cy="2756958"/>
            </a:xfrm>
            <a:prstGeom prst="rect">
              <a:avLst/>
            </a:prstGeom>
          </p:spPr>
          <p:txBody>
            <a:bodyPr lIns="50800" tIns="50800" rIns="50800" bIns="50800" rtlCol="0" anchor="ctr"/>
            <a:lstStyle/>
            <a:p>
              <a:pPr algn="ctr">
                <a:lnSpc>
                  <a:spcPts val="3359"/>
                </a:lnSpc>
              </a:pPr>
              <a:endParaRPr/>
            </a:p>
          </p:txBody>
        </p:sp>
      </p:grpSp>
      <p:sp>
        <p:nvSpPr>
          <p:cNvPr id="6" name="TextBox 6"/>
          <p:cNvSpPr txBox="1"/>
          <p:nvPr/>
        </p:nvSpPr>
        <p:spPr>
          <a:xfrm>
            <a:off x="1004888" y="3993252"/>
            <a:ext cx="6996120" cy="958215"/>
          </a:xfrm>
          <a:prstGeom prst="rect">
            <a:avLst/>
          </a:prstGeom>
        </p:spPr>
        <p:txBody>
          <a:bodyPr lIns="0" tIns="0" rIns="0" bIns="0" rtlCol="0" anchor="t">
            <a:spAutoFit/>
          </a:bodyPr>
          <a:lstStyle/>
          <a:p>
            <a:pPr marL="0" lvl="0" indent="0" algn="l">
              <a:lnSpc>
                <a:spcPts val="7560"/>
              </a:lnSpc>
            </a:pPr>
            <a:r>
              <a:rPr lang="en-US" sz="5400" spc="270">
                <a:solidFill>
                  <a:srgbClr val="000000"/>
                </a:solidFill>
                <a:latin typeface="Helios Extended Bold"/>
              </a:rPr>
              <a:t>METHODOLOGY</a:t>
            </a:r>
          </a:p>
        </p:txBody>
      </p:sp>
      <p:sp>
        <p:nvSpPr>
          <p:cNvPr id="7" name="TextBox 7"/>
          <p:cNvSpPr txBox="1"/>
          <p:nvPr/>
        </p:nvSpPr>
        <p:spPr>
          <a:xfrm>
            <a:off x="8797979" y="2364476"/>
            <a:ext cx="8693050" cy="2962276"/>
          </a:xfrm>
          <a:prstGeom prst="rect">
            <a:avLst/>
          </a:prstGeom>
        </p:spPr>
        <p:txBody>
          <a:bodyPr lIns="0" tIns="0" rIns="0" bIns="0" rtlCol="0" anchor="t">
            <a:spAutoFit/>
          </a:bodyPr>
          <a:lstStyle/>
          <a:p>
            <a:pPr marL="647695" lvl="1" indent="-323848" algn="l">
              <a:lnSpc>
                <a:spcPts val="4799"/>
              </a:lnSpc>
              <a:buFont typeface="Arial"/>
              <a:buChar char="•"/>
            </a:pPr>
            <a:r>
              <a:rPr lang="en-US" sz="2999" spc="299">
                <a:solidFill>
                  <a:srgbClr val="000000"/>
                </a:solidFill>
                <a:latin typeface="Lato Bold"/>
              </a:rPr>
              <a:t>Data Collection</a:t>
            </a:r>
          </a:p>
          <a:p>
            <a:pPr marL="647695" lvl="1" indent="-323848" algn="l">
              <a:lnSpc>
                <a:spcPts val="4799"/>
              </a:lnSpc>
              <a:buFont typeface="Arial"/>
              <a:buChar char="•"/>
            </a:pPr>
            <a:r>
              <a:rPr lang="en-US" sz="2999" spc="299">
                <a:solidFill>
                  <a:srgbClr val="000000"/>
                </a:solidFill>
                <a:latin typeface="Lato Bold"/>
              </a:rPr>
              <a:t>Data Preprocessing </a:t>
            </a:r>
          </a:p>
          <a:p>
            <a:pPr marL="647695" lvl="1" indent="-323848" algn="l">
              <a:lnSpc>
                <a:spcPts val="4799"/>
              </a:lnSpc>
              <a:buFont typeface="Arial"/>
              <a:buChar char="•"/>
            </a:pPr>
            <a:r>
              <a:rPr lang="en-US" sz="2999" spc="299">
                <a:solidFill>
                  <a:srgbClr val="000000"/>
                </a:solidFill>
                <a:latin typeface="Lato Bold"/>
              </a:rPr>
              <a:t>Exploratory Data Analysis</a:t>
            </a:r>
          </a:p>
          <a:p>
            <a:pPr marL="647695" lvl="1" indent="-323848" algn="l">
              <a:lnSpc>
                <a:spcPts val="4799"/>
              </a:lnSpc>
              <a:buFont typeface="Arial"/>
              <a:buChar char="•"/>
            </a:pPr>
            <a:r>
              <a:rPr lang="en-US" sz="2999" spc="299">
                <a:solidFill>
                  <a:srgbClr val="000000"/>
                </a:solidFill>
                <a:latin typeface="Lato Bold"/>
              </a:rPr>
              <a:t>Visualization</a:t>
            </a:r>
          </a:p>
          <a:p>
            <a:pPr marL="647695" lvl="1" indent="-323848" algn="l">
              <a:lnSpc>
                <a:spcPts val="4799"/>
              </a:lnSpc>
              <a:buFont typeface="Arial"/>
              <a:buChar char="•"/>
            </a:pPr>
            <a:r>
              <a:rPr lang="en-US" sz="2999" spc="299">
                <a:solidFill>
                  <a:srgbClr val="000000"/>
                </a:solidFill>
                <a:latin typeface="Lato Bold"/>
              </a:rPr>
              <a:t>Model Evaluation</a:t>
            </a:r>
          </a:p>
        </p:txBody>
      </p:sp>
      <p:grpSp>
        <p:nvGrpSpPr>
          <p:cNvPr id="8" name="Group 8"/>
          <p:cNvGrpSpPr/>
          <p:nvPr/>
        </p:nvGrpSpPr>
        <p:grpSpPr>
          <a:xfrm>
            <a:off x="17010810" y="1028700"/>
            <a:ext cx="248490" cy="24849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10783842" y="0"/>
            <a:ext cx="7504158" cy="10287000"/>
            <a:chOff x="0" y="0"/>
            <a:chExt cx="1976404" cy="2709333"/>
          </a:xfrm>
        </p:grpSpPr>
        <p:sp>
          <p:nvSpPr>
            <p:cNvPr id="4" name="Freeform 4"/>
            <p:cNvSpPr/>
            <p:nvPr/>
          </p:nvSpPr>
          <p:spPr>
            <a:xfrm>
              <a:off x="0" y="0"/>
              <a:ext cx="1976404" cy="2709333"/>
            </a:xfrm>
            <a:custGeom>
              <a:avLst/>
              <a:gdLst/>
              <a:ahLst/>
              <a:cxnLst/>
              <a:rect l="l" t="t" r="r" b="b"/>
              <a:pathLst>
                <a:path w="1976404" h="2709333">
                  <a:moveTo>
                    <a:pt x="0" y="0"/>
                  </a:moveTo>
                  <a:lnTo>
                    <a:pt x="1976404" y="0"/>
                  </a:lnTo>
                  <a:lnTo>
                    <a:pt x="1976404"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47625"/>
              <a:ext cx="1976404" cy="2756958"/>
            </a:xfrm>
            <a:prstGeom prst="rect">
              <a:avLst/>
            </a:prstGeom>
          </p:spPr>
          <p:txBody>
            <a:bodyPr lIns="50800" tIns="50800" rIns="50800" bIns="50800" rtlCol="0" anchor="ctr"/>
            <a:lstStyle/>
            <a:p>
              <a:pPr algn="ctr">
                <a:lnSpc>
                  <a:spcPts val="3359"/>
                </a:lnSpc>
              </a:pPr>
              <a:endParaRPr/>
            </a:p>
          </p:txBody>
        </p:sp>
      </p:grpSp>
      <p:sp>
        <p:nvSpPr>
          <p:cNvPr id="6" name="TextBox 6"/>
          <p:cNvSpPr txBox="1"/>
          <p:nvPr/>
        </p:nvSpPr>
        <p:spPr>
          <a:xfrm>
            <a:off x="1004888" y="3955152"/>
            <a:ext cx="9778954" cy="2346960"/>
          </a:xfrm>
          <a:prstGeom prst="rect">
            <a:avLst/>
          </a:prstGeom>
        </p:spPr>
        <p:txBody>
          <a:bodyPr lIns="0" tIns="0" rIns="0" bIns="0" rtlCol="0" anchor="t">
            <a:spAutoFit/>
          </a:bodyPr>
          <a:lstStyle/>
          <a:p>
            <a:pPr algn="l">
              <a:lnSpc>
                <a:spcPts val="9239"/>
              </a:lnSpc>
            </a:pPr>
            <a:r>
              <a:rPr lang="en-US" sz="6599" spc="329">
                <a:solidFill>
                  <a:srgbClr val="000000"/>
                </a:solidFill>
                <a:latin typeface="Helios Extended Bold"/>
              </a:rPr>
              <a:t>EXPLORATORY</a:t>
            </a:r>
          </a:p>
          <a:p>
            <a:pPr marL="0" lvl="0" indent="0" algn="l">
              <a:lnSpc>
                <a:spcPts val="9239"/>
              </a:lnSpc>
            </a:pPr>
            <a:r>
              <a:rPr lang="en-US" sz="6599" spc="329">
                <a:solidFill>
                  <a:srgbClr val="000000"/>
                </a:solidFill>
                <a:latin typeface="Helios Extended Bold"/>
              </a:rPr>
              <a:t>DATA ANALYSIS </a:t>
            </a:r>
          </a:p>
        </p:txBody>
      </p:sp>
      <p:grpSp>
        <p:nvGrpSpPr>
          <p:cNvPr id="7" name="Group 7"/>
          <p:cNvGrpSpPr/>
          <p:nvPr/>
        </p:nvGrpSpPr>
        <p:grpSpPr>
          <a:xfrm>
            <a:off x="17010810" y="1028700"/>
            <a:ext cx="248490" cy="248490"/>
            <a:chOff x="0" y="0"/>
            <a:chExt cx="812800" cy="812800"/>
          </a:xfrm>
        </p:grpSpPr>
        <p:sp>
          <p:nvSpPr>
            <p:cNvPr id="8" name="Freeform 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en-US"/>
            </a:p>
          </p:txBody>
        </p:sp>
        <p:sp>
          <p:nvSpPr>
            <p:cNvPr id="9" name="TextBox 9"/>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462" y="0"/>
            <a:ext cx="0" cy="3768928"/>
          </a:xfrm>
          <a:prstGeom prst="line">
            <a:avLst/>
          </a:prstGeom>
          <a:ln w="57150" cap="flat">
            <a:solidFill>
              <a:srgbClr val="4E6E81"/>
            </a:solidFill>
            <a:prstDash val="sysDash"/>
            <a:headEnd type="none" w="sm" len="sm"/>
            <a:tailEnd type="none" w="sm" len="sm"/>
          </a:ln>
        </p:spPr>
        <p:txBody>
          <a:bodyPr/>
          <a:lstStyle/>
          <a:p>
            <a:endParaRPr lang="en-US"/>
          </a:p>
        </p:txBody>
      </p:sp>
      <p:grpSp>
        <p:nvGrpSpPr>
          <p:cNvPr id="3" name="Group 3"/>
          <p:cNvGrpSpPr/>
          <p:nvPr/>
        </p:nvGrpSpPr>
        <p:grpSpPr>
          <a:xfrm>
            <a:off x="18240375" y="0"/>
            <a:ext cx="47625" cy="10287000"/>
            <a:chOff x="0" y="0"/>
            <a:chExt cx="12543" cy="2709333"/>
          </a:xfrm>
        </p:grpSpPr>
        <p:sp>
          <p:nvSpPr>
            <p:cNvPr id="4" name="Freeform 4"/>
            <p:cNvSpPr/>
            <p:nvPr/>
          </p:nvSpPr>
          <p:spPr>
            <a:xfrm>
              <a:off x="0" y="0"/>
              <a:ext cx="12543" cy="2709333"/>
            </a:xfrm>
            <a:custGeom>
              <a:avLst/>
              <a:gdLst/>
              <a:ahLst/>
              <a:cxnLst/>
              <a:rect l="l" t="t" r="r" b="b"/>
              <a:pathLst>
                <a:path w="12543" h="2709333">
                  <a:moveTo>
                    <a:pt x="0" y="0"/>
                  </a:moveTo>
                  <a:lnTo>
                    <a:pt x="12543" y="0"/>
                  </a:lnTo>
                  <a:lnTo>
                    <a:pt x="12543" y="2709333"/>
                  </a:lnTo>
                  <a:lnTo>
                    <a:pt x="0" y="2709333"/>
                  </a:lnTo>
                  <a:close/>
                </a:path>
              </a:pathLst>
            </a:custGeom>
            <a:solidFill>
              <a:srgbClr val="F2F1F1">
                <a:alpha val="80000"/>
              </a:srgbClr>
            </a:solidFill>
          </p:spPr>
          <p:txBody>
            <a:bodyPr/>
            <a:lstStyle/>
            <a:p>
              <a:endParaRPr lang="en-US"/>
            </a:p>
          </p:txBody>
        </p:sp>
        <p:sp>
          <p:nvSpPr>
            <p:cNvPr id="5" name="TextBox 5"/>
            <p:cNvSpPr txBox="1"/>
            <p:nvPr/>
          </p:nvSpPr>
          <p:spPr>
            <a:xfrm>
              <a:off x="0" y="-47625"/>
              <a:ext cx="12543" cy="2756958"/>
            </a:xfrm>
            <a:prstGeom prst="rect">
              <a:avLst/>
            </a:prstGeom>
          </p:spPr>
          <p:txBody>
            <a:bodyPr lIns="50800" tIns="50800" rIns="50800" bIns="50800" rtlCol="0" anchor="ctr"/>
            <a:lstStyle/>
            <a:p>
              <a:pPr algn="ctr">
                <a:lnSpc>
                  <a:spcPts val="3359"/>
                </a:lnSpc>
              </a:pPr>
              <a:endParaRPr/>
            </a:p>
          </p:txBody>
        </p:sp>
      </p:grpSp>
      <p:sp>
        <p:nvSpPr>
          <p:cNvPr id="6" name="Freeform 6"/>
          <p:cNvSpPr/>
          <p:nvPr/>
        </p:nvSpPr>
        <p:spPr>
          <a:xfrm>
            <a:off x="0" y="0"/>
            <a:ext cx="15309577" cy="10092351"/>
          </a:xfrm>
          <a:custGeom>
            <a:avLst/>
            <a:gdLst/>
            <a:ahLst/>
            <a:cxnLst/>
            <a:rect l="l" t="t" r="r" b="b"/>
            <a:pathLst>
              <a:path w="15309577" h="10092351">
                <a:moveTo>
                  <a:pt x="0" y="0"/>
                </a:moveTo>
                <a:lnTo>
                  <a:pt x="15309577" y="0"/>
                </a:lnTo>
                <a:lnTo>
                  <a:pt x="15309577" y="10092351"/>
                </a:lnTo>
                <a:lnTo>
                  <a:pt x="0" y="10092351"/>
                </a:lnTo>
                <a:lnTo>
                  <a:pt x="0" y="0"/>
                </a:lnTo>
                <a:close/>
              </a:path>
            </a:pathLst>
          </a:custGeom>
          <a:blipFill>
            <a:blip r:embed="rId2"/>
            <a:stretch>
              <a:fillRect r="-816"/>
            </a:stretch>
          </a:blipFill>
        </p:spPr>
        <p:txBody>
          <a:bodyPr/>
          <a:lstStyle/>
          <a:p>
            <a:endParaRPr lang="en-US"/>
          </a:p>
        </p:txBody>
      </p:sp>
      <p:sp>
        <p:nvSpPr>
          <p:cNvPr id="7" name="TextBox 7"/>
          <p:cNvSpPr txBox="1"/>
          <p:nvPr/>
        </p:nvSpPr>
        <p:spPr>
          <a:xfrm>
            <a:off x="5880832" y="-66675"/>
            <a:ext cx="12359543" cy="1780540"/>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rPr>
              <a:t>Infant center-based care, the costliest childcare option, averaged $8,232 in 2018 - equivalent to $10,296 in 2024.</a:t>
            </a:r>
          </a:p>
          <a:p>
            <a:pPr algn="ctr">
              <a:lnSpc>
                <a:spcPts val="4759"/>
              </a:lnSpc>
            </a:pPr>
            <a:endParaRPr lang="en-US" sz="3399">
              <a:solidFill>
                <a:srgbClr val="000000"/>
              </a:solidFill>
              <a:latin typeface="Canva Sans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232</TotalTime>
  <Words>773</Words>
  <Application>Microsoft Office PowerPoint</Application>
  <PresentationFormat>Custom</PresentationFormat>
  <Paragraphs>121</Paragraphs>
  <Slides>35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Lato Bold</vt:lpstr>
      <vt:lpstr>Canva Sans Bold</vt:lpstr>
      <vt:lpstr>Helios Extended</vt:lpstr>
      <vt:lpstr>Heebo Bold</vt:lpstr>
      <vt:lpstr>Calibri</vt:lpstr>
      <vt:lpstr>Arial</vt:lpstr>
      <vt:lpstr>Lato</vt:lpstr>
      <vt:lpstr>Helios Extended Bold</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Grey Modern Business Research Proposal Presentation</dc:title>
  <dc:creator>David Obaseki</dc:creator>
  <cp:lastModifiedBy>David Obaseki</cp:lastModifiedBy>
  <cp:revision>4</cp:revision>
  <dcterms:created xsi:type="dcterms:W3CDTF">2006-08-16T00:00:00Z</dcterms:created>
  <dcterms:modified xsi:type="dcterms:W3CDTF">2024-06-27T05:23:50Z</dcterms:modified>
  <dc:identifier>DAGJCy4XyD0</dc:identifier>
</cp:coreProperties>
</file>