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8CCF0"/>
    <a:srgbClr val="418AB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24198F-DDE0-B5E2-FB05-4C1C08A481BA}" v="185" dt="2025-04-10T23:58:48.3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9295C-1C7B-4648-87F0-42E1ABBAE4B3}" type="datetimeFigureOut">
              <a:rPr lang="ru-RU" smtClean="0"/>
              <a:t>10.04.2025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6AD2-AFCE-420E-9AAA-0FB5422D66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63087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5000" advClick="0">
        <p14:vortex/>
      </p:transition>
    </mc:Choice>
    <mc:Fallback xmlns="">
      <p:transition spd="slow" advClick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9295C-1C7B-4648-87F0-42E1ABBAE4B3}" type="datetimeFigureOut">
              <a:rPr lang="ru-RU" smtClean="0"/>
              <a:t>10.04.2025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6AD2-AFCE-420E-9AAA-0FB5422D66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7331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Click="0">
        <p14:vortex/>
      </p:transition>
    </mc:Choice>
    <mc:Fallback xmlns="">
      <p:transition spd="slow" advClick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9295C-1C7B-4648-87F0-42E1ABBAE4B3}" type="datetimeFigureOut">
              <a:rPr lang="ru-RU" smtClean="0"/>
              <a:t>10.04.2025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6AD2-AFCE-420E-9AAA-0FB5422D66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3746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Click="0">
        <p14:vortex/>
      </p:transition>
    </mc:Choice>
    <mc:Fallback xmlns="">
      <p:transition spd="slow" advClick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9295C-1C7B-4648-87F0-42E1ABBAE4B3}" type="datetimeFigureOut">
              <a:rPr lang="ru-RU" smtClean="0"/>
              <a:t>10.04.2025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6AD2-AFCE-420E-9AAA-0FB5422D66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7870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Click="0">
        <p14:vortex/>
      </p:transition>
    </mc:Choice>
    <mc:Fallback xmlns="">
      <p:transition spd="slow" advClick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9295C-1C7B-4648-87F0-42E1ABBAE4B3}" type="datetimeFigureOut">
              <a:rPr lang="ru-RU" smtClean="0"/>
              <a:t>10.04.2025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6AD2-AFCE-420E-9AAA-0FB5422D66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65485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5000" advClick="0">
        <p14:vortex/>
      </p:transition>
    </mc:Choice>
    <mc:Fallback xmlns="">
      <p:transition spd="slow" advClick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9295C-1C7B-4648-87F0-42E1ABBAE4B3}" type="datetimeFigureOut">
              <a:rPr lang="ru-RU" smtClean="0"/>
              <a:t>10.04.2025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6AD2-AFCE-420E-9AAA-0FB5422D66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077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Click="0">
        <p14:vortex/>
      </p:transition>
    </mc:Choice>
    <mc:Fallback xmlns="">
      <p:transition spd="slow" advClick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9295C-1C7B-4648-87F0-42E1ABBAE4B3}" type="datetimeFigureOut">
              <a:rPr lang="ru-RU" smtClean="0"/>
              <a:t>10.04.2025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6AD2-AFCE-420E-9AAA-0FB5422D66E8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209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Click="0">
        <p14:vortex/>
      </p:transition>
    </mc:Choice>
    <mc:Fallback xmlns="">
      <p:transition spd="slow" advClick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9295C-1C7B-4648-87F0-42E1ABBAE4B3}" type="datetimeFigureOut">
              <a:rPr lang="ru-RU" smtClean="0"/>
              <a:t>10.04.2025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6AD2-AFCE-420E-9AAA-0FB5422D66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3115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Click="0">
        <p14:vortex/>
      </p:transition>
    </mc:Choice>
    <mc:Fallback xmlns="">
      <p:transition spd="slow" advClick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9295C-1C7B-4648-87F0-42E1ABBAE4B3}" type="datetimeFigureOut">
              <a:rPr lang="ru-RU" smtClean="0"/>
              <a:t>10.04.2025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6AD2-AFCE-420E-9AAA-0FB5422D66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2916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Click="0">
        <p14:vortex/>
      </p:transition>
    </mc:Choice>
    <mc:Fallback xmlns="">
      <p:transition spd="slow" advClick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9295C-1C7B-4648-87F0-42E1ABBAE4B3}" type="datetimeFigureOut">
              <a:rPr lang="ru-RU" smtClean="0"/>
              <a:t>10.04.2025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6AD2-AFCE-420E-9AAA-0FB5422D66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6184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Click="0">
        <p14:vortex/>
      </p:transition>
    </mc:Choice>
    <mc:Fallback xmlns="">
      <p:transition spd="slow" advClick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E139295C-1C7B-4648-87F0-42E1ABBAE4B3}" type="datetimeFigureOut">
              <a:rPr lang="ru-RU" smtClean="0"/>
              <a:t>10.04.2025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6AD2-AFCE-420E-9AAA-0FB5422D66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0156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Click="0">
        <p14:vortex/>
      </p:transition>
    </mc:Choice>
    <mc:Fallback xmlns="">
      <p:transition spd="slow"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E139295C-1C7B-4648-87F0-42E1ABBAE4B3}" type="datetimeFigureOut">
              <a:rPr lang="ru-RU" smtClean="0"/>
              <a:t>10.04.2025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A0B6AD2-AFCE-420E-9AAA-0FB5422D66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148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mc:AlternateContent xmlns:mc="http://schemas.openxmlformats.org/markup-compatibility/2006" xmlns:p14="http://schemas.microsoft.com/office/powerpoint/2010/main">
    <mc:Choice Requires="p14">
      <p:transition spd="slow" p14:dur="5000" advClick="0">
        <p14:vortex/>
      </p:transition>
    </mc:Choice>
    <mc:Fallback xmlns="">
      <p:transition spd="slow" advClick="0">
        <p:fade/>
      </p:transition>
    </mc:Fallback>
  </mc:AlternateConten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4" Type="http://schemas.openxmlformats.org/officeDocument/2006/relationships/audio" Target="../media/audio1.wav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CC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C8799B-6D1C-4B1E-B19D-F2A3280585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383" y="940499"/>
            <a:ext cx="11903242" cy="3417987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ru-RU" dirty="0"/>
              <a:t>Курсовая работа</a:t>
            </a:r>
            <a:br>
              <a:rPr lang="ru-RU" dirty="0"/>
            </a:br>
            <a:br>
              <a:rPr lang="ru-RU" dirty="0"/>
            </a:b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Платформа для фрилансеров – для поиска работы и проектов</a:t>
            </a:r>
            <a:endParaRPr lang="ru-RU" sz="2400" b="1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E8CFA52D-E3FC-41CD-90D2-6F3F593890B8}"/>
              </a:ext>
            </a:extLst>
          </p:cNvPr>
          <p:cNvSpPr txBox="1">
            <a:spLocks/>
          </p:cNvSpPr>
          <p:nvPr/>
        </p:nvSpPr>
        <p:spPr>
          <a:xfrm>
            <a:off x="146384" y="115304"/>
            <a:ext cx="11903242" cy="612607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ru-RU" b="1" spc="0" dirty="0">
                <a:latin typeface="+mn-lt"/>
                <a:cs typeface="Arial" panose="020B0604020202020204" pitchFamily="34" charset="0"/>
              </a:rPr>
              <a:t>Санкт-петербургское государственное бюджетное профессиональное образовательное учреждение</a:t>
            </a:r>
          </a:p>
          <a:p>
            <a:pPr>
              <a:lnSpc>
                <a:spcPct val="120000"/>
              </a:lnSpc>
            </a:pPr>
            <a:endParaRPr lang="ru-RU" b="1" spc="0" dirty="0"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ru-RU" b="1" spc="0" dirty="0">
                <a:latin typeface="+mn-lt"/>
                <a:cs typeface="Arial" panose="020B0604020202020204" pitchFamily="34" charset="0"/>
              </a:rPr>
              <a:t>«Ижорский политехнический колледж»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D8A7F3A-CBA1-45AC-843B-C0D8F7C2B37C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486" y="151400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8681F9A7-EB38-4E88-9F25-C7687863235B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6099" y="153401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FCBF1417-9BD1-41FB-B001-214A78435DBC}"/>
              </a:ext>
            </a:extLst>
          </p:cNvPr>
          <p:cNvSpPr txBox="1">
            <a:spLocks/>
          </p:cNvSpPr>
          <p:nvPr/>
        </p:nvSpPr>
        <p:spPr>
          <a:xfrm>
            <a:off x="6095999" y="4600135"/>
            <a:ext cx="5949617" cy="2142560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118800" tIns="118800" rIns="118800" bIns="118800" rtlCol="0" anchor="ctr" anchorCtr="0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ru-RU" sz="2000" spc="0" dirty="0">
                <a:latin typeface="+mn-lt"/>
              </a:rPr>
              <a:t>Руководитель:</a:t>
            </a:r>
          </a:p>
          <a:p>
            <a:pPr algn="l">
              <a:lnSpc>
                <a:spcPct val="150000"/>
              </a:lnSpc>
            </a:pPr>
            <a:endParaRPr lang="ru-RU" sz="2000" spc="0" dirty="0">
              <a:latin typeface="+mn-lt"/>
            </a:endParaRPr>
          </a:p>
          <a:p>
            <a:pPr algn="l">
              <a:lnSpc>
                <a:spcPct val="150000"/>
              </a:lnSpc>
            </a:pPr>
            <a:r>
              <a:rPr lang="ru-RU" sz="2000" spc="0" dirty="0">
                <a:latin typeface="+mn-lt"/>
              </a:rPr>
              <a:t>Преподаватель спец. Дисциплин</a:t>
            </a:r>
          </a:p>
          <a:p>
            <a:pPr algn="l">
              <a:lnSpc>
                <a:spcPct val="150000"/>
              </a:lnSpc>
            </a:pPr>
            <a:r>
              <a:rPr lang="ru-RU" sz="2000" spc="0" dirty="0">
                <a:latin typeface="+mn-lt"/>
              </a:rPr>
              <a:t>по специальности 09.02.07</a:t>
            </a:r>
          </a:p>
          <a:p>
            <a:pPr algn="l">
              <a:lnSpc>
                <a:spcPct val="150000"/>
              </a:lnSpc>
            </a:pPr>
            <a:r>
              <a:rPr lang="ru-RU" sz="2000" spc="0" dirty="0">
                <a:latin typeface="+mn-lt"/>
              </a:rPr>
              <a:t>Венедиктов Дмитрий Викторович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5520369F-0405-4705-AEC0-6B1E04846B84}"/>
              </a:ext>
            </a:extLst>
          </p:cNvPr>
          <p:cNvSpPr txBox="1">
            <a:spLocks/>
          </p:cNvSpPr>
          <p:nvPr/>
        </p:nvSpPr>
        <p:spPr>
          <a:xfrm>
            <a:off x="146383" y="4600135"/>
            <a:ext cx="5949618" cy="2142560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118800" tIns="118800" rIns="118800" bIns="11880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ru-RU" sz="2000" spc="0" dirty="0">
                <a:latin typeface="Corbel"/>
              </a:rPr>
              <a:t>Выполнил Студент группы 231с</a:t>
            </a:r>
          </a:p>
          <a:p>
            <a:pPr algn="l">
              <a:lnSpc>
                <a:spcPct val="150000"/>
              </a:lnSpc>
            </a:pPr>
            <a:r>
              <a:rPr lang="ru-RU" sz="2000" spc="0" dirty="0">
                <a:latin typeface="Corbel"/>
              </a:rPr>
              <a:t>Белик </a:t>
            </a:r>
            <a:r>
              <a:rPr lang="ru-RU" sz="2000" spc="0" dirty="0" err="1">
                <a:latin typeface="Corbel"/>
              </a:rPr>
              <a:t>игорь</a:t>
            </a:r>
            <a:r>
              <a:rPr lang="ru-RU" sz="2000" spc="0" dirty="0">
                <a:latin typeface="Corbel"/>
              </a:rPr>
              <a:t> </a:t>
            </a:r>
            <a:r>
              <a:rPr lang="ru-RU" sz="2000" spc="0" dirty="0" err="1">
                <a:latin typeface="Corbel"/>
              </a:rPr>
              <a:t>олегович</a:t>
            </a:r>
          </a:p>
        </p:txBody>
      </p:sp>
    </p:spTree>
    <p:extLst>
      <p:ext uri="{BB962C8B-B14F-4D97-AF65-F5344CB8AC3E}">
        <p14:creationId xmlns:p14="http://schemas.microsoft.com/office/powerpoint/2010/main" val="13258386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000" advClick="0">
        <p15:prstTrans prst="airplane"/>
        <p:sndAc>
          <p:stSnd>
            <p:snd r:embed="rId2" name="intro.wav"/>
          </p:stSnd>
        </p:sndAc>
      </p:transition>
    </mc:Choice>
    <mc:Fallback xmlns="">
      <p:transition spd="slow" advClick="0">
        <p:fade/>
        <p:sndAc>
          <p:stSnd>
            <p:snd r:embed="rId4" name="intro.wav"/>
          </p:stSnd>
        </p:sndAc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CC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C8799B-6D1C-4B1E-B19D-F2A3280585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383" y="940499"/>
            <a:ext cx="11903242" cy="5802196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ru-RU" dirty="0"/>
              <a:t>Конец</a:t>
            </a:r>
            <a:endParaRPr lang="ru-RU" b="1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E8CFA52D-E3FC-41CD-90D2-6F3F593890B8}"/>
              </a:ext>
            </a:extLst>
          </p:cNvPr>
          <p:cNvSpPr txBox="1">
            <a:spLocks/>
          </p:cNvSpPr>
          <p:nvPr/>
        </p:nvSpPr>
        <p:spPr>
          <a:xfrm>
            <a:off x="146384" y="115304"/>
            <a:ext cx="11903242" cy="612607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ru-RU" b="1" spc="0" dirty="0">
                <a:latin typeface="+mn-lt"/>
                <a:cs typeface="Arial" panose="020B0604020202020204" pitchFamily="34" charset="0"/>
              </a:rPr>
              <a:t>Санкт-петербургское государственное бюджетное профессиональное образовательное учреждение</a:t>
            </a:r>
          </a:p>
          <a:p>
            <a:pPr>
              <a:lnSpc>
                <a:spcPct val="120000"/>
              </a:lnSpc>
            </a:pPr>
            <a:endParaRPr lang="ru-RU" b="1" spc="0" dirty="0"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ru-RU" b="1" spc="0" dirty="0">
                <a:latin typeface="+mn-lt"/>
                <a:cs typeface="Arial" panose="020B0604020202020204" pitchFamily="34" charset="0"/>
              </a:rPr>
              <a:t>«Ижорский политехнический колледж»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D8A7F3A-CBA1-45AC-843B-C0D8F7C2B37C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486" y="151400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8681F9A7-EB38-4E88-9F25-C7687863235B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6099" y="153401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3170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>
        <p14:prism isContent="1"/>
      </p:transition>
    </mc:Choice>
    <mc:Fallback xmlns="">
      <p:transition spd="slow" advClick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CC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A91570-A256-4D1F-A84A-03396E6AB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411" y="92403"/>
            <a:ext cx="11881184" cy="1188720"/>
          </a:xfrm>
          <a:solidFill>
            <a:srgbClr val="FFFFFF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pc="0" dirty="0"/>
              <a:t>Актуальность разрабатываемого веб-приложения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B80CC4CF-FBCF-4B07-9929-C2964D1D7E18}"/>
              </a:ext>
            </a:extLst>
          </p:cNvPr>
          <p:cNvSpPr txBox="1">
            <a:spLocks/>
          </p:cNvSpPr>
          <p:nvPr/>
        </p:nvSpPr>
        <p:spPr>
          <a:xfrm>
            <a:off x="156411" y="1381787"/>
            <a:ext cx="11881184" cy="5383810"/>
          </a:xfrm>
          <a:prstGeom prst="rect">
            <a:avLst/>
          </a:prstGeom>
          <a:solidFill>
            <a:srgbClr val="FFFFFF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dirty="0">
                <a:solidFill>
                  <a:srgbClr val="404040"/>
                </a:solidFill>
                <a:latin typeface="Corbel"/>
                <a:ea typeface="+mj-lt"/>
                <a:cs typeface="+mj-lt"/>
              </a:rPr>
              <a:t>Актуальность заключается </a:t>
            </a:r>
            <a:r>
              <a:rPr lang="ru-RU" b="0" i="0" dirty="0">
                <a:solidFill>
                  <a:srgbClr val="404040"/>
                </a:solidFill>
                <a:effectLst/>
                <a:latin typeface="Corbel"/>
                <a:ea typeface="+mj-lt"/>
                <a:cs typeface="+mj-lt"/>
              </a:rPr>
              <a:t>в </a:t>
            </a:r>
            <a:r>
              <a:rPr lang="ru-RU" dirty="0">
                <a:solidFill>
                  <a:srgbClr val="404040"/>
                </a:solidFill>
                <a:latin typeface="Corbel"/>
                <a:ea typeface="+mj-lt"/>
                <a:cs typeface="+mj-lt"/>
              </a:rPr>
              <a:t>том</a:t>
            </a:r>
            <a:r>
              <a:rPr lang="ru-RU" b="0" i="0" dirty="0">
                <a:solidFill>
                  <a:srgbClr val="404040"/>
                </a:solidFill>
                <a:effectLst/>
                <a:latin typeface="Corbel"/>
                <a:ea typeface="+mj-lt"/>
                <a:cs typeface="+mj-lt"/>
              </a:rPr>
              <a:t>, </a:t>
            </a:r>
            <a:r>
              <a:rPr lang="ru-RU" dirty="0">
                <a:solidFill>
                  <a:srgbClr val="404040"/>
                </a:solidFill>
                <a:latin typeface="Corbel"/>
                <a:ea typeface="+mj-lt"/>
                <a:cs typeface="+mj-lt"/>
              </a:rPr>
              <a:t>чтобы помочь  организовать работу </a:t>
            </a:r>
            <a:r>
              <a:rPr lang="ru-RU" b="0" i="0" dirty="0">
                <a:solidFill>
                  <a:srgbClr val="404040"/>
                </a:solidFill>
                <a:effectLst/>
                <a:latin typeface="Corbel"/>
                <a:ea typeface="+mj-lt"/>
                <a:cs typeface="+mj-lt"/>
              </a:rPr>
              <a:t>и </a:t>
            </a:r>
            <a:r>
              <a:rPr lang="ru-RU" dirty="0">
                <a:solidFill>
                  <a:srgbClr val="404040"/>
                </a:solidFill>
                <a:latin typeface="Corbel"/>
                <a:ea typeface="+mj-lt"/>
                <a:cs typeface="+mj-lt"/>
              </a:rPr>
              <a:t>личные дела</a:t>
            </a:r>
            <a:r>
              <a:rPr lang="ru-RU" b="0" i="0" dirty="0">
                <a:solidFill>
                  <a:srgbClr val="404040"/>
                </a:solidFill>
                <a:effectLst/>
                <a:latin typeface="Corbel"/>
                <a:ea typeface="+mj-lt"/>
                <a:cs typeface="+mj-lt"/>
              </a:rPr>
              <a:t>, </a:t>
            </a:r>
            <a:r>
              <a:rPr lang="ru-RU" dirty="0">
                <a:solidFill>
                  <a:srgbClr val="404040"/>
                </a:solidFill>
                <a:latin typeface="Corbel"/>
                <a:ea typeface="+mj-lt"/>
                <a:cs typeface="+mj-lt"/>
              </a:rPr>
              <a:t>повысить продуктивность </a:t>
            </a:r>
            <a:r>
              <a:rPr lang="ru-RU" b="0" i="0" dirty="0">
                <a:solidFill>
                  <a:srgbClr val="404040"/>
                </a:solidFill>
                <a:effectLst/>
                <a:latin typeface="Corbel"/>
                <a:ea typeface="+mj-lt"/>
                <a:cs typeface="+mj-lt"/>
              </a:rPr>
              <a:t>и </a:t>
            </a:r>
            <a:r>
              <a:rPr lang="ru-RU" dirty="0">
                <a:solidFill>
                  <a:srgbClr val="404040"/>
                </a:solidFill>
                <a:latin typeface="Corbel"/>
                <a:ea typeface="+mj-lt"/>
                <a:cs typeface="+mj-lt"/>
              </a:rPr>
              <a:t>снизить уровень стресса от перегрузки задачами</a:t>
            </a:r>
            <a:r>
              <a:rPr lang="ru-RU" b="0" i="0" dirty="0">
                <a:solidFill>
                  <a:srgbClr val="404040"/>
                </a:solidFill>
                <a:effectLst/>
                <a:latin typeface="Corbel"/>
                <a:ea typeface="+mj-lt"/>
                <a:cs typeface="+mj-lt"/>
              </a:rPr>
              <a:t>.</a:t>
            </a:r>
          </a:p>
          <a:p>
            <a:pPr algn="l"/>
            <a:endParaRPr lang="ru-RU" dirty="0">
              <a:solidFill>
                <a:srgbClr val="404040"/>
              </a:solidFill>
              <a:latin typeface="Corbel"/>
            </a:endParaRPr>
          </a:p>
          <a:p>
            <a:pPr algn="l"/>
            <a:endParaRPr lang="ru-RU" dirty="0">
              <a:solidFill>
                <a:srgbClr val="404040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52836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>
        <p14:prism isContent="1"/>
      </p:transition>
    </mc:Choice>
    <mc:Fallback xmlns="">
      <p:transition spd="slow" advClick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CC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A91570-A256-4D1F-A84A-03396E6AB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731" y="86989"/>
            <a:ext cx="11881184" cy="1188720"/>
          </a:xfrm>
          <a:solidFill>
            <a:srgbClr val="FFFFFF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pc="0" dirty="0"/>
              <a:t>Цели и задачи курсовой работы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B80CC4CF-FBCF-4B07-9929-C2964D1D7E18}"/>
              </a:ext>
            </a:extLst>
          </p:cNvPr>
          <p:cNvSpPr txBox="1">
            <a:spLocks/>
          </p:cNvSpPr>
          <p:nvPr/>
        </p:nvSpPr>
        <p:spPr>
          <a:xfrm>
            <a:off x="184731" y="1387201"/>
            <a:ext cx="11881184" cy="5383810"/>
          </a:xfrm>
          <a:prstGeom prst="rect">
            <a:avLst/>
          </a:prstGeom>
          <a:solidFill>
            <a:srgbClr val="FFFFFF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  <a:spcAft>
                <a:spcPct val="0"/>
              </a:spcAft>
            </a:pPr>
            <a:r>
              <a:rPr lang="ru-RU" sz="1500" cap="none" dirty="0">
                <a:solidFill>
                  <a:srgbClr val="404040"/>
                </a:solidFill>
                <a:latin typeface="Corbel"/>
                <a:ea typeface="+mj-lt"/>
                <a:cs typeface="+mj-lt"/>
              </a:rPr>
              <a:t>Основная цель курсовой работы заключается в разработке эффективной и безопасной системы управления задачами</a:t>
            </a:r>
            <a:endParaRPr lang="ru-RU" dirty="0">
              <a:latin typeface="Corbel"/>
            </a:endParaRPr>
          </a:p>
          <a:p>
            <a:pPr algn="l">
              <a:lnSpc>
                <a:spcPct val="100000"/>
              </a:lnSpc>
              <a:spcAft>
                <a:spcPct val="0"/>
              </a:spcAft>
            </a:pPr>
            <a:endParaRPr lang="ru-RU" sz="1500" cap="none" dirty="0">
              <a:solidFill>
                <a:srgbClr val="404040"/>
              </a:solidFill>
              <a:latin typeface="Corbel"/>
              <a:cs typeface="Times New Roman"/>
            </a:endParaRPr>
          </a:p>
          <a:p>
            <a:pPr lvl="0" algn="l">
              <a:lnSpc>
                <a:spcPct val="100000"/>
              </a:lnSpc>
              <a:spcAft>
                <a:spcPct val="0"/>
              </a:spcAft>
            </a:pPr>
            <a:r>
              <a:rPr lang="ru-RU" altLang="ru-RU" sz="1500" b="1" cap="none" dirty="0">
                <a:solidFill>
                  <a:srgbClr val="404040"/>
                </a:solidFill>
                <a:latin typeface="Corbel"/>
                <a:cs typeface="Times New Roman"/>
              </a:rPr>
              <a:t>Задачи курсовой работы</a:t>
            </a:r>
            <a:endParaRPr lang="ru-RU">
              <a:latin typeface="Corbel"/>
              <a:cs typeface="Times New Roman"/>
            </a:endParaRPr>
          </a:p>
          <a:p>
            <a:pPr lvl="0" algn="l" eaLnBrk="0" fontAlgn="base" hangingPunct="0">
              <a:lnSpc>
                <a:spcPct val="100000"/>
              </a:lnSpc>
              <a:spcAft>
                <a:spcPct val="0"/>
              </a:spcAft>
              <a:buFontTx/>
              <a:buAutoNum type="arabicPeriod"/>
            </a:pPr>
            <a:r>
              <a:rPr lang="ru-RU" altLang="ru-RU" sz="1500" b="1" cap="none" dirty="0">
                <a:solidFill>
                  <a:srgbClr val="404040"/>
                </a:solidFill>
                <a:latin typeface="Corbel"/>
                <a:cs typeface="Times New Roman"/>
              </a:rPr>
              <a:t>Изучение теоретических основ</a:t>
            </a:r>
            <a:endParaRPr lang="ru-RU" altLang="ru-RU" sz="1500" cap="none">
              <a:solidFill>
                <a:srgbClr val="404040"/>
              </a:solidFill>
              <a:latin typeface="Corbel"/>
              <a:cs typeface="Times New Roman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ru-RU" altLang="ru-RU" sz="1500" dirty="0">
              <a:solidFill>
                <a:srgbClr val="404040"/>
              </a:solidFill>
              <a:latin typeface="Corbel"/>
              <a:cs typeface="Times New Roman" panose="02020603050405020304" pitchFamily="18" charset="0"/>
            </a:endParaRPr>
          </a:p>
          <a:p>
            <a:pPr lvl="0" algn="l" eaLnBrk="0" fontAlgn="base" hangingPunct="0">
              <a:lnSpc>
                <a:spcPct val="100000"/>
              </a:lnSpc>
              <a:spcAft>
                <a:spcPct val="0"/>
              </a:spcAft>
              <a:buFontTx/>
              <a:buAutoNum type="arabicPeriod" startAt="2"/>
            </a:pPr>
            <a:r>
              <a:rPr lang="ru-RU" altLang="ru-RU" sz="1500" b="1" cap="none" dirty="0">
                <a:solidFill>
                  <a:srgbClr val="404040"/>
                </a:solidFill>
                <a:latin typeface="Corbel"/>
                <a:cs typeface="Times New Roman"/>
              </a:rPr>
              <a:t>Анализ </a:t>
            </a:r>
            <a:r>
              <a:rPr lang="en-US" altLang="ru-RU" sz="1500" b="1" cap="none" dirty="0">
                <a:solidFill>
                  <a:srgbClr val="404040"/>
                </a:solidFill>
                <a:latin typeface="Corbel"/>
                <a:cs typeface="Times New Roman"/>
              </a:rPr>
              <a:t>a</a:t>
            </a:r>
            <a:r>
              <a:rPr lang="ru-RU" altLang="ru-RU" sz="1500" b="1" cap="none" dirty="0">
                <a:solidFill>
                  <a:srgbClr val="404040"/>
                </a:solidFill>
                <a:latin typeface="Corbel"/>
                <a:cs typeface="Times New Roman"/>
              </a:rPr>
              <a:t> области</a:t>
            </a:r>
            <a:endParaRPr lang="ru-RU" altLang="ru-RU" sz="1500" cap="none" dirty="0">
              <a:solidFill>
                <a:srgbClr val="404040"/>
              </a:solidFill>
              <a:latin typeface="Corbel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Aft>
                <a:spcPct val="0"/>
              </a:spcAft>
              <a:buAutoNum type="arabicPeriod" startAt="2"/>
            </a:pPr>
            <a:endParaRPr lang="ru-RU" altLang="ru-RU" sz="1500" b="1" cap="none" dirty="0">
              <a:solidFill>
                <a:srgbClr val="404040"/>
              </a:solidFill>
              <a:latin typeface="Corbel"/>
              <a:cs typeface="Times New Roman"/>
            </a:endParaRPr>
          </a:p>
          <a:p>
            <a:pPr algn="l">
              <a:lnSpc>
                <a:spcPct val="100000"/>
              </a:lnSpc>
              <a:spcAft>
                <a:spcPct val="0"/>
              </a:spcAft>
              <a:buAutoNum type="arabicPeriod" startAt="2"/>
            </a:pPr>
            <a:r>
              <a:rPr lang="ru-RU" altLang="ru-RU" sz="1500" b="1" cap="none" dirty="0">
                <a:solidFill>
                  <a:srgbClr val="404040"/>
                </a:solidFill>
                <a:latin typeface="Corbel"/>
                <a:cs typeface="Times New Roman"/>
              </a:rPr>
              <a:t>Выбор инструментов разработки</a:t>
            </a:r>
            <a:endParaRPr lang="ru-RU" altLang="ru-RU" sz="1500" cap="none">
              <a:solidFill>
                <a:srgbClr val="404040"/>
              </a:solidFill>
              <a:latin typeface="Corbel"/>
              <a:cs typeface="Times New Roman"/>
            </a:endParaRPr>
          </a:p>
          <a:p>
            <a:pPr algn="l">
              <a:lnSpc>
                <a:spcPct val="100000"/>
              </a:lnSpc>
              <a:spcAft>
                <a:spcPct val="0"/>
              </a:spcAft>
              <a:buAutoNum type="arabicPeriod" startAt="2"/>
            </a:pPr>
            <a:endParaRPr lang="ru-RU" altLang="ru-RU" sz="1500" b="1" cap="none" dirty="0">
              <a:solidFill>
                <a:srgbClr val="404040"/>
              </a:solidFill>
              <a:latin typeface="Corbel"/>
              <a:cs typeface="Times New Roman"/>
            </a:endParaRPr>
          </a:p>
          <a:p>
            <a:pPr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AutoNum type="arabicPeriod" startAt="2"/>
            </a:pPr>
            <a:r>
              <a:rPr lang="ru-RU" altLang="ru-RU" sz="1500" b="1" cap="none" dirty="0">
                <a:solidFill>
                  <a:srgbClr val="404040"/>
                </a:solidFill>
                <a:latin typeface="Corbel"/>
                <a:cs typeface="Times New Roman"/>
              </a:rPr>
              <a:t>Проектирование базы данных</a:t>
            </a:r>
            <a:endParaRPr lang="ru-RU" altLang="ru-RU" sz="1500" cap="none">
              <a:solidFill>
                <a:srgbClr val="404040"/>
              </a:solidFill>
              <a:latin typeface="Corbel"/>
              <a:cs typeface="Times New Roman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ru-RU" altLang="ru-RU" sz="1500" dirty="0">
              <a:solidFill>
                <a:srgbClr val="404040"/>
              </a:solidFill>
              <a:latin typeface="Corbel"/>
              <a:cs typeface="Times New Roman" panose="02020603050405020304" pitchFamily="18" charset="0"/>
            </a:endParaRPr>
          </a:p>
          <a:p>
            <a:pPr lvl="0" algn="l" eaLnBrk="0" fontAlgn="base" hangingPunct="0">
              <a:lnSpc>
                <a:spcPct val="100000"/>
              </a:lnSpc>
              <a:spcAft>
                <a:spcPct val="0"/>
              </a:spcAft>
              <a:buFontTx/>
              <a:buAutoNum type="arabicPeriod" startAt="5"/>
            </a:pPr>
            <a:r>
              <a:rPr lang="ru-RU" altLang="ru-RU" sz="1500" b="1" cap="none" dirty="0">
                <a:solidFill>
                  <a:srgbClr val="404040"/>
                </a:solidFill>
                <a:latin typeface="Corbel"/>
                <a:cs typeface="Times New Roman"/>
              </a:rPr>
              <a:t>Реализация БД</a:t>
            </a:r>
            <a:endParaRPr lang="ru-RU" altLang="ru-RU" sz="1500" cap="none">
              <a:solidFill>
                <a:srgbClr val="404040"/>
              </a:solidFill>
              <a:latin typeface="Corbel"/>
              <a:cs typeface="Times New Roman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ru-RU" altLang="ru-RU" sz="1500" dirty="0">
              <a:solidFill>
                <a:srgbClr val="404040"/>
              </a:solidFill>
              <a:latin typeface="Corbel"/>
              <a:cs typeface="Times New Roman" panose="02020603050405020304" pitchFamily="18" charset="0"/>
            </a:endParaRPr>
          </a:p>
          <a:p>
            <a:pPr algn="l" eaLnBrk="0" fontAlgn="base" hangingPunct="0">
              <a:lnSpc>
                <a:spcPct val="100000"/>
              </a:lnSpc>
              <a:spcAft>
                <a:spcPct val="0"/>
              </a:spcAft>
              <a:buAutoNum type="arabicPeriod" startAt="6"/>
            </a:pPr>
            <a:r>
              <a:rPr lang="ru-RU" altLang="ru-RU" sz="1500" b="1" cap="none" dirty="0">
                <a:solidFill>
                  <a:srgbClr val="404040"/>
                </a:solidFill>
                <a:latin typeface="Corbel"/>
                <a:cs typeface="Times New Roman"/>
              </a:rPr>
              <a:t>Обеспечение безопасности</a:t>
            </a:r>
            <a:endParaRPr lang="ru-RU" altLang="ru-RU" sz="1500" cap="none">
              <a:solidFill>
                <a:srgbClr val="404040"/>
              </a:solidFill>
              <a:latin typeface="Corbel"/>
              <a:cs typeface="Times New Roman"/>
            </a:endParaRPr>
          </a:p>
          <a:p>
            <a:pPr algn="l">
              <a:lnSpc>
                <a:spcPct val="100000"/>
              </a:lnSpc>
              <a:spcAft>
                <a:spcPct val="0"/>
              </a:spcAft>
              <a:buAutoNum type="arabicPeriod" startAt="6"/>
            </a:pPr>
            <a:endParaRPr lang="ru-RU" altLang="ru-RU" sz="1500" b="1" cap="none" dirty="0">
              <a:solidFill>
                <a:srgbClr val="404040"/>
              </a:solidFill>
              <a:latin typeface="Corbel"/>
              <a:cs typeface="Times New Roman"/>
            </a:endParaRPr>
          </a:p>
          <a:p>
            <a:pPr algn="l">
              <a:lnSpc>
                <a:spcPct val="100000"/>
              </a:lnSpc>
              <a:spcAft>
                <a:spcPct val="0"/>
              </a:spcAft>
              <a:buAutoNum type="arabicPeriod" startAt="6"/>
            </a:pPr>
            <a:r>
              <a:rPr lang="ru-RU" altLang="ru-RU" sz="1500" b="1" cap="none" dirty="0">
                <a:solidFill>
                  <a:srgbClr val="404040"/>
                </a:solidFill>
                <a:latin typeface="Corbel"/>
                <a:cs typeface="Times New Roman"/>
              </a:rPr>
              <a:t>Оформление результатов</a:t>
            </a:r>
            <a:endParaRPr lang="ru-RU" altLang="ru-RU" sz="1500" cap="none" dirty="0">
              <a:solidFill>
                <a:srgbClr val="404040"/>
              </a:solidFill>
              <a:latin typeface="Corbel"/>
              <a:cs typeface="Times New Roman"/>
            </a:endParaRPr>
          </a:p>
          <a:p>
            <a:pPr lvl="1">
              <a:spcBef>
                <a:spcPct val="0"/>
              </a:spcBef>
              <a:spcAft>
                <a:spcPct val="0"/>
              </a:spcAft>
              <a:buChar char="•"/>
            </a:pPr>
            <a:endParaRPr lang="ru-RU" altLang="ru-RU" sz="1500" dirty="0">
              <a:solidFill>
                <a:srgbClr val="404040"/>
              </a:solidFill>
              <a:latin typeface="Times New Roman"/>
              <a:cs typeface="Times New Roman"/>
            </a:endParaRPr>
          </a:p>
          <a:p>
            <a:pPr lvl="1">
              <a:spcBef>
                <a:spcPct val="0"/>
              </a:spcBef>
              <a:spcAft>
                <a:spcPct val="0"/>
              </a:spcAft>
              <a:buChar char="•"/>
            </a:pPr>
            <a:endParaRPr lang="ru-RU" altLang="ru-RU" sz="1500" dirty="0">
              <a:solidFill>
                <a:srgbClr val="404040"/>
              </a:solidFill>
              <a:latin typeface="Times New Roman"/>
              <a:cs typeface="Times New Roman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B951B7E-0C24-4E32-A337-A60AC625BD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124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>
        <p14:prism dir="u" isContent="1"/>
      </p:transition>
    </mc:Choice>
    <mc:Fallback xmlns="">
      <p:transition spd="slow" advClick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CC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A91570-A256-4D1F-A84A-03396E6AB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411" y="92403"/>
            <a:ext cx="11881184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spc="0" dirty="0"/>
              <a:t>Программные средства для разработки веб-приложения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B80CC4CF-FBCF-4B07-9929-C2964D1D7E18}"/>
              </a:ext>
            </a:extLst>
          </p:cNvPr>
          <p:cNvSpPr txBox="1">
            <a:spLocks/>
          </p:cNvSpPr>
          <p:nvPr/>
        </p:nvSpPr>
        <p:spPr>
          <a:xfrm>
            <a:off x="156411" y="1381787"/>
            <a:ext cx="11881184" cy="5383810"/>
          </a:xfrm>
          <a:prstGeom prst="rect">
            <a:avLst/>
          </a:prstGeom>
          <a:solidFill>
            <a:srgbClr val="FFFFFF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eaLnBrk="0" fontAlgn="base" hangingPunct="0">
              <a:lnSpc>
                <a:spcPct val="100000"/>
              </a:lnSpc>
              <a:spcAft>
                <a:spcPct val="0"/>
              </a:spcAft>
            </a:pPr>
            <a:endParaRPr lang="ru-RU" spc="0" dirty="0">
              <a:latin typeface="Corbel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Corbel"/>
                <a:ea typeface="Calibri"/>
                <a:cs typeface="Times New Roman"/>
              </a:rPr>
              <a:t>система управления базами данных – </a:t>
            </a:r>
            <a:r>
              <a:rPr lang="ru-RU" sz="1800" err="1">
                <a:effectLst/>
                <a:latin typeface="Corbel"/>
                <a:ea typeface="Calibri"/>
                <a:cs typeface="Times New Roman"/>
              </a:rPr>
              <a:t>phpmyadmin</a:t>
            </a:r>
            <a:r>
              <a:rPr lang="ru-RU" sz="1800" dirty="0">
                <a:effectLst/>
                <a:latin typeface="Corbel"/>
                <a:ea typeface="Calibri"/>
                <a:cs typeface="Times New Roman"/>
              </a:rPr>
              <a:t>;</a:t>
            </a:r>
            <a:endParaRPr lang="ru-RU" sz="1800">
              <a:effectLst/>
              <a:latin typeface="Corbel"/>
              <a:ea typeface="Calibri"/>
              <a:cs typeface="Times New Roman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Corbel"/>
                <a:ea typeface="Calibri"/>
                <a:cs typeface="Times New Roman"/>
              </a:rPr>
              <a:t>языки программирования – </a:t>
            </a:r>
            <a:r>
              <a:rPr lang="ru-RU" sz="1800" err="1">
                <a:effectLst/>
                <a:latin typeface="Corbel"/>
                <a:ea typeface="Calibri"/>
                <a:cs typeface="Times New Roman"/>
              </a:rPr>
              <a:t>php</a:t>
            </a:r>
            <a:r>
              <a:rPr lang="en-US" sz="1800" dirty="0">
                <a:effectLst/>
                <a:latin typeface="Corbel"/>
                <a:ea typeface="Calibri"/>
                <a:cs typeface="Times New Roman"/>
              </a:rPr>
              <a:t>;</a:t>
            </a:r>
            <a:endParaRPr lang="ru-RU" sz="1800">
              <a:effectLst/>
              <a:latin typeface="Corbel"/>
              <a:ea typeface="Calibri"/>
              <a:cs typeface="Times New Roman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Corbel"/>
                <a:ea typeface="Calibri"/>
                <a:cs typeface="Times New Roman"/>
              </a:rPr>
              <a:t>средства проектирования базы данных – </a:t>
            </a:r>
            <a:r>
              <a:rPr lang="ru-RU" sz="1800" err="1">
                <a:effectLst/>
                <a:latin typeface="Corbel"/>
                <a:ea typeface="Calibri"/>
                <a:cs typeface="Times New Roman"/>
              </a:rPr>
              <a:t>Lucidchart</a:t>
            </a:r>
            <a:r>
              <a:rPr lang="ru-RU" sz="1800" dirty="0">
                <a:effectLst/>
                <a:latin typeface="Corbel"/>
                <a:ea typeface="Calibri"/>
                <a:cs typeface="Times New Roman"/>
              </a:rPr>
              <a:t>;</a:t>
            </a:r>
            <a:endParaRPr lang="ru-RU" sz="1800">
              <a:effectLst/>
              <a:latin typeface="Corbel"/>
              <a:ea typeface="Calibri"/>
              <a:cs typeface="Times New Roman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Corbel"/>
                <a:ea typeface="Calibri"/>
                <a:cs typeface="Times New Roman"/>
              </a:rPr>
              <a:t>инструменты для обеспечения безопасности данных – </a:t>
            </a:r>
            <a:r>
              <a:rPr lang="ru-RU" sz="1800" err="1">
                <a:effectLst/>
                <a:latin typeface="Corbel"/>
                <a:ea typeface="Calibri"/>
                <a:cs typeface="Times New Roman"/>
              </a:rPr>
              <a:t>Vormetric</a:t>
            </a:r>
            <a:r>
              <a:rPr lang="ru-RU" sz="1800" dirty="0">
                <a:effectLst/>
                <a:latin typeface="Corbel"/>
                <a:ea typeface="Calibri"/>
                <a:cs typeface="Times New Roman"/>
              </a:rPr>
              <a:t>;</a:t>
            </a:r>
            <a:endParaRPr lang="ru-RU" sz="1800">
              <a:effectLst/>
              <a:latin typeface="Corbel"/>
              <a:ea typeface="Calibri"/>
              <a:cs typeface="Times New Roman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Corbel"/>
                <a:ea typeface="Calibri"/>
                <a:cs typeface="Times New Roman"/>
              </a:rPr>
              <a:t>средства тестирования и оптимизации приложений – </a:t>
            </a:r>
            <a:r>
              <a:rPr lang="ru-RU" sz="1800" err="1">
                <a:effectLst/>
                <a:latin typeface="Corbel"/>
                <a:ea typeface="Calibri"/>
                <a:cs typeface="Times New Roman"/>
              </a:rPr>
              <a:t>JMeter</a:t>
            </a:r>
            <a:r>
              <a:rPr lang="ru-RU" sz="1800" dirty="0">
                <a:effectLst/>
                <a:latin typeface="Corbel"/>
                <a:ea typeface="Calibri"/>
                <a:cs typeface="Times New Roman"/>
              </a:rPr>
              <a:t>, Database Engine </a:t>
            </a:r>
            <a:r>
              <a:rPr lang="ru-RU" sz="1800" err="1">
                <a:effectLst/>
                <a:latin typeface="Corbel"/>
                <a:ea typeface="Calibri"/>
                <a:cs typeface="Times New Roman"/>
              </a:rPr>
              <a:t>Tuning</a:t>
            </a:r>
            <a:r>
              <a:rPr lang="ru-RU" sz="1800" dirty="0">
                <a:effectLst/>
                <a:latin typeface="Corbel"/>
                <a:ea typeface="Calibri"/>
                <a:cs typeface="Times New Roman"/>
              </a:rPr>
              <a:t> </a:t>
            </a:r>
            <a:r>
              <a:rPr lang="ru-RU" sz="1800" err="1">
                <a:effectLst/>
                <a:latin typeface="Corbel"/>
                <a:ea typeface="Calibri"/>
                <a:cs typeface="Times New Roman"/>
              </a:rPr>
              <a:t>Advisor</a:t>
            </a:r>
            <a:r>
              <a:rPr lang="ru-RU" sz="1800" dirty="0">
                <a:effectLst/>
                <a:latin typeface="Corbel"/>
                <a:ea typeface="Calibri"/>
                <a:cs typeface="Times New Roman"/>
              </a:rPr>
              <a:t>;</a:t>
            </a:r>
            <a:endParaRPr lang="ru-RU" sz="1800">
              <a:effectLst/>
              <a:latin typeface="Corbel"/>
              <a:ea typeface="Calibri"/>
              <a:cs typeface="Times New Roman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orbel"/>
                <a:ea typeface="Calibri"/>
                <a:cs typeface="Times New Roman"/>
              </a:rPr>
              <a:t>IDE</a:t>
            </a:r>
            <a:r>
              <a:rPr lang="ru-RU" sz="1800" dirty="0">
                <a:effectLst/>
                <a:latin typeface="Corbel"/>
                <a:ea typeface="Calibri"/>
                <a:cs typeface="Times New Roman"/>
              </a:rPr>
              <a:t> и редактор кода – MySQL, </a:t>
            </a:r>
            <a:r>
              <a:rPr lang="ru-RU" sz="1800" err="1">
                <a:effectLst/>
                <a:latin typeface="Corbel"/>
                <a:ea typeface="Calibri"/>
                <a:cs typeface="Times New Roman"/>
              </a:rPr>
              <a:t>Workbench</a:t>
            </a:r>
            <a:r>
              <a:rPr lang="ru-RU" sz="1800" dirty="0">
                <a:effectLst/>
                <a:latin typeface="Corbel"/>
                <a:ea typeface="Calibri"/>
                <a:cs typeface="Times New Roman"/>
              </a:rPr>
              <a:t>;</a:t>
            </a:r>
            <a:endParaRPr lang="ru-RU" sz="1800">
              <a:effectLst/>
              <a:latin typeface="Corbel"/>
              <a:ea typeface="Calibri"/>
              <a:cs typeface="Times New Roman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Corbel"/>
                <a:ea typeface="Calibri"/>
                <a:cs typeface="Times New Roman"/>
              </a:rPr>
              <a:t>система контейнеризации – </a:t>
            </a:r>
            <a:r>
              <a:rPr lang="ru-RU" sz="1800" err="1">
                <a:effectLst/>
                <a:latin typeface="Corbel"/>
                <a:ea typeface="Calibri"/>
                <a:cs typeface="Times New Roman"/>
              </a:rPr>
              <a:t>Docker</a:t>
            </a:r>
            <a:r>
              <a:rPr lang="ru-RU" sz="1800" dirty="0">
                <a:effectLst/>
                <a:latin typeface="Corbel"/>
                <a:ea typeface="Calibri"/>
                <a:cs typeface="Times New Roman"/>
              </a:rPr>
              <a:t>;</a:t>
            </a:r>
            <a:endParaRPr lang="ru-RU" sz="1800">
              <a:effectLst/>
              <a:latin typeface="Corbel"/>
              <a:ea typeface="Calibri"/>
              <a:cs typeface="Times New Roman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Corbel"/>
                <a:ea typeface="Calibri"/>
                <a:cs typeface="Times New Roman"/>
              </a:rPr>
              <a:t>система управления версиями – </a:t>
            </a:r>
            <a:r>
              <a:rPr lang="en-US" sz="1800" dirty="0">
                <a:effectLst/>
                <a:latin typeface="Corbel"/>
                <a:ea typeface="Calibri"/>
                <a:cs typeface="Times New Roman"/>
              </a:rPr>
              <a:t>git</a:t>
            </a:r>
            <a:r>
              <a:rPr lang="ru-RU" sz="1800" dirty="0">
                <a:effectLst/>
                <a:latin typeface="Corbel"/>
                <a:ea typeface="Calibri"/>
                <a:cs typeface="Times New Roman"/>
              </a:rPr>
              <a:t>;</a:t>
            </a:r>
            <a:endParaRPr lang="ru-RU" sz="1800">
              <a:effectLst/>
              <a:latin typeface="Corbel"/>
              <a:ea typeface="Calibri"/>
              <a:cs typeface="Times New Roman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Corbel"/>
                <a:ea typeface="Calibri"/>
                <a:cs typeface="Times New Roman"/>
              </a:rPr>
              <a:t>фреймворк и библиотека – </a:t>
            </a:r>
            <a:r>
              <a:rPr lang="ru-RU" sz="1800" err="1">
                <a:effectLst/>
                <a:latin typeface="Corbel"/>
                <a:ea typeface="Calibri"/>
                <a:cs typeface="Times New Roman"/>
              </a:rPr>
              <a:t>Hibernate</a:t>
            </a:r>
            <a:r>
              <a:rPr lang="ru-RU" sz="1800" dirty="0">
                <a:effectLst/>
                <a:latin typeface="Corbel"/>
                <a:ea typeface="Calibri"/>
                <a:cs typeface="Times New Roman"/>
              </a:rPr>
              <a:t>;</a:t>
            </a:r>
            <a:r>
              <a:rPr lang="ru-RU" spc="0" dirty="0">
                <a:latin typeface="Corbel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670275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14:prism dir="r" isContent="1"/>
      </p:transition>
    </mc:Choice>
    <mc:Fallback xmlns="">
      <p:transition spd="slow" advClick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CC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A91570-A256-4D1F-A84A-03396E6AB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411" y="92403"/>
            <a:ext cx="11881184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spc="0" dirty="0"/>
              <a:t>Среды для разработки веб-приложения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B80CC4CF-FBCF-4B07-9929-C2964D1D7E18}"/>
              </a:ext>
            </a:extLst>
          </p:cNvPr>
          <p:cNvSpPr txBox="1">
            <a:spLocks/>
          </p:cNvSpPr>
          <p:nvPr/>
        </p:nvSpPr>
        <p:spPr>
          <a:xfrm>
            <a:off x="156411" y="1381787"/>
            <a:ext cx="11881184" cy="5383810"/>
          </a:xfrm>
          <a:prstGeom prst="rect">
            <a:avLst/>
          </a:prstGeom>
          <a:solidFill>
            <a:srgbClr val="FFFFFF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b="1" spc="0" dirty="0">
                <a:latin typeface="+mn-lt"/>
              </a:rPr>
              <a:t>В моем проекте используются</a:t>
            </a:r>
            <a:r>
              <a:rPr lang="en-US" b="1" spc="0" dirty="0">
                <a:latin typeface="+mn-lt"/>
              </a:rPr>
              <a:t>:</a:t>
            </a:r>
            <a:endParaRPr lang="ru-RU" b="1" spc="0" dirty="0">
              <a:latin typeface="+mn-lt"/>
            </a:endParaRPr>
          </a:p>
          <a:p>
            <a:pPr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i="0" dirty="0">
                <a:solidFill>
                  <a:srgbClr val="404040"/>
                </a:solidFill>
                <a:effectLst/>
                <a:latin typeface="DeepSeek-CJK-patch"/>
              </a:rPr>
              <a:t>Интегрированные среды разработки</a:t>
            </a:r>
            <a:r>
              <a:rPr lang="en-US" i="0" dirty="0">
                <a:solidFill>
                  <a:srgbClr val="404040"/>
                </a:solidFill>
                <a:effectLst/>
                <a:latin typeface="DeepSeek-CJK-patch"/>
              </a:rPr>
              <a:t>:</a:t>
            </a:r>
            <a:r>
              <a:rPr lang="ru-RU" i="0" dirty="0">
                <a:solidFill>
                  <a:srgbClr val="404040"/>
                </a:solidFill>
                <a:effectLst/>
                <a:latin typeface="DeepSeek-CJK-patch"/>
              </a:rPr>
              <a:t> </a:t>
            </a:r>
            <a:r>
              <a:rPr lang="en-US" dirty="0">
                <a:solidFill>
                  <a:srgbClr val="404040"/>
                </a:solidFill>
                <a:latin typeface="DeepSeek-CJK-patch"/>
              </a:rPr>
              <a:t>VS</a:t>
            </a:r>
            <a:r>
              <a:rPr lang="en-US" i="0" dirty="0">
                <a:solidFill>
                  <a:srgbClr val="404040"/>
                </a:solidFill>
                <a:effectLst/>
                <a:latin typeface="DeepSeek-CJK-patch"/>
              </a:rPr>
              <a:t> Code</a:t>
            </a:r>
          </a:p>
          <a:p>
            <a:pPr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i="0" dirty="0">
                <a:solidFill>
                  <a:srgbClr val="404040"/>
                </a:solidFill>
                <a:effectLst/>
                <a:latin typeface="DeepSeek-CJK-patch"/>
              </a:rPr>
              <a:t>Локальные серверы и эмуляция</a:t>
            </a:r>
            <a:r>
              <a:rPr lang="en-US" i="0" dirty="0">
                <a:solidFill>
                  <a:srgbClr val="404040"/>
                </a:solidFill>
                <a:effectLst/>
                <a:latin typeface="DeepSeek-CJK-patch"/>
              </a:rPr>
              <a:t>: </a:t>
            </a:r>
            <a:r>
              <a:rPr lang="en-US" dirty="0">
                <a:solidFill>
                  <a:srgbClr val="404040"/>
                </a:solidFill>
                <a:latin typeface="DeepSeek-CJK-patch"/>
              </a:rPr>
              <a:t>open server</a:t>
            </a:r>
            <a:r>
              <a:rPr lang="en-US" i="0" dirty="0">
                <a:solidFill>
                  <a:srgbClr val="404040"/>
                </a:solidFill>
                <a:effectLst/>
                <a:latin typeface="DeepSeek-CJK-patch"/>
              </a:rPr>
              <a:t> </a:t>
            </a:r>
          </a:p>
          <a:p>
            <a:pPr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i="0" dirty="0">
                <a:solidFill>
                  <a:srgbClr val="404040"/>
                </a:solidFill>
                <a:effectLst/>
                <a:latin typeface="DeepSeek-CJK-patch"/>
              </a:rPr>
              <a:t>Инструменты для работы с базами данных</a:t>
            </a:r>
            <a:r>
              <a:rPr lang="en-US" i="0" dirty="0">
                <a:solidFill>
                  <a:srgbClr val="404040"/>
                </a:solidFill>
                <a:effectLst/>
                <a:latin typeface="DeepSeek-CJK-patch"/>
              </a:rPr>
              <a:t>: </a:t>
            </a:r>
            <a:r>
              <a:rPr lang="en-US" dirty="0" err="1">
                <a:solidFill>
                  <a:srgbClr val="404040"/>
                </a:solidFill>
                <a:latin typeface="DeepSeek-CJK-patch"/>
              </a:rPr>
              <a:t>phpmyadmin</a:t>
            </a:r>
            <a:endParaRPr lang="en-US" i="0" dirty="0" err="1">
              <a:solidFill>
                <a:srgbClr val="404040"/>
              </a:solidFill>
              <a:effectLst/>
              <a:latin typeface="DeepSeek-CJK-patch"/>
            </a:endParaRPr>
          </a:p>
          <a:p>
            <a:pPr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i="0" dirty="0">
                <a:solidFill>
                  <a:srgbClr val="404040"/>
                </a:solidFill>
                <a:effectLst/>
                <a:latin typeface="DeepSeek-CJK-patch"/>
              </a:rPr>
              <a:t>Систем</a:t>
            </a:r>
            <a:r>
              <a:rPr lang="ru-RU" dirty="0">
                <a:solidFill>
                  <a:srgbClr val="404040"/>
                </a:solidFill>
                <a:latin typeface="DeepSeek-CJK-patch"/>
              </a:rPr>
              <a:t>а контроля версий</a:t>
            </a:r>
            <a:r>
              <a:rPr lang="en-US" dirty="0">
                <a:solidFill>
                  <a:srgbClr val="404040"/>
                </a:solidFill>
                <a:latin typeface="DeepSeek-CJK-patch"/>
              </a:rPr>
              <a:t>: git</a:t>
            </a:r>
            <a:endParaRPr lang="ru-RU" i="0" dirty="0">
              <a:solidFill>
                <a:srgbClr val="404040"/>
              </a:solidFill>
              <a:effectLst/>
              <a:latin typeface="DeepSeek-CJK-patch"/>
            </a:endParaRPr>
          </a:p>
          <a:p>
            <a:pPr algn="l"/>
            <a:endParaRPr lang="ru-RU" i="0" dirty="0">
              <a:solidFill>
                <a:srgbClr val="404040"/>
              </a:solidFill>
              <a:effectLst/>
              <a:latin typeface="DeepSeek-CJK-patch"/>
            </a:endParaRPr>
          </a:p>
          <a:p>
            <a:pPr algn="l"/>
            <a:endParaRPr lang="ru-RU" i="0" dirty="0">
              <a:solidFill>
                <a:srgbClr val="404040"/>
              </a:solidFill>
              <a:effectLst/>
              <a:latin typeface="DeepSeek-CJK-patch"/>
            </a:endParaRPr>
          </a:p>
        </p:txBody>
      </p:sp>
    </p:spTree>
    <p:extLst>
      <p:ext uri="{BB962C8B-B14F-4D97-AF65-F5344CB8AC3E}">
        <p14:creationId xmlns:p14="http://schemas.microsoft.com/office/powerpoint/2010/main" val="3871450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14:prism dir="d" isContent="1"/>
      </p:transition>
    </mc:Choice>
    <mc:Fallback xmlns="">
      <p:transition spd="slow" advClick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CC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A91570-A256-4D1F-A84A-03396E6AB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411" y="92403"/>
            <a:ext cx="11881184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spc="0" dirty="0"/>
              <a:t>Интерфейс веб-приложения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B80CC4CF-FBCF-4B07-9929-C2964D1D7E18}"/>
              </a:ext>
            </a:extLst>
          </p:cNvPr>
          <p:cNvSpPr txBox="1">
            <a:spLocks/>
          </p:cNvSpPr>
          <p:nvPr/>
        </p:nvSpPr>
        <p:spPr>
          <a:xfrm>
            <a:off x="156411" y="1381787"/>
            <a:ext cx="11881184" cy="5383810"/>
          </a:xfrm>
          <a:prstGeom prst="rect">
            <a:avLst/>
          </a:prstGeom>
          <a:solidFill>
            <a:srgbClr val="FFFFFF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endParaRPr lang="ru-RU" spc="0" dirty="0">
              <a:latin typeface="+mn-lt"/>
            </a:endParaRPr>
          </a:p>
        </p:txBody>
      </p:sp>
      <p:pic>
        <p:nvPicPr>
          <p:cNvPr id="3" name="Рисунок 2" descr="Изображение выглядит как текст, снимок экрана, дизайн&#10;&#10;Содержимое, созданное ИИ, может быть неверным.">
            <a:extLst>
              <a:ext uri="{FF2B5EF4-FFF2-40B4-BE49-F238E27FC236}">
                <a16:creationId xmlns:a16="http://schemas.microsoft.com/office/drawing/2014/main" id="{7AC5D10C-F051-A375-B349-1887F3871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656" y="1603374"/>
            <a:ext cx="4750594" cy="2591594"/>
          </a:xfrm>
          <a:prstGeom prst="rect">
            <a:avLst/>
          </a:prstGeom>
        </p:spPr>
      </p:pic>
      <p:pic>
        <p:nvPicPr>
          <p:cNvPr id="5" name="Рисунок 4" descr="Изображение выглядит как текст, снимок экрана, программное обеспечение&#10;&#10;Содержимое, созданное ИИ, может быть неверным.">
            <a:extLst>
              <a:ext uri="{FF2B5EF4-FFF2-40B4-BE49-F238E27FC236}">
                <a16:creationId xmlns:a16="http://schemas.microsoft.com/office/drawing/2014/main" id="{A3EE6300-05AC-A137-7360-E3AF2BE27F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9938" y="1603374"/>
            <a:ext cx="4512469" cy="2472531"/>
          </a:xfrm>
          <a:prstGeom prst="rect">
            <a:avLst/>
          </a:prstGeom>
        </p:spPr>
      </p:pic>
      <p:pic>
        <p:nvPicPr>
          <p:cNvPr id="6" name="Рисунок 5" descr="Изображение выглядит как текст, снимок экрана, Шрифт&#10;&#10;Содержимое, созданное ИИ, может быть неверным.">
            <a:extLst>
              <a:ext uri="{FF2B5EF4-FFF2-40B4-BE49-F238E27FC236}">
                <a16:creationId xmlns:a16="http://schemas.microsoft.com/office/drawing/2014/main" id="{BFBFD2C6-519D-A3B9-1F66-3E4C2F18CB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1469" y="3722687"/>
            <a:ext cx="4762500" cy="269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030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>
        <p14:prism isContent="1"/>
      </p:transition>
    </mc:Choice>
    <mc:Fallback xmlns="">
      <p:transition spd="slow" advClick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CC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A91570-A256-4D1F-A84A-03396E6AB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411" y="92403"/>
            <a:ext cx="11881184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spc="0" dirty="0"/>
              <a:t>Логика работы веб-приложения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B80CC4CF-FBCF-4B07-9929-C2964D1D7E18}"/>
              </a:ext>
            </a:extLst>
          </p:cNvPr>
          <p:cNvSpPr txBox="1">
            <a:spLocks/>
          </p:cNvSpPr>
          <p:nvPr/>
        </p:nvSpPr>
        <p:spPr>
          <a:xfrm>
            <a:off x="156410" y="1381787"/>
            <a:ext cx="5747240" cy="5383810"/>
          </a:xfrm>
          <a:prstGeom prst="rect">
            <a:avLst/>
          </a:prstGeom>
          <a:solidFill>
            <a:srgbClr val="FFFFFF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eaLnBrk="0" fontAlgn="base" hangingPunct="0">
              <a:lnSpc>
                <a:spcPct val="150000"/>
              </a:lnSpc>
              <a:spcAft>
                <a:spcPct val="0"/>
              </a:spcAft>
            </a:pPr>
            <a:r>
              <a:rPr lang="ru-RU" altLang="ru-RU" sz="1600" b="1" cap="none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Аутентификация и авторизация</a:t>
            </a:r>
          </a:p>
          <a:p>
            <a:pPr lvl="0" algn="l" eaLnBrk="0" fontAlgn="base" hangingPunct="0">
              <a:lnSpc>
                <a:spcPct val="150000"/>
              </a:lnSpc>
              <a:spcAft>
                <a:spcPct val="0"/>
              </a:spcAft>
            </a:pPr>
            <a:r>
              <a:rPr lang="ru-RU" altLang="ru-RU" sz="1600" b="1" cap="none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Логика:</a:t>
            </a:r>
            <a:endParaRPr lang="ru-RU" altLang="ru-RU" sz="1600" cap="non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l" eaLnBrk="0" fontAlgn="base" hangingPunct="0">
              <a:lnSpc>
                <a:spcPct val="150000"/>
              </a:lnSpc>
              <a:spcAft>
                <a:spcPct val="0"/>
              </a:spcAft>
              <a:buFontTx/>
              <a:buAutoNum type="arabicPeriod"/>
            </a:pPr>
            <a:r>
              <a:rPr lang="ru-RU" altLang="ru-RU" sz="1600" b="1" cap="none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Регистрация:</a:t>
            </a:r>
            <a:endParaRPr lang="ru-RU" altLang="ru-RU" sz="1600" cap="none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ru-RU" altLang="ru-RU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Пользователь вводит данные (</a:t>
            </a:r>
            <a:r>
              <a:rPr lang="ru-RU" altLang="ru-RU" sz="16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ru-RU" altLang="ru-RU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пароль).</a:t>
            </a:r>
          </a:p>
          <a:p>
            <a:pPr lvl="1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ru-RU" altLang="ru-RU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Пароль </a:t>
            </a:r>
            <a:r>
              <a:rPr lang="ru-RU" altLang="ru-RU" sz="16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хешируется</a:t>
            </a:r>
            <a:r>
              <a:rPr lang="ru-RU" altLang="ru-RU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altLang="ru-RU" sz="16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password_hash</a:t>
            </a:r>
            <a:r>
              <a:rPr lang="ru-RU" altLang="ru-RU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lvl="1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ru-RU" altLang="ru-RU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Данные сохраняются в таблицу </a:t>
            </a:r>
            <a:r>
              <a:rPr lang="ru-RU" altLang="ru-RU" sz="16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r>
              <a:rPr lang="ru-RU" altLang="ru-RU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 algn="l" eaLnBrk="0" fontAlgn="base" hangingPunct="0">
              <a:lnSpc>
                <a:spcPct val="150000"/>
              </a:lnSpc>
              <a:spcAft>
                <a:spcPct val="0"/>
              </a:spcAft>
              <a:buFontTx/>
              <a:buAutoNum type="arabicPeriod" startAt="2"/>
            </a:pPr>
            <a:r>
              <a:rPr lang="ru-RU" altLang="ru-RU" sz="1600" b="1" cap="none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Вход:</a:t>
            </a:r>
            <a:endParaRPr lang="ru-RU" altLang="ru-RU" sz="1600" cap="none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ru-RU" altLang="ru-RU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Сравнение введенного пароля с </a:t>
            </a:r>
            <a:r>
              <a:rPr lang="ru-RU" altLang="ru-RU" sz="16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хешем</a:t>
            </a:r>
            <a:r>
              <a:rPr lang="ru-RU" altLang="ru-RU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из БД (</a:t>
            </a:r>
            <a:r>
              <a:rPr lang="ru-RU" altLang="ru-RU" sz="16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password_verify</a:t>
            </a:r>
            <a:r>
              <a:rPr lang="ru-RU" altLang="ru-RU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lvl="1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ru-RU" altLang="ru-RU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сессии ($_SESSION['</a:t>
            </a:r>
            <a:r>
              <a:rPr lang="ru-RU" altLang="ru-RU" sz="16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user_id</a:t>
            </a:r>
            <a:r>
              <a:rPr lang="ru-RU" altLang="ru-RU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']).</a:t>
            </a:r>
          </a:p>
          <a:p>
            <a:pPr lvl="0" algn="l" eaLnBrk="0" fontAlgn="base" hangingPunct="0">
              <a:lnSpc>
                <a:spcPct val="150000"/>
              </a:lnSpc>
              <a:spcAft>
                <a:spcPct val="0"/>
              </a:spcAft>
              <a:buFontTx/>
              <a:buAutoNum type="arabicPeriod" startAt="3"/>
            </a:pPr>
            <a:r>
              <a:rPr lang="ru-RU" altLang="ru-RU" sz="1600" b="1" cap="none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Выход:</a:t>
            </a:r>
            <a:endParaRPr lang="ru-RU" altLang="ru-RU" sz="1600" cap="none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ru-RU" altLang="ru-RU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Уничтожение сессии (</a:t>
            </a:r>
            <a:r>
              <a:rPr lang="ru-RU" altLang="ru-RU" sz="16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session_destroy</a:t>
            </a:r>
            <a:r>
              <a:rPr lang="ru-RU" altLang="ru-RU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242BB64B-50B7-4257-B91E-497FE00DD0D1}"/>
              </a:ext>
            </a:extLst>
          </p:cNvPr>
          <p:cNvSpPr txBox="1">
            <a:spLocks/>
          </p:cNvSpPr>
          <p:nvPr/>
        </p:nvSpPr>
        <p:spPr>
          <a:xfrm>
            <a:off x="6010183" y="1381787"/>
            <a:ext cx="6025405" cy="5383810"/>
          </a:xfrm>
          <a:prstGeom prst="rect">
            <a:avLst/>
          </a:prstGeom>
          <a:solidFill>
            <a:srgbClr val="FFFFFF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eaLnBrk="0" fontAlgn="base" hangingPunct="0">
              <a:lnSpc>
                <a:spcPct val="150000"/>
              </a:lnSpc>
              <a:spcAft>
                <a:spcPct val="0"/>
              </a:spcAft>
            </a:pPr>
            <a:r>
              <a:rPr lang="ru-RU" altLang="ru-RU" sz="1600" b="1" cap="none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Работа с профилем</a:t>
            </a:r>
            <a:br>
              <a:rPr lang="ru-RU" altLang="ru-RU" sz="1600" cap="none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1600" b="1" cap="none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Логика:</a:t>
            </a:r>
            <a:endParaRPr lang="ru-RU" altLang="ru-RU" sz="1600" cap="non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l" eaLnBrk="0" fontAlgn="base" hangingPunct="0">
              <a:lnSpc>
                <a:spcPct val="150000"/>
              </a:lnSpc>
              <a:spcAft>
                <a:spcPct val="0"/>
              </a:spcAft>
              <a:buFontTx/>
              <a:buAutoNum type="arabicPeriod"/>
            </a:pPr>
            <a:r>
              <a:rPr lang="ru-RU" altLang="ru-RU" sz="1600" b="1" cap="none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Просмотр профиля:</a:t>
            </a:r>
            <a:endParaRPr lang="ru-RU" altLang="ru-RU" sz="1600" cap="none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ru-RU" altLang="ru-RU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Запрос к БД</a:t>
            </a:r>
          </a:p>
          <a:p>
            <a:pPr lvl="1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ru-RU" altLang="ru-RU" sz="1600" dirty="0">
                <a:solidFill>
                  <a:srgbClr val="404040"/>
                </a:solidFill>
                <a:latin typeface="Times New Roman"/>
                <a:cs typeface="Times New Roman"/>
              </a:rPr>
              <a:t>Вывод данных (имя, </a:t>
            </a:r>
            <a:r>
              <a:rPr lang="ru-RU" altLang="ru-RU" sz="1600" dirty="0" err="1">
                <a:solidFill>
                  <a:srgbClr val="404040"/>
                </a:solidFill>
                <a:latin typeface="Times New Roman"/>
                <a:cs typeface="Times New Roman"/>
              </a:rPr>
              <a:t>email</a:t>
            </a:r>
            <a:r>
              <a:rPr lang="ru-RU" altLang="ru-RU" sz="1600" dirty="0">
                <a:solidFill>
                  <a:srgbClr val="404040"/>
                </a:solidFill>
                <a:latin typeface="Times New Roman"/>
                <a:cs typeface="Times New Roman"/>
              </a:rPr>
              <a:t>, ).</a:t>
            </a:r>
          </a:p>
          <a:p>
            <a:pPr lvl="0" algn="l" eaLnBrk="0" fontAlgn="base" hangingPunct="0">
              <a:lnSpc>
                <a:spcPct val="150000"/>
              </a:lnSpc>
              <a:spcAft>
                <a:spcPct val="0"/>
              </a:spcAft>
            </a:pPr>
            <a:r>
              <a:rPr lang="ru-RU" altLang="ru-RU" sz="1600" b="1" cap="none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Главная страница</a:t>
            </a:r>
            <a:br>
              <a:rPr lang="ru-RU" altLang="ru-RU" sz="1600" cap="none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1600" b="1" cap="none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Логика:</a:t>
            </a:r>
            <a:endParaRPr lang="ru-RU" altLang="ru-RU" sz="1600" cap="non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eaLnBrk="0" fontAlgn="base" hangingPunct="0">
              <a:lnSpc>
                <a:spcPct val="150000"/>
              </a:lnSpc>
              <a:spcAft>
                <a:spcPct val="0"/>
              </a:spcAft>
              <a:buFontTx/>
              <a:buChar char="•"/>
            </a:pPr>
            <a:r>
              <a:rPr lang="ru-RU" altLang="ru-RU" sz="1600" cap="none" dirty="0">
                <a:solidFill>
                  <a:srgbClr val="404040"/>
                </a:solidFill>
                <a:latin typeface="Times New Roman"/>
                <a:cs typeface="Times New Roman"/>
              </a:rPr>
              <a:t>Призыв к действию (начать вести задачник).</a:t>
            </a:r>
          </a:p>
          <a:p>
            <a:pPr lvl="0" algn="l" eaLnBrk="0" fontAlgn="base" hangingPunct="0">
              <a:lnSpc>
                <a:spcPct val="150000"/>
              </a:lnSpc>
              <a:spcAft>
                <a:spcPct val="0"/>
              </a:spcAft>
              <a:buFontTx/>
              <a:buChar char="•"/>
            </a:pPr>
            <a:r>
              <a:rPr lang="ru-RU" altLang="ru-RU" sz="1600" cap="none" dirty="0">
                <a:solidFill>
                  <a:srgbClr val="404040"/>
                </a:solidFill>
                <a:latin typeface="Times New Roman"/>
                <a:cs typeface="Times New Roman"/>
              </a:rPr>
              <a:t>Кнопка «Начать»</a:t>
            </a:r>
            <a:endParaRPr lang="ru-RU" altLang="ru-RU" sz="1600" dirty="0">
              <a:solidFill>
                <a:srgbClr val="40404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15474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>
        <p14:prism dir="u" isContent="1"/>
      </p:transition>
    </mc:Choice>
    <mc:Fallback xmlns="">
      <p:transition spd="slow" advClick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CC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A91570-A256-4D1F-A84A-03396E6AB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411" y="92403"/>
            <a:ext cx="11881184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spc="0" dirty="0"/>
              <a:t>Логика работы Подключаемой базы данных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B80CC4CF-FBCF-4B07-9929-C2964D1D7E18}"/>
              </a:ext>
            </a:extLst>
          </p:cNvPr>
          <p:cNvSpPr txBox="1">
            <a:spLocks/>
          </p:cNvSpPr>
          <p:nvPr/>
        </p:nvSpPr>
        <p:spPr>
          <a:xfrm>
            <a:off x="156411" y="1381787"/>
            <a:ext cx="11881184" cy="5383810"/>
          </a:xfrm>
          <a:prstGeom prst="rect">
            <a:avLst/>
          </a:prstGeom>
          <a:solidFill>
            <a:srgbClr val="FFFFFF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  <a:spcAft>
                <a:spcPct val="0"/>
              </a:spcAft>
            </a:pPr>
            <a:r>
              <a:rPr lang="ru-RU" sz="1500" dirty="0" err="1">
                <a:solidFill>
                  <a:srgbClr val="404040"/>
                </a:solidFill>
                <a:latin typeface="Corbel"/>
                <a:ea typeface="+mj-lt"/>
                <a:cs typeface="+mj-lt"/>
              </a:rPr>
              <a:t>users</a:t>
            </a:r>
            <a:r>
              <a:rPr lang="ru-RU" sz="1500" dirty="0">
                <a:solidFill>
                  <a:srgbClr val="404040"/>
                </a:solidFill>
                <a:latin typeface="Corbel"/>
                <a:ea typeface="+mj-lt"/>
                <a:cs typeface="+mj-lt"/>
              </a:rPr>
              <a:t> – данные пользователей (</a:t>
            </a:r>
            <a:r>
              <a:rPr lang="ru-RU" sz="1500" dirty="0" err="1">
                <a:solidFill>
                  <a:srgbClr val="404040"/>
                </a:solidFill>
                <a:latin typeface="Corbel"/>
                <a:ea typeface="+mj-lt"/>
                <a:cs typeface="+mj-lt"/>
              </a:rPr>
              <a:t>id</a:t>
            </a:r>
            <a:r>
              <a:rPr lang="ru-RU" sz="1500" dirty="0">
                <a:solidFill>
                  <a:srgbClr val="404040"/>
                </a:solidFill>
                <a:latin typeface="Corbel"/>
                <a:ea typeface="+mj-lt"/>
                <a:cs typeface="+mj-lt"/>
              </a:rPr>
              <a:t>, </a:t>
            </a:r>
            <a:r>
              <a:rPr lang="ru-RU" sz="1500" dirty="0" err="1">
                <a:solidFill>
                  <a:srgbClr val="404040"/>
                </a:solidFill>
                <a:latin typeface="Corbel"/>
                <a:ea typeface="+mj-lt"/>
                <a:cs typeface="+mj-lt"/>
              </a:rPr>
              <a:t>name</a:t>
            </a:r>
            <a:r>
              <a:rPr lang="ru-RU" sz="1500" dirty="0">
                <a:solidFill>
                  <a:srgbClr val="404040"/>
                </a:solidFill>
                <a:latin typeface="Corbel"/>
                <a:ea typeface="+mj-lt"/>
                <a:cs typeface="+mj-lt"/>
              </a:rPr>
              <a:t>, </a:t>
            </a:r>
            <a:r>
              <a:rPr lang="ru-RU" sz="1500" dirty="0" err="1">
                <a:solidFill>
                  <a:srgbClr val="404040"/>
                </a:solidFill>
                <a:latin typeface="Corbel"/>
                <a:ea typeface="+mj-lt"/>
                <a:cs typeface="+mj-lt"/>
              </a:rPr>
              <a:t>email</a:t>
            </a:r>
            <a:r>
              <a:rPr lang="ru-RU" sz="1500" dirty="0">
                <a:solidFill>
                  <a:srgbClr val="404040"/>
                </a:solidFill>
                <a:latin typeface="Corbel"/>
                <a:ea typeface="+mj-lt"/>
                <a:cs typeface="+mj-lt"/>
              </a:rPr>
              <a:t>, </a:t>
            </a:r>
            <a:r>
              <a:rPr lang="ru-RU" sz="1500" dirty="0" err="1">
                <a:solidFill>
                  <a:srgbClr val="404040"/>
                </a:solidFill>
                <a:latin typeface="Corbel"/>
                <a:ea typeface="+mj-lt"/>
                <a:cs typeface="+mj-lt"/>
              </a:rPr>
              <a:t>password</a:t>
            </a:r>
            <a:r>
              <a:rPr lang="ru-RU" sz="1500" dirty="0">
                <a:solidFill>
                  <a:srgbClr val="404040"/>
                </a:solidFill>
                <a:latin typeface="Corbel"/>
                <a:ea typeface="+mj-lt"/>
                <a:cs typeface="+mj-lt"/>
              </a:rPr>
              <a:t>)</a:t>
            </a:r>
            <a:br>
              <a:rPr lang="ru-RU" sz="1500" dirty="0">
                <a:solidFill>
                  <a:srgbClr val="404040"/>
                </a:solidFill>
                <a:ea typeface="+mj-lt"/>
                <a:cs typeface="+mj-lt"/>
              </a:rPr>
            </a:br>
            <a:r>
              <a:rPr lang="ru-RU" sz="1500" dirty="0" err="1">
                <a:solidFill>
                  <a:srgbClr val="404040"/>
                </a:solidFill>
                <a:latin typeface="Corbel"/>
                <a:ea typeface="+mj-lt"/>
                <a:cs typeface="+mj-lt"/>
              </a:rPr>
              <a:t>tasks</a:t>
            </a:r>
            <a:r>
              <a:rPr lang="ru-RU" sz="1500" dirty="0">
                <a:solidFill>
                  <a:srgbClr val="404040"/>
                </a:solidFill>
                <a:latin typeface="Corbel"/>
                <a:ea typeface="+mj-lt"/>
                <a:cs typeface="+mj-lt"/>
              </a:rPr>
              <a:t> – задачи (</a:t>
            </a:r>
            <a:r>
              <a:rPr lang="ru-RU" sz="1500" dirty="0" err="1">
                <a:solidFill>
                  <a:srgbClr val="404040"/>
                </a:solidFill>
                <a:latin typeface="Corbel"/>
                <a:ea typeface="+mj-lt"/>
                <a:cs typeface="+mj-lt"/>
              </a:rPr>
              <a:t>id</a:t>
            </a:r>
            <a:r>
              <a:rPr lang="ru-RU" sz="1500" dirty="0">
                <a:solidFill>
                  <a:srgbClr val="404040"/>
                </a:solidFill>
                <a:latin typeface="Corbel"/>
                <a:ea typeface="+mj-lt"/>
                <a:cs typeface="+mj-lt"/>
              </a:rPr>
              <a:t>, </a:t>
            </a:r>
            <a:r>
              <a:rPr lang="ru-RU" sz="1500" dirty="0" err="1">
                <a:solidFill>
                  <a:srgbClr val="404040"/>
                </a:solidFill>
                <a:latin typeface="Corbel"/>
                <a:ea typeface="+mj-lt"/>
                <a:cs typeface="+mj-lt"/>
              </a:rPr>
              <a:t>user_id</a:t>
            </a:r>
            <a:r>
              <a:rPr lang="ru-RU" sz="1500" dirty="0">
                <a:solidFill>
                  <a:srgbClr val="404040"/>
                </a:solidFill>
                <a:latin typeface="Corbel"/>
                <a:ea typeface="+mj-lt"/>
                <a:cs typeface="+mj-lt"/>
              </a:rPr>
              <a:t>, </a:t>
            </a:r>
            <a:r>
              <a:rPr lang="ru-RU" sz="1500" dirty="0" err="1">
                <a:solidFill>
                  <a:srgbClr val="404040"/>
                </a:solidFill>
                <a:latin typeface="Corbel"/>
                <a:ea typeface="+mj-lt"/>
                <a:cs typeface="+mj-lt"/>
              </a:rPr>
              <a:t>text</a:t>
            </a:r>
            <a:r>
              <a:rPr lang="ru-RU" sz="1500" dirty="0">
                <a:solidFill>
                  <a:srgbClr val="404040"/>
                </a:solidFill>
                <a:latin typeface="Corbel"/>
                <a:ea typeface="+mj-lt"/>
                <a:cs typeface="+mj-lt"/>
              </a:rPr>
              <a:t>, </a:t>
            </a:r>
            <a:r>
              <a:rPr lang="ru-RU" sz="1500" dirty="0" err="1">
                <a:solidFill>
                  <a:srgbClr val="404040"/>
                </a:solidFill>
                <a:latin typeface="Corbel"/>
                <a:ea typeface="+mj-lt"/>
                <a:cs typeface="+mj-lt"/>
              </a:rPr>
              <a:t>completed</a:t>
            </a:r>
            <a:r>
              <a:rPr lang="ru-RU" sz="1500" dirty="0">
                <a:solidFill>
                  <a:srgbClr val="404040"/>
                </a:solidFill>
                <a:latin typeface="Corbel"/>
                <a:ea typeface="+mj-lt"/>
                <a:cs typeface="+mj-lt"/>
              </a:rPr>
              <a:t>)</a:t>
            </a:r>
            <a:br>
              <a:rPr lang="ru-RU" sz="1500" dirty="0">
                <a:solidFill>
                  <a:srgbClr val="404040"/>
                </a:solidFill>
                <a:ea typeface="+mj-lt"/>
                <a:cs typeface="+mj-lt"/>
              </a:rPr>
            </a:br>
            <a:r>
              <a:rPr lang="ru-RU" sz="1500" dirty="0" err="1">
                <a:solidFill>
                  <a:srgbClr val="404040"/>
                </a:solidFill>
                <a:latin typeface="Corbel"/>
                <a:ea typeface="+mj-lt"/>
                <a:cs typeface="+mj-lt"/>
              </a:rPr>
              <a:t>projects</a:t>
            </a:r>
            <a:r>
              <a:rPr lang="ru-RU" sz="1500" dirty="0">
                <a:solidFill>
                  <a:srgbClr val="404040"/>
                </a:solidFill>
                <a:latin typeface="Corbel"/>
                <a:ea typeface="+mj-lt"/>
                <a:cs typeface="+mj-lt"/>
              </a:rPr>
              <a:t> – проекты (</a:t>
            </a:r>
            <a:r>
              <a:rPr lang="ru-RU" sz="1500" dirty="0" err="1">
                <a:solidFill>
                  <a:srgbClr val="404040"/>
                </a:solidFill>
                <a:latin typeface="Corbel"/>
                <a:ea typeface="+mj-lt"/>
                <a:cs typeface="+mj-lt"/>
              </a:rPr>
              <a:t>id</a:t>
            </a:r>
            <a:r>
              <a:rPr lang="ru-RU" sz="1500" b="0" i="0" dirty="0">
                <a:solidFill>
                  <a:srgbClr val="404040"/>
                </a:solidFill>
                <a:effectLst/>
                <a:latin typeface="Corbel"/>
                <a:ea typeface="+mj-lt"/>
                <a:cs typeface="+mj-lt"/>
              </a:rPr>
              <a:t>,</a:t>
            </a:r>
            <a:r>
              <a:rPr lang="ru-RU" sz="1500" dirty="0">
                <a:solidFill>
                  <a:srgbClr val="404040"/>
                </a:solidFill>
                <a:latin typeface="Corbel"/>
                <a:ea typeface="+mj-lt"/>
                <a:cs typeface="+mj-lt"/>
              </a:rPr>
              <a:t> </a:t>
            </a:r>
            <a:r>
              <a:rPr lang="ru-RU" sz="1500" dirty="0" err="1">
                <a:solidFill>
                  <a:srgbClr val="404040"/>
                </a:solidFill>
                <a:latin typeface="Corbel"/>
                <a:ea typeface="+mj-lt"/>
                <a:cs typeface="+mj-lt"/>
              </a:rPr>
              <a:t>name</a:t>
            </a:r>
            <a:r>
              <a:rPr lang="ru-RU" sz="1500" b="0" i="0" dirty="0">
                <a:solidFill>
                  <a:srgbClr val="404040"/>
                </a:solidFill>
                <a:effectLst/>
                <a:latin typeface="Corbel"/>
                <a:ea typeface="+mj-lt"/>
                <a:cs typeface="+mj-lt"/>
              </a:rPr>
              <a:t>,</a:t>
            </a:r>
            <a:r>
              <a:rPr lang="ru-RU" sz="1500" dirty="0">
                <a:solidFill>
                  <a:srgbClr val="404040"/>
                </a:solidFill>
                <a:latin typeface="Corbel"/>
                <a:ea typeface="+mj-lt"/>
                <a:cs typeface="+mj-lt"/>
              </a:rPr>
              <a:t> </a:t>
            </a:r>
            <a:r>
              <a:rPr lang="ru-RU" sz="1500" dirty="0" err="1">
                <a:solidFill>
                  <a:srgbClr val="404040"/>
                </a:solidFill>
                <a:latin typeface="Corbel"/>
                <a:ea typeface="+mj-lt"/>
                <a:cs typeface="+mj-lt"/>
              </a:rPr>
              <a:t>description</a:t>
            </a:r>
            <a:r>
              <a:rPr lang="ru-RU" sz="1500" dirty="0">
                <a:solidFill>
                  <a:srgbClr val="404040"/>
                </a:solidFill>
                <a:latin typeface="Corbel"/>
                <a:ea typeface="+mj-lt"/>
                <a:cs typeface="+mj-lt"/>
              </a:rPr>
              <a:t>) (расширение функционала)</a:t>
            </a:r>
            <a:br>
              <a:rPr lang="ru-RU" sz="1500" dirty="0">
                <a:solidFill>
                  <a:srgbClr val="404040"/>
                </a:solidFill>
                <a:ea typeface="+mj-lt"/>
                <a:cs typeface="+mj-lt"/>
              </a:rPr>
            </a:br>
            <a:r>
              <a:rPr lang="ru-RU" sz="1500" dirty="0" err="1">
                <a:solidFill>
                  <a:srgbClr val="404040"/>
                </a:solidFill>
                <a:latin typeface="Corbel"/>
                <a:ea typeface="+mj-lt"/>
                <a:cs typeface="+mj-lt"/>
              </a:rPr>
              <a:t>lists</a:t>
            </a:r>
            <a:r>
              <a:rPr lang="ru-RU" sz="1500" dirty="0">
                <a:solidFill>
                  <a:srgbClr val="404040"/>
                </a:solidFill>
                <a:latin typeface="Corbel"/>
                <a:ea typeface="+mj-lt"/>
                <a:cs typeface="+mj-lt"/>
              </a:rPr>
              <a:t> – списки задач внутри проектов (расширение функционала)</a:t>
            </a:r>
            <a:br>
              <a:rPr lang="ru-RU" sz="1500" dirty="0">
                <a:solidFill>
                  <a:srgbClr val="404040"/>
                </a:solidFill>
                <a:ea typeface="+mj-lt"/>
                <a:cs typeface="+mj-lt"/>
              </a:rPr>
            </a:br>
            <a:r>
              <a:rPr lang="ru-RU" sz="1500" dirty="0" err="1">
                <a:solidFill>
                  <a:srgbClr val="404040"/>
                </a:solidFill>
                <a:latin typeface="Corbel"/>
                <a:ea typeface="+mj-lt"/>
                <a:cs typeface="+mj-lt"/>
              </a:rPr>
              <a:t>project_users</a:t>
            </a:r>
            <a:r>
              <a:rPr lang="ru-RU" sz="1500" dirty="0">
                <a:solidFill>
                  <a:srgbClr val="404040"/>
                </a:solidFill>
                <a:latin typeface="Corbel"/>
                <a:ea typeface="+mj-lt"/>
                <a:cs typeface="+mj-lt"/>
              </a:rPr>
              <a:t> – связь пользователей с проектами (роли: </a:t>
            </a:r>
            <a:r>
              <a:rPr lang="ru-RU" sz="1500" dirty="0" err="1">
                <a:solidFill>
                  <a:srgbClr val="404040"/>
                </a:solidFill>
                <a:latin typeface="Corbel"/>
                <a:ea typeface="+mj-lt"/>
                <a:cs typeface="+mj-lt"/>
              </a:rPr>
              <a:t>owner</a:t>
            </a:r>
            <a:r>
              <a:rPr lang="ru-RU" sz="1500" dirty="0">
                <a:solidFill>
                  <a:srgbClr val="404040"/>
                </a:solidFill>
                <a:latin typeface="Corbel"/>
                <a:ea typeface="+mj-lt"/>
                <a:cs typeface="+mj-lt"/>
              </a:rPr>
              <a:t>, </a:t>
            </a:r>
            <a:r>
              <a:rPr lang="ru-RU" sz="1500" dirty="0" err="1">
                <a:solidFill>
                  <a:srgbClr val="404040"/>
                </a:solidFill>
                <a:latin typeface="Corbel"/>
                <a:ea typeface="+mj-lt"/>
                <a:cs typeface="+mj-lt"/>
              </a:rPr>
              <a:t>admin</a:t>
            </a:r>
            <a:r>
              <a:rPr lang="ru-RU" sz="1500">
                <a:solidFill>
                  <a:srgbClr val="404040"/>
                </a:solidFill>
                <a:latin typeface="Corbel"/>
                <a:ea typeface="+mj-lt"/>
                <a:cs typeface="+mj-lt"/>
              </a:rPr>
              <a:t>, member)</a:t>
            </a:r>
            <a:endParaRPr lang="ru-RU">
              <a:latin typeface="Corbel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8C34DBC-26FA-470E-9951-CA44DA74FD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7280"/>
            <a:ext cx="184731" cy="302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25392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8828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14:prism dir="r" isContent="1"/>
      </p:transition>
    </mc:Choice>
    <mc:Fallback xmlns="">
      <p:transition spd="slow" advClick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CC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A91570-A256-4D1F-A84A-03396E6AB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411" y="92403"/>
            <a:ext cx="11881184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spc="0" dirty="0"/>
              <a:t>Возможное применение разработанного веб-приложения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B80CC4CF-FBCF-4B07-9929-C2964D1D7E18}"/>
              </a:ext>
            </a:extLst>
          </p:cNvPr>
          <p:cNvSpPr txBox="1">
            <a:spLocks/>
          </p:cNvSpPr>
          <p:nvPr/>
        </p:nvSpPr>
        <p:spPr>
          <a:xfrm>
            <a:off x="155408" y="1381787"/>
            <a:ext cx="11881184" cy="5383810"/>
          </a:xfrm>
          <a:prstGeom prst="rect">
            <a:avLst/>
          </a:prstGeom>
          <a:solidFill>
            <a:srgbClr val="FFFFFF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ru-RU" sz="1500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Применение:</a:t>
            </a:r>
            <a:endParaRPr lang="ru-RU" sz="1500" b="0" i="0" dirty="0">
              <a:solidFill>
                <a:srgbClr val="40404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ru-RU" sz="1500" dirty="0">
                <a:solidFill>
                  <a:srgbClr val="404040"/>
                </a:solidFill>
                <a:latin typeface="Corbel"/>
                <a:ea typeface="+mj-lt"/>
                <a:cs typeface="+mj-lt"/>
              </a:rPr>
              <a:t>Благодаря сервису можно организовывать свою работу </a:t>
            </a:r>
            <a:r>
              <a:rPr lang="ru-RU" sz="1500" b="0" i="0" dirty="0">
                <a:solidFill>
                  <a:srgbClr val="404040"/>
                </a:solidFill>
                <a:effectLst/>
                <a:latin typeface="Corbel"/>
                <a:ea typeface="+mj-lt"/>
                <a:cs typeface="+mj-lt"/>
              </a:rPr>
              <a:t>и </a:t>
            </a:r>
            <a:r>
              <a:rPr lang="ru-RU" sz="1500" dirty="0">
                <a:solidFill>
                  <a:srgbClr val="404040"/>
                </a:solidFill>
                <a:latin typeface="Corbel"/>
                <a:ea typeface="+mj-lt"/>
                <a:cs typeface="+mj-lt"/>
              </a:rPr>
              <a:t>личные дела, повысить продуктивность </a:t>
            </a:r>
            <a:r>
              <a:rPr lang="ru-RU" sz="1500" b="0" i="0" dirty="0">
                <a:solidFill>
                  <a:srgbClr val="404040"/>
                </a:solidFill>
                <a:effectLst/>
                <a:latin typeface="Corbel"/>
                <a:ea typeface="+mj-lt"/>
                <a:cs typeface="+mj-lt"/>
              </a:rPr>
              <a:t>и </a:t>
            </a:r>
            <a:r>
              <a:rPr lang="ru-RU" sz="1500" dirty="0">
                <a:solidFill>
                  <a:srgbClr val="404040"/>
                </a:solidFill>
                <a:latin typeface="Corbel"/>
                <a:ea typeface="+mj-lt"/>
                <a:cs typeface="+mj-lt"/>
              </a:rPr>
              <a:t>снизить уровень стресса </a:t>
            </a:r>
            <a:r>
              <a:rPr lang="ru-RU" sz="1500" b="0" i="0" dirty="0">
                <a:solidFill>
                  <a:srgbClr val="404040"/>
                </a:solidFill>
                <a:effectLst/>
                <a:latin typeface="Corbel"/>
                <a:ea typeface="+mj-lt"/>
                <a:cs typeface="+mj-lt"/>
              </a:rPr>
              <a:t>от </a:t>
            </a:r>
            <a:r>
              <a:rPr lang="ru-RU" sz="1500" dirty="0">
                <a:solidFill>
                  <a:srgbClr val="404040"/>
                </a:solidFill>
                <a:latin typeface="Corbel"/>
                <a:ea typeface="+mj-lt"/>
                <a:cs typeface="+mj-lt"/>
              </a:rPr>
              <a:t>перегрузки задачами.</a:t>
            </a:r>
            <a:endParaRPr lang="ru-RU" dirty="0"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022732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14:prism dir="d" isContent="1"/>
      </p:transition>
    </mc:Choice>
    <mc:Fallback xmlns="">
      <p:transition spd="slow" advClick="0">
        <p:fade/>
      </p:transition>
    </mc:Fallback>
  </mc:AlternateContent>
</p:sld>
</file>

<file path=ppt/theme/theme1.xml><?xml version="1.0" encoding="utf-8"?>
<a:theme xmlns:a="http://schemas.openxmlformats.org/drawingml/2006/main" name="Посылка">
  <a:themeElements>
    <a:clrScheme name="Посылка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Посылка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Посылка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TM03457475[[fn=Рамка]]</Template>
  <TotalTime>224</TotalTime>
  <Words>750</Words>
  <Application>Microsoft Office PowerPoint</Application>
  <PresentationFormat>Широкоэкранный</PresentationFormat>
  <Paragraphs>120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Посылка</vt:lpstr>
      <vt:lpstr>Курсовая работа  Платформа для фрилансеров – для поиска работы и проектов</vt:lpstr>
      <vt:lpstr>Актуальность разрабатываемого веб-приложения</vt:lpstr>
      <vt:lpstr>Цели и задачи курсовой работы</vt:lpstr>
      <vt:lpstr>Программные средства для разработки веб-приложения</vt:lpstr>
      <vt:lpstr>Среды для разработки веб-приложения</vt:lpstr>
      <vt:lpstr>Интерфейс веб-приложения</vt:lpstr>
      <vt:lpstr>Логика работы веб-приложения</vt:lpstr>
      <vt:lpstr>Логика работы Подключаемой базы данных</vt:lpstr>
      <vt:lpstr>Возможное применение разработанного веб-приложения</vt:lpstr>
      <vt:lpstr>Конец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Teacher</dc:creator>
  <cp:lastModifiedBy>bogdan goglev</cp:lastModifiedBy>
  <cp:revision>87</cp:revision>
  <dcterms:created xsi:type="dcterms:W3CDTF">2025-03-28T06:43:39Z</dcterms:created>
  <dcterms:modified xsi:type="dcterms:W3CDTF">2025-04-10T23:59:04Z</dcterms:modified>
</cp:coreProperties>
</file>