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67FBD-D47C-44B4-97BD-0AE708E689DC}" type="datetimeFigureOut">
              <a:rPr lang="th-TH" smtClean="0"/>
              <a:t>11/03/59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CDA20-F6EF-48A8-98E7-4E0CD22EAA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307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Cast and Convert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>
                <a:latin typeface="+mj-lt"/>
              </a:rPr>
              <a:t> </a:t>
            </a:r>
            <a:r>
              <a:rPr lang="en-US" sz="2500" dirty="0" smtClean="0">
                <a:latin typeface="+mj-lt"/>
              </a:rPr>
              <a:t>   set </a:t>
            </a:r>
            <a:r>
              <a:rPr lang="en-US" sz="2500" dirty="0">
                <a:latin typeface="+mj-lt"/>
              </a:rPr>
              <a:t>@num:='212500.31120';	</a:t>
            </a:r>
          </a:p>
          <a:p>
            <a:r>
              <a:rPr lang="en-US" sz="2500" dirty="0">
                <a:latin typeface="+mj-lt"/>
              </a:rPr>
              <a:t>select cast(@num as char(50))	--212500.31120</a:t>
            </a:r>
          </a:p>
          <a:p>
            <a:r>
              <a:rPr lang="en-US" sz="2500" dirty="0">
                <a:latin typeface="+mj-lt"/>
              </a:rPr>
              <a:t>select cast(@num as decimal(10,2));	--212500.31</a:t>
            </a:r>
          </a:p>
          <a:p>
            <a:r>
              <a:rPr lang="en-US" sz="2500" dirty="0">
                <a:latin typeface="+mj-lt"/>
              </a:rPr>
              <a:t>select format(12500, 2);	-12,500.00</a:t>
            </a:r>
          </a:p>
          <a:p>
            <a:r>
              <a:rPr lang="en-US" sz="2500" dirty="0">
                <a:latin typeface="+mj-lt"/>
              </a:rPr>
              <a:t>select format(cast(@num as char), 2);	--212,500.31</a:t>
            </a:r>
          </a:p>
          <a:p>
            <a:r>
              <a:rPr lang="en-US" sz="2500" dirty="0">
                <a:latin typeface="+mj-lt"/>
              </a:rPr>
              <a:t>select convert(@num, char);	--212500.31120</a:t>
            </a:r>
          </a:p>
          <a:p>
            <a:r>
              <a:rPr lang="en-US" sz="2500" dirty="0">
                <a:latin typeface="+mj-lt"/>
              </a:rPr>
              <a:t>select convert(@num, decimal(10,2))	--</a:t>
            </a:r>
            <a:r>
              <a:rPr lang="en-US" sz="2500" dirty="0" smtClean="0">
                <a:latin typeface="+mj-lt"/>
              </a:rPr>
              <a:t>212500.31</a:t>
            </a:r>
          </a:p>
          <a:p>
            <a:r>
              <a:rPr lang="en-US" sz="2500" dirty="0" smtClean="0">
                <a:latin typeface="+mj-lt"/>
              </a:rPr>
              <a:t>select </a:t>
            </a:r>
            <a:r>
              <a:rPr lang="en-US" sz="2500" dirty="0">
                <a:latin typeface="+mj-lt"/>
              </a:rPr>
              <a:t>convert('80', unsigned integer);	--80</a:t>
            </a:r>
          </a:p>
          <a:p>
            <a:r>
              <a:rPr lang="en-US" sz="2500" dirty="0">
                <a:latin typeface="+mj-lt"/>
              </a:rPr>
              <a:t>select convert('2014-02-01', char);	--2014-02-01</a:t>
            </a:r>
          </a:p>
          <a:p>
            <a:r>
              <a:rPr lang="en-US" sz="2500" dirty="0">
                <a:latin typeface="+mj-lt"/>
              </a:rPr>
              <a:t>select (2 + cast('2' as unsigned))/2;	--</a:t>
            </a:r>
            <a:r>
              <a:rPr lang="en-US" sz="2500" dirty="0" smtClean="0">
                <a:latin typeface="+mj-lt"/>
              </a:rPr>
              <a:t>2.0</a:t>
            </a:r>
          </a:p>
          <a:p>
            <a:r>
              <a:rPr lang="en-US" sz="2500" dirty="0">
                <a:latin typeface="+mj-lt"/>
              </a:rPr>
              <a:t>select cast('19:10:30' as time)	--</a:t>
            </a:r>
            <a:r>
              <a:rPr lang="en-US" sz="2500" dirty="0" smtClean="0">
                <a:latin typeface="+mj-lt"/>
              </a:rPr>
              <a:t>19:10:30</a:t>
            </a:r>
          </a:p>
          <a:p>
            <a:r>
              <a:rPr lang="en-US" sz="2500" dirty="0" smtClean="0">
                <a:latin typeface="+mj-lt"/>
              </a:rPr>
              <a:t>select convert('80', signed);	--80</a:t>
            </a:r>
            <a:endParaRPr lang="th-TH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034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/>
              <a:t>IF(if </a:t>
            </a:r>
            <a:r>
              <a:rPr lang="th-TH" dirty="0"/>
              <a:t>หลายชั้นใช้แทน </a:t>
            </a:r>
            <a:r>
              <a:rPr lang="en-US" dirty="0"/>
              <a:t>else)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Autofit/>
          </a:bodyPr>
          <a:lstStyle/>
          <a:p>
            <a:pPr marL="0" indent="0" algn="thaiDist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If(Condition,'true', ‘false');</a:t>
            </a:r>
          </a:p>
          <a:p>
            <a:pPr marL="0" indent="0" algn="thaiDist">
              <a:buNone/>
            </a:pPr>
            <a:endParaRPr lang="en-US" sz="2400" i="1" dirty="0" smtClean="0">
              <a:solidFill>
                <a:schemeClr val="tx1">
                  <a:lumMod val="95000"/>
                </a:schemeClr>
              </a:solidFill>
              <a:latin typeface="Microsoft Sans Serif" pitchFamily="34" charset="0"/>
              <a:ea typeface="Microsoft Himalaya" pitchFamily="2" charset="0"/>
              <a:cs typeface="Microsoft Sans Serif" pitchFamily="34" charset="0"/>
            </a:endParaRPr>
          </a:p>
          <a:p>
            <a:pPr marL="0" indent="0" algn="thaiDist"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set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@score:=75;</a:t>
            </a:r>
          </a:p>
          <a:p>
            <a:pPr marL="0" indent="0" algn="thaiDist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select</a:t>
            </a:r>
          </a:p>
          <a:p>
            <a:pPr marL="0" indent="0" algn="thaiDist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if(@score &lt;= 100 and @score &gt;= 80,'A', </a:t>
            </a:r>
          </a:p>
          <a:p>
            <a:pPr marL="0" indent="0" algn="thaiDist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if(@score &lt; 80 and @score &gt;= 70,'B',</a:t>
            </a:r>
          </a:p>
          <a:p>
            <a:pPr marL="0" indent="0" algn="thaiDist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if(@score &lt; 70 and @score &gt;= 60,'C',</a:t>
            </a:r>
          </a:p>
          <a:p>
            <a:pPr marL="0" indent="0" algn="thaiDist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if(@score &lt; 60 and @score &gt;= 50,'D','F')))) as Score</a:t>
            </a:r>
          </a:p>
          <a:p>
            <a:pPr algn="thaiDist"/>
            <a:endParaRPr lang="en-US" sz="2400" dirty="0">
              <a:solidFill>
                <a:schemeClr val="tx1">
                  <a:lumMod val="95000"/>
                </a:schemeClr>
              </a:solidFill>
              <a:latin typeface="Microsoft Sans Serif" pitchFamily="34" charset="0"/>
              <a:ea typeface="Microsoft Himalaya" pitchFamily="2" charset="0"/>
              <a:cs typeface="Microsoft Sans Serif" pitchFamily="34" charset="0"/>
            </a:endParaRPr>
          </a:p>
          <a:p>
            <a:pPr marL="0" indent="0" algn="thaiDist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Out put:</a:t>
            </a:r>
          </a:p>
          <a:p>
            <a:pPr marL="0" indent="0" algn="thaiDist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B</a:t>
            </a:r>
          </a:p>
          <a:p>
            <a:pPr algn="thaiDist"/>
            <a:endParaRPr lang="th-TH" sz="2400" dirty="0">
              <a:latin typeface="Microsoft Sans Serif" pitchFamily="34" charset="0"/>
              <a:ea typeface="Microsoft Himalaya" pitchFamily="2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35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dirty="0"/>
              <a:t>IF(if </a:t>
            </a:r>
            <a:r>
              <a:rPr lang="th-TH" dirty="0"/>
              <a:t>หลายชั้นใช้แทน </a:t>
            </a:r>
            <a:r>
              <a:rPr lang="en-US" dirty="0"/>
              <a:t>else)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Autofit/>
          </a:bodyPr>
          <a:lstStyle/>
          <a:p>
            <a:pPr marL="0" indent="0" algn="thaiDist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set @score:=80;</a:t>
            </a:r>
          </a:p>
          <a:p>
            <a:pPr marL="0" indent="0" algn="thaiDist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select</a:t>
            </a:r>
          </a:p>
          <a:p>
            <a:pPr marL="0" indent="0" algn="thaiDist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case @score</a:t>
            </a:r>
          </a:p>
          <a:p>
            <a:pPr marL="0" indent="0" algn="thaiDist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	when 90 then 'A'</a:t>
            </a:r>
          </a:p>
          <a:p>
            <a:pPr marL="0" indent="0" algn="thaiDist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	when 80 then 'B'</a:t>
            </a:r>
          </a:p>
          <a:p>
            <a:pPr marL="0" indent="0" algn="thaiDist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	when 70 then 'C'</a:t>
            </a:r>
          </a:p>
          <a:p>
            <a:pPr marL="0" indent="0" algn="thaiDist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	when 60 then 'D'</a:t>
            </a:r>
          </a:p>
          <a:p>
            <a:pPr marL="0" indent="0" algn="thaiDist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end  as score;</a:t>
            </a:r>
          </a:p>
          <a:p>
            <a:pPr marL="0" indent="0" algn="thaiDist">
              <a:buNone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Microsoft Sans Serif" pitchFamily="34" charset="0"/>
              <a:ea typeface="Microsoft Himalaya" pitchFamily="2" charset="0"/>
              <a:cs typeface="Microsoft Sans Serif" pitchFamily="34" charset="0"/>
            </a:endParaRPr>
          </a:p>
          <a:p>
            <a:pPr marL="0" indent="0" algn="thaiDist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Out put:</a:t>
            </a:r>
          </a:p>
          <a:p>
            <a:pPr marL="0" indent="0" algn="thaiDist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B</a:t>
            </a:r>
          </a:p>
          <a:p>
            <a:pPr marL="0" indent="0" algn="thaiDist">
              <a:buNone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Microsoft Sans Serif" pitchFamily="34" charset="0"/>
              <a:ea typeface="Microsoft Himalaya" pitchFamily="2" charset="0"/>
              <a:cs typeface="Microsoft Sans Serif" pitchFamily="34" charset="0"/>
            </a:endParaRPr>
          </a:p>
          <a:p>
            <a:pPr marL="0" indent="0" algn="thaiDist">
              <a:buNone/>
            </a:pPr>
            <a:endParaRPr lang="th-TH" sz="2400" dirty="0">
              <a:latin typeface="Microsoft Sans Serif" pitchFamily="34" charset="0"/>
              <a:ea typeface="Microsoft Himalaya" pitchFamily="2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39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dirty="0" smtClean="0"/>
              <a:t>IF,IFNULL()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Autofit/>
          </a:bodyPr>
          <a:lstStyle/>
          <a:p>
            <a:pPr marL="0" indent="0" algn="thaiDist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set @n := null;</a:t>
            </a:r>
          </a:p>
          <a:p>
            <a:pPr marL="0" indent="0" algn="thaiDist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select ifnull(convert(@n, char),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'');	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	--Null</a:t>
            </a:r>
          </a:p>
          <a:p>
            <a:pPr marL="0" indent="0" algn="thaiDist">
              <a:buNone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Microsoft Sans Serif" pitchFamily="34" charset="0"/>
              <a:ea typeface="Microsoft Himalaya" pitchFamily="2" charset="0"/>
              <a:cs typeface="Microsoft Sans Serif" pitchFamily="34" charset="0"/>
            </a:endParaRPr>
          </a:p>
          <a:p>
            <a:pPr marL="0" indent="0" algn="thaiDist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set @n := 'abcde';</a:t>
            </a:r>
          </a:p>
          <a:p>
            <a:pPr marL="0" indent="0" algn="thaiDist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select if(@n is not null,@n,'Null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');		--abcde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Microsoft Sans Serif" pitchFamily="34" charset="0"/>
              <a:ea typeface="Microsoft Himalaya" pitchFamily="2" charset="0"/>
              <a:cs typeface="Microsoft Sans Serif" pitchFamily="34" charset="0"/>
            </a:endParaRPr>
          </a:p>
          <a:p>
            <a:pPr marL="0" indent="0" algn="thaiDist">
              <a:buNone/>
            </a:pPr>
            <a:endParaRPr lang="en-US" sz="2400" dirty="0" smtClean="0">
              <a:latin typeface="Microsoft Sans Serif" pitchFamily="34" charset="0"/>
              <a:ea typeface="Microsoft Himalaya" pitchFamily="2" charset="0"/>
              <a:cs typeface="Microsoft Sans Serif" pitchFamily="34" charset="0"/>
            </a:endParaRPr>
          </a:p>
          <a:p>
            <a:pPr marL="0" indent="0" algn="thaiDist">
              <a:buNone/>
            </a:pPr>
            <a:r>
              <a:rPr lang="en-US" sz="2400" dirty="0"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set @n := 'abcde';</a:t>
            </a:r>
          </a:p>
          <a:p>
            <a:pPr marL="0" indent="0" algn="thaiDist">
              <a:buNone/>
            </a:pPr>
            <a:r>
              <a:rPr lang="en-US" sz="2400" dirty="0"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select if(@n is null, 'Null', @n</a:t>
            </a:r>
            <a:r>
              <a:rPr lang="en-US" sz="2400" dirty="0" smtClean="0"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); 		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rPr>
              <a:t>--abcde</a:t>
            </a:r>
          </a:p>
          <a:p>
            <a:pPr marL="0" indent="0" algn="thaiDist">
              <a:buNone/>
            </a:pPr>
            <a:endParaRPr lang="th-TH" sz="2400" dirty="0">
              <a:latin typeface="Microsoft Sans Serif" pitchFamily="34" charset="0"/>
              <a:ea typeface="Microsoft Himalaya" pitchFamily="2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90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คิวรีแบบเงื่อนไข</a:t>
            </a:r>
            <a:r>
              <a:rPr lang="en-US" dirty="0" smtClean="0"/>
              <a:t> </a:t>
            </a:r>
            <a:r>
              <a:rPr lang="en-US" smtClean="0"/>
              <a:t>(Grade)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NUM_ACCTYPE_GRADE_8 </a:t>
            </a:r>
            <a:r>
              <a:rPr lang="en-US" dirty="0" smtClean="0"/>
              <a:t>&lt; </a:t>
            </a:r>
            <a:r>
              <a:rPr lang="en-US" dirty="0"/>
              <a:t>1 	</a:t>
            </a:r>
            <a:r>
              <a:rPr lang="en-US" dirty="0" smtClean="0"/>
              <a:t>Grade 73</a:t>
            </a:r>
            <a:endParaRPr lang="en-US" dirty="0"/>
          </a:p>
          <a:p>
            <a:r>
              <a:rPr lang="en-US" dirty="0" smtClean="0"/>
              <a:t>1&lt;= NUM_ACCTYPE_GRADE_8 &lt; </a:t>
            </a:r>
            <a:r>
              <a:rPr lang="en-US" dirty="0"/>
              <a:t>2 	 Grade </a:t>
            </a:r>
            <a:r>
              <a:rPr lang="en-US" dirty="0" smtClean="0"/>
              <a:t> 53</a:t>
            </a:r>
            <a:endParaRPr lang="en-US" dirty="0"/>
          </a:p>
          <a:p>
            <a:r>
              <a:rPr lang="en-US" dirty="0"/>
              <a:t>2&lt;= NUM_ACCTYPE_GRADE_8</a:t>
            </a:r>
            <a:r>
              <a:rPr lang="en-US" dirty="0" smtClean="0"/>
              <a:t>, </a:t>
            </a:r>
            <a:r>
              <a:rPr lang="en-US" dirty="0"/>
              <a:t>	 Grade </a:t>
            </a:r>
            <a:r>
              <a:rPr lang="en-US" dirty="0" smtClean="0"/>
              <a:t> 45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select </a:t>
            </a:r>
          </a:p>
          <a:p>
            <a:r>
              <a:rPr lang="en-US" dirty="0"/>
              <a:t>TRACKING_CODE, NUM_ACCTYPE_GRADE_8, NUM_ACCTYPE_GRADE_8_SCR, NCB_CUST_GRADE</a:t>
            </a:r>
          </a:p>
          <a:p>
            <a:r>
              <a:rPr lang="en-US" dirty="0"/>
              <a:t>from </a:t>
            </a:r>
            <a:r>
              <a:rPr lang="en-US" dirty="0" err="1"/>
              <a:t>ncb_grade_var_cust_level</a:t>
            </a:r>
            <a:endParaRPr lang="en-US" dirty="0"/>
          </a:p>
          <a:p>
            <a:r>
              <a:rPr lang="en-US" dirty="0"/>
              <a:t>where (NUM_ACCTYPE_GRADE_8 &lt; 1 and NUM_ACCTYPE_GRADE_8_SCR != 73 and NCB_CUST_GRADE not like 'N%')</a:t>
            </a:r>
          </a:p>
          <a:p>
            <a:endParaRPr lang="en-US" dirty="0"/>
          </a:p>
          <a:p>
            <a:r>
              <a:rPr lang="en-US" dirty="0"/>
              <a:t>or(NUM_ACCTYPE_GRADE_8 &gt;= 1 and NUM_ACCTYPE_GRADE_8 &lt; 2 and NUM_ACCTYPE_GRADE_8_SCR != 53 and NCB_CUST_GRADE not like 'N%') </a:t>
            </a:r>
          </a:p>
          <a:p>
            <a:endParaRPr lang="en-US" dirty="0"/>
          </a:p>
          <a:p>
            <a:r>
              <a:rPr lang="en-US" dirty="0"/>
              <a:t>or(NUM_ACCTYPE_GRADE_8 &gt;= 2 and NUM_ACCTYPE_GRADE_8_SCR != 45 and NCB_CUST_GRADE not like 'N%')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55653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134</Words>
  <Application>Microsoft Office PowerPoint</Application>
  <PresentationFormat>On-screen Show (4:3)</PresentationFormat>
  <Paragraphs>60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Cast and Convert</vt:lpstr>
      <vt:lpstr>IF(if หลายชั้นใช้แทน else)</vt:lpstr>
      <vt:lpstr>IF(if หลายชั้นใช้แทน else)</vt:lpstr>
      <vt:lpstr>IF,IFNULL()</vt:lpstr>
      <vt:lpstr>คิวรีแบบเงื่อนไข (Grade)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When</dc:title>
  <dc:creator>Kraipob Saengkhunthod (AYCAL)</dc:creator>
  <cp:lastModifiedBy>_AYAdmin</cp:lastModifiedBy>
  <cp:revision>27</cp:revision>
  <dcterms:created xsi:type="dcterms:W3CDTF">2006-08-16T00:00:00Z</dcterms:created>
  <dcterms:modified xsi:type="dcterms:W3CDTF">2016-03-11T06:31:45Z</dcterms:modified>
</cp:coreProperties>
</file>